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45"/>
  </p:notesMasterIdLst>
  <p:handoutMasterIdLst>
    <p:handoutMasterId r:id="rId46"/>
  </p:handoutMasterIdLst>
  <p:sldIdLst>
    <p:sldId id="256" r:id="rId2"/>
    <p:sldId id="271" r:id="rId3"/>
    <p:sldId id="272" r:id="rId4"/>
    <p:sldId id="352" r:id="rId5"/>
    <p:sldId id="353" r:id="rId6"/>
    <p:sldId id="354" r:id="rId7"/>
    <p:sldId id="355" r:id="rId8"/>
    <p:sldId id="356" r:id="rId9"/>
    <p:sldId id="358" r:id="rId10"/>
    <p:sldId id="360" r:id="rId11"/>
    <p:sldId id="362" r:id="rId12"/>
    <p:sldId id="363" r:id="rId13"/>
    <p:sldId id="364" r:id="rId14"/>
    <p:sldId id="365" r:id="rId15"/>
    <p:sldId id="366" r:id="rId16"/>
    <p:sldId id="306" r:id="rId17"/>
    <p:sldId id="367" r:id="rId18"/>
    <p:sldId id="369" r:id="rId19"/>
    <p:sldId id="371" r:id="rId20"/>
    <p:sldId id="372" r:id="rId21"/>
    <p:sldId id="373" r:id="rId22"/>
    <p:sldId id="374" r:id="rId23"/>
    <p:sldId id="375" r:id="rId24"/>
    <p:sldId id="376" r:id="rId25"/>
    <p:sldId id="377" r:id="rId26"/>
    <p:sldId id="378" r:id="rId27"/>
    <p:sldId id="379" r:id="rId28"/>
    <p:sldId id="380" r:id="rId29"/>
    <p:sldId id="382" r:id="rId30"/>
    <p:sldId id="307" r:id="rId31"/>
    <p:sldId id="384" r:id="rId32"/>
    <p:sldId id="385" r:id="rId33"/>
    <p:sldId id="386" r:id="rId34"/>
    <p:sldId id="389" r:id="rId35"/>
    <p:sldId id="390" r:id="rId36"/>
    <p:sldId id="391" r:id="rId37"/>
    <p:sldId id="392" r:id="rId38"/>
    <p:sldId id="393" r:id="rId39"/>
    <p:sldId id="394" r:id="rId40"/>
    <p:sldId id="395" r:id="rId41"/>
    <p:sldId id="396" r:id="rId42"/>
    <p:sldId id="280" r:id="rId43"/>
    <p:sldId id="398" r:id="rId44"/>
  </p:sldIdLst>
  <p:sldSz cx="9144000" cy="6858000" type="screen4x3"/>
  <p:notesSz cx="6858000" cy="9144000"/>
  <p:custDataLst>
    <p:tags r:id="rId4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75443" autoAdjust="0"/>
  </p:normalViewPr>
  <p:slideViewPr>
    <p:cSldViewPr>
      <p:cViewPr varScale="1">
        <p:scale>
          <a:sx n="49" d="100"/>
          <a:sy n="49" d="100"/>
        </p:scale>
        <p:origin x="54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346"/>
    </p:cViewPr>
  </p:sorter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../slides/slide30.xml"/><Relationship Id="rId7" Type="http://schemas.openxmlformats.org/officeDocument/2006/relationships/image" Target="../media/image6.png"/><Relationship Id="rId2" Type="http://schemas.openxmlformats.org/officeDocument/2006/relationships/slide" Target="../slides/slide16.xml"/><Relationship Id="rId1" Type="http://schemas.openxmlformats.org/officeDocument/2006/relationships/slide" Target="../slides/slide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" Target="../slides/slide42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2.xml"/><Relationship Id="rId7" Type="http://schemas.openxmlformats.org/officeDocument/2006/relationships/image" Target="../media/image11.png"/><Relationship Id="rId2" Type="http://schemas.openxmlformats.org/officeDocument/2006/relationships/slide" Target="../slides/slide30.xml"/><Relationship Id="rId1" Type="http://schemas.openxmlformats.org/officeDocument/2006/relationships/slide" Target="../slides/slide1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2.xml"/><Relationship Id="rId7" Type="http://schemas.openxmlformats.org/officeDocument/2006/relationships/image" Target="../media/image22.png"/><Relationship Id="rId2" Type="http://schemas.openxmlformats.org/officeDocument/2006/relationships/slide" Target="../slides/slide30.xml"/><Relationship Id="rId1" Type="http://schemas.openxmlformats.org/officeDocument/2006/relationships/slide" Target="../slides/slide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2.xml"/><Relationship Id="rId7" Type="http://schemas.openxmlformats.org/officeDocument/2006/relationships/image" Target="../media/image34.png"/><Relationship Id="rId2" Type="http://schemas.openxmlformats.org/officeDocument/2006/relationships/slide" Target="../slides/slide16.xml"/><Relationship Id="rId1" Type="http://schemas.openxmlformats.org/officeDocument/2006/relationships/slide" Target="../slides/slide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0.xml"/><Relationship Id="rId7" Type="http://schemas.openxmlformats.org/officeDocument/2006/relationships/image" Target="../media/image45.png"/><Relationship Id="rId2" Type="http://schemas.openxmlformats.org/officeDocument/2006/relationships/slide" Target="../slides/slide16.xml"/><Relationship Id="rId1" Type="http://schemas.openxmlformats.org/officeDocument/2006/relationships/slide" Target="../slides/slide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2F2C61-E41B-4642-B082-EF9C103085B5}" type="doc">
      <dgm:prSet loTypeId="urn:microsoft.com/office/officeart/2005/8/layout/vList4#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A8E9C07B-48B2-4B9C-8EC7-0782825D816E}">
      <dgm:prSet phldrT="[Text]" custT="1"/>
      <dgm:spPr/>
      <dgm:t>
        <a:bodyPr anchor="ctr"/>
        <a:lstStyle/>
        <a:p>
          <a:r>
            <a:rPr lang="en-US" sz="1600" b="1" dirty="0" smtClean="0">
              <a:hlinkClick xmlns:r="http://schemas.openxmlformats.org/officeDocument/2006/relationships" r:id="rId1" action="ppaction://hlinksldjump"/>
            </a:rPr>
            <a:t>Core Business Processes and Organizational Value Chains</a:t>
          </a:r>
          <a:endParaRPr lang="en-US" sz="1600" dirty="0"/>
        </a:p>
      </dgm:t>
    </dgm:pt>
    <dgm:pt modelId="{C7A73202-DE5A-4072-95A6-BFF1402B4BC2}" type="parTrans" cxnId="{9617FCF8-0802-436C-A7CD-E87B3B8C2893}">
      <dgm:prSet/>
      <dgm:spPr/>
      <dgm:t>
        <a:bodyPr/>
        <a:lstStyle/>
        <a:p>
          <a:endParaRPr lang="en-US" sz="2000"/>
        </a:p>
      </dgm:t>
    </dgm:pt>
    <dgm:pt modelId="{631AC269-E33A-4752-92A6-6DC1380588AA}" type="sibTrans" cxnId="{9617FCF8-0802-436C-A7CD-E87B3B8C2893}">
      <dgm:prSet/>
      <dgm:spPr/>
      <dgm:t>
        <a:bodyPr/>
        <a:lstStyle/>
        <a:p>
          <a:endParaRPr lang="en-US" sz="2000"/>
        </a:p>
      </dgm:t>
    </dgm:pt>
    <dgm:pt modelId="{6D011581-C5DD-419A-AAED-AD05631CDF0A}">
      <dgm:prSet phldrT="[Text]" custT="1"/>
      <dgm:spPr/>
      <dgm:t>
        <a:bodyPr anchor="ctr"/>
        <a:lstStyle/>
        <a:p>
          <a:r>
            <a:rPr lang="en-US" sz="1400" dirty="0" smtClean="0"/>
            <a:t>Explain core business processes that are common in organizations. </a:t>
          </a:r>
          <a:endParaRPr lang="en-US" sz="1400" dirty="0"/>
        </a:p>
      </dgm:t>
    </dgm:pt>
    <dgm:pt modelId="{9AD826C6-DA8A-4FF7-A064-27557BE243B8}" type="parTrans" cxnId="{27AF655E-BB1D-4732-8A07-03E7E00B3EC5}">
      <dgm:prSet/>
      <dgm:spPr/>
      <dgm:t>
        <a:bodyPr/>
        <a:lstStyle/>
        <a:p>
          <a:endParaRPr lang="en-US" sz="2000"/>
        </a:p>
      </dgm:t>
    </dgm:pt>
    <dgm:pt modelId="{C1639196-CA28-4BD6-A52D-AF603368A606}" type="sibTrans" cxnId="{27AF655E-BB1D-4732-8A07-03E7E00B3EC5}">
      <dgm:prSet/>
      <dgm:spPr/>
      <dgm:t>
        <a:bodyPr/>
        <a:lstStyle/>
        <a:p>
          <a:endParaRPr lang="en-US" sz="2000"/>
        </a:p>
      </dgm:t>
    </dgm:pt>
    <dgm:pt modelId="{629933C8-186B-4311-BF2D-DC99990EFBF2}">
      <dgm:prSet phldrT="[Text]" custT="1"/>
      <dgm:spPr/>
      <dgm:t>
        <a:bodyPr anchor="ctr"/>
        <a:lstStyle/>
        <a:p>
          <a:r>
            <a:rPr lang="en-US" sz="1600" b="1" dirty="0" smtClean="0">
              <a:hlinkClick xmlns:r="http://schemas.openxmlformats.org/officeDocument/2006/relationships" r:id="rId2" action="ppaction://hlinksldjump"/>
            </a:rPr>
            <a:t>Enterprise Systems</a:t>
          </a:r>
          <a:endParaRPr lang="en-US" sz="1600" dirty="0"/>
        </a:p>
      </dgm:t>
    </dgm:pt>
    <dgm:pt modelId="{BD5F7455-41FD-4EDB-BB6D-E2107F429F6E}" type="parTrans" cxnId="{308514BA-8780-41F3-B8AD-EB260DAF35E1}">
      <dgm:prSet/>
      <dgm:spPr/>
      <dgm:t>
        <a:bodyPr/>
        <a:lstStyle/>
        <a:p>
          <a:endParaRPr lang="en-US" sz="2000"/>
        </a:p>
      </dgm:t>
    </dgm:pt>
    <dgm:pt modelId="{1801FD8D-8375-49FB-8B3F-210ACF517DEF}" type="sibTrans" cxnId="{308514BA-8780-41F3-B8AD-EB260DAF35E1}">
      <dgm:prSet/>
      <dgm:spPr/>
      <dgm:t>
        <a:bodyPr/>
        <a:lstStyle/>
        <a:p>
          <a:endParaRPr lang="en-US" sz="2000"/>
        </a:p>
      </dgm:t>
    </dgm:pt>
    <dgm:pt modelId="{363F0ED0-6985-439E-857A-EC47F8A3DAB0}">
      <dgm:prSet phldrT="[Text]" custT="1"/>
      <dgm:spPr/>
      <dgm:t>
        <a:bodyPr anchor="ctr"/>
        <a:lstStyle/>
        <a:p>
          <a:r>
            <a:rPr lang="en-US" sz="1400" dirty="0" smtClean="0"/>
            <a:t>Describe what enterprise systems are and how they have evolved.</a:t>
          </a:r>
          <a:endParaRPr lang="en-US" sz="1400" dirty="0"/>
        </a:p>
      </dgm:t>
    </dgm:pt>
    <dgm:pt modelId="{A9B0CFF2-8D5D-47E0-900D-55A9A3E83BE1}" type="parTrans" cxnId="{3A619D55-5747-4E00-A1FA-E45F6AED8303}">
      <dgm:prSet/>
      <dgm:spPr/>
      <dgm:t>
        <a:bodyPr/>
        <a:lstStyle/>
        <a:p>
          <a:endParaRPr lang="en-US" sz="2000"/>
        </a:p>
      </dgm:t>
    </dgm:pt>
    <dgm:pt modelId="{F7E04B30-62AE-4465-859B-270409FE7C94}" type="sibTrans" cxnId="{3A619D55-5747-4E00-A1FA-E45F6AED8303}">
      <dgm:prSet/>
      <dgm:spPr/>
      <dgm:t>
        <a:bodyPr/>
        <a:lstStyle/>
        <a:p>
          <a:endParaRPr lang="en-US" sz="2000"/>
        </a:p>
      </dgm:t>
    </dgm:pt>
    <dgm:pt modelId="{34FB3FC8-FCB1-404C-AAE4-E98CF14CF5FB}">
      <dgm:prSet phldrT="[Text]" custT="1"/>
      <dgm:spPr/>
      <dgm:t>
        <a:bodyPr anchor="ctr"/>
        <a:lstStyle/>
        <a:p>
          <a:r>
            <a:rPr lang="en-US" sz="1600" b="1" dirty="0" smtClean="0">
              <a:hlinkClick xmlns:r="http://schemas.openxmlformats.org/officeDocument/2006/relationships" r:id="rId3" action="ppaction://hlinksldjump"/>
            </a:rPr>
            <a:t>Enterprise Resource Planning</a:t>
          </a:r>
          <a:endParaRPr lang="en-US" sz="1600" dirty="0"/>
        </a:p>
      </dgm:t>
    </dgm:pt>
    <dgm:pt modelId="{5D2B6F70-AC7D-4E44-959A-1F3278F0AFC3}" type="parTrans" cxnId="{FFB8572B-7192-49CE-9F0D-B856D183EDFE}">
      <dgm:prSet/>
      <dgm:spPr/>
      <dgm:t>
        <a:bodyPr/>
        <a:lstStyle/>
        <a:p>
          <a:endParaRPr lang="en-US" sz="2000"/>
        </a:p>
      </dgm:t>
    </dgm:pt>
    <dgm:pt modelId="{62C71E71-0AFF-4481-BF1F-D339780ADFC0}" type="sibTrans" cxnId="{FFB8572B-7192-49CE-9F0D-B856D183EDFE}">
      <dgm:prSet/>
      <dgm:spPr/>
      <dgm:t>
        <a:bodyPr/>
        <a:lstStyle/>
        <a:p>
          <a:endParaRPr lang="en-US" sz="2000"/>
        </a:p>
      </dgm:t>
    </dgm:pt>
    <dgm:pt modelId="{0CFC6EAA-DD42-49C0-A163-69A52F65D7DF}">
      <dgm:prSet phldrT="[Text]" custT="1"/>
      <dgm:spPr/>
      <dgm:t>
        <a:bodyPr anchor="ctr"/>
        <a:lstStyle/>
        <a:p>
          <a:r>
            <a:rPr lang="en-US" sz="1400" dirty="0" smtClean="0"/>
            <a:t>Describe enterprise resource planning systems and how they help to improve internal business processes.</a:t>
          </a:r>
          <a:endParaRPr lang="en-US" sz="1400" dirty="0"/>
        </a:p>
      </dgm:t>
    </dgm:pt>
    <dgm:pt modelId="{1A56339D-71D4-4C3E-A1C4-A33367110C47}" type="parTrans" cxnId="{F33BD368-F297-4CCA-8EDC-603629969546}">
      <dgm:prSet/>
      <dgm:spPr/>
      <dgm:t>
        <a:bodyPr/>
        <a:lstStyle/>
        <a:p>
          <a:endParaRPr lang="en-US" sz="2000"/>
        </a:p>
      </dgm:t>
    </dgm:pt>
    <dgm:pt modelId="{C379DEEC-C8F4-4259-AB38-AE67A4582602}" type="sibTrans" cxnId="{F33BD368-F297-4CCA-8EDC-603629969546}">
      <dgm:prSet/>
      <dgm:spPr/>
      <dgm:t>
        <a:bodyPr/>
        <a:lstStyle/>
        <a:p>
          <a:endParaRPr lang="en-US" sz="2000"/>
        </a:p>
      </dgm:t>
    </dgm:pt>
    <dgm:pt modelId="{AECECD48-C5E4-4B1D-828F-DD9E0A90274D}">
      <dgm:prSet custT="1"/>
      <dgm:spPr/>
      <dgm:t>
        <a:bodyPr anchor="ctr"/>
        <a:lstStyle/>
        <a:p>
          <a:r>
            <a:rPr lang="en-US" sz="1600" b="1" dirty="0" smtClean="0">
              <a:hlinkClick xmlns:r="http://schemas.openxmlformats.org/officeDocument/2006/relationships" r:id="rId4" action="ppaction://hlinksldjump"/>
            </a:rPr>
            <a:t>The Formula for Enterprise System Success</a:t>
          </a:r>
          <a:endParaRPr lang="en-US" sz="1600" dirty="0"/>
        </a:p>
      </dgm:t>
    </dgm:pt>
    <dgm:pt modelId="{83588EAC-9746-4704-81BA-BB10DA868C11}" type="parTrans" cxnId="{AAD18608-F8B2-4CE8-86FF-887828D70638}">
      <dgm:prSet/>
      <dgm:spPr/>
      <dgm:t>
        <a:bodyPr/>
        <a:lstStyle/>
        <a:p>
          <a:endParaRPr lang="en-US" sz="2000"/>
        </a:p>
      </dgm:t>
    </dgm:pt>
    <dgm:pt modelId="{06826EBE-8D13-453B-B822-8C195E6947E1}" type="sibTrans" cxnId="{AAD18608-F8B2-4CE8-86FF-887828D70638}">
      <dgm:prSet/>
      <dgm:spPr/>
      <dgm:t>
        <a:bodyPr/>
        <a:lstStyle/>
        <a:p>
          <a:endParaRPr lang="en-US" sz="2000"/>
        </a:p>
      </dgm:t>
    </dgm:pt>
    <dgm:pt modelId="{E158F942-9CA0-47CD-BF20-BAC49C8142F5}">
      <dgm:prSet custT="1"/>
      <dgm:spPr/>
      <dgm:t>
        <a:bodyPr anchor="ctr"/>
        <a:lstStyle/>
        <a:p>
          <a:r>
            <a:rPr lang="en-US" sz="1400" dirty="0" smtClean="0"/>
            <a:t>Understand and utilize the keys to successfully implementing enterprise systems.</a:t>
          </a:r>
          <a:endParaRPr lang="en-US" sz="1400" dirty="0"/>
        </a:p>
      </dgm:t>
    </dgm:pt>
    <dgm:pt modelId="{B7BDAF5C-E7FB-49F5-812D-654C2CD5A8EB}" type="parTrans" cxnId="{2EB7E772-9B0F-41BF-9241-715218B72860}">
      <dgm:prSet/>
      <dgm:spPr/>
      <dgm:t>
        <a:bodyPr/>
        <a:lstStyle/>
        <a:p>
          <a:endParaRPr lang="en-US" sz="2000"/>
        </a:p>
      </dgm:t>
    </dgm:pt>
    <dgm:pt modelId="{41774615-A6FB-4627-85F1-20FD324D9DA4}" type="sibTrans" cxnId="{2EB7E772-9B0F-41BF-9241-715218B72860}">
      <dgm:prSet/>
      <dgm:spPr/>
      <dgm:t>
        <a:bodyPr/>
        <a:lstStyle/>
        <a:p>
          <a:endParaRPr lang="en-US" sz="2000"/>
        </a:p>
      </dgm:t>
    </dgm:pt>
    <dgm:pt modelId="{25E29AB1-DE1E-48E4-B66F-1D7048CC3527}" type="pres">
      <dgm:prSet presAssocID="{482F2C61-E41B-4642-B082-EF9C103085B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6847C0-F8DB-4977-A3FD-5A95306D8B69}" type="pres">
      <dgm:prSet presAssocID="{A8E9C07B-48B2-4B9C-8EC7-0782825D816E}" presName="comp" presStyleCnt="0"/>
      <dgm:spPr/>
    </dgm:pt>
    <dgm:pt modelId="{BA89CFF3-74C1-4F32-B093-38D94D4D20CF}" type="pres">
      <dgm:prSet presAssocID="{A8E9C07B-48B2-4B9C-8EC7-0782825D816E}" presName="box" presStyleLbl="node1" presStyleIdx="0" presStyleCnt="4" custScaleY="106447" custLinFactNeighborX="-1250" custLinFactNeighborY="-2000"/>
      <dgm:spPr/>
      <dgm:t>
        <a:bodyPr/>
        <a:lstStyle/>
        <a:p>
          <a:endParaRPr lang="en-US"/>
        </a:p>
      </dgm:t>
    </dgm:pt>
    <dgm:pt modelId="{7D7D61F9-D1AA-4F6A-8715-FD6AC3E01198}" type="pres">
      <dgm:prSet presAssocID="{A8E9C07B-48B2-4B9C-8EC7-0782825D816E}" presName="img" presStyleLbl="fgImgPlace1" presStyleIdx="0" presStyleCnt="4" custScaleX="83650"/>
      <dgm:spPr>
        <a:blipFill rotWithShape="1"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9E2F980-7E69-446B-A4B0-923DF6DEFA98}" type="pres">
      <dgm:prSet presAssocID="{A8E9C07B-48B2-4B9C-8EC7-0782825D816E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C83B37-0F1D-4FEA-B7E7-FF6719B27A33}" type="pres">
      <dgm:prSet presAssocID="{631AC269-E33A-4752-92A6-6DC1380588AA}" presName="spacer" presStyleCnt="0"/>
      <dgm:spPr/>
    </dgm:pt>
    <dgm:pt modelId="{129D03A9-9EE6-42F0-9D54-DE111F5C82E8}" type="pres">
      <dgm:prSet presAssocID="{629933C8-186B-4311-BF2D-DC99990EFBF2}" presName="comp" presStyleCnt="0"/>
      <dgm:spPr/>
    </dgm:pt>
    <dgm:pt modelId="{A93B6B1D-06C6-4860-8EBA-32C502FF8641}" type="pres">
      <dgm:prSet presAssocID="{629933C8-186B-4311-BF2D-DC99990EFBF2}" presName="box" presStyleLbl="node1" presStyleIdx="1" presStyleCnt="4" custScaleY="102343"/>
      <dgm:spPr/>
      <dgm:t>
        <a:bodyPr/>
        <a:lstStyle/>
        <a:p>
          <a:endParaRPr lang="en-US"/>
        </a:p>
      </dgm:t>
    </dgm:pt>
    <dgm:pt modelId="{7AEC1603-E11D-41B0-BE2A-F6201D5BEDCD}" type="pres">
      <dgm:prSet presAssocID="{629933C8-186B-4311-BF2D-DC99990EFBF2}" presName="img" presStyleLbl="fgImgPlace1" presStyleIdx="1" presStyleCnt="4" custScaleX="83650"/>
      <dgm:spPr>
        <a:blipFill rotWithShape="1">
          <a:blip xmlns:r="http://schemas.openxmlformats.org/officeDocument/2006/relationships"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B44DBCB-1EB0-418C-B751-858BAE4753CC}" type="pres">
      <dgm:prSet presAssocID="{629933C8-186B-4311-BF2D-DC99990EFBF2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6A015C-E28C-44A4-9412-971012033AAE}" type="pres">
      <dgm:prSet presAssocID="{1801FD8D-8375-49FB-8B3F-210ACF517DEF}" presName="spacer" presStyleCnt="0"/>
      <dgm:spPr/>
    </dgm:pt>
    <dgm:pt modelId="{BC272B12-7FD0-415F-81DF-F02239D32429}" type="pres">
      <dgm:prSet presAssocID="{34FB3FC8-FCB1-404C-AAE4-E98CF14CF5FB}" presName="comp" presStyleCnt="0"/>
      <dgm:spPr/>
    </dgm:pt>
    <dgm:pt modelId="{47C28FEA-814E-4A68-B726-08705D29C6AB}" type="pres">
      <dgm:prSet presAssocID="{34FB3FC8-FCB1-404C-AAE4-E98CF14CF5FB}" presName="box" presStyleLbl="node1" presStyleIdx="2" presStyleCnt="4" custScaleY="105744"/>
      <dgm:spPr/>
      <dgm:t>
        <a:bodyPr/>
        <a:lstStyle/>
        <a:p>
          <a:endParaRPr lang="en-US"/>
        </a:p>
      </dgm:t>
    </dgm:pt>
    <dgm:pt modelId="{6ED042DA-90EA-415F-9861-14F87D22BB00}" type="pres">
      <dgm:prSet presAssocID="{34FB3FC8-FCB1-404C-AAE4-E98CF14CF5FB}" presName="img" presStyleLbl="fgImgPlace1" presStyleIdx="2" presStyleCnt="4" custScaleX="83650"/>
      <dgm:spPr>
        <a:blipFill rotWithShape="1"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99A5FF2-1A39-4675-818C-11261776BAE8}" type="pres">
      <dgm:prSet presAssocID="{34FB3FC8-FCB1-404C-AAE4-E98CF14CF5FB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636D59-4907-4E00-B740-911D24B9FF11}" type="pres">
      <dgm:prSet presAssocID="{62C71E71-0AFF-4481-BF1F-D339780ADFC0}" presName="spacer" presStyleCnt="0"/>
      <dgm:spPr/>
    </dgm:pt>
    <dgm:pt modelId="{1ED16A2B-8516-4F79-8954-C053F3BC0B6B}" type="pres">
      <dgm:prSet presAssocID="{AECECD48-C5E4-4B1D-828F-DD9E0A90274D}" presName="comp" presStyleCnt="0"/>
      <dgm:spPr/>
    </dgm:pt>
    <dgm:pt modelId="{471ACDAA-8EBB-4B3F-89FD-E777335919BA}" type="pres">
      <dgm:prSet presAssocID="{AECECD48-C5E4-4B1D-828F-DD9E0A90274D}" presName="box" presStyleLbl="node1" presStyleIdx="3" presStyleCnt="4" custScaleY="99510"/>
      <dgm:spPr/>
      <dgm:t>
        <a:bodyPr/>
        <a:lstStyle/>
        <a:p>
          <a:endParaRPr lang="en-US"/>
        </a:p>
      </dgm:t>
    </dgm:pt>
    <dgm:pt modelId="{0C6B9C41-271F-4061-9955-70DED635DAC1}" type="pres">
      <dgm:prSet presAssocID="{AECECD48-C5E4-4B1D-828F-DD9E0A90274D}" presName="img" presStyleLbl="fgImgPlace1" presStyleIdx="3" presStyleCnt="4" custScaleX="83650"/>
      <dgm:spPr>
        <a:blipFill rotWithShape="1">
          <a:blip xmlns:r="http://schemas.openxmlformats.org/officeDocument/2006/relationships"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E310E1C-7377-4CBD-AD7A-3ED403513640}" type="pres">
      <dgm:prSet presAssocID="{AECECD48-C5E4-4B1D-828F-DD9E0A90274D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ABF215-56EA-424F-9F41-6D2D84AEB436}" type="presOf" srcId="{6D011581-C5DD-419A-AAED-AD05631CDF0A}" destId="{BA89CFF3-74C1-4F32-B093-38D94D4D20CF}" srcOrd="0" destOrd="1" presId="urn:microsoft.com/office/officeart/2005/8/layout/vList4#1"/>
    <dgm:cxn modelId="{5787E137-0A5F-4F45-A330-BF65147102C9}" type="presOf" srcId="{E158F942-9CA0-47CD-BF20-BAC49C8142F5}" destId="{471ACDAA-8EBB-4B3F-89FD-E777335919BA}" srcOrd="0" destOrd="1" presId="urn:microsoft.com/office/officeart/2005/8/layout/vList4#1"/>
    <dgm:cxn modelId="{94FC978F-A2B8-46ED-81B4-5B0C5A60E259}" type="presOf" srcId="{34FB3FC8-FCB1-404C-AAE4-E98CF14CF5FB}" destId="{47C28FEA-814E-4A68-B726-08705D29C6AB}" srcOrd="0" destOrd="0" presId="urn:microsoft.com/office/officeart/2005/8/layout/vList4#1"/>
    <dgm:cxn modelId="{CFBF21C2-21BA-4949-AE7B-A1680EDBC722}" type="presOf" srcId="{363F0ED0-6985-439E-857A-EC47F8A3DAB0}" destId="{A93B6B1D-06C6-4860-8EBA-32C502FF8641}" srcOrd="0" destOrd="1" presId="urn:microsoft.com/office/officeart/2005/8/layout/vList4#1"/>
    <dgm:cxn modelId="{36C20AF6-670E-4425-A77F-AAED1778981B}" type="presOf" srcId="{363F0ED0-6985-439E-857A-EC47F8A3DAB0}" destId="{7B44DBCB-1EB0-418C-B751-858BAE4753CC}" srcOrd="1" destOrd="1" presId="urn:microsoft.com/office/officeart/2005/8/layout/vList4#1"/>
    <dgm:cxn modelId="{D7D120E4-0167-477E-960A-EF05D7A133C3}" type="presOf" srcId="{629933C8-186B-4311-BF2D-DC99990EFBF2}" destId="{A93B6B1D-06C6-4860-8EBA-32C502FF8641}" srcOrd="0" destOrd="0" presId="urn:microsoft.com/office/officeart/2005/8/layout/vList4#1"/>
    <dgm:cxn modelId="{9617FCF8-0802-436C-A7CD-E87B3B8C2893}" srcId="{482F2C61-E41B-4642-B082-EF9C103085B5}" destId="{A8E9C07B-48B2-4B9C-8EC7-0782825D816E}" srcOrd="0" destOrd="0" parTransId="{C7A73202-DE5A-4072-95A6-BFF1402B4BC2}" sibTransId="{631AC269-E33A-4752-92A6-6DC1380588AA}"/>
    <dgm:cxn modelId="{2EB7E772-9B0F-41BF-9241-715218B72860}" srcId="{AECECD48-C5E4-4B1D-828F-DD9E0A90274D}" destId="{E158F942-9CA0-47CD-BF20-BAC49C8142F5}" srcOrd="0" destOrd="0" parTransId="{B7BDAF5C-E7FB-49F5-812D-654C2CD5A8EB}" sibTransId="{41774615-A6FB-4627-85F1-20FD324D9DA4}"/>
    <dgm:cxn modelId="{27AF655E-BB1D-4732-8A07-03E7E00B3EC5}" srcId="{A8E9C07B-48B2-4B9C-8EC7-0782825D816E}" destId="{6D011581-C5DD-419A-AAED-AD05631CDF0A}" srcOrd="0" destOrd="0" parTransId="{9AD826C6-DA8A-4FF7-A064-27557BE243B8}" sibTransId="{C1639196-CA28-4BD6-A52D-AF603368A606}"/>
    <dgm:cxn modelId="{249DA96C-952E-42AC-8DB8-56C718E0C29A}" type="presOf" srcId="{34FB3FC8-FCB1-404C-AAE4-E98CF14CF5FB}" destId="{799A5FF2-1A39-4675-818C-11261776BAE8}" srcOrd="1" destOrd="0" presId="urn:microsoft.com/office/officeart/2005/8/layout/vList4#1"/>
    <dgm:cxn modelId="{7DD17957-3CF6-4F84-9B42-2D5B12D19F2A}" type="presOf" srcId="{A8E9C07B-48B2-4B9C-8EC7-0782825D816E}" destId="{49E2F980-7E69-446B-A4B0-923DF6DEFA98}" srcOrd="1" destOrd="0" presId="urn:microsoft.com/office/officeart/2005/8/layout/vList4#1"/>
    <dgm:cxn modelId="{5EF40979-97FC-4938-9D34-9EF52BDE61C2}" type="presOf" srcId="{AECECD48-C5E4-4B1D-828F-DD9E0A90274D}" destId="{5E310E1C-7377-4CBD-AD7A-3ED403513640}" srcOrd="1" destOrd="0" presId="urn:microsoft.com/office/officeart/2005/8/layout/vList4#1"/>
    <dgm:cxn modelId="{FFB8572B-7192-49CE-9F0D-B856D183EDFE}" srcId="{482F2C61-E41B-4642-B082-EF9C103085B5}" destId="{34FB3FC8-FCB1-404C-AAE4-E98CF14CF5FB}" srcOrd="2" destOrd="0" parTransId="{5D2B6F70-AC7D-4E44-959A-1F3278F0AFC3}" sibTransId="{62C71E71-0AFF-4481-BF1F-D339780ADFC0}"/>
    <dgm:cxn modelId="{D3B5C6B8-970A-4AE4-AF41-D9B6EC46DB45}" type="presOf" srcId="{629933C8-186B-4311-BF2D-DC99990EFBF2}" destId="{7B44DBCB-1EB0-418C-B751-858BAE4753CC}" srcOrd="1" destOrd="0" presId="urn:microsoft.com/office/officeart/2005/8/layout/vList4#1"/>
    <dgm:cxn modelId="{8B673F7C-BE2D-49A5-B6F2-D9DEE7E4E328}" type="presOf" srcId="{AECECD48-C5E4-4B1D-828F-DD9E0A90274D}" destId="{471ACDAA-8EBB-4B3F-89FD-E777335919BA}" srcOrd="0" destOrd="0" presId="urn:microsoft.com/office/officeart/2005/8/layout/vList4#1"/>
    <dgm:cxn modelId="{AAD18608-F8B2-4CE8-86FF-887828D70638}" srcId="{482F2C61-E41B-4642-B082-EF9C103085B5}" destId="{AECECD48-C5E4-4B1D-828F-DD9E0A90274D}" srcOrd="3" destOrd="0" parTransId="{83588EAC-9746-4704-81BA-BB10DA868C11}" sibTransId="{06826EBE-8D13-453B-B822-8C195E6947E1}"/>
    <dgm:cxn modelId="{75BADD6D-3B09-41EB-BFCF-6D45064E94D0}" type="presOf" srcId="{A8E9C07B-48B2-4B9C-8EC7-0782825D816E}" destId="{BA89CFF3-74C1-4F32-B093-38D94D4D20CF}" srcOrd="0" destOrd="0" presId="urn:microsoft.com/office/officeart/2005/8/layout/vList4#1"/>
    <dgm:cxn modelId="{84CC1B9D-DB80-433F-828E-1349E31F1CF0}" type="presOf" srcId="{E158F942-9CA0-47CD-BF20-BAC49C8142F5}" destId="{5E310E1C-7377-4CBD-AD7A-3ED403513640}" srcOrd="1" destOrd="1" presId="urn:microsoft.com/office/officeart/2005/8/layout/vList4#1"/>
    <dgm:cxn modelId="{308514BA-8780-41F3-B8AD-EB260DAF35E1}" srcId="{482F2C61-E41B-4642-B082-EF9C103085B5}" destId="{629933C8-186B-4311-BF2D-DC99990EFBF2}" srcOrd="1" destOrd="0" parTransId="{BD5F7455-41FD-4EDB-BB6D-E2107F429F6E}" sibTransId="{1801FD8D-8375-49FB-8B3F-210ACF517DEF}"/>
    <dgm:cxn modelId="{35F334EF-24B5-4239-A395-CB84CFA55B46}" type="presOf" srcId="{0CFC6EAA-DD42-49C0-A163-69A52F65D7DF}" destId="{47C28FEA-814E-4A68-B726-08705D29C6AB}" srcOrd="0" destOrd="1" presId="urn:microsoft.com/office/officeart/2005/8/layout/vList4#1"/>
    <dgm:cxn modelId="{F33BD368-F297-4CCA-8EDC-603629969546}" srcId="{34FB3FC8-FCB1-404C-AAE4-E98CF14CF5FB}" destId="{0CFC6EAA-DD42-49C0-A163-69A52F65D7DF}" srcOrd="0" destOrd="0" parTransId="{1A56339D-71D4-4C3E-A1C4-A33367110C47}" sibTransId="{C379DEEC-C8F4-4259-AB38-AE67A4582602}"/>
    <dgm:cxn modelId="{3A619D55-5747-4E00-A1FA-E45F6AED8303}" srcId="{629933C8-186B-4311-BF2D-DC99990EFBF2}" destId="{363F0ED0-6985-439E-857A-EC47F8A3DAB0}" srcOrd="0" destOrd="0" parTransId="{A9B0CFF2-8D5D-47E0-900D-55A9A3E83BE1}" sibTransId="{F7E04B30-62AE-4465-859B-270409FE7C94}"/>
    <dgm:cxn modelId="{6110EF44-5760-46AD-88E0-A5EC417BA8A8}" type="presOf" srcId="{482F2C61-E41B-4642-B082-EF9C103085B5}" destId="{25E29AB1-DE1E-48E4-B66F-1D7048CC3527}" srcOrd="0" destOrd="0" presId="urn:microsoft.com/office/officeart/2005/8/layout/vList4#1"/>
    <dgm:cxn modelId="{98D67BD8-8427-47B0-B5AA-EB45D304815F}" type="presOf" srcId="{6D011581-C5DD-419A-AAED-AD05631CDF0A}" destId="{49E2F980-7E69-446B-A4B0-923DF6DEFA98}" srcOrd="1" destOrd="1" presId="urn:microsoft.com/office/officeart/2005/8/layout/vList4#1"/>
    <dgm:cxn modelId="{791DD5F5-4A05-45B6-BE4C-6BA2472DDC86}" type="presOf" srcId="{0CFC6EAA-DD42-49C0-A163-69A52F65D7DF}" destId="{799A5FF2-1A39-4675-818C-11261776BAE8}" srcOrd="1" destOrd="1" presId="urn:microsoft.com/office/officeart/2005/8/layout/vList4#1"/>
    <dgm:cxn modelId="{A5BFF1F8-2277-4279-9CFA-615A8B5ACCC9}" type="presParOf" srcId="{25E29AB1-DE1E-48E4-B66F-1D7048CC3527}" destId="{056847C0-F8DB-4977-A3FD-5A95306D8B69}" srcOrd="0" destOrd="0" presId="urn:microsoft.com/office/officeart/2005/8/layout/vList4#1"/>
    <dgm:cxn modelId="{D08A6F7D-A610-480F-A7F7-4BB734C57AE1}" type="presParOf" srcId="{056847C0-F8DB-4977-A3FD-5A95306D8B69}" destId="{BA89CFF3-74C1-4F32-B093-38D94D4D20CF}" srcOrd="0" destOrd="0" presId="urn:microsoft.com/office/officeart/2005/8/layout/vList4#1"/>
    <dgm:cxn modelId="{27C095F0-2E7B-461E-A659-88EACC3F170F}" type="presParOf" srcId="{056847C0-F8DB-4977-A3FD-5A95306D8B69}" destId="{7D7D61F9-D1AA-4F6A-8715-FD6AC3E01198}" srcOrd="1" destOrd="0" presId="urn:microsoft.com/office/officeart/2005/8/layout/vList4#1"/>
    <dgm:cxn modelId="{29C7785E-5EE5-4607-9A54-D32257CD2A09}" type="presParOf" srcId="{056847C0-F8DB-4977-A3FD-5A95306D8B69}" destId="{49E2F980-7E69-446B-A4B0-923DF6DEFA98}" srcOrd="2" destOrd="0" presId="urn:microsoft.com/office/officeart/2005/8/layout/vList4#1"/>
    <dgm:cxn modelId="{6701B864-6C2A-407A-A2EC-960381E08504}" type="presParOf" srcId="{25E29AB1-DE1E-48E4-B66F-1D7048CC3527}" destId="{02C83B37-0F1D-4FEA-B7E7-FF6719B27A33}" srcOrd="1" destOrd="0" presId="urn:microsoft.com/office/officeart/2005/8/layout/vList4#1"/>
    <dgm:cxn modelId="{0181AED4-71ED-45A4-BE2D-AD7EBE5A2057}" type="presParOf" srcId="{25E29AB1-DE1E-48E4-B66F-1D7048CC3527}" destId="{129D03A9-9EE6-42F0-9D54-DE111F5C82E8}" srcOrd="2" destOrd="0" presId="urn:microsoft.com/office/officeart/2005/8/layout/vList4#1"/>
    <dgm:cxn modelId="{4AA360B8-CCB0-4D3E-857C-5C3FA72A0C98}" type="presParOf" srcId="{129D03A9-9EE6-42F0-9D54-DE111F5C82E8}" destId="{A93B6B1D-06C6-4860-8EBA-32C502FF8641}" srcOrd="0" destOrd="0" presId="urn:microsoft.com/office/officeart/2005/8/layout/vList4#1"/>
    <dgm:cxn modelId="{C66921B1-7828-4C7E-AFD2-E55DE003A3CC}" type="presParOf" srcId="{129D03A9-9EE6-42F0-9D54-DE111F5C82E8}" destId="{7AEC1603-E11D-41B0-BE2A-F6201D5BEDCD}" srcOrd="1" destOrd="0" presId="urn:microsoft.com/office/officeart/2005/8/layout/vList4#1"/>
    <dgm:cxn modelId="{B24A2065-DD04-4345-B3ED-3712C7256292}" type="presParOf" srcId="{129D03A9-9EE6-42F0-9D54-DE111F5C82E8}" destId="{7B44DBCB-1EB0-418C-B751-858BAE4753CC}" srcOrd="2" destOrd="0" presId="urn:microsoft.com/office/officeart/2005/8/layout/vList4#1"/>
    <dgm:cxn modelId="{4E5D2B14-2294-444C-9892-83C509B1621A}" type="presParOf" srcId="{25E29AB1-DE1E-48E4-B66F-1D7048CC3527}" destId="{2A6A015C-E28C-44A4-9412-971012033AAE}" srcOrd="3" destOrd="0" presId="urn:microsoft.com/office/officeart/2005/8/layout/vList4#1"/>
    <dgm:cxn modelId="{102036E0-7527-43CE-A4DE-A6F82BBEBEEE}" type="presParOf" srcId="{25E29AB1-DE1E-48E4-B66F-1D7048CC3527}" destId="{BC272B12-7FD0-415F-81DF-F02239D32429}" srcOrd="4" destOrd="0" presId="urn:microsoft.com/office/officeart/2005/8/layout/vList4#1"/>
    <dgm:cxn modelId="{CD63CD41-B23F-402F-87EF-7921391E8215}" type="presParOf" srcId="{BC272B12-7FD0-415F-81DF-F02239D32429}" destId="{47C28FEA-814E-4A68-B726-08705D29C6AB}" srcOrd="0" destOrd="0" presId="urn:microsoft.com/office/officeart/2005/8/layout/vList4#1"/>
    <dgm:cxn modelId="{B27CC391-3C26-400C-930B-24AB379AF0B8}" type="presParOf" srcId="{BC272B12-7FD0-415F-81DF-F02239D32429}" destId="{6ED042DA-90EA-415F-9861-14F87D22BB00}" srcOrd="1" destOrd="0" presId="urn:microsoft.com/office/officeart/2005/8/layout/vList4#1"/>
    <dgm:cxn modelId="{63C873BA-8784-46D9-8582-FCBC44D28D17}" type="presParOf" srcId="{BC272B12-7FD0-415F-81DF-F02239D32429}" destId="{799A5FF2-1A39-4675-818C-11261776BAE8}" srcOrd="2" destOrd="0" presId="urn:microsoft.com/office/officeart/2005/8/layout/vList4#1"/>
    <dgm:cxn modelId="{E1B7920B-D939-468D-82B3-91A9D935E886}" type="presParOf" srcId="{25E29AB1-DE1E-48E4-B66F-1D7048CC3527}" destId="{9B636D59-4907-4E00-B740-911D24B9FF11}" srcOrd="5" destOrd="0" presId="urn:microsoft.com/office/officeart/2005/8/layout/vList4#1"/>
    <dgm:cxn modelId="{DCB4C042-4ED7-4BE1-B5FA-211A350980B1}" type="presParOf" srcId="{25E29AB1-DE1E-48E4-B66F-1D7048CC3527}" destId="{1ED16A2B-8516-4F79-8954-C053F3BC0B6B}" srcOrd="6" destOrd="0" presId="urn:microsoft.com/office/officeart/2005/8/layout/vList4#1"/>
    <dgm:cxn modelId="{3F728A9C-357D-44C1-BDEC-66BAF93D9BFA}" type="presParOf" srcId="{1ED16A2B-8516-4F79-8954-C053F3BC0B6B}" destId="{471ACDAA-8EBB-4B3F-89FD-E777335919BA}" srcOrd="0" destOrd="0" presId="urn:microsoft.com/office/officeart/2005/8/layout/vList4#1"/>
    <dgm:cxn modelId="{B873F13E-1E34-4FC3-9048-BBADB4163DCB}" type="presParOf" srcId="{1ED16A2B-8516-4F79-8954-C053F3BC0B6B}" destId="{0C6B9C41-271F-4061-9955-70DED635DAC1}" srcOrd="1" destOrd="0" presId="urn:microsoft.com/office/officeart/2005/8/layout/vList4#1"/>
    <dgm:cxn modelId="{044EB466-1802-4C25-B7DE-67C6D73F8CD5}" type="presParOf" srcId="{1ED16A2B-8516-4F79-8954-C053F3BC0B6B}" destId="{5E310E1C-7377-4CBD-AD7A-3ED403513640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2F2C61-E41B-4642-B082-EF9C103085B5}" type="doc">
      <dgm:prSet loTypeId="urn:microsoft.com/office/officeart/2005/8/layout/vList4#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A8E9C07B-48B2-4B9C-8EC7-0782825D816E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1" dirty="0" smtClean="0"/>
            <a:t>Core Business Processes and Organizational Value Chains</a:t>
          </a:r>
          <a:endParaRPr lang="en-US" sz="2400" dirty="0" smtClean="0"/>
        </a:p>
        <a:p>
          <a:r>
            <a:rPr lang="en-US" sz="2000" dirty="0" smtClean="0"/>
            <a:t>Explain core business processes that are common in organizations. </a:t>
          </a:r>
          <a:endParaRPr lang="en-US" sz="1800" b="1" dirty="0" smtClean="0"/>
        </a:p>
      </dgm:t>
    </dgm:pt>
    <dgm:pt modelId="{C7A73202-DE5A-4072-95A6-BFF1402B4BC2}" type="parTrans" cxnId="{9617FCF8-0802-436C-A7CD-E87B3B8C2893}">
      <dgm:prSet/>
      <dgm:spPr/>
      <dgm:t>
        <a:bodyPr/>
        <a:lstStyle/>
        <a:p>
          <a:endParaRPr lang="en-US" sz="2000"/>
        </a:p>
      </dgm:t>
    </dgm:pt>
    <dgm:pt modelId="{631AC269-E33A-4752-92A6-6DC1380588AA}" type="sibTrans" cxnId="{9617FCF8-0802-436C-A7CD-E87B3B8C2893}">
      <dgm:prSet/>
      <dgm:spPr/>
      <dgm:t>
        <a:bodyPr/>
        <a:lstStyle/>
        <a:p>
          <a:endParaRPr lang="en-US" sz="2000"/>
        </a:p>
      </dgm:t>
    </dgm:pt>
    <dgm:pt modelId="{629933C8-186B-4311-BF2D-DC99990EFBF2}">
      <dgm:prSet phldrT="[Text]" custT="1"/>
      <dgm:spPr/>
      <dgm:t>
        <a:bodyPr/>
        <a:lstStyle/>
        <a:p>
          <a:r>
            <a:rPr lang="en-US" sz="1400" b="1" dirty="0" smtClean="0">
              <a:hlinkClick xmlns:r="http://schemas.openxmlformats.org/officeDocument/2006/relationships" r:id="rId1" action="ppaction://hlinksldjump"/>
            </a:rPr>
            <a:t>Enterprise Systems</a:t>
          </a:r>
          <a:endParaRPr lang="en-US" sz="1400" dirty="0" smtClean="0"/>
        </a:p>
        <a:p>
          <a:r>
            <a:rPr lang="en-US" sz="1200" dirty="0" smtClean="0"/>
            <a:t>Describe what enterprise systems are and how they have evolved.</a:t>
          </a:r>
          <a:endParaRPr lang="en-US" sz="1100" dirty="0"/>
        </a:p>
      </dgm:t>
    </dgm:pt>
    <dgm:pt modelId="{BD5F7455-41FD-4EDB-BB6D-E2107F429F6E}" type="parTrans" cxnId="{308514BA-8780-41F3-B8AD-EB260DAF35E1}">
      <dgm:prSet/>
      <dgm:spPr/>
      <dgm:t>
        <a:bodyPr/>
        <a:lstStyle/>
        <a:p>
          <a:endParaRPr lang="en-US" sz="2000"/>
        </a:p>
      </dgm:t>
    </dgm:pt>
    <dgm:pt modelId="{1801FD8D-8375-49FB-8B3F-210ACF517DEF}" type="sibTrans" cxnId="{308514BA-8780-41F3-B8AD-EB260DAF35E1}">
      <dgm:prSet/>
      <dgm:spPr/>
      <dgm:t>
        <a:bodyPr/>
        <a:lstStyle/>
        <a:p>
          <a:endParaRPr lang="en-US" sz="2000"/>
        </a:p>
      </dgm:t>
    </dgm:pt>
    <dgm:pt modelId="{34FB3FC8-FCB1-404C-AAE4-E98CF14CF5FB}">
      <dgm:prSet phldrT="[Text]" custT="1"/>
      <dgm:spPr/>
      <dgm:t>
        <a:bodyPr/>
        <a:lstStyle/>
        <a:p>
          <a:r>
            <a:rPr lang="en-US" sz="1400" b="1" dirty="0" smtClean="0">
              <a:hlinkClick xmlns:r="http://schemas.openxmlformats.org/officeDocument/2006/relationships" r:id="rId2" action="ppaction://hlinksldjump"/>
            </a:rPr>
            <a:t>Enterprise Resource Planning</a:t>
          </a:r>
          <a:endParaRPr lang="en-US" sz="1400" dirty="0" smtClean="0"/>
        </a:p>
        <a:p>
          <a:r>
            <a:rPr lang="en-US" sz="1200" dirty="0" smtClean="0"/>
            <a:t>Describe enterprise resource planning systems and how they help to improve internal business processes.</a:t>
          </a:r>
          <a:endParaRPr lang="en-US" sz="1100" dirty="0"/>
        </a:p>
      </dgm:t>
    </dgm:pt>
    <dgm:pt modelId="{5D2B6F70-AC7D-4E44-959A-1F3278F0AFC3}" type="parTrans" cxnId="{FFB8572B-7192-49CE-9F0D-B856D183EDFE}">
      <dgm:prSet/>
      <dgm:spPr/>
      <dgm:t>
        <a:bodyPr/>
        <a:lstStyle/>
        <a:p>
          <a:endParaRPr lang="en-US" sz="2000"/>
        </a:p>
      </dgm:t>
    </dgm:pt>
    <dgm:pt modelId="{62C71E71-0AFF-4481-BF1F-D339780ADFC0}" type="sibTrans" cxnId="{FFB8572B-7192-49CE-9F0D-B856D183EDFE}">
      <dgm:prSet/>
      <dgm:spPr/>
      <dgm:t>
        <a:bodyPr/>
        <a:lstStyle/>
        <a:p>
          <a:endParaRPr lang="en-US" sz="2000"/>
        </a:p>
      </dgm:t>
    </dgm:pt>
    <dgm:pt modelId="{AECECD48-C5E4-4B1D-828F-DD9E0A90274D}">
      <dgm:prSet custT="1"/>
      <dgm:spPr/>
      <dgm:t>
        <a:bodyPr/>
        <a:lstStyle/>
        <a:p>
          <a:r>
            <a:rPr lang="en-US" sz="1400" b="1" dirty="0" smtClean="0">
              <a:hlinkClick xmlns:r="http://schemas.openxmlformats.org/officeDocument/2006/relationships" r:id="rId3" action="ppaction://hlinksldjump"/>
            </a:rPr>
            <a:t>The Formula for Enterprise System Success</a:t>
          </a:r>
          <a:endParaRPr lang="en-US" sz="1400" dirty="0" smtClean="0"/>
        </a:p>
        <a:p>
          <a:r>
            <a:rPr lang="en-US" sz="1200" dirty="0" smtClean="0"/>
            <a:t>Understand and utilize the keys to successfully implementing enterprise systems.</a:t>
          </a:r>
          <a:endParaRPr lang="en-US" sz="1100" dirty="0"/>
        </a:p>
      </dgm:t>
    </dgm:pt>
    <dgm:pt modelId="{83588EAC-9746-4704-81BA-BB10DA868C11}" type="parTrans" cxnId="{AAD18608-F8B2-4CE8-86FF-887828D70638}">
      <dgm:prSet/>
      <dgm:spPr/>
      <dgm:t>
        <a:bodyPr/>
        <a:lstStyle/>
        <a:p>
          <a:endParaRPr lang="en-US" sz="2000"/>
        </a:p>
      </dgm:t>
    </dgm:pt>
    <dgm:pt modelId="{06826EBE-8D13-453B-B822-8C195E6947E1}" type="sibTrans" cxnId="{AAD18608-F8B2-4CE8-86FF-887828D70638}">
      <dgm:prSet/>
      <dgm:spPr/>
      <dgm:t>
        <a:bodyPr/>
        <a:lstStyle/>
        <a:p>
          <a:endParaRPr lang="en-US" sz="2000"/>
        </a:p>
      </dgm:t>
    </dgm:pt>
    <dgm:pt modelId="{25E29AB1-DE1E-48E4-B66F-1D7048CC3527}" type="pres">
      <dgm:prSet presAssocID="{482F2C61-E41B-4642-B082-EF9C103085B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6847C0-F8DB-4977-A3FD-5A95306D8B69}" type="pres">
      <dgm:prSet presAssocID="{A8E9C07B-48B2-4B9C-8EC7-0782825D816E}" presName="comp" presStyleCnt="0"/>
      <dgm:spPr/>
    </dgm:pt>
    <dgm:pt modelId="{BA89CFF3-74C1-4F32-B093-38D94D4D20CF}" type="pres">
      <dgm:prSet presAssocID="{A8E9C07B-48B2-4B9C-8EC7-0782825D816E}" presName="box" presStyleLbl="node1" presStyleIdx="0" presStyleCnt="4" custScaleY="276742" custLinFactNeighborX="-1250" custLinFactNeighborY="-2000"/>
      <dgm:spPr/>
      <dgm:t>
        <a:bodyPr/>
        <a:lstStyle/>
        <a:p>
          <a:endParaRPr lang="en-US"/>
        </a:p>
      </dgm:t>
    </dgm:pt>
    <dgm:pt modelId="{7D7D61F9-D1AA-4F6A-8715-FD6AC3E01198}" type="pres">
      <dgm:prSet presAssocID="{A8E9C07B-48B2-4B9C-8EC7-0782825D816E}" presName="img" presStyleLbl="fgImgPlace1" presStyleIdx="0" presStyleCnt="4" custScaleX="95572" custScaleY="265834"/>
      <dgm:spPr>
        <a:blipFill rotWithShape="1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9E2F980-7E69-446B-A4B0-923DF6DEFA98}" type="pres">
      <dgm:prSet presAssocID="{A8E9C07B-48B2-4B9C-8EC7-0782825D816E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C83B37-0F1D-4FEA-B7E7-FF6719B27A33}" type="pres">
      <dgm:prSet presAssocID="{631AC269-E33A-4752-92A6-6DC1380588AA}" presName="spacer" presStyleCnt="0"/>
      <dgm:spPr/>
    </dgm:pt>
    <dgm:pt modelId="{129D03A9-9EE6-42F0-9D54-DE111F5C82E8}" type="pres">
      <dgm:prSet presAssocID="{629933C8-186B-4311-BF2D-DC99990EFBF2}" presName="comp" presStyleCnt="0"/>
      <dgm:spPr/>
    </dgm:pt>
    <dgm:pt modelId="{A93B6B1D-06C6-4860-8EBA-32C502FF8641}" type="pres">
      <dgm:prSet presAssocID="{629933C8-186B-4311-BF2D-DC99990EFBF2}" presName="box" presStyleLbl="node1" presStyleIdx="1" presStyleCnt="4" custScaleY="113752"/>
      <dgm:spPr/>
      <dgm:t>
        <a:bodyPr/>
        <a:lstStyle/>
        <a:p>
          <a:endParaRPr lang="en-US"/>
        </a:p>
      </dgm:t>
    </dgm:pt>
    <dgm:pt modelId="{7AEC1603-E11D-41B0-BE2A-F6201D5BEDCD}" type="pres">
      <dgm:prSet presAssocID="{629933C8-186B-4311-BF2D-DC99990EFBF2}" presName="img" presStyleLbl="fgImgPlace1" presStyleIdx="1" presStyleCnt="4" custScaleX="65131"/>
      <dgm:spPr>
        <a:blipFill rotWithShape="1"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B44DBCB-1EB0-418C-B751-858BAE4753CC}" type="pres">
      <dgm:prSet presAssocID="{629933C8-186B-4311-BF2D-DC99990EFBF2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6A015C-E28C-44A4-9412-971012033AAE}" type="pres">
      <dgm:prSet presAssocID="{1801FD8D-8375-49FB-8B3F-210ACF517DEF}" presName="spacer" presStyleCnt="0"/>
      <dgm:spPr/>
    </dgm:pt>
    <dgm:pt modelId="{BC272B12-7FD0-415F-81DF-F02239D32429}" type="pres">
      <dgm:prSet presAssocID="{34FB3FC8-FCB1-404C-AAE4-E98CF14CF5FB}" presName="comp" presStyleCnt="0"/>
      <dgm:spPr/>
    </dgm:pt>
    <dgm:pt modelId="{47C28FEA-814E-4A68-B726-08705D29C6AB}" type="pres">
      <dgm:prSet presAssocID="{34FB3FC8-FCB1-404C-AAE4-E98CF14CF5FB}" presName="box" presStyleLbl="node1" presStyleIdx="2" presStyleCnt="4" custScaleY="114114"/>
      <dgm:spPr/>
      <dgm:t>
        <a:bodyPr/>
        <a:lstStyle/>
        <a:p>
          <a:endParaRPr lang="en-US"/>
        </a:p>
      </dgm:t>
    </dgm:pt>
    <dgm:pt modelId="{6ED042DA-90EA-415F-9861-14F87D22BB00}" type="pres">
      <dgm:prSet presAssocID="{34FB3FC8-FCB1-404C-AAE4-E98CF14CF5FB}" presName="img" presStyleLbl="fgImgPlace1" presStyleIdx="2" presStyleCnt="4" custScaleX="65131"/>
      <dgm:spPr>
        <a:blipFill rotWithShape="1">
          <a:blip xmlns:r="http://schemas.openxmlformats.org/officeDocument/2006/relationships"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99A5FF2-1A39-4675-818C-11261776BAE8}" type="pres">
      <dgm:prSet presAssocID="{34FB3FC8-FCB1-404C-AAE4-E98CF14CF5FB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636D59-4907-4E00-B740-911D24B9FF11}" type="pres">
      <dgm:prSet presAssocID="{62C71E71-0AFF-4481-BF1F-D339780ADFC0}" presName="spacer" presStyleCnt="0"/>
      <dgm:spPr/>
    </dgm:pt>
    <dgm:pt modelId="{1ED16A2B-8516-4F79-8954-C053F3BC0B6B}" type="pres">
      <dgm:prSet presAssocID="{AECECD48-C5E4-4B1D-828F-DD9E0A90274D}" presName="comp" presStyleCnt="0"/>
      <dgm:spPr/>
    </dgm:pt>
    <dgm:pt modelId="{471ACDAA-8EBB-4B3F-89FD-E777335919BA}" type="pres">
      <dgm:prSet presAssocID="{AECECD48-C5E4-4B1D-828F-DD9E0A90274D}" presName="box" presStyleLbl="node1" presStyleIdx="3" presStyleCnt="4" custScaleY="113933"/>
      <dgm:spPr/>
      <dgm:t>
        <a:bodyPr/>
        <a:lstStyle/>
        <a:p>
          <a:endParaRPr lang="en-US"/>
        </a:p>
      </dgm:t>
    </dgm:pt>
    <dgm:pt modelId="{0C6B9C41-271F-4061-9955-70DED635DAC1}" type="pres">
      <dgm:prSet presAssocID="{AECECD48-C5E4-4B1D-828F-DD9E0A90274D}" presName="img" presStyleLbl="fgImgPlace1" presStyleIdx="3" presStyleCnt="4" custScaleX="65131"/>
      <dgm:spPr>
        <a:blipFill rotWithShape="1"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E310E1C-7377-4CBD-AD7A-3ED403513640}" type="pres">
      <dgm:prSet presAssocID="{AECECD48-C5E4-4B1D-828F-DD9E0A90274D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7460E6-1B0F-4A1E-AC74-5DC04E99FC61}" type="presOf" srcId="{A8E9C07B-48B2-4B9C-8EC7-0782825D816E}" destId="{49E2F980-7E69-446B-A4B0-923DF6DEFA98}" srcOrd="1" destOrd="0" presId="urn:microsoft.com/office/officeart/2005/8/layout/vList4#2"/>
    <dgm:cxn modelId="{308514BA-8780-41F3-B8AD-EB260DAF35E1}" srcId="{482F2C61-E41B-4642-B082-EF9C103085B5}" destId="{629933C8-186B-4311-BF2D-DC99990EFBF2}" srcOrd="1" destOrd="0" parTransId="{BD5F7455-41FD-4EDB-BB6D-E2107F429F6E}" sibTransId="{1801FD8D-8375-49FB-8B3F-210ACF517DEF}"/>
    <dgm:cxn modelId="{AAD18608-F8B2-4CE8-86FF-887828D70638}" srcId="{482F2C61-E41B-4642-B082-EF9C103085B5}" destId="{AECECD48-C5E4-4B1D-828F-DD9E0A90274D}" srcOrd="3" destOrd="0" parTransId="{83588EAC-9746-4704-81BA-BB10DA868C11}" sibTransId="{06826EBE-8D13-453B-B822-8C195E6947E1}"/>
    <dgm:cxn modelId="{8C7B64E0-006E-4C41-9E72-DD9DF84C862C}" type="presOf" srcId="{AECECD48-C5E4-4B1D-828F-DD9E0A90274D}" destId="{471ACDAA-8EBB-4B3F-89FD-E777335919BA}" srcOrd="0" destOrd="0" presId="urn:microsoft.com/office/officeart/2005/8/layout/vList4#2"/>
    <dgm:cxn modelId="{BB6D837D-C771-4B02-A339-6BF3CF61F084}" type="presOf" srcId="{482F2C61-E41B-4642-B082-EF9C103085B5}" destId="{25E29AB1-DE1E-48E4-B66F-1D7048CC3527}" srcOrd="0" destOrd="0" presId="urn:microsoft.com/office/officeart/2005/8/layout/vList4#2"/>
    <dgm:cxn modelId="{ED893FCA-01C0-45AB-BA71-2E8A5F867E07}" type="presOf" srcId="{629933C8-186B-4311-BF2D-DC99990EFBF2}" destId="{7B44DBCB-1EB0-418C-B751-858BAE4753CC}" srcOrd="1" destOrd="0" presId="urn:microsoft.com/office/officeart/2005/8/layout/vList4#2"/>
    <dgm:cxn modelId="{C14686DD-D05F-4C50-B7B2-AC5915E0B3DC}" type="presOf" srcId="{AECECD48-C5E4-4B1D-828F-DD9E0A90274D}" destId="{5E310E1C-7377-4CBD-AD7A-3ED403513640}" srcOrd="1" destOrd="0" presId="urn:microsoft.com/office/officeart/2005/8/layout/vList4#2"/>
    <dgm:cxn modelId="{15376526-AC74-4401-92A4-B5D03A9E65DE}" type="presOf" srcId="{A8E9C07B-48B2-4B9C-8EC7-0782825D816E}" destId="{BA89CFF3-74C1-4F32-B093-38D94D4D20CF}" srcOrd="0" destOrd="0" presId="urn:microsoft.com/office/officeart/2005/8/layout/vList4#2"/>
    <dgm:cxn modelId="{FFB8572B-7192-49CE-9F0D-B856D183EDFE}" srcId="{482F2C61-E41B-4642-B082-EF9C103085B5}" destId="{34FB3FC8-FCB1-404C-AAE4-E98CF14CF5FB}" srcOrd="2" destOrd="0" parTransId="{5D2B6F70-AC7D-4E44-959A-1F3278F0AFC3}" sibTransId="{62C71E71-0AFF-4481-BF1F-D339780ADFC0}"/>
    <dgm:cxn modelId="{9617FCF8-0802-436C-A7CD-E87B3B8C2893}" srcId="{482F2C61-E41B-4642-B082-EF9C103085B5}" destId="{A8E9C07B-48B2-4B9C-8EC7-0782825D816E}" srcOrd="0" destOrd="0" parTransId="{C7A73202-DE5A-4072-95A6-BFF1402B4BC2}" sibTransId="{631AC269-E33A-4752-92A6-6DC1380588AA}"/>
    <dgm:cxn modelId="{CD940617-5DF4-4842-932B-DEEB888241FF}" type="presOf" srcId="{34FB3FC8-FCB1-404C-AAE4-E98CF14CF5FB}" destId="{799A5FF2-1A39-4675-818C-11261776BAE8}" srcOrd="1" destOrd="0" presId="urn:microsoft.com/office/officeart/2005/8/layout/vList4#2"/>
    <dgm:cxn modelId="{5310D578-AF81-4A20-999F-3456DF15C80E}" type="presOf" srcId="{629933C8-186B-4311-BF2D-DC99990EFBF2}" destId="{A93B6B1D-06C6-4860-8EBA-32C502FF8641}" srcOrd="0" destOrd="0" presId="urn:microsoft.com/office/officeart/2005/8/layout/vList4#2"/>
    <dgm:cxn modelId="{9538D63E-0AFF-4869-8B74-5EAE693FBC93}" type="presOf" srcId="{34FB3FC8-FCB1-404C-AAE4-E98CF14CF5FB}" destId="{47C28FEA-814E-4A68-B726-08705D29C6AB}" srcOrd="0" destOrd="0" presId="urn:microsoft.com/office/officeart/2005/8/layout/vList4#2"/>
    <dgm:cxn modelId="{AF681E64-FE2C-4807-80FD-53DF2FA9F8AC}" type="presParOf" srcId="{25E29AB1-DE1E-48E4-B66F-1D7048CC3527}" destId="{056847C0-F8DB-4977-A3FD-5A95306D8B69}" srcOrd="0" destOrd="0" presId="urn:microsoft.com/office/officeart/2005/8/layout/vList4#2"/>
    <dgm:cxn modelId="{56099B32-943B-4653-8F06-42C721372058}" type="presParOf" srcId="{056847C0-F8DB-4977-A3FD-5A95306D8B69}" destId="{BA89CFF3-74C1-4F32-B093-38D94D4D20CF}" srcOrd="0" destOrd="0" presId="urn:microsoft.com/office/officeart/2005/8/layout/vList4#2"/>
    <dgm:cxn modelId="{B203A4FF-2F01-4368-8746-D9B84D7AF011}" type="presParOf" srcId="{056847C0-F8DB-4977-A3FD-5A95306D8B69}" destId="{7D7D61F9-D1AA-4F6A-8715-FD6AC3E01198}" srcOrd="1" destOrd="0" presId="urn:microsoft.com/office/officeart/2005/8/layout/vList4#2"/>
    <dgm:cxn modelId="{963128D3-0629-47F8-9902-336618549554}" type="presParOf" srcId="{056847C0-F8DB-4977-A3FD-5A95306D8B69}" destId="{49E2F980-7E69-446B-A4B0-923DF6DEFA98}" srcOrd="2" destOrd="0" presId="urn:microsoft.com/office/officeart/2005/8/layout/vList4#2"/>
    <dgm:cxn modelId="{B2671B20-129D-49FE-947E-6633D0FDFAD2}" type="presParOf" srcId="{25E29AB1-DE1E-48E4-B66F-1D7048CC3527}" destId="{02C83B37-0F1D-4FEA-B7E7-FF6719B27A33}" srcOrd="1" destOrd="0" presId="urn:microsoft.com/office/officeart/2005/8/layout/vList4#2"/>
    <dgm:cxn modelId="{50FCB673-4D0A-438E-B972-063CA9AC9D36}" type="presParOf" srcId="{25E29AB1-DE1E-48E4-B66F-1D7048CC3527}" destId="{129D03A9-9EE6-42F0-9D54-DE111F5C82E8}" srcOrd="2" destOrd="0" presId="urn:microsoft.com/office/officeart/2005/8/layout/vList4#2"/>
    <dgm:cxn modelId="{D2E1B0D5-B22D-4CD8-A98A-384FCFD3AB9B}" type="presParOf" srcId="{129D03A9-9EE6-42F0-9D54-DE111F5C82E8}" destId="{A93B6B1D-06C6-4860-8EBA-32C502FF8641}" srcOrd="0" destOrd="0" presId="urn:microsoft.com/office/officeart/2005/8/layout/vList4#2"/>
    <dgm:cxn modelId="{00E55F9E-D9B8-4C68-8861-2F09DC4C487F}" type="presParOf" srcId="{129D03A9-9EE6-42F0-9D54-DE111F5C82E8}" destId="{7AEC1603-E11D-41B0-BE2A-F6201D5BEDCD}" srcOrd="1" destOrd="0" presId="urn:microsoft.com/office/officeart/2005/8/layout/vList4#2"/>
    <dgm:cxn modelId="{B105CD95-2FF5-4E8A-AF4E-3AE669DA1276}" type="presParOf" srcId="{129D03A9-9EE6-42F0-9D54-DE111F5C82E8}" destId="{7B44DBCB-1EB0-418C-B751-858BAE4753CC}" srcOrd="2" destOrd="0" presId="urn:microsoft.com/office/officeart/2005/8/layout/vList4#2"/>
    <dgm:cxn modelId="{B754FFEF-D8C0-4C8E-8C82-4F655F08E175}" type="presParOf" srcId="{25E29AB1-DE1E-48E4-B66F-1D7048CC3527}" destId="{2A6A015C-E28C-44A4-9412-971012033AAE}" srcOrd="3" destOrd="0" presId="urn:microsoft.com/office/officeart/2005/8/layout/vList4#2"/>
    <dgm:cxn modelId="{CE878156-911C-49D8-97AD-3FEB993BAB8D}" type="presParOf" srcId="{25E29AB1-DE1E-48E4-B66F-1D7048CC3527}" destId="{BC272B12-7FD0-415F-81DF-F02239D32429}" srcOrd="4" destOrd="0" presId="urn:microsoft.com/office/officeart/2005/8/layout/vList4#2"/>
    <dgm:cxn modelId="{AA49470F-DC33-4AD0-A2B5-2A2495D8198B}" type="presParOf" srcId="{BC272B12-7FD0-415F-81DF-F02239D32429}" destId="{47C28FEA-814E-4A68-B726-08705D29C6AB}" srcOrd="0" destOrd="0" presId="urn:microsoft.com/office/officeart/2005/8/layout/vList4#2"/>
    <dgm:cxn modelId="{15CF6BA6-BC97-4CF7-BE01-9F7ED8CB10B6}" type="presParOf" srcId="{BC272B12-7FD0-415F-81DF-F02239D32429}" destId="{6ED042DA-90EA-415F-9861-14F87D22BB00}" srcOrd="1" destOrd="0" presId="urn:microsoft.com/office/officeart/2005/8/layout/vList4#2"/>
    <dgm:cxn modelId="{C456571B-3055-499C-A203-AC14B11D27E4}" type="presParOf" srcId="{BC272B12-7FD0-415F-81DF-F02239D32429}" destId="{799A5FF2-1A39-4675-818C-11261776BAE8}" srcOrd="2" destOrd="0" presId="urn:microsoft.com/office/officeart/2005/8/layout/vList4#2"/>
    <dgm:cxn modelId="{2F388FD0-CE7B-4BF9-9720-E31C8B49FAD4}" type="presParOf" srcId="{25E29AB1-DE1E-48E4-B66F-1D7048CC3527}" destId="{9B636D59-4907-4E00-B740-911D24B9FF11}" srcOrd="5" destOrd="0" presId="urn:microsoft.com/office/officeart/2005/8/layout/vList4#2"/>
    <dgm:cxn modelId="{8692CDF2-CEA7-424F-9B5B-9F2C81D415C4}" type="presParOf" srcId="{25E29AB1-DE1E-48E4-B66F-1D7048CC3527}" destId="{1ED16A2B-8516-4F79-8954-C053F3BC0B6B}" srcOrd="6" destOrd="0" presId="urn:microsoft.com/office/officeart/2005/8/layout/vList4#2"/>
    <dgm:cxn modelId="{65F43AA6-FB22-4793-91B9-B24F3EF2066E}" type="presParOf" srcId="{1ED16A2B-8516-4F79-8954-C053F3BC0B6B}" destId="{471ACDAA-8EBB-4B3F-89FD-E777335919BA}" srcOrd="0" destOrd="0" presId="urn:microsoft.com/office/officeart/2005/8/layout/vList4#2"/>
    <dgm:cxn modelId="{8A6AB50E-9CA1-4D15-89AE-2CF2CE43907F}" type="presParOf" srcId="{1ED16A2B-8516-4F79-8954-C053F3BC0B6B}" destId="{0C6B9C41-271F-4061-9955-70DED635DAC1}" srcOrd="1" destOrd="0" presId="urn:microsoft.com/office/officeart/2005/8/layout/vList4#2"/>
    <dgm:cxn modelId="{37DAFD01-5F13-4114-924E-F715C0E0A429}" type="presParOf" srcId="{1ED16A2B-8516-4F79-8954-C053F3BC0B6B}" destId="{5E310E1C-7377-4CBD-AD7A-3ED403513640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2F2C61-E41B-4642-B082-EF9C103085B5}" type="doc">
      <dgm:prSet loTypeId="urn:microsoft.com/office/officeart/2005/8/layout/vList4#3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A8E9C07B-48B2-4B9C-8EC7-0782825D816E}">
      <dgm:prSet phldrT="[Text]" custT="1"/>
      <dgm:spPr/>
      <dgm:t>
        <a:bodyPr/>
        <a:lstStyle/>
        <a:p>
          <a:r>
            <a:rPr lang="en-US" sz="1400" b="1" dirty="0" smtClean="0">
              <a:hlinkClick xmlns:r="http://schemas.openxmlformats.org/officeDocument/2006/relationships" r:id="rId1" action="ppaction://hlinksldjump"/>
            </a:rPr>
            <a:t>Core Business Processes and Organizational Value Chains</a:t>
          </a:r>
          <a:endParaRPr lang="en-US" sz="1400" dirty="0" smtClean="0"/>
        </a:p>
        <a:p>
          <a:r>
            <a:rPr lang="en-US" sz="1200" dirty="0" smtClean="0"/>
            <a:t>Explain core business processes that are common in organizations. </a:t>
          </a:r>
          <a:endParaRPr lang="en-US" sz="1100" dirty="0"/>
        </a:p>
      </dgm:t>
    </dgm:pt>
    <dgm:pt modelId="{C7A73202-DE5A-4072-95A6-BFF1402B4BC2}" type="parTrans" cxnId="{9617FCF8-0802-436C-A7CD-E87B3B8C2893}">
      <dgm:prSet/>
      <dgm:spPr/>
      <dgm:t>
        <a:bodyPr/>
        <a:lstStyle/>
        <a:p>
          <a:endParaRPr lang="en-US" sz="2000"/>
        </a:p>
      </dgm:t>
    </dgm:pt>
    <dgm:pt modelId="{631AC269-E33A-4752-92A6-6DC1380588AA}" type="sibTrans" cxnId="{9617FCF8-0802-436C-A7CD-E87B3B8C2893}">
      <dgm:prSet/>
      <dgm:spPr/>
      <dgm:t>
        <a:bodyPr/>
        <a:lstStyle/>
        <a:p>
          <a:endParaRPr lang="en-US" sz="2000"/>
        </a:p>
      </dgm:t>
    </dgm:pt>
    <dgm:pt modelId="{629933C8-186B-4311-BF2D-DC99990EFBF2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1" dirty="0" smtClean="0"/>
            <a:t>Enterprise Systems</a:t>
          </a:r>
          <a:endParaRPr lang="en-US" sz="2400" dirty="0" smtClean="0"/>
        </a:p>
        <a:p>
          <a:r>
            <a:rPr lang="en-US" sz="2000" dirty="0" smtClean="0"/>
            <a:t>Describe what enterprise systems are and how they have evolved.</a:t>
          </a:r>
          <a:endParaRPr lang="en-US" sz="1800" b="1" dirty="0" smtClean="0"/>
        </a:p>
      </dgm:t>
    </dgm:pt>
    <dgm:pt modelId="{BD5F7455-41FD-4EDB-BB6D-E2107F429F6E}" type="parTrans" cxnId="{308514BA-8780-41F3-B8AD-EB260DAF35E1}">
      <dgm:prSet/>
      <dgm:spPr/>
      <dgm:t>
        <a:bodyPr/>
        <a:lstStyle/>
        <a:p>
          <a:endParaRPr lang="en-US" sz="2000"/>
        </a:p>
      </dgm:t>
    </dgm:pt>
    <dgm:pt modelId="{1801FD8D-8375-49FB-8B3F-210ACF517DEF}" type="sibTrans" cxnId="{308514BA-8780-41F3-B8AD-EB260DAF35E1}">
      <dgm:prSet/>
      <dgm:spPr/>
      <dgm:t>
        <a:bodyPr/>
        <a:lstStyle/>
        <a:p>
          <a:endParaRPr lang="en-US" sz="2000"/>
        </a:p>
      </dgm:t>
    </dgm:pt>
    <dgm:pt modelId="{34FB3FC8-FCB1-404C-AAE4-E98CF14CF5FB}">
      <dgm:prSet phldrT="[Text]" custT="1"/>
      <dgm:spPr/>
      <dgm:t>
        <a:bodyPr anchor="ctr"/>
        <a:lstStyle/>
        <a:p>
          <a:r>
            <a:rPr lang="en-US" sz="1400" b="1" dirty="0" smtClean="0">
              <a:hlinkClick xmlns:r="http://schemas.openxmlformats.org/officeDocument/2006/relationships" r:id="rId2" action="ppaction://hlinksldjump"/>
            </a:rPr>
            <a:t>Enterprise Resource Planning</a:t>
          </a:r>
          <a:endParaRPr lang="en-US" sz="1400" dirty="0" smtClean="0"/>
        </a:p>
        <a:p>
          <a:r>
            <a:rPr lang="en-US" sz="1200" dirty="0" smtClean="0"/>
            <a:t>Describe enterprise resource planning systems and how they help to improve internal business processes.</a:t>
          </a:r>
          <a:endParaRPr lang="en-US" sz="1100" dirty="0"/>
        </a:p>
      </dgm:t>
    </dgm:pt>
    <dgm:pt modelId="{5D2B6F70-AC7D-4E44-959A-1F3278F0AFC3}" type="parTrans" cxnId="{FFB8572B-7192-49CE-9F0D-B856D183EDFE}">
      <dgm:prSet/>
      <dgm:spPr/>
      <dgm:t>
        <a:bodyPr/>
        <a:lstStyle/>
        <a:p>
          <a:endParaRPr lang="en-US" sz="2000"/>
        </a:p>
      </dgm:t>
    </dgm:pt>
    <dgm:pt modelId="{62C71E71-0AFF-4481-BF1F-D339780ADFC0}" type="sibTrans" cxnId="{FFB8572B-7192-49CE-9F0D-B856D183EDFE}">
      <dgm:prSet/>
      <dgm:spPr/>
      <dgm:t>
        <a:bodyPr/>
        <a:lstStyle/>
        <a:p>
          <a:endParaRPr lang="en-US" sz="2000"/>
        </a:p>
      </dgm:t>
    </dgm:pt>
    <dgm:pt modelId="{AECECD48-C5E4-4B1D-828F-DD9E0A90274D}">
      <dgm:prSet custT="1"/>
      <dgm:spPr/>
      <dgm:t>
        <a:bodyPr/>
        <a:lstStyle/>
        <a:p>
          <a:r>
            <a:rPr lang="en-US" sz="1400" b="1" dirty="0" smtClean="0">
              <a:hlinkClick xmlns:r="http://schemas.openxmlformats.org/officeDocument/2006/relationships" r:id="rId3" action="ppaction://hlinksldjump"/>
            </a:rPr>
            <a:t>The Formula for Enterprise System Success</a:t>
          </a:r>
          <a:endParaRPr lang="en-US" sz="1400" dirty="0" smtClean="0"/>
        </a:p>
        <a:p>
          <a:r>
            <a:rPr lang="en-US" sz="1200" dirty="0" smtClean="0"/>
            <a:t>Understand and utilize the keys to successfully implementing enterprise systems.</a:t>
          </a:r>
          <a:endParaRPr lang="en-US" sz="1100" dirty="0"/>
        </a:p>
      </dgm:t>
    </dgm:pt>
    <dgm:pt modelId="{83588EAC-9746-4704-81BA-BB10DA868C11}" type="parTrans" cxnId="{AAD18608-F8B2-4CE8-86FF-887828D70638}">
      <dgm:prSet/>
      <dgm:spPr/>
      <dgm:t>
        <a:bodyPr/>
        <a:lstStyle/>
        <a:p>
          <a:endParaRPr lang="en-US" sz="2000"/>
        </a:p>
      </dgm:t>
    </dgm:pt>
    <dgm:pt modelId="{06826EBE-8D13-453B-B822-8C195E6947E1}" type="sibTrans" cxnId="{AAD18608-F8B2-4CE8-86FF-887828D70638}">
      <dgm:prSet/>
      <dgm:spPr/>
      <dgm:t>
        <a:bodyPr/>
        <a:lstStyle/>
        <a:p>
          <a:endParaRPr lang="en-US" sz="2000"/>
        </a:p>
      </dgm:t>
    </dgm:pt>
    <dgm:pt modelId="{25E29AB1-DE1E-48E4-B66F-1D7048CC3527}" type="pres">
      <dgm:prSet presAssocID="{482F2C61-E41B-4642-B082-EF9C103085B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6847C0-F8DB-4977-A3FD-5A95306D8B69}" type="pres">
      <dgm:prSet presAssocID="{A8E9C07B-48B2-4B9C-8EC7-0782825D816E}" presName="comp" presStyleCnt="0"/>
      <dgm:spPr/>
    </dgm:pt>
    <dgm:pt modelId="{BA89CFF3-74C1-4F32-B093-38D94D4D20CF}" type="pres">
      <dgm:prSet presAssocID="{A8E9C07B-48B2-4B9C-8EC7-0782825D816E}" presName="box" presStyleLbl="node1" presStyleIdx="0" presStyleCnt="4" custScaleY="102393" custLinFactNeighborX="-3704"/>
      <dgm:spPr/>
      <dgm:t>
        <a:bodyPr/>
        <a:lstStyle/>
        <a:p>
          <a:endParaRPr lang="en-US"/>
        </a:p>
      </dgm:t>
    </dgm:pt>
    <dgm:pt modelId="{7D7D61F9-D1AA-4F6A-8715-FD6AC3E01198}" type="pres">
      <dgm:prSet presAssocID="{A8E9C07B-48B2-4B9C-8EC7-0782825D816E}" presName="img" presStyleLbl="fgImgPlace1" presStyleIdx="0" presStyleCnt="4" custScaleX="67452"/>
      <dgm:spPr>
        <a:blipFill rotWithShape="1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9E2F980-7E69-446B-A4B0-923DF6DEFA98}" type="pres">
      <dgm:prSet presAssocID="{A8E9C07B-48B2-4B9C-8EC7-0782825D816E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C83B37-0F1D-4FEA-B7E7-FF6719B27A33}" type="pres">
      <dgm:prSet presAssocID="{631AC269-E33A-4752-92A6-6DC1380588AA}" presName="spacer" presStyleCnt="0"/>
      <dgm:spPr/>
    </dgm:pt>
    <dgm:pt modelId="{129D03A9-9EE6-42F0-9D54-DE111F5C82E8}" type="pres">
      <dgm:prSet presAssocID="{629933C8-186B-4311-BF2D-DC99990EFBF2}" presName="comp" presStyleCnt="0"/>
      <dgm:spPr/>
    </dgm:pt>
    <dgm:pt modelId="{A93B6B1D-06C6-4860-8EBA-32C502FF8641}" type="pres">
      <dgm:prSet presAssocID="{629933C8-186B-4311-BF2D-DC99990EFBF2}" presName="box" presStyleLbl="node1" presStyleIdx="1" presStyleCnt="4" custScaleY="247959"/>
      <dgm:spPr/>
      <dgm:t>
        <a:bodyPr/>
        <a:lstStyle/>
        <a:p>
          <a:endParaRPr lang="en-US"/>
        </a:p>
      </dgm:t>
    </dgm:pt>
    <dgm:pt modelId="{7AEC1603-E11D-41B0-BE2A-F6201D5BEDCD}" type="pres">
      <dgm:prSet presAssocID="{629933C8-186B-4311-BF2D-DC99990EFBF2}" presName="img" presStyleLbl="fgImgPlace1" presStyleIdx="1" presStyleCnt="4" custScaleX="95556" custScaleY="239630"/>
      <dgm:spPr>
        <a:blipFill rotWithShape="1"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B44DBCB-1EB0-418C-B751-858BAE4753CC}" type="pres">
      <dgm:prSet presAssocID="{629933C8-186B-4311-BF2D-DC99990EFBF2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6A015C-E28C-44A4-9412-971012033AAE}" type="pres">
      <dgm:prSet presAssocID="{1801FD8D-8375-49FB-8B3F-210ACF517DEF}" presName="spacer" presStyleCnt="0"/>
      <dgm:spPr/>
    </dgm:pt>
    <dgm:pt modelId="{BC272B12-7FD0-415F-81DF-F02239D32429}" type="pres">
      <dgm:prSet presAssocID="{34FB3FC8-FCB1-404C-AAE4-E98CF14CF5FB}" presName="comp" presStyleCnt="0"/>
      <dgm:spPr/>
    </dgm:pt>
    <dgm:pt modelId="{47C28FEA-814E-4A68-B726-08705D29C6AB}" type="pres">
      <dgm:prSet presAssocID="{34FB3FC8-FCB1-404C-AAE4-E98CF14CF5FB}" presName="box" presStyleLbl="node1" presStyleIdx="2" presStyleCnt="4" custScaleY="101957"/>
      <dgm:spPr/>
      <dgm:t>
        <a:bodyPr/>
        <a:lstStyle/>
        <a:p>
          <a:endParaRPr lang="en-US"/>
        </a:p>
      </dgm:t>
    </dgm:pt>
    <dgm:pt modelId="{6ED042DA-90EA-415F-9861-14F87D22BB00}" type="pres">
      <dgm:prSet presAssocID="{34FB3FC8-FCB1-404C-AAE4-E98CF14CF5FB}" presName="img" presStyleLbl="fgImgPlace1" presStyleIdx="2" presStyleCnt="4" custScaleX="67452"/>
      <dgm:spPr>
        <a:blipFill rotWithShape="1">
          <a:blip xmlns:r="http://schemas.openxmlformats.org/officeDocument/2006/relationships"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99A5FF2-1A39-4675-818C-11261776BAE8}" type="pres">
      <dgm:prSet presAssocID="{34FB3FC8-FCB1-404C-AAE4-E98CF14CF5FB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636D59-4907-4E00-B740-911D24B9FF11}" type="pres">
      <dgm:prSet presAssocID="{62C71E71-0AFF-4481-BF1F-D339780ADFC0}" presName="spacer" presStyleCnt="0"/>
      <dgm:spPr/>
    </dgm:pt>
    <dgm:pt modelId="{1ED16A2B-8516-4F79-8954-C053F3BC0B6B}" type="pres">
      <dgm:prSet presAssocID="{AECECD48-C5E4-4B1D-828F-DD9E0A90274D}" presName="comp" presStyleCnt="0"/>
      <dgm:spPr/>
    </dgm:pt>
    <dgm:pt modelId="{471ACDAA-8EBB-4B3F-89FD-E777335919BA}" type="pres">
      <dgm:prSet presAssocID="{AECECD48-C5E4-4B1D-828F-DD9E0A90274D}" presName="box" presStyleLbl="node1" presStyleIdx="3" presStyleCnt="4" custScaleY="102539"/>
      <dgm:spPr/>
      <dgm:t>
        <a:bodyPr/>
        <a:lstStyle/>
        <a:p>
          <a:endParaRPr lang="en-US"/>
        </a:p>
      </dgm:t>
    </dgm:pt>
    <dgm:pt modelId="{0C6B9C41-271F-4061-9955-70DED635DAC1}" type="pres">
      <dgm:prSet presAssocID="{AECECD48-C5E4-4B1D-828F-DD9E0A90274D}" presName="img" presStyleLbl="fgImgPlace1" presStyleIdx="3" presStyleCnt="4" custScaleX="67452"/>
      <dgm:spPr>
        <a:blipFill rotWithShape="1"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E310E1C-7377-4CBD-AD7A-3ED403513640}" type="pres">
      <dgm:prSet presAssocID="{AECECD48-C5E4-4B1D-828F-DD9E0A90274D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686861-D0AA-44C4-AEC2-9754B3068294}" type="presOf" srcId="{629933C8-186B-4311-BF2D-DC99990EFBF2}" destId="{7B44DBCB-1EB0-418C-B751-858BAE4753CC}" srcOrd="1" destOrd="0" presId="urn:microsoft.com/office/officeart/2005/8/layout/vList4#3"/>
    <dgm:cxn modelId="{99D7479F-4561-4EE2-855D-967CBC4F6A95}" type="presOf" srcId="{AECECD48-C5E4-4B1D-828F-DD9E0A90274D}" destId="{471ACDAA-8EBB-4B3F-89FD-E777335919BA}" srcOrd="0" destOrd="0" presId="urn:microsoft.com/office/officeart/2005/8/layout/vList4#3"/>
    <dgm:cxn modelId="{169C0DB7-453D-4000-82AF-CBDE73FC492D}" type="presOf" srcId="{AECECD48-C5E4-4B1D-828F-DD9E0A90274D}" destId="{5E310E1C-7377-4CBD-AD7A-3ED403513640}" srcOrd="1" destOrd="0" presId="urn:microsoft.com/office/officeart/2005/8/layout/vList4#3"/>
    <dgm:cxn modelId="{AB954C14-3858-413A-8C7D-4B290FD71843}" type="presOf" srcId="{629933C8-186B-4311-BF2D-DC99990EFBF2}" destId="{A93B6B1D-06C6-4860-8EBA-32C502FF8641}" srcOrd="0" destOrd="0" presId="urn:microsoft.com/office/officeart/2005/8/layout/vList4#3"/>
    <dgm:cxn modelId="{308514BA-8780-41F3-B8AD-EB260DAF35E1}" srcId="{482F2C61-E41B-4642-B082-EF9C103085B5}" destId="{629933C8-186B-4311-BF2D-DC99990EFBF2}" srcOrd="1" destOrd="0" parTransId="{BD5F7455-41FD-4EDB-BB6D-E2107F429F6E}" sibTransId="{1801FD8D-8375-49FB-8B3F-210ACF517DEF}"/>
    <dgm:cxn modelId="{803FCC73-4ACA-4F83-B430-DCFB804728C2}" type="presOf" srcId="{34FB3FC8-FCB1-404C-AAE4-E98CF14CF5FB}" destId="{47C28FEA-814E-4A68-B726-08705D29C6AB}" srcOrd="0" destOrd="0" presId="urn:microsoft.com/office/officeart/2005/8/layout/vList4#3"/>
    <dgm:cxn modelId="{3CCA1E67-8B0B-4B91-A010-F0ABFD0B96F7}" type="presOf" srcId="{A8E9C07B-48B2-4B9C-8EC7-0782825D816E}" destId="{49E2F980-7E69-446B-A4B0-923DF6DEFA98}" srcOrd="1" destOrd="0" presId="urn:microsoft.com/office/officeart/2005/8/layout/vList4#3"/>
    <dgm:cxn modelId="{AAD18608-F8B2-4CE8-86FF-887828D70638}" srcId="{482F2C61-E41B-4642-B082-EF9C103085B5}" destId="{AECECD48-C5E4-4B1D-828F-DD9E0A90274D}" srcOrd="3" destOrd="0" parTransId="{83588EAC-9746-4704-81BA-BB10DA868C11}" sibTransId="{06826EBE-8D13-453B-B822-8C195E6947E1}"/>
    <dgm:cxn modelId="{5CCA2871-A9C8-4B12-BD63-547DA708AA4E}" type="presOf" srcId="{34FB3FC8-FCB1-404C-AAE4-E98CF14CF5FB}" destId="{799A5FF2-1A39-4675-818C-11261776BAE8}" srcOrd="1" destOrd="0" presId="urn:microsoft.com/office/officeart/2005/8/layout/vList4#3"/>
    <dgm:cxn modelId="{D13FD293-9D8D-4577-A5C5-A41791BDB010}" type="presOf" srcId="{482F2C61-E41B-4642-B082-EF9C103085B5}" destId="{25E29AB1-DE1E-48E4-B66F-1D7048CC3527}" srcOrd="0" destOrd="0" presId="urn:microsoft.com/office/officeart/2005/8/layout/vList4#3"/>
    <dgm:cxn modelId="{4918AA9E-A0B4-4F30-8FC0-8609675D73C6}" type="presOf" srcId="{A8E9C07B-48B2-4B9C-8EC7-0782825D816E}" destId="{BA89CFF3-74C1-4F32-B093-38D94D4D20CF}" srcOrd="0" destOrd="0" presId="urn:microsoft.com/office/officeart/2005/8/layout/vList4#3"/>
    <dgm:cxn modelId="{FFB8572B-7192-49CE-9F0D-B856D183EDFE}" srcId="{482F2C61-E41B-4642-B082-EF9C103085B5}" destId="{34FB3FC8-FCB1-404C-AAE4-E98CF14CF5FB}" srcOrd="2" destOrd="0" parTransId="{5D2B6F70-AC7D-4E44-959A-1F3278F0AFC3}" sibTransId="{62C71E71-0AFF-4481-BF1F-D339780ADFC0}"/>
    <dgm:cxn modelId="{9617FCF8-0802-436C-A7CD-E87B3B8C2893}" srcId="{482F2C61-E41B-4642-B082-EF9C103085B5}" destId="{A8E9C07B-48B2-4B9C-8EC7-0782825D816E}" srcOrd="0" destOrd="0" parTransId="{C7A73202-DE5A-4072-95A6-BFF1402B4BC2}" sibTransId="{631AC269-E33A-4752-92A6-6DC1380588AA}"/>
    <dgm:cxn modelId="{61344464-9FA6-4B1C-838E-1834F0786D8D}" type="presParOf" srcId="{25E29AB1-DE1E-48E4-B66F-1D7048CC3527}" destId="{056847C0-F8DB-4977-A3FD-5A95306D8B69}" srcOrd="0" destOrd="0" presId="urn:microsoft.com/office/officeart/2005/8/layout/vList4#3"/>
    <dgm:cxn modelId="{0E2D4030-6FD8-48B0-A036-B6A5769F1C75}" type="presParOf" srcId="{056847C0-F8DB-4977-A3FD-5A95306D8B69}" destId="{BA89CFF3-74C1-4F32-B093-38D94D4D20CF}" srcOrd="0" destOrd="0" presId="urn:microsoft.com/office/officeart/2005/8/layout/vList4#3"/>
    <dgm:cxn modelId="{F1B3C663-546C-4DB0-94D4-119E554F3988}" type="presParOf" srcId="{056847C0-F8DB-4977-A3FD-5A95306D8B69}" destId="{7D7D61F9-D1AA-4F6A-8715-FD6AC3E01198}" srcOrd="1" destOrd="0" presId="urn:microsoft.com/office/officeart/2005/8/layout/vList4#3"/>
    <dgm:cxn modelId="{867D16BB-8638-4613-9C5F-AB0EEDD47687}" type="presParOf" srcId="{056847C0-F8DB-4977-A3FD-5A95306D8B69}" destId="{49E2F980-7E69-446B-A4B0-923DF6DEFA98}" srcOrd="2" destOrd="0" presId="urn:microsoft.com/office/officeart/2005/8/layout/vList4#3"/>
    <dgm:cxn modelId="{851282A7-4987-4569-AF9E-EFFE2F04E27C}" type="presParOf" srcId="{25E29AB1-DE1E-48E4-B66F-1D7048CC3527}" destId="{02C83B37-0F1D-4FEA-B7E7-FF6719B27A33}" srcOrd="1" destOrd="0" presId="urn:microsoft.com/office/officeart/2005/8/layout/vList4#3"/>
    <dgm:cxn modelId="{41405021-0F92-4042-8885-0ECEB6D13DA2}" type="presParOf" srcId="{25E29AB1-DE1E-48E4-B66F-1D7048CC3527}" destId="{129D03A9-9EE6-42F0-9D54-DE111F5C82E8}" srcOrd="2" destOrd="0" presId="urn:microsoft.com/office/officeart/2005/8/layout/vList4#3"/>
    <dgm:cxn modelId="{4088F92A-47DE-4B5F-977D-32B20C921DCA}" type="presParOf" srcId="{129D03A9-9EE6-42F0-9D54-DE111F5C82E8}" destId="{A93B6B1D-06C6-4860-8EBA-32C502FF8641}" srcOrd="0" destOrd="0" presId="urn:microsoft.com/office/officeart/2005/8/layout/vList4#3"/>
    <dgm:cxn modelId="{F739A184-EFF3-4310-B3B6-4711D23C54CA}" type="presParOf" srcId="{129D03A9-9EE6-42F0-9D54-DE111F5C82E8}" destId="{7AEC1603-E11D-41B0-BE2A-F6201D5BEDCD}" srcOrd="1" destOrd="0" presId="urn:microsoft.com/office/officeart/2005/8/layout/vList4#3"/>
    <dgm:cxn modelId="{3966F762-A5D2-4123-80FB-AE0BB9F7C273}" type="presParOf" srcId="{129D03A9-9EE6-42F0-9D54-DE111F5C82E8}" destId="{7B44DBCB-1EB0-418C-B751-858BAE4753CC}" srcOrd="2" destOrd="0" presId="urn:microsoft.com/office/officeart/2005/8/layout/vList4#3"/>
    <dgm:cxn modelId="{B25E8643-67FB-40DB-AEDA-060A6391ED5F}" type="presParOf" srcId="{25E29AB1-DE1E-48E4-B66F-1D7048CC3527}" destId="{2A6A015C-E28C-44A4-9412-971012033AAE}" srcOrd="3" destOrd="0" presId="urn:microsoft.com/office/officeart/2005/8/layout/vList4#3"/>
    <dgm:cxn modelId="{384109DB-34F0-416C-BD8E-6AEE5F8B989A}" type="presParOf" srcId="{25E29AB1-DE1E-48E4-B66F-1D7048CC3527}" destId="{BC272B12-7FD0-415F-81DF-F02239D32429}" srcOrd="4" destOrd="0" presId="urn:microsoft.com/office/officeart/2005/8/layout/vList4#3"/>
    <dgm:cxn modelId="{62342AA3-CF2C-4C0D-88A9-57B515C16972}" type="presParOf" srcId="{BC272B12-7FD0-415F-81DF-F02239D32429}" destId="{47C28FEA-814E-4A68-B726-08705D29C6AB}" srcOrd="0" destOrd="0" presId="urn:microsoft.com/office/officeart/2005/8/layout/vList4#3"/>
    <dgm:cxn modelId="{6A2FD3FC-D309-4094-90C5-5EB7533E1E93}" type="presParOf" srcId="{BC272B12-7FD0-415F-81DF-F02239D32429}" destId="{6ED042DA-90EA-415F-9861-14F87D22BB00}" srcOrd="1" destOrd="0" presId="urn:microsoft.com/office/officeart/2005/8/layout/vList4#3"/>
    <dgm:cxn modelId="{03E18596-B22B-40C1-99C8-AE6C61F7A314}" type="presParOf" srcId="{BC272B12-7FD0-415F-81DF-F02239D32429}" destId="{799A5FF2-1A39-4675-818C-11261776BAE8}" srcOrd="2" destOrd="0" presId="urn:microsoft.com/office/officeart/2005/8/layout/vList4#3"/>
    <dgm:cxn modelId="{91D6CC5F-6914-4763-A014-A35607BFA047}" type="presParOf" srcId="{25E29AB1-DE1E-48E4-B66F-1D7048CC3527}" destId="{9B636D59-4907-4E00-B740-911D24B9FF11}" srcOrd="5" destOrd="0" presId="urn:microsoft.com/office/officeart/2005/8/layout/vList4#3"/>
    <dgm:cxn modelId="{C0C39A38-3E44-41F2-9AA9-364C10D2D59A}" type="presParOf" srcId="{25E29AB1-DE1E-48E4-B66F-1D7048CC3527}" destId="{1ED16A2B-8516-4F79-8954-C053F3BC0B6B}" srcOrd="6" destOrd="0" presId="urn:microsoft.com/office/officeart/2005/8/layout/vList4#3"/>
    <dgm:cxn modelId="{D114C3BA-099F-4BD9-9A24-E906BFC99300}" type="presParOf" srcId="{1ED16A2B-8516-4F79-8954-C053F3BC0B6B}" destId="{471ACDAA-8EBB-4B3F-89FD-E777335919BA}" srcOrd="0" destOrd="0" presId="urn:microsoft.com/office/officeart/2005/8/layout/vList4#3"/>
    <dgm:cxn modelId="{218F9ADE-0984-4B3F-941D-AE18E63212DD}" type="presParOf" srcId="{1ED16A2B-8516-4F79-8954-C053F3BC0B6B}" destId="{0C6B9C41-271F-4061-9955-70DED635DAC1}" srcOrd="1" destOrd="0" presId="urn:microsoft.com/office/officeart/2005/8/layout/vList4#3"/>
    <dgm:cxn modelId="{4C9EECB7-276C-4012-A239-EFA7D769C023}" type="presParOf" srcId="{1ED16A2B-8516-4F79-8954-C053F3BC0B6B}" destId="{5E310E1C-7377-4CBD-AD7A-3ED403513640}" srcOrd="2" destOrd="0" presId="urn:microsoft.com/office/officeart/2005/8/layout/vList4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2F2C61-E41B-4642-B082-EF9C103085B5}" type="doc">
      <dgm:prSet loTypeId="urn:microsoft.com/office/officeart/2005/8/layout/vList4#4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A8E9C07B-48B2-4B9C-8EC7-0782825D816E}">
      <dgm:prSet phldrT="[Text]" custT="1"/>
      <dgm:spPr/>
      <dgm:t>
        <a:bodyPr/>
        <a:lstStyle/>
        <a:p>
          <a:r>
            <a:rPr lang="en-US" sz="1400" b="1" dirty="0" smtClean="0">
              <a:hlinkClick xmlns:r="http://schemas.openxmlformats.org/officeDocument/2006/relationships" r:id="rId1" action="ppaction://hlinksldjump"/>
            </a:rPr>
            <a:t>Core Business Processes and Organizational Value Chains</a:t>
          </a:r>
          <a:endParaRPr lang="en-US" sz="1400" dirty="0" smtClean="0"/>
        </a:p>
        <a:p>
          <a:r>
            <a:rPr lang="en-US" sz="1200" dirty="0" smtClean="0"/>
            <a:t>Explain core business processes that are common in organizations. </a:t>
          </a:r>
          <a:endParaRPr lang="en-US" sz="1200" dirty="0"/>
        </a:p>
      </dgm:t>
    </dgm:pt>
    <dgm:pt modelId="{C7A73202-DE5A-4072-95A6-BFF1402B4BC2}" type="parTrans" cxnId="{9617FCF8-0802-436C-A7CD-E87B3B8C2893}">
      <dgm:prSet/>
      <dgm:spPr/>
      <dgm:t>
        <a:bodyPr/>
        <a:lstStyle/>
        <a:p>
          <a:endParaRPr lang="en-US" sz="2000"/>
        </a:p>
      </dgm:t>
    </dgm:pt>
    <dgm:pt modelId="{631AC269-E33A-4752-92A6-6DC1380588AA}" type="sibTrans" cxnId="{9617FCF8-0802-436C-A7CD-E87B3B8C2893}">
      <dgm:prSet/>
      <dgm:spPr/>
      <dgm:t>
        <a:bodyPr/>
        <a:lstStyle/>
        <a:p>
          <a:endParaRPr lang="en-US" sz="2000"/>
        </a:p>
      </dgm:t>
    </dgm:pt>
    <dgm:pt modelId="{629933C8-186B-4311-BF2D-DC99990EFBF2}">
      <dgm:prSet phldrT="[Text]" custT="1"/>
      <dgm:spPr/>
      <dgm:t>
        <a:bodyPr/>
        <a:lstStyle/>
        <a:p>
          <a:r>
            <a:rPr lang="en-US" sz="1400" b="1" dirty="0" smtClean="0">
              <a:hlinkClick xmlns:r="http://schemas.openxmlformats.org/officeDocument/2006/relationships" r:id="rId2" action="ppaction://hlinksldjump"/>
            </a:rPr>
            <a:t>Enterprise Systems</a:t>
          </a:r>
          <a:endParaRPr lang="en-US" sz="1400" dirty="0" smtClean="0"/>
        </a:p>
        <a:p>
          <a:r>
            <a:rPr lang="en-US" sz="1200" dirty="0" smtClean="0"/>
            <a:t>Describe what enterprise systems are and how they have evolved.</a:t>
          </a:r>
          <a:endParaRPr lang="en-US" sz="1200" dirty="0"/>
        </a:p>
      </dgm:t>
    </dgm:pt>
    <dgm:pt modelId="{BD5F7455-41FD-4EDB-BB6D-E2107F429F6E}" type="parTrans" cxnId="{308514BA-8780-41F3-B8AD-EB260DAF35E1}">
      <dgm:prSet/>
      <dgm:spPr/>
      <dgm:t>
        <a:bodyPr/>
        <a:lstStyle/>
        <a:p>
          <a:endParaRPr lang="en-US" sz="2000"/>
        </a:p>
      </dgm:t>
    </dgm:pt>
    <dgm:pt modelId="{1801FD8D-8375-49FB-8B3F-210ACF517DEF}" type="sibTrans" cxnId="{308514BA-8780-41F3-B8AD-EB260DAF35E1}">
      <dgm:prSet/>
      <dgm:spPr/>
      <dgm:t>
        <a:bodyPr/>
        <a:lstStyle/>
        <a:p>
          <a:endParaRPr lang="en-US" sz="2000"/>
        </a:p>
      </dgm:t>
    </dgm:pt>
    <dgm:pt modelId="{34FB3FC8-FCB1-404C-AAE4-E98CF14CF5FB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 anchor="ctr"/>
        <a:lstStyle/>
        <a:p>
          <a:r>
            <a:rPr lang="en-US" sz="2400" b="1" dirty="0" smtClean="0"/>
            <a:t>Enterprise Resource Planning</a:t>
          </a:r>
          <a:endParaRPr lang="en-US" sz="2400" dirty="0" smtClean="0"/>
        </a:p>
        <a:p>
          <a:r>
            <a:rPr lang="en-US" sz="2000" dirty="0" smtClean="0"/>
            <a:t>Describe enterprise resource planning systems and how they help to improve internal business processes.</a:t>
          </a:r>
          <a:endParaRPr lang="en-US" sz="1800" dirty="0"/>
        </a:p>
      </dgm:t>
    </dgm:pt>
    <dgm:pt modelId="{5D2B6F70-AC7D-4E44-959A-1F3278F0AFC3}" type="parTrans" cxnId="{FFB8572B-7192-49CE-9F0D-B856D183EDFE}">
      <dgm:prSet/>
      <dgm:spPr/>
      <dgm:t>
        <a:bodyPr/>
        <a:lstStyle/>
        <a:p>
          <a:endParaRPr lang="en-US" sz="2000"/>
        </a:p>
      </dgm:t>
    </dgm:pt>
    <dgm:pt modelId="{62C71E71-0AFF-4481-BF1F-D339780ADFC0}" type="sibTrans" cxnId="{FFB8572B-7192-49CE-9F0D-B856D183EDFE}">
      <dgm:prSet/>
      <dgm:spPr/>
      <dgm:t>
        <a:bodyPr/>
        <a:lstStyle/>
        <a:p>
          <a:endParaRPr lang="en-US" sz="2000"/>
        </a:p>
      </dgm:t>
    </dgm:pt>
    <dgm:pt modelId="{AECECD48-C5E4-4B1D-828F-DD9E0A90274D}">
      <dgm:prSet custT="1"/>
      <dgm:spPr/>
      <dgm:t>
        <a:bodyPr/>
        <a:lstStyle/>
        <a:p>
          <a:r>
            <a:rPr lang="en-US" sz="1400" b="1" dirty="0" smtClean="0">
              <a:hlinkClick xmlns:r="http://schemas.openxmlformats.org/officeDocument/2006/relationships" r:id="rId3" action="ppaction://hlinksldjump"/>
            </a:rPr>
            <a:t>The Formula for Enterprise System Success</a:t>
          </a:r>
          <a:endParaRPr lang="en-US" sz="1400" dirty="0" smtClean="0"/>
        </a:p>
        <a:p>
          <a:r>
            <a:rPr lang="en-US" sz="1200" dirty="0" smtClean="0"/>
            <a:t>Understand and utilize the keys to successfully implementing enterprise systems.</a:t>
          </a:r>
          <a:endParaRPr lang="en-US" sz="1100" dirty="0"/>
        </a:p>
      </dgm:t>
    </dgm:pt>
    <dgm:pt modelId="{83588EAC-9746-4704-81BA-BB10DA868C11}" type="parTrans" cxnId="{AAD18608-F8B2-4CE8-86FF-887828D70638}">
      <dgm:prSet/>
      <dgm:spPr/>
      <dgm:t>
        <a:bodyPr/>
        <a:lstStyle/>
        <a:p>
          <a:endParaRPr lang="en-US" sz="2000"/>
        </a:p>
      </dgm:t>
    </dgm:pt>
    <dgm:pt modelId="{06826EBE-8D13-453B-B822-8C195E6947E1}" type="sibTrans" cxnId="{AAD18608-F8B2-4CE8-86FF-887828D70638}">
      <dgm:prSet/>
      <dgm:spPr/>
      <dgm:t>
        <a:bodyPr/>
        <a:lstStyle/>
        <a:p>
          <a:endParaRPr lang="en-US" sz="2000"/>
        </a:p>
      </dgm:t>
    </dgm:pt>
    <dgm:pt modelId="{25E29AB1-DE1E-48E4-B66F-1D7048CC3527}" type="pres">
      <dgm:prSet presAssocID="{482F2C61-E41B-4642-B082-EF9C103085B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6847C0-F8DB-4977-A3FD-5A95306D8B69}" type="pres">
      <dgm:prSet presAssocID="{A8E9C07B-48B2-4B9C-8EC7-0782825D816E}" presName="comp" presStyleCnt="0"/>
      <dgm:spPr/>
    </dgm:pt>
    <dgm:pt modelId="{BA89CFF3-74C1-4F32-B093-38D94D4D20CF}" type="pres">
      <dgm:prSet presAssocID="{A8E9C07B-48B2-4B9C-8EC7-0782825D816E}" presName="box" presStyleLbl="node1" presStyleIdx="0" presStyleCnt="4" custScaleY="103875" custLinFactNeighborX="-1250" custLinFactNeighborY="-2000"/>
      <dgm:spPr/>
      <dgm:t>
        <a:bodyPr/>
        <a:lstStyle/>
        <a:p>
          <a:endParaRPr lang="en-US"/>
        </a:p>
      </dgm:t>
    </dgm:pt>
    <dgm:pt modelId="{7D7D61F9-D1AA-4F6A-8715-FD6AC3E01198}" type="pres">
      <dgm:prSet presAssocID="{A8E9C07B-48B2-4B9C-8EC7-0782825D816E}" presName="img" presStyleLbl="fgImgPlace1" presStyleIdx="0" presStyleCnt="4" custScaleX="67509"/>
      <dgm:spPr>
        <a:blipFill rotWithShape="1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9E2F980-7E69-446B-A4B0-923DF6DEFA98}" type="pres">
      <dgm:prSet presAssocID="{A8E9C07B-48B2-4B9C-8EC7-0782825D816E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C83B37-0F1D-4FEA-B7E7-FF6719B27A33}" type="pres">
      <dgm:prSet presAssocID="{631AC269-E33A-4752-92A6-6DC1380588AA}" presName="spacer" presStyleCnt="0"/>
      <dgm:spPr/>
    </dgm:pt>
    <dgm:pt modelId="{129D03A9-9EE6-42F0-9D54-DE111F5C82E8}" type="pres">
      <dgm:prSet presAssocID="{629933C8-186B-4311-BF2D-DC99990EFBF2}" presName="comp" presStyleCnt="0"/>
      <dgm:spPr/>
    </dgm:pt>
    <dgm:pt modelId="{A93B6B1D-06C6-4860-8EBA-32C502FF8641}" type="pres">
      <dgm:prSet presAssocID="{629933C8-186B-4311-BF2D-DC99990EFBF2}" presName="box" presStyleLbl="node1" presStyleIdx="1" presStyleCnt="4" custScaleY="104025"/>
      <dgm:spPr/>
      <dgm:t>
        <a:bodyPr/>
        <a:lstStyle/>
        <a:p>
          <a:endParaRPr lang="en-US"/>
        </a:p>
      </dgm:t>
    </dgm:pt>
    <dgm:pt modelId="{7AEC1603-E11D-41B0-BE2A-F6201D5BEDCD}" type="pres">
      <dgm:prSet presAssocID="{629933C8-186B-4311-BF2D-DC99990EFBF2}" presName="img" presStyleLbl="fgImgPlace1" presStyleIdx="1" presStyleCnt="4" custScaleX="67509"/>
      <dgm:spPr>
        <a:blipFill rotWithShape="1"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B44DBCB-1EB0-418C-B751-858BAE4753CC}" type="pres">
      <dgm:prSet presAssocID="{629933C8-186B-4311-BF2D-DC99990EFBF2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6A015C-E28C-44A4-9412-971012033AAE}" type="pres">
      <dgm:prSet presAssocID="{1801FD8D-8375-49FB-8B3F-210ACF517DEF}" presName="spacer" presStyleCnt="0"/>
      <dgm:spPr/>
    </dgm:pt>
    <dgm:pt modelId="{BC272B12-7FD0-415F-81DF-F02239D32429}" type="pres">
      <dgm:prSet presAssocID="{34FB3FC8-FCB1-404C-AAE4-E98CF14CF5FB}" presName="comp" presStyleCnt="0"/>
      <dgm:spPr/>
    </dgm:pt>
    <dgm:pt modelId="{47C28FEA-814E-4A68-B726-08705D29C6AB}" type="pres">
      <dgm:prSet presAssocID="{34FB3FC8-FCB1-404C-AAE4-E98CF14CF5FB}" presName="box" presStyleLbl="node1" presStyleIdx="2" presStyleCnt="4" custScaleY="252549"/>
      <dgm:spPr/>
      <dgm:t>
        <a:bodyPr/>
        <a:lstStyle/>
        <a:p>
          <a:endParaRPr lang="en-US"/>
        </a:p>
      </dgm:t>
    </dgm:pt>
    <dgm:pt modelId="{6ED042DA-90EA-415F-9861-14F87D22BB00}" type="pres">
      <dgm:prSet presAssocID="{34FB3FC8-FCB1-404C-AAE4-E98CF14CF5FB}" presName="img" presStyleLbl="fgImgPlace1" presStyleIdx="2" presStyleCnt="4" custScaleX="95287" custScaleY="243810"/>
      <dgm:spPr>
        <a:blipFill rotWithShape="1">
          <a:blip xmlns:r="http://schemas.openxmlformats.org/officeDocument/2006/relationships"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99A5FF2-1A39-4675-818C-11261776BAE8}" type="pres">
      <dgm:prSet presAssocID="{34FB3FC8-FCB1-404C-AAE4-E98CF14CF5FB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636D59-4907-4E00-B740-911D24B9FF11}" type="pres">
      <dgm:prSet presAssocID="{62C71E71-0AFF-4481-BF1F-D339780ADFC0}" presName="spacer" presStyleCnt="0"/>
      <dgm:spPr/>
    </dgm:pt>
    <dgm:pt modelId="{1ED16A2B-8516-4F79-8954-C053F3BC0B6B}" type="pres">
      <dgm:prSet presAssocID="{AECECD48-C5E4-4B1D-828F-DD9E0A90274D}" presName="comp" presStyleCnt="0"/>
      <dgm:spPr/>
    </dgm:pt>
    <dgm:pt modelId="{471ACDAA-8EBB-4B3F-89FD-E777335919BA}" type="pres">
      <dgm:prSet presAssocID="{AECECD48-C5E4-4B1D-828F-DD9E0A90274D}" presName="box" presStyleLbl="node1" presStyleIdx="3" presStyleCnt="4" custScaleY="104328" custLinFactNeighborX="-926" custLinFactNeighborY="950"/>
      <dgm:spPr/>
      <dgm:t>
        <a:bodyPr/>
        <a:lstStyle/>
        <a:p>
          <a:endParaRPr lang="en-US"/>
        </a:p>
      </dgm:t>
    </dgm:pt>
    <dgm:pt modelId="{0C6B9C41-271F-4061-9955-70DED635DAC1}" type="pres">
      <dgm:prSet presAssocID="{AECECD48-C5E4-4B1D-828F-DD9E0A90274D}" presName="img" presStyleLbl="fgImgPlace1" presStyleIdx="3" presStyleCnt="4" custScaleX="67509"/>
      <dgm:spPr>
        <a:blipFill rotWithShape="1"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E310E1C-7377-4CBD-AD7A-3ED403513640}" type="pres">
      <dgm:prSet presAssocID="{AECECD48-C5E4-4B1D-828F-DD9E0A90274D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D2E095-9691-4BE7-A4BD-871C27E2A4BE}" type="presOf" srcId="{34FB3FC8-FCB1-404C-AAE4-E98CF14CF5FB}" destId="{799A5FF2-1A39-4675-818C-11261776BAE8}" srcOrd="1" destOrd="0" presId="urn:microsoft.com/office/officeart/2005/8/layout/vList4#4"/>
    <dgm:cxn modelId="{927C14F8-830E-4D01-8403-73BB91F992FA}" type="presOf" srcId="{34FB3FC8-FCB1-404C-AAE4-E98CF14CF5FB}" destId="{47C28FEA-814E-4A68-B726-08705D29C6AB}" srcOrd="0" destOrd="0" presId="urn:microsoft.com/office/officeart/2005/8/layout/vList4#4"/>
    <dgm:cxn modelId="{F8A20B7B-4B68-4285-96F3-FF81C8275C58}" type="presOf" srcId="{AECECD48-C5E4-4B1D-828F-DD9E0A90274D}" destId="{5E310E1C-7377-4CBD-AD7A-3ED403513640}" srcOrd="1" destOrd="0" presId="urn:microsoft.com/office/officeart/2005/8/layout/vList4#4"/>
    <dgm:cxn modelId="{9617FCF8-0802-436C-A7CD-E87B3B8C2893}" srcId="{482F2C61-E41B-4642-B082-EF9C103085B5}" destId="{A8E9C07B-48B2-4B9C-8EC7-0782825D816E}" srcOrd="0" destOrd="0" parTransId="{C7A73202-DE5A-4072-95A6-BFF1402B4BC2}" sibTransId="{631AC269-E33A-4752-92A6-6DC1380588AA}"/>
    <dgm:cxn modelId="{515457F1-4B4D-4065-98C2-33E2AE2CB77A}" type="presOf" srcId="{A8E9C07B-48B2-4B9C-8EC7-0782825D816E}" destId="{BA89CFF3-74C1-4F32-B093-38D94D4D20CF}" srcOrd="0" destOrd="0" presId="urn:microsoft.com/office/officeart/2005/8/layout/vList4#4"/>
    <dgm:cxn modelId="{49EF8EE9-37D9-4F91-9677-25470C12EBAA}" type="presOf" srcId="{629933C8-186B-4311-BF2D-DC99990EFBF2}" destId="{A93B6B1D-06C6-4860-8EBA-32C502FF8641}" srcOrd="0" destOrd="0" presId="urn:microsoft.com/office/officeart/2005/8/layout/vList4#4"/>
    <dgm:cxn modelId="{8D764E12-DA0B-474A-B439-48FDABA61FE6}" type="presOf" srcId="{A8E9C07B-48B2-4B9C-8EC7-0782825D816E}" destId="{49E2F980-7E69-446B-A4B0-923DF6DEFA98}" srcOrd="1" destOrd="0" presId="urn:microsoft.com/office/officeart/2005/8/layout/vList4#4"/>
    <dgm:cxn modelId="{FFB8572B-7192-49CE-9F0D-B856D183EDFE}" srcId="{482F2C61-E41B-4642-B082-EF9C103085B5}" destId="{34FB3FC8-FCB1-404C-AAE4-E98CF14CF5FB}" srcOrd="2" destOrd="0" parTransId="{5D2B6F70-AC7D-4E44-959A-1F3278F0AFC3}" sibTransId="{62C71E71-0AFF-4481-BF1F-D339780ADFC0}"/>
    <dgm:cxn modelId="{E4EDA5CE-730F-466B-AF06-8C86993072D2}" type="presOf" srcId="{629933C8-186B-4311-BF2D-DC99990EFBF2}" destId="{7B44DBCB-1EB0-418C-B751-858BAE4753CC}" srcOrd="1" destOrd="0" presId="urn:microsoft.com/office/officeart/2005/8/layout/vList4#4"/>
    <dgm:cxn modelId="{DF7A7DCB-4F20-473A-AF18-6BCFFCD28262}" type="presOf" srcId="{482F2C61-E41B-4642-B082-EF9C103085B5}" destId="{25E29AB1-DE1E-48E4-B66F-1D7048CC3527}" srcOrd="0" destOrd="0" presId="urn:microsoft.com/office/officeart/2005/8/layout/vList4#4"/>
    <dgm:cxn modelId="{AAD18608-F8B2-4CE8-86FF-887828D70638}" srcId="{482F2C61-E41B-4642-B082-EF9C103085B5}" destId="{AECECD48-C5E4-4B1D-828F-DD9E0A90274D}" srcOrd="3" destOrd="0" parTransId="{83588EAC-9746-4704-81BA-BB10DA868C11}" sibTransId="{06826EBE-8D13-453B-B822-8C195E6947E1}"/>
    <dgm:cxn modelId="{308514BA-8780-41F3-B8AD-EB260DAF35E1}" srcId="{482F2C61-E41B-4642-B082-EF9C103085B5}" destId="{629933C8-186B-4311-BF2D-DC99990EFBF2}" srcOrd="1" destOrd="0" parTransId="{BD5F7455-41FD-4EDB-BB6D-E2107F429F6E}" sibTransId="{1801FD8D-8375-49FB-8B3F-210ACF517DEF}"/>
    <dgm:cxn modelId="{6F973D68-AA8C-4F0C-A6C6-1A6D5049F6BB}" type="presOf" srcId="{AECECD48-C5E4-4B1D-828F-DD9E0A90274D}" destId="{471ACDAA-8EBB-4B3F-89FD-E777335919BA}" srcOrd="0" destOrd="0" presId="urn:microsoft.com/office/officeart/2005/8/layout/vList4#4"/>
    <dgm:cxn modelId="{7B6D6658-10CE-424E-B550-572F8B3BBAD4}" type="presParOf" srcId="{25E29AB1-DE1E-48E4-B66F-1D7048CC3527}" destId="{056847C0-F8DB-4977-A3FD-5A95306D8B69}" srcOrd="0" destOrd="0" presId="urn:microsoft.com/office/officeart/2005/8/layout/vList4#4"/>
    <dgm:cxn modelId="{B9AE168D-B5EC-438A-9E4F-5AE509759CCE}" type="presParOf" srcId="{056847C0-F8DB-4977-A3FD-5A95306D8B69}" destId="{BA89CFF3-74C1-4F32-B093-38D94D4D20CF}" srcOrd="0" destOrd="0" presId="urn:microsoft.com/office/officeart/2005/8/layout/vList4#4"/>
    <dgm:cxn modelId="{05D8A4CD-0835-4D10-BD83-C79CFA08E95C}" type="presParOf" srcId="{056847C0-F8DB-4977-A3FD-5A95306D8B69}" destId="{7D7D61F9-D1AA-4F6A-8715-FD6AC3E01198}" srcOrd="1" destOrd="0" presId="urn:microsoft.com/office/officeart/2005/8/layout/vList4#4"/>
    <dgm:cxn modelId="{0EC1EF16-CA2B-4D4D-ACFB-7F147E30441A}" type="presParOf" srcId="{056847C0-F8DB-4977-A3FD-5A95306D8B69}" destId="{49E2F980-7E69-446B-A4B0-923DF6DEFA98}" srcOrd="2" destOrd="0" presId="urn:microsoft.com/office/officeart/2005/8/layout/vList4#4"/>
    <dgm:cxn modelId="{4B5A72CE-0656-4368-B4AA-CDE430175C9B}" type="presParOf" srcId="{25E29AB1-DE1E-48E4-B66F-1D7048CC3527}" destId="{02C83B37-0F1D-4FEA-B7E7-FF6719B27A33}" srcOrd="1" destOrd="0" presId="urn:microsoft.com/office/officeart/2005/8/layout/vList4#4"/>
    <dgm:cxn modelId="{5943D440-57A2-475B-92AC-088F71F6B5FC}" type="presParOf" srcId="{25E29AB1-DE1E-48E4-B66F-1D7048CC3527}" destId="{129D03A9-9EE6-42F0-9D54-DE111F5C82E8}" srcOrd="2" destOrd="0" presId="urn:microsoft.com/office/officeart/2005/8/layout/vList4#4"/>
    <dgm:cxn modelId="{95C9ED00-FF76-44A3-9E4A-5B2EBF51CE08}" type="presParOf" srcId="{129D03A9-9EE6-42F0-9D54-DE111F5C82E8}" destId="{A93B6B1D-06C6-4860-8EBA-32C502FF8641}" srcOrd="0" destOrd="0" presId="urn:microsoft.com/office/officeart/2005/8/layout/vList4#4"/>
    <dgm:cxn modelId="{A28373EA-8503-4C2B-8E66-9B13ED6A42EA}" type="presParOf" srcId="{129D03A9-9EE6-42F0-9D54-DE111F5C82E8}" destId="{7AEC1603-E11D-41B0-BE2A-F6201D5BEDCD}" srcOrd="1" destOrd="0" presId="urn:microsoft.com/office/officeart/2005/8/layout/vList4#4"/>
    <dgm:cxn modelId="{C0CE690B-C47B-4486-9D76-AC441F9974B8}" type="presParOf" srcId="{129D03A9-9EE6-42F0-9D54-DE111F5C82E8}" destId="{7B44DBCB-1EB0-418C-B751-858BAE4753CC}" srcOrd="2" destOrd="0" presId="urn:microsoft.com/office/officeart/2005/8/layout/vList4#4"/>
    <dgm:cxn modelId="{766412F9-8693-4E78-A221-62E7CA1AE8BD}" type="presParOf" srcId="{25E29AB1-DE1E-48E4-B66F-1D7048CC3527}" destId="{2A6A015C-E28C-44A4-9412-971012033AAE}" srcOrd="3" destOrd="0" presId="urn:microsoft.com/office/officeart/2005/8/layout/vList4#4"/>
    <dgm:cxn modelId="{CA56239A-3452-470F-BDE9-EEDC0A4684AF}" type="presParOf" srcId="{25E29AB1-DE1E-48E4-B66F-1D7048CC3527}" destId="{BC272B12-7FD0-415F-81DF-F02239D32429}" srcOrd="4" destOrd="0" presId="urn:microsoft.com/office/officeart/2005/8/layout/vList4#4"/>
    <dgm:cxn modelId="{40804489-558F-49EC-9A02-6EC5EA5D1E14}" type="presParOf" srcId="{BC272B12-7FD0-415F-81DF-F02239D32429}" destId="{47C28FEA-814E-4A68-B726-08705D29C6AB}" srcOrd="0" destOrd="0" presId="urn:microsoft.com/office/officeart/2005/8/layout/vList4#4"/>
    <dgm:cxn modelId="{4DA9FB64-308D-4C16-8D63-588C8D40AEA2}" type="presParOf" srcId="{BC272B12-7FD0-415F-81DF-F02239D32429}" destId="{6ED042DA-90EA-415F-9861-14F87D22BB00}" srcOrd="1" destOrd="0" presId="urn:microsoft.com/office/officeart/2005/8/layout/vList4#4"/>
    <dgm:cxn modelId="{83BD5FD0-BC6A-49F9-B64E-561A039416D9}" type="presParOf" srcId="{BC272B12-7FD0-415F-81DF-F02239D32429}" destId="{799A5FF2-1A39-4675-818C-11261776BAE8}" srcOrd="2" destOrd="0" presId="urn:microsoft.com/office/officeart/2005/8/layout/vList4#4"/>
    <dgm:cxn modelId="{44B5A2D4-4E2E-44C6-AEE4-EA4FA81C47BF}" type="presParOf" srcId="{25E29AB1-DE1E-48E4-B66F-1D7048CC3527}" destId="{9B636D59-4907-4E00-B740-911D24B9FF11}" srcOrd="5" destOrd="0" presId="urn:microsoft.com/office/officeart/2005/8/layout/vList4#4"/>
    <dgm:cxn modelId="{77300533-EAE2-4FE7-AC5B-E3165338860A}" type="presParOf" srcId="{25E29AB1-DE1E-48E4-B66F-1D7048CC3527}" destId="{1ED16A2B-8516-4F79-8954-C053F3BC0B6B}" srcOrd="6" destOrd="0" presId="urn:microsoft.com/office/officeart/2005/8/layout/vList4#4"/>
    <dgm:cxn modelId="{4E3AEA91-D28B-4073-AFE9-E5F2023323BF}" type="presParOf" srcId="{1ED16A2B-8516-4F79-8954-C053F3BC0B6B}" destId="{471ACDAA-8EBB-4B3F-89FD-E777335919BA}" srcOrd="0" destOrd="0" presId="urn:microsoft.com/office/officeart/2005/8/layout/vList4#4"/>
    <dgm:cxn modelId="{7DD6800A-4C90-4FE4-AB11-3DB67301EB9F}" type="presParOf" srcId="{1ED16A2B-8516-4F79-8954-C053F3BC0B6B}" destId="{0C6B9C41-271F-4061-9955-70DED635DAC1}" srcOrd="1" destOrd="0" presId="urn:microsoft.com/office/officeart/2005/8/layout/vList4#4"/>
    <dgm:cxn modelId="{C5E16007-26D3-41CB-B134-976BB9013AAD}" type="presParOf" srcId="{1ED16A2B-8516-4F79-8954-C053F3BC0B6B}" destId="{5E310E1C-7377-4CBD-AD7A-3ED403513640}" srcOrd="2" destOrd="0" presId="urn:microsoft.com/office/officeart/2005/8/layout/vList4#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82F2C61-E41B-4642-B082-EF9C103085B5}" type="doc">
      <dgm:prSet loTypeId="urn:microsoft.com/office/officeart/2005/8/layout/vList4#5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A8E9C07B-48B2-4B9C-8EC7-0782825D816E}">
      <dgm:prSet phldrT="[Text]" custT="1"/>
      <dgm:spPr/>
      <dgm:t>
        <a:bodyPr/>
        <a:lstStyle/>
        <a:p>
          <a:r>
            <a:rPr lang="en-US" sz="1400" b="1" dirty="0" smtClean="0">
              <a:hlinkClick xmlns:r="http://schemas.openxmlformats.org/officeDocument/2006/relationships" r:id="rId1" action="ppaction://hlinksldjump"/>
            </a:rPr>
            <a:t>Core Business Processes and Organizational Value Chains</a:t>
          </a:r>
          <a:endParaRPr lang="en-US" sz="1400" dirty="0" smtClean="0"/>
        </a:p>
        <a:p>
          <a:r>
            <a:rPr lang="en-US" sz="1200" dirty="0" smtClean="0"/>
            <a:t>Explain core business processes that are common in organizations. </a:t>
          </a:r>
          <a:endParaRPr lang="en-US" sz="1100" dirty="0"/>
        </a:p>
      </dgm:t>
    </dgm:pt>
    <dgm:pt modelId="{C7A73202-DE5A-4072-95A6-BFF1402B4BC2}" type="parTrans" cxnId="{9617FCF8-0802-436C-A7CD-E87B3B8C2893}">
      <dgm:prSet/>
      <dgm:spPr/>
      <dgm:t>
        <a:bodyPr/>
        <a:lstStyle/>
        <a:p>
          <a:endParaRPr lang="en-US" sz="2000"/>
        </a:p>
      </dgm:t>
    </dgm:pt>
    <dgm:pt modelId="{631AC269-E33A-4752-92A6-6DC1380588AA}" type="sibTrans" cxnId="{9617FCF8-0802-436C-A7CD-E87B3B8C2893}">
      <dgm:prSet/>
      <dgm:spPr/>
      <dgm:t>
        <a:bodyPr/>
        <a:lstStyle/>
        <a:p>
          <a:endParaRPr lang="en-US" sz="2000"/>
        </a:p>
      </dgm:t>
    </dgm:pt>
    <dgm:pt modelId="{629933C8-186B-4311-BF2D-DC99990EFBF2}">
      <dgm:prSet phldrT="[Text]" custT="1"/>
      <dgm:spPr/>
      <dgm:t>
        <a:bodyPr/>
        <a:lstStyle/>
        <a:p>
          <a:r>
            <a:rPr lang="en-US" sz="1400" b="1" dirty="0" smtClean="0">
              <a:hlinkClick xmlns:r="http://schemas.openxmlformats.org/officeDocument/2006/relationships" r:id="rId2" action="ppaction://hlinksldjump"/>
            </a:rPr>
            <a:t>Enterprise Systems</a:t>
          </a:r>
          <a:endParaRPr lang="en-US" sz="1400" dirty="0" smtClean="0"/>
        </a:p>
        <a:p>
          <a:r>
            <a:rPr lang="en-US" sz="1200" dirty="0" smtClean="0"/>
            <a:t>Describe what enterprise systems are and how they have evolved.</a:t>
          </a:r>
          <a:endParaRPr lang="en-US" sz="1100" dirty="0"/>
        </a:p>
      </dgm:t>
    </dgm:pt>
    <dgm:pt modelId="{BD5F7455-41FD-4EDB-BB6D-E2107F429F6E}" type="parTrans" cxnId="{308514BA-8780-41F3-B8AD-EB260DAF35E1}">
      <dgm:prSet/>
      <dgm:spPr/>
      <dgm:t>
        <a:bodyPr/>
        <a:lstStyle/>
        <a:p>
          <a:endParaRPr lang="en-US" sz="2000"/>
        </a:p>
      </dgm:t>
    </dgm:pt>
    <dgm:pt modelId="{1801FD8D-8375-49FB-8B3F-210ACF517DEF}" type="sibTrans" cxnId="{308514BA-8780-41F3-B8AD-EB260DAF35E1}">
      <dgm:prSet/>
      <dgm:spPr/>
      <dgm:t>
        <a:bodyPr/>
        <a:lstStyle/>
        <a:p>
          <a:endParaRPr lang="en-US" sz="2000"/>
        </a:p>
      </dgm:t>
    </dgm:pt>
    <dgm:pt modelId="{34FB3FC8-FCB1-404C-AAE4-E98CF14CF5FB}">
      <dgm:prSet phldrT="[Text]" custT="1"/>
      <dgm:spPr/>
      <dgm:t>
        <a:bodyPr/>
        <a:lstStyle/>
        <a:p>
          <a:r>
            <a:rPr lang="en-US" sz="1400" b="1" dirty="0" smtClean="0">
              <a:hlinkClick xmlns:r="http://schemas.openxmlformats.org/officeDocument/2006/relationships" r:id="rId3" action="ppaction://hlinksldjump"/>
            </a:rPr>
            <a:t>Enterprise Resource Planning</a:t>
          </a:r>
          <a:endParaRPr lang="en-US" sz="1400" dirty="0" smtClean="0"/>
        </a:p>
        <a:p>
          <a:r>
            <a:rPr lang="en-US" sz="1200" dirty="0" smtClean="0"/>
            <a:t>Describe enterprise resource planning systems and how they help to improve internal business processes.</a:t>
          </a:r>
          <a:endParaRPr lang="en-US" sz="1200" dirty="0"/>
        </a:p>
      </dgm:t>
    </dgm:pt>
    <dgm:pt modelId="{5D2B6F70-AC7D-4E44-959A-1F3278F0AFC3}" type="parTrans" cxnId="{FFB8572B-7192-49CE-9F0D-B856D183EDFE}">
      <dgm:prSet/>
      <dgm:spPr/>
      <dgm:t>
        <a:bodyPr/>
        <a:lstStyle/>
        <a:p>
          <a:endParaRPr lang="en-US" sz="2000"/>
        </a:p>
      </dgm:t>
    </dgm:pt>
    <dgm:pt modelId="{62C71E71-0AFF-4481-BF1F-D339780ADFC0}" type="sibTrans" cxnId="{FFB8572B-7192-49CE-9F0D-B856D183EDFE}">
      <dgm:prSet/>
      <dgm:spPr/>
      <dgm:t>
        <a:bodyPr/>
        <a:lstStyle/>
        <a:p>
          <a:endParaRPr lang="en-US" sz="2000"/>
        </a:p>
      </dgm:t>
    </dgm:pt>
    <dgm:pt modelId="{AECECD48-C5E4-4B1D-828F-DD9E0A90274D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1" dirty="0" smtClean="0"/>
            <a:t>The Formula for Enterprise System Success</a:t>
          </a:r>
          <a:endParaRPr lang="en-US" sz="2400" dirty="0" smtClean="0"/>
        </a:p>
        <a:p>
          <a:r>
            <a:rPr lang="en-US" sz="2000" dirty="0" smtClean="0"/>
            <a:t>Understand and utilize the keys to successfully implementing enterprise systems.</a:t>
          </a:r>
          <a:endParaRPr lang="en-US" sz="1800" dirty="0"/>
        </a:p>
      </dgm:t>
    </dgm:pt>
    <dgm:pt modelId="{83588EAC-9746-4704-81BA-BB10DA868C11}" type="parTrans" cxnId="{AAD18608-F8B2-4CE8-86FF-887828D70638}">
      <dgm:prSet/>
      <dgm:spPr/>
      <dgm:t>
        <a:bodyPr/>
        <a:lstStyle/>
        <a:p>
          <a:endParaRPr lang="en-US" sz="2000"/>
        </a:p>
      </dgm:t>
    </dgm:pt>
    <dgm:pt modelId="{06826EBE-8D13-453B-B822-8C195E6947E1}" type="sibTrans" cxnId="{AAD18608-F8B2-4CE8-86FF-887828D70638}">
      <dgm:prSet/>
      <dgm:spPr/>
      <dgm:t>
        <a:bodyPr/>
        <a:lstStyle/>
        <a:p>
          <a:endParaRPr lang="en-US" sz="2000"/>
        </a:p>
      </dgm:t>
    </dgm:pt>
    <dgm:pt modelId="{25E29AB1-DE1E-48E4-B66F-1D7048CC3527}" type="pres">
      <dgm:prSet presAssocID="{482F2C61-E41B-4642-B082-EF9C103085B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6847C0-F8DB-4977-A3FD-5A95306D8B69}" type="pres">
      <dgm:prSet presAssocID="{A8E9C07B-48B2-4B9C-8EC7-0782825D816E}" presName="comp" presStyleCnt="0"/>
      <dgm:spPr/>
    </dgm:pt>
    <dgm:pt modelId="{BA89CFF3-74C1-4F32-B093-38D94D4D20CF}" type="pres">
      <dgm:prSet presAssocID="{A8E9C07B-48B2-4B9C-8EC7-0782825D816E}" presName="box" presStyleLbl="node1" presStyleIdx="0" presStyleCnt="4" custScaleY="115213" custLinFactNeighborX="-1250" custLinFactNeighborY="-2000"/>
      <dgm:spPr/>
      <dgm:t>
        <a:bodyPr/>
        <a:lstStyle/>
        <a:p>
          <a:endParaRPr lang="en-US"/>
        </a:p>
      </dgm:t>
    </dgm:pt>
    <dgm:pt modelId="{7D7D61F9-D1AA-4F6A-8715-FD6AC3E01198}" type="pres">
      <dgm:prSet presAssocID="{A8E9C07B-48B2-4B9C-8EC7-0782825D816E}" presName="img" presStyleLbl="fgImgPlace1" presStyleIdx="0" presStyleCnt="4" custScaleX="67778" custScaleY="111143"/>
      <dgm:spPr>
        <a:blipFill rotWithShape="1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9E2F980-7E69-446B-A4B0-923DF6DEFA98}" type="pres">
      <dgm:prSet presAssocID="{A8E9C07B-48B2-4B9C-8EC7-0782825D816E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C83B37-0F1D-4FEA-B7E7-FF6719B27A33}" type="pres">
      <dgm:prSet presAssocID="{631AC269-E33A-4752-92A6-6DC1380588AA}" presName="spacer" presStyleCnt="0"/>
      <dgm:spPr/>
    </dgm:pt>
    <dgm:pt modelId="{129D03A9-9EE6-42F0-9D54-DE111F5C82E8}" type="pres">
      <dgm:prSet presAssocID="{629933C8-186B-4311-BF2D-DC99990EFBF2}" presName="comp" presStyleCnt="0"/>
      <dgm:spPr/>
    </dgm:pt>
    <dgm:pt modelId="{A93B6B1D-06C6-4860-8EBA-32C502FF8641}" type="pres">
      <dgm:prSet presAssocID="{629933C8-186B-4311-BF2D-DC99990EFBF2}" presName="box" presStyleLbl="node1" presStyleIdx="1" presStyleCnt="4" custScaleY="114661"/>
      <dgm:spPr/>
      <dgm:t>
        <a:bodyPr/>
        <a:lstStyle/>
        <a:p>
          <a:endParaRPr lang="en-US"/>
        </a:p>
      </dgm:t>
    </dgm:pt>
    <dgm:pt modelId="{7AEC1603-E11D-41B0-BE2A-F6201D5BEDCD}" type="pres">
      <dgm:prSet presAssocID="{629933C8-186B-4311-BF2D-DC99990EFBF2}" presName="img" presStyleLbl="fgImgPlace1" presStyleIdx="1" presStyleCnt="4" custScaleX="67851" custScaleY="111143"/>
      <dgm:spPr>
        <a:blipFill rotWithShape="1"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B44DBCB-1EB0-418C-B751-858BAE4753CC}" type="pres">
      <dgm:prSet presAssocID="{629933C8-186B-4311-BF2D-DC99990EFBF2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6A015C-E28C-44A4-9412-971012033AAE}" type="pres">
      <dgm:prSet presAssocID="{1801FD8D-8375-49FB-8B3F-210ACF517DEF}" presName="spacer" presStyleCnt="0"/>
      <dgm:spPr/>
    </dgm:pt>
    <dgm:pt modelId="{BC272B12-7FD0-415F-81DF-F02239D32429}" type="pres">
      <dgm:prSet presAssocID="{34FB3FC8-FCB1-404C-AAE4-E98CF14CF5FB}" presName="comp" presStyleCnt="0"/>
      <dgm:spPr/>
    </dgm:pt>
    <dgm:pt modelId="{47C28FEA-814E-4A68-B726-08705D29C6AB}" type="pres">
      <dgm:prSet presAssocID="{34FB3FC8-FCB1-404C-AAE4-E98CF14CF5FB}" presName="box" presStyleLbl="node1" presStyleIdx="2" presStyleCnt="4" custScaleY="115028"/>
      <dgm:spPr/>
      <dgm:t>
        <a:bodyPr/>
        <a:lstStyle/>
        <a:p>
          <a:endParaRPr lang="en-US"/>
        </a:p>
      </dgm:t>
    </dgm:pt>
    <dgm:pt modelId="{6ED042DA-90EA-415F-9861-14F87D22BB00}" type="pres">
      <dgm:prSet presAssocID="{34FB3FC8-FCB1-404C-AAE4-E98CF14CF5FB}" presName="img" presStyleLbl="fgImgPlace1" presStyleIdx="2" presStyleCnt="4" custScaleX="67851" custScaleY="111143"/>
      <dgm:spPr>
        <a:blipFill rotWithShape="1">
          <a:blip xmlns:r="http://schemas.openxmlformats.org/officeDocument/2006/relationships"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99A5FF2-1A39-4675-818C-11261776BAE8}" type="pres">
      <dgm:prSet presAssocID="{34FB3FC8-FCB1-404C-AAE4-E98CF14CF5FB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636D59-4907-4E00-B740-911D24B9FF11}" type="pres">
      <dgm:prSet presAssocID="{62C71E71-0AFF-4481-BF1F-D339780ADFC0}" presName="spacer" presStyleCnt="0"/>
      <dgm:spPr/>
    </dgm:pt>
    <dgm:pt modelId="{1ED16A2B-8516-4F79-8954-C053F3BC0B6B}" type="pres">
      <dgm:prSet presAssocID="{AECECD48-C5E4-4B1D-828F-DD9E0A90274D}" presName="comp" presStyleCnt="0"/>
      <dgm:spPr/>
    </dgm:pt>
    <dgm:pt modelId="{471ACDAA-8EBB-4B3F-89FD-E777335919BA}" type="pres">
      <dgm:prSet presAssocID="{AECECD48-C5E4-4B1D-828F-DD9E0A90274D}" presName="box" presStyleLbl="node1" presStyleIdx="3" presStyleCnt="4" custScaleY="282149"/>
      <dgm:spPr/>
      <dgm:t>
        <a:bodyPr/>
        <a:lstStyle/>
        <a:p>
          <a:endParaRPr lang="en-US"/>
        </a:p>
      </dgm:t>
    </dgm:pt>
    <dgm:pt modelId="{0C6B9C41-271F-4061-9955-70DED635DAC1}" type="pres">
      <dgm:prSet presAssocID="{AECECD48-C5E4-4B1D-828F-DD9E0A90274D}" presName="img" presStyleLbl="fgImgPlace1" presStyleIdx="3" presStyleCnt="4" custScaleX="95629" custScaleY="269247"/>
      <dgm:spPr>
        <a:blipFill rotWithShape="1"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E310E1C-7377-4CBD-AD7A-3ED403513640}" type="pres">
      <dgm:prSet presAssocID="{AECECD48-C5E4-4B1D-828F-DD9E0A90274D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4D7108-E886-40A5-8C98-2027272898F5}" type="presOf" srcId="{629933C8-186B-4311-BF2D-DC99990EFBF2}" destId="{A93B6B1D-06C6-4860-8EBA-32C502FF8641}" srcOrd="0" destOrd="0" presId="urn:microsoft.com/office/officeart/2005/8/layout/vList4#5"/>
    <dgm:cxn modelId="{9617FCF8-0802-436C-A7CD-E87B3B8C2893}" srcId="{482F2C61-E41B-4642-B082-EF9C103085B5}" destId="{A8E9C07B-48B2-4B9C-8EC7-0782825D816E}" srcOrd="0" destOrd="0" parTransId="{C7A73202-DE5A-4072-95A6-BFF1402B4BC2}" sibTransId="{631AC269-E33A-4752-92A6-6DC1380588AA}"/>
    <dgm:cxn modelId="{C4CB6C55-6AB6-46E0-95AC-7F3C6BF09E73}" type="presOf" srcId="{AECECD48-C5E4-4B1D-828F-DD9E0A90274D}" destId="{471ACDAA-8EBB-4B3F-89FD-E777335919BA}" srcOrd="0" destOrd="0" presId="urn:microsoft.com/office/officeart/2005/8/layout/vList4#5"/>
    <dgm:cxn modelId="{8DE28728-A28C-4D9E-A76A-3EF953AAC924}" type="presOf" srcId="{629933C8-186B-4311-BF2D-DC99990EFBF2}" destId="{7B44DBCB-1EB0-418C-B751-858BAE4753CC}" srcOrd="1" destOrd="0" presId="urn:microsoft.com/office/officeart/2005/8/layout/vList4#5"/>
    <dgm:cxn modelId="{0B3AC96E-7BFE-43C4-BF20-0E68E3A2E854}" type="presOf" srcId="{A8E9C07B-48B2-4B9C-8EC7-0782825D816E}" destId="{BA89CFF3-74C1-4F32-B093-38D94D4D20CF}" srcOrd="0" destOrd="0" presId="urn:microsoft.com/office/officeart/2005/8/layout/vList4#5"/>
    <dgm:cxn modelId="{FFB8572B-7192-49CE-9F0D-B856D183EDFE}" srcId="{482F2C61-E41B-4642-B082-EF9C103085B5}" destId="{34FB3FC8-FCB1-404C-AAE4-E98CF14CF5FB}" srcOrd="2" destOrd="0" parTransId="{5D2B6F70-AC7D-4E44-959A-1F3278F0AFC3}" sibTransId="{62C71E71-0AFF-4481-BF1F-D339780ADFC0}"/>
    <dgm:cxn modelId="{B7974756-C884-41E8-9734-AF9374D937AF}" type="presOf" srcId="{34FB3FC8-FCB1-404C-AAE4-E98CF14CF5FB}" destId="{47C28FEA-814E-4A68-B726-08705D29C6AB}" srcOrd="0" destOrd="0" presId="urn:microsoft.com/office/officeart/2005/8/layout/vList4#5"/>
    <dgm:cxn modelId="{7994D3B8-2E12-4F77-A926-EDE60684F84C}" type="presOf" srcId="{AECECD48-C5E4-4B1D-828F-DD9E0A90274D}" destId="{5E310E1C-7377-4CBD-AD7A-3ED403513640}" srcOrd="1" destOrd="0" presId="urn:microsoft.com/office/officeart/2005/8/layout/vList4#5"/>
    <dgm:cxn modelId="{AAD18608-F8B2-4CE8-86FF-887828D70638}" srcId="{482F2C61-E41B-4642-B082-EF9C103085B5}" destId="{AECECD48-C5E4-4B1D-828F-DD9E0A90274D}" srcOrd="3" destOrd="0" parTransId="{83588EAC-9746-4704-81BA-BB10DA868C11}" sibTransId="{06826EBE-8D13-453B-B822-8C195E6947E1}"/>
    <dgm:cxn modelId="{B83F7571-5ECA-440E-A77E-0591742D28F7}" type="presOf" srcId="{482F2C61-E41B-4642-B082-EF9C103085B5}" destId="{25E29AB1-DE1E-48E4-B66F-1D7048CC3527}" srcOrd="0" destOrd="0" presId="urn:microsoft.com/office/officeart/2005/8/layout/vList4#5"/>
    <dgm:cxn modelId="{308514BA-8780-41F3-B8AD-EB260DAF35E1}" srcId="{482F2C61-E41B-4642-B082-EF9C103085B5}" destId="{629933C8-186B-4311-BF2D-DC99990EFBF2}" srcOrd="1" destOrd="0" parTransId="{BD5F7455-41FD-4EDB-BB6D-E2107F429F6E}" sibTransId="{1801FD8D-8375-49FB-8B3F-210ACF517DEF}"/>
    <dgm:cxn modelId="{E4C9D8C7-16D2-4D36-9697-9A80C02744A2}" type="presOf" srcId="{A8E9C07B-48B2-4B9C-8EC7-0782825D816E}" destId="{49E2F980-7E69-446B-A4B0-923DF6DEFA98}" srcOrd="1" destOrd="0" presId="urn:microsoft.com/office/officeart/2005/8/layout/vList4#5"/>
    <dgm:cxn modelId="{561C2EEB-B0BB-4691-91F2-F4AB67C354E0}" type="presOf" srcId="{34FB3FC8-FCB1-404C-AAE4-E98CF14CF5FB}" destId="{799A5FF2-1A39-4675-818C-11261776BAE8}" srcOrd="1" destOrd="0" presId="urn:microsoft.com/office/officeart/2005/8/layout/vList4#5"/>
    <dgm:cxn modelId="{C5DC3441-D082-45B2-9952-CF7E8A39FF79}" type="presParOf" srcId="{25E29AB1-DE1E-48E4-B66F-1D7048CC3527}" destId="{056847C0-F8DB-4977-A3FD-5A95306D8B69}" srcOrd="0" destOrd="0" presId="urn:microsoft.com/office/officeart/2005/8/layout/vList4#5"/>
    <dgm:cxn modelId="{C3C654B7-4975-45BE-9F90-8CE75B8DA3F5}" type="presParOf" srcId="{056847C0-F8DB-4977-A3FD-5A95306D8B69}" destId="{BA89CFF3-74C1-4F32-B093-38D94D4D20CF}" srcOrd="0" destOrd="0" presId="urn:microsoft.com/office/officeart/2005/8/layout/vList4#5"/>
    <dgm:cxn modelId="{3CF494EF-E15E-4906-B649-4DDDCA16C5FE}" type="presParOf" srcId="{056847C0-F8DB-4977-A3FD-5A95306D8B69}" destId="{7D7D61F9-D1AA-4F6A-8715-FD6AC3E01198}" srcOrd="1" destOrd="0" presId="urn:microsoft.com/office/officeart/2005/8/layout/vList4#5"/>
    <dgm:cxn modelId="{6A49FBFB-FEDD-4EF2-A44F-1B45970013E1}" type="presParOf" srcId="{056847C0-F8DB-4977-A3FD-5A95306D8B69}" destId="{49E2F980-7E69-446B-A4B0-923DF6DEFA98}" srcOrd="2" destOrd="0" presId="urn:microsoft.com/office/officeart/2005/8/layout/vList4#5"/>
    <dgm:cxn modelId="{2CA4BB6B-FF66-4DF9-8AB1-A3CC3D3849B1}" type="presParOf" srcId="{25E29AB1-DE1E-48E4-B66F-1D7048CC3527}" destId="{02C83B37-0F1D-4FEA-B7E7-FF6719B27A33}" srcOrd="1" destOrd="0" presId="urn:microsoft.com/office/officeart/2005/8/layout/vList4#5"/>
    <dgm:cxn modelId="{AA53095D-5093-4A2D-B064-410C57924F42}" type="presParOf" srcId="{25E29AB1-DE1E-48E4-B66F-1D7048CC3527}" destId="{129D03A9-9EE6-42F0-9D54-DE111F5C82E8}" srcOrd="2" destOrd="0" presId="urn:microsoft.com/office/officeart/2005/8/layout/vList4#5"/>
    <dgm:cxn modelId="{5BBA3B08-A67C-4481-ADEB-075BE32835F3}" type="presParOf" srcId="{129D03A9-9EE6-42F0-9D54-DE111F5C82E8}" destId="{A93B6B1D-06C6-4860-8EBA-32C502FF8641}" srcOrd="0" destOrd="0" presId="urn:microsoft.com/office/officeart/2005/8/layout/vList4#5"/>
    <dgm:cxn modelId="{9DF69F0A-8FC8-467F-980C-FBFDD603C53E}" type="presParOf" srcId="{129D03A9-9EE6-42F0-9D54-DE111F5C82E8}" destId="{7AEC1603-E11D-41B0-BE2A-F6201D5BEDCD}" srcOrd="1" destOrd="0" presId="urn:microsoft.com/office/officeart/2005/8/layout/vList4#5"/>
    <dgm:cxn modelId="{8A6D96E9-6328-4BF6-96B7-26CD8143DE30}" type="presParOf" srcId="{129D03A9-9EE6-42F0-9D54-DE111F5C82E8}" destId="{7B44DBCB-1EB0-418C-B751-858BAE4753CC}" srcOrd="2" destOrd="0" presId="urn:microsoft.com/office/officeart/2005/8/layout/vList4#5"/>
    <dgm:cxn modelId="{B2FF3A95-1996-4098-87C6-BF3BF9F93C75}" type="presParOf" srcId="{25E29AB1-DE1E-48E4-B66F-1D7048CC3527}" destId="{2A6A015C-E28C-44A4-9412-971012033AAE}" srcOrd="3" destOrd="0" presId="urn:microsoft.com/office/officeart/2005/8/layout/vList4#5"/>
    <dgm:cxn modelId="{1A59A486-054F-45F5-97DE-84B26217BD27}" type="presParOf" srcId="{25E29AB1-DE1E-48E4-B66F-1D7048CC3527}" destId="{BC272B12-7FD0-415F-81DF-F02239D32429}" srcOrd="4" destOrd="0" presId="urn:microsoft.com/office/officeart/2005/8/layout/vList4#5"/>
    <dgm:cxn modelId="{23DB3458-FB06-4FA1-98F7-FAF4664F982D}" type="presParOf" srcId="{BC272B12-7FD0-415F-81DF-F02239D32429}" destId="{47C28FEA-814E-4A68-B726-08705D29C6AB}" srcOrd="0" destOrd="0" presId="urn:microsoft.com/office/officeart/2005/8/layout/vList4#5"/>
    <dgm:cxn modelId="{ED721FE0-C4A6-4EFD-B6FD-6A5E7B002267}" type="presParOf" srcId="{BC272B12-7FD0-415F-81DF-F02239D32429}" destId="{6ED042DA-90EA-415F-9861-14F87D22BB00}" srcOrd="1" destOrd="0" presId="urn:microsoft.com/office/officeart/2005/8/layout/vList4#5"/>
    <dgm:cxn modelId="{51597E8D-F8C5-408C-BAA7-16A53E50ABA6}" type="presParOf" srcId="{BC272B12-7FD0-415F-81DF-F02239D32429}" destId="{799A5FF2-1A39-4675-818C-11261776BAE8}" srcOrd="2" destOrd="0" presId="urn:microsoft.com/office/officeart/2005/8/layout/vList4#5"/>
    <dgm:cxn modelId="{7E708827-052E-4347-BFFD-51B7FB1FE914}" type="presParOf" srcId="{25E29AB1-DE1E-48E4-B66F-1D7048CC3527}" destId="{9B636D59-4907-4E00-B740-911D24B9FF11}" srcOrd="5" destOrd="0" presId="urn:microsoft.com/office/officeart/2005/8/layout/vList4#5"/>
    <dgm:cxn modelId="{A4D99209-57A5-4B05-93FE-86423B24006F}" type="presParOf" srcId="{25E29AB1-DE1E-48E4-B66F-1D7048CC3527}" destId="{1ED16A2B-8516-4F79-8954-C053F3BC0B6B}" srcOrd="6" destOrd="0" presId="urn:microsoft.com/office/officeart/2005/8/layout/vList4#5"/>
    <dgm:cxn modelId="{1AE3D0CF-C1C7-4A3F-92B0-1893CC5DD443}" type="presParOf" srcId="{1ED16A2B-8516-4F79-8954-C053F3BC0B6B}" destId="{471ACDAA-8EBB-4B3F-89FD-E777335919BA}" srcOrd="0" destOrd="0" presId="urn:microsoft.com/office/officeart/2005/8/layout/vList4#5"/>
    <dgm:cxn modelId="{F5CC37F5-3622-4D44-AC5B-537F503B7067}" type="presParOf" srcId="{1ED16A2B-8516-4F79-8954-C053F3BC0B6B}" destId="{0C6B9C41-271F-4061-9955-70DED635DAC1}" srcOrd="1" destOrd="0" presId="urn:microsoft.com/office/officeart/2005/8/layout/vList4#5"/>
    <dgm:cxn modelId="{E8E98F3D-ACC3-400E-9046-4A475FFFFEA1}" type="presParOf" srcId="{1ED16A2B-8516-4F79-8954-C053F3BC0B6B}" destId="{5E310E1C-7377-4CBD-AD7A-3ED403513640}" srcOrd="2" destOrd="0" presId="urn:microsoft.com/office/officeart/2005/8/layout/vList4#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#5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339ED-A0A3-4289-B2CD-DA5C23B9268B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E9391A-7EF1-43D8-947E-F7F81D297A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703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BEAAE8-7D2D-40ED-9A9A-583F7513B67D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F9D51-80C0-44B3-A279-206886E200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02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8850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8762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789426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5135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8240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391076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540195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9410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639775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423216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07591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9328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343400"/>
            <a:ext cx="6858000" cy="41132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25305605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512267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416732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343400"/>
            <a:ext cx="6858000" cy="4114800"/>
          </a:xfrm>
          <a:ln/>
        </p:spPr>
        <p:txBody>
          <a:bodyPr/>
          <a:lstStyle/>
          <a:p>
            <a:pPr marL="190500" indent="-190500">
              <a:defRPr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0811938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512484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836844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3123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733925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0760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41133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118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982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810432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7888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80124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192835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87260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23222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88526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20585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087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4759011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24588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6081471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042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0332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00879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68798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065386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158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87061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1219200" y="3810000"/>
            <a:ext cx="6705600" cy="1905000"/>
          </a:xfrm>
          <a:prstGeom prst="round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 userDrawn="1"/>
        </p:nvSpPr>
        <p:spPr>
          <a:xfrm>
            <a:off x="533400" y="2057400"/>
            <a:ext cx="8077200" cy="1600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685800" y="2133600"/>
            <a:ext cx="7772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205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381000" y="228600"/>
            <a:ext cx="8382000" cy="1447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95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Rounded Rectangle 9"/>
          <p:cNvSpPr/>
          <p:nvPr userDrawn="1"/>
        </p:nvSpPr>
        <p:spPr>
          <a:xfrm>
            <a:off x="381000" y="1752600"/>
            <a:ext cx="8382000" cy="4724400"/>
          </a:xfrm>
          <a:prstGeom prst="round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569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 userDrawn="1"/>
        </p:nvSpPr>
        <p:spPr>
          <a:xfrm>
            <a:off x="6553200" y="228600"/>
            <a:ext cx="2209800" cy="5943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1"/>
            <a:ext cx="2057400" cy="5791200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1"/>
            <a:ext cx="58674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Rounded Rectangle 9"/>
          <p:cNvSpPr/>
          <p:nvPr userDrawn="1"/>
        </p:nvSpPr>
        <p:spPr>
          <a:xfrm>
            <a:off x="381000" y="228600"/>
            <a:ext cx="6019800" cy="5943600"/>
          </a:xfrm>
          <a:prstGeom prst="round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41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381000" y="228600"/>
            <a:ext cx="8382000" cy="1447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545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>
          <a:xfrm>
            <a:off x="609600" y="4343400"/>
            <a:ext cx="8001000" cy="1600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19600"/>
            <a:ext cx="7772400" cy="1447800"/>
          </a:xfr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667000"/>
            <a:ext cx="7772400" cy="15240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Rounded Rectangle 12"/>
          <p:cNvSpPr/>
          <p:nvPr userDrawn="1"/>
        </p:nvSpPr>
        <p:spPr>
          <a:xfrm>
            <a:off x="609600" y="2590800"/>
            <a:ext cx="8001000" cy="1676400"/>
          </a:xfrm>
          <a:prstGeom prst="round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471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381000" y="228600"/>
            <a:ext cx="8382000" cy="1447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352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343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 userDrawn="1"/>
        </p:nvSpPr>
        <p:spPr>
          <a:xfrm>
            <a:off x="381000" y="228600"/>
            <a:ext cx="8382000" cy="1295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016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7042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7725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4145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6504801"/>
            <a:ext cx="822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53388" algn="r"/>
              </a:tabLst>
              <a:defRPr/>
            </a:pPr>
            <a:r>
              <a:rPr lang="en-US" sz="1200" dirty="0" smtClean="0"/>
              <a:t>Copyright © 2014 Pearson Education, Inc. 	</a:t>
            </a:r>
            <a:fld id="{199C6309-6900-4C9A-B7CB-1E436A9733DD}" type="slidenum">
              <a:rPr lang="en-US" sz="1200" smtClean="0"/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053388" algn="r"/>
                </a:tabLst>
                <a:defRPr/>
              </a:pPr>
              <a:t>‹#›</a:t>
            </a:fld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33839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Enterprise systems integrate business activities across the organization and with business partners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7 </a:t>
            </a:r>
            <a:r>
              <a:rPr lang="en-US" dirty="0"/>
              <a:t>- Enhancing Business Processes Using Enterprise Information Systems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706463" cy="205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6464" y="1"/>
            <a:ext cx="4770536" cy="20573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5318"/>
            <a:ext cx="2667000" cy="206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29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Procure-to-Pay Process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04788" y="1905000"/>
            <a:ext cx="8682037" cy="4572000"/>
          </a:xfrm>
        </p:spPr>
        <p:txBody>
          <a:bodyPr/>
          <a:lstStyle/>
          <a:p>
            <a:r>
              <a:rPr lang="en-US" altLang="en-US" sz="2400" dirty="0" smtClean="0"/>
              <a:t>The processes associated with procuring goods from external vendors</a:t>
            </a:r>
            <a:endParaRPr lang="en-US" altLang="en-US" sz="2500" dirty="0" smtClean="0"/>
          </a:p>
          <a:p>
            <a:pPr eaLnBrk="1" hangingPunct="1"/>
            <a:endParaRPr lang="en-US" altLang="en-US" sz="2500" dirty="0" smtClean="0"/>
          </a:p>
        </p:txBody>
      </p:sp>
      <p:pic>
        <p:nvPicPr>
          <p:cNvPr id="24581" name="Picture 5" descr="Nonam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2957513"/>
            <a:ext cx="8621713" cy="254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390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Make-to-Stock / Make-to-Order Process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17500" y="1676400"/>
            <a:ext cx="8408988" cy="4572000"/>
          </a:xfrm>
        </p:spPr>
        <p:txBody>
          <a:bodyPr/>
          <a:lstStyle/>
          <a:p>
            <a:r>
              <a:rPr lang="en-US" altLang="en-US" sz="2400" dirty="0" smtClean="0"/>
              <a:t>The processes associated with producing goods</a:t>
            </a:r>
          </a:p>
          <a:p>
            <a:pPr eaLnBrk="1" hangingPunct="1"/>
            <a:endParaRPr lang="en-US" altLang="en-US" sz="2400" dirty="0" smtClean="0"/>
          </a:p>
          <a:p>
            <a:pPr eaLnBrk="1" hangingPunct="1"/>
            <a:endParaRPr lang="en-US" altLang="en-US" sz="2400" dirty="0" smtClean="0"/>
          </a:p>
        </p:txBody>
      </p:sp>
      <p:pic>
        <p:nvPicPr>
          <p:cNvPr id="26629" name="Picture 5" descr="Nonam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2141538"/>
            <a:ext cx="668813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Box 1"/>
          <p:cNvSpPr txBox="1">
            <a:spLocks noChangeArrowheads="1"/>
          </p:cNvSpPr>
          <p:nvPr/>
        </p:nvSpPr>
        <p:spPr bwMode="auto">
          <a:xfrm>
            <a:off x="222250" y="3852863"/>
            <a:ext cx="5680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Who has worked at a place that used Make-to-Stock?</a:t>
            </a:r>
          </a:p>
        </p:txBody>
      </p:sp>
      <p:sp>
        <p:nvSpPr>
          <p:cNvPr id="26631" name="TextBox 6"/>
          <p:cNvSpPr txBox="1">
            <a:spLocks noChangeArrowheads="1"/>
          </p:cNvSpPr>
          <p:nvPr/>
        </p:nvSpPr>
        <p:spPr bwMode="auto">
          <a:xfrm>
            <a:off x="234950" y="5695950"/>
            <a:ext cx="56816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Who has worked at a place that used Make-to-Order?</a:t>
            </a:r>
          </a:p>
        </p:txBody>
      </p:sp>
    </p:spTree>
    <p:extLst>
      <p:ext uri="{BB962C8B-B14F-4D97-AF65-F5344CB8AC3E}">
        <p14:creationId xmlns:p14="http://schemas.microsoft.com/office/powerpoint/2010/main" val="357046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Supply Chain</a:t>
            </a:r>
            <a:endParaRPr lang="en-US" dirty="0"/>
          </a:p>
        </p:txBody>
      </p:sp>
      <p:sp>
        <p:nvSpPr>
          <p:cNvPr id="27651" name="Content Placeholder 2"/>
          <p:cNvSpPr>
            <a:spLocks noGrp="1"/>
          </p:cNvSpPr>
          <p:nvPr>
            <p:ph sz="quarter" idx="1"/>
          </p:nvPr>
        </p:nvSpPr>
        <p:spPr>
          <a:xfrm>
            <a:off x="222250" y="1981200"/>
            <a:ext cx="2697163" cy="4572000"/>
          </a:xfrm>
        </p:spPr>
        <p:txBody>
          <a:bodyPr/>
          <a:lstStyle/>
          <a:p>
            <a:r>
              <a:rPr lang="en-US" altLang="en-US" sz="2400" dirty="0" smtClean="0"/>
              <a:t>Core business processes enable the creation of supply chains.</a:t>
            </a:r>
          </a:p>
          <a:p>
            <a:r>
              <a:rPr lang="en-US" altLang="en-US" sz="2400" dirty="0" smtClean="0"/>
              <a:t>Resembles a river</a:t>
            </a:r>
          </a:p>
          <a:p>
            <a:pPr lvl="1"/>
            <a:r>
              <a:rPr lang="en-US" altLang="en-US" sz="1900" dirty="0" smtClean="0"/>
              <a:t>Start at source</a:t>
            </a:r>
          </a:p>
          <a:p>
            <a:pPr lvl="1"/>
            <a:r>
              <a:rPr lang="en-US" altLang="en-US" sz="1900" dirty="0" smtClean="0"/>
              <a:t>Move downstream</a:t>
            </a:r>
          </a:p>
        </p:txBody>
      </p:sp>
      <p:pic>
        <p:nvPicPr>
          <p:cNvPr id="27653" name="Picture 4" descr="Nonam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488" y="2009775"/>
            <a:ext cx="6275387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788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Value Chain</a:t>
            </a:r>
            <a:endParaRPr lang="en-US" dirty="0"/>
          </a:p>
        </p:txBody>
      </p:sp>
      <p:sp>
        <p:nvSpPr>
          <p:cNvPr id="28675" name="Content Placeholder 2"/>
          <p:cNvSpPr>
            <a:spLocks noGrp="1"/>
          </p:cNvSpPr>
          <p:nvPr>
            <p:ph sz="quarter" idx="1"/>
          </p:nvPr>
        </p:nvSpPr>
        <p:spPr>
          <a:xfrm>
            <a:off x="285750" y="1905000"/>
            <a:ext cx="8504238" cy="4572000"/>
          </a:xfrm>
        </p:spPr>
        <p:txBody>
          <a:bodyPr/>
          <a:lstStyle/>
          <a:p>
            <a:r>
              <a:rPr lang="en-US" altLang="en-US" sz="2800" dirty="0" smtClean="0"/>
              <a:t>Value Chain—The set of business activities that add value to the end product.</a:t>
            </a:r>
          </a:p>
          <a:p>
            <a:pPr eaLnBrk="1" hangingPunct="1"/>
            <a:r>
              <a:rPr lang="en-US" altLang="en-US" sz="2800" dirty="0" smtClean="0"/>
              <a:t>Information flows through a set of business activities.</a:t>
            </a:r>
          </a:p>
          <a:p>
            <a:pPr lvl="1" eaLnBrk="1" hangingPunct="1"/>
            <a:r>
              <a:rPr lang="en-US" altLang="en-US" sz="2400" u="sng" dirty="0" smtClean="0"/>
              <a:t>Core activities</a:t>
            </a:r>
            <a:r>
              <a:rPr lang="en-US" altLang="en-US" sz="2400" dirty="0" smtClean="0"/>
              <a:t>—functional areas that process inputs and produce outputs.</a:t>
            </a:r>
          </a:p>
          <a:p>
            <a:pPr lvl="1" eaLnBrk="1" hangingPunct="1"/>
            <a:r>
              <a:rPr lang="en-US" altLang="en-US" sz="2400" u="sng" dirty="0" smtClean="0"/>
              <a:t>Support activities</a:t>
            </a:r>
            <a:r>
              <a:rPr lang="en-US" altLang="en-US" sz="2400" dirty="0" smtClean="0"/>
              <a:t>—enable core activities to take place.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6033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763000" cy="8382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4B5064"/>
                </a:solidFill>
              </a:rPr>
              <a:t>Value Chain Framework</a:t>
            </a:r>
          </a:p>
        </p:txBody>
      </p:sp>
      <p:pic>
        <p:nvPicPr>
          <p:cNvPr id="29700" name="Picture 5" descr="Nonam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1851025"/>
            <a:ext cx="8443913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579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dirty="0" smtClean="0">
                <a:solidFill>
                  <a:srgbClr val="4B5064"/>
                </a:solidFill>
              </a:rPr>
              <a:t>Externally Focused Applications—Value System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7175" y="1752600"/>
            <a:ext cx="8629650" cy="4038600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Coordination of organizational value chains</a:t>
            </a:r>
          </a:p>
          <a:p>
            <a:pPr eaLnBrk="1" hangingPunct="1"/>
            <a:r>
              <a:rPr lang="en-US" altLang="en-US" sz="2400" dirty="0" smtClean="0"/>
              <a:t>Information Flows in a Value System</a:t>
            </a:r>
          </a:p>
          <a:p>
            <a:pPr lvl="1" eaLnBrk="1" hangingPunct="1"/>
            <a:r>
              <a:rPr lang="en-US" altLang="en-US" sz="2000" dirty="0" smtClean="0"/>
              <a:t>Upstream information flow—</a:t>
            </a:r>
            <a:r>
              <a:rPr lang="en-US" altLang="en-US" sz="1800" dirty="0" smtClean="0"/>
              <a:t>information received from another company</a:t>
            </a:r>
          </a:p>
          <a:p>
            <a:pPr lvl="1" eaLnBrk="1" hangingPunct="1"/>
            <a:r>
              <a:rPr lang="en-US" altLang="en-US" sz="2000" dirty="0" smtClean="0"/>
              <a:t>Downstream information flow—</a:t>
            </a:r>
            <a:r>
              <a:rPr lang="en-US" altLang="en-US" sz="1800" dirty="0" smtClean="0"/>
              <a:t>information produced by a company and sent to another organization</a:t>
            </a:r>
          </a:p>
        </p:txBody>
      </p:sp>
      <p:pic>
        <p:nvPicPr>
          <p:cNvPr id="30725" name="Picture 4" descr="Fig08-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3822700"/>
            <a:ext cx="8181975" cy="2959100"/>
          </a:xfrm>
          <a:prstGeom prst="rect">
            <a:avLst/>
          </a:prstGeom>
          <a:noFill/>
          <a:ln w="31750" algn="ctr">
            <a:solidFill>
              <a:srgbClr val="71918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16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Enterprise Systems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639452326"/>
              </p:ext>
            </p:extLst>
          </p:nvPr>
        </p:nvGraphicFramePr>
        <p:xfrm>
          <a:off x="457200" y="1600200"/>
          <a:ext cx="822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6239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4B5064"/>
                </a:solidFill>
              </a:rPr>
              <a:t>The Rise of Enterprise Systems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905000"/>
            <a:ext cx="8504238" cy="45720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dirty="0" smtClean="0"/>
              <a:t>Stand-alone applications </a:t>
            </a:r>
          </a:p>
          <a:p>
            <a:pPr lvl="1" eaLnBrk="1" hangingPunct="1"/>
            <a:r>
              <a:rPr lang="en-US" altLang="en-US" dirty="0" smtClean="0"/>
              <a:t>Not designed to communicate with other system</a:t>
            </a:r>
          </a:p>
          <a:p>
            <a:pPr lvl="1" eaLnBrk="1" hangingPunct="1"/>
            <a:r>
              <a:rPr lang="en-US" altLang="en-US" dirty="0" smtClean="0"/>
              <a:t>Variety of computing hardware platforms </a:t>
            </a:r>
          </a:p>
          <a:p>
            <a:pPr lvl="1"/>
            <a:r>
              <a:rPr lang="en-US" altLang="en-US" sz="2300" dirty="0" smtClean="0"/>
              <a:t>Enable departments to conduct daily business activities</a:t>
            </a:r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Not helpful for other areas in the firm</a:t>
            </a:r>
          </a:p>
          <a:p>
            <a:pPr eaLnBrk="1" hangingPunct="1"/>
            <a:r>
              <a:rPr lang="en-US" altLang="en-US" dirty="0" smtClean="0"/>
              <a:t>Proprietary systems</a:t>
            </a:r>
          </a:p>
          <a:p>
            <a:pPr lvl="1" eaLnBrk="1" hangingPunct="1"/>
            <a:r>
              <a:rPr lang="en-US" altLang="en-US" dirty="0" smtClean="0"/>
              <a:t>From vendors</a:t>
            </a:r>
          </a:p>
          <a:p>
            <a:pPr lvl="1" eaLnBrk="1" hangingPunct="1"/>
            <a:r>
              <a:rPr lang="en-US" altLang="en-US" dirty="0" smtClean="0"/>
              <a:t>Not designed to share with other vendors’ systems</a:t>
            </a:r>
          </a:p>
          <a:p>
            <a:pPr lvl="1" eaLnBrk="1" hangingPunct="1"/>
            <a:r>
              <a:rPr lang="en-US" altLang="en-US" dirty="0" smtClean="0"/>
              <a:t>Problem of knitting together (hodgepodge portfolio of discordant proprietary applications)</a:t>
            </a:r>
          </a:p>
          <a:p>
            <a:pPr lvl="1" eaLnBrk="1" hangingPunct="1"/>
            <a:r>
              <a:rPr lang="en-US" altLang="en-US" dirty="0" smtClean="0"/>
              <a:t>Lack of integration</a:t>
            </a:r>
          </a:p>
          <a:p>
            <a:pPr lvl="1"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08409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4B5064"/>
                </a:solidFill>
              </a:rPr>
              <a:t>Legacy Systems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752600"/>
            <a:ext cx="7246938" cy="4572000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Each department has its own system.</a:t>
            </a:r>
          </a:p>
        </p:txBody>
      </p:sp>
      <p:pic>
        <p:nvPicPr>
          <p:cNvPr id="34821" name="Picture 5" descr="Nonam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50" y="2178050"/>
            <a:ext cx="611505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2657475"/>
            <a:ext cx="288925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7688" lvl="1" indent="-2730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/>
            </a:pPr>
            <a:r>
              <a:rPr lang="en-US" sz="2000" dirty="0">
                <a:latin typeface="+mn-lt"/>
                <a:cs typeface="+mn-cs"/>
              </a:rPr>
              <a:t>Infrastructure specific</a:t>
            </a:r>
          </a:p>
          <a:p>
            <a:pPr marL="547688" lvl="1" indent="-2730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/>
            </a:pPr>
            <a:endParaRPr lang="en-US" sz="2000" dirty="0">
              <a:latin typeface="+mn-lt"/>
              <a:cs typeface="+mn-cs"/>
            </a:endParaRPr>
          </a:p>
          <a:p>
            <a:pPr marL="547688" lvl="1" indent="-2730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/>
            </a:pPr>
            <a:r>
              <a:rPr lang="en-US" sz="2000" dirty="0">
                <a:latin typeface="+mn-lt"/>
                <a:cs typeface="+mn-cs"/>
              </a:rPr>
              <a:t>Inefficient processes</a:t>
            </a:r>
          </a:p>
          <a:p>
            <a:pPr marL="547688" lvl="1" indent="-2730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/>
            </a:pPr>
            <a:endParaRPr lang="en-US" sz="2000" dirty="0">
              <a:latin typeface="+mn-lt"/>
              <a:cs typeface="+mn-cs"/>
            </a:endParaRPr>
          </a:p>
          <a:p>
            <a:pPr marL="547688" lvl="1" indent="-2730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/>
            </a:pPr>
            <a:r>
              <a:rPr lang="en-US" sz="2000" dirty="0">
                <a:latin typeface="+mn-lt"/>
                <a:cs typeface="+mn-cs"/>
              </a:rPr>
              <a:t>Potential for inaccuracies </a:t>
            </a:r>
          </a:p>
          <a:p>
            <a:pPr marL="547688" lvl="1" indent="-2730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/>
            </a:pPr>
            <a:endParaRPr lang="en-US" sz="2000" dirty="0">
              <a:latin typeface="+mn-lt"/>
              <a:cs typeface="+mn-cs"/>
            </a:endParaRPr>
          </a:p>
          <a:p>
            <a:pPr marL="547688" lvl="1" indent="-2730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/>
            </a:pPr>
            <a:r>
              <a:rPr lang="en-US" sz="2000" dirty="0">
                <a:latin typeface="+mn-lt"/>
                <a:cs typeface="+mn-cs"/>
              </a:rPr>
              <a:t>Too many “rocks in the river”</a:t>
            </a:r>
          </a:p>
        </p:txBody>
      </p:sp>
    </p:spTree>
    <p:extLst>
      <p:ext uri="{BB962C8B-B14F-4D97-AF65-F5344CB8AC3E}">
        <p14:creationId xmlns:p14="http://schemas.microsoft.com/office/powerpoint/2010/main" val="98616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4B5064"/>
                </a:solidFill>
              </a:rPr>
              <a:t>Enterprise System Approach</a:t>
            </a:r>
          </a:p>
        </p:txBody>
      </p:sp>
      <p:sp>
        <p:nvSpPr>
          <p:cNvPr id="36867" name="Content Placeholder 4"/>
          <p:cNvSpPr>
            <a:spLocks noGrp="1"/>
          </p:cNvSpPr>
          <p:nvPr>
            <p:ph sz="quarter" idx="1"/>
          </p:nvPr>
        </p:nvSpPr>
        <p:spPr>
          <a:xfrm>
            <a:off x="301625" y="1676400"/>
            <a:ext cx="8504238" cy="4572000"/>
          </a:xfrm>
        </p:spPr>
        <p:txBody>
          <a:bodyPr/>
          <a:lstStyle/>
          <a:p>
            <a:r>
              <a:rPr lang="en-US" altLang="en-US" sz="2400" dirty="0" smtClean="0"/>
              <a:t>Integrated suite of business applications for virtually every department, process, and industry</a:t>
            </a:r>
          </a:p>
        </p:txBody>
      </p:sp>
      <p:pic>
        <p:nvPicPr>
          <p:cNvPr id="36869" name="Picture 4" descr="Fig08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90"/>
          <a:stretch>
            <a:fillRect/>
          </a:stretch>
        </p:blipFill>
        <p:spPr bwMode="auto">
          <a:xfrm>
            <a:off x="785813" y="2590800"/>
            <a:ext cx="7366000" cy="3875088"/>
          </a:xfrm>
          <a:prstGeom prst="rect">
            <a:avLst/>
          </a:prstGeom>
          <a:noFill/>
          <a:ln w="31750">
            <a:solidFill>
              <a:srgbClr val="71918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66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Chapter 7 Learning Objectives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05715540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7794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3025"/>
            <a:ext cx="7620000" cy="152717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ERP Challenges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762000" y="1905000"/>
            <a:ext cx="7620000" cy="3627438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What are some of the challenges with implementing an ERP?</a:t>
            </a:r>
          </a:p>
          <a:p>
            <a:pPr eaLnBrk="1" hangingPunct="1"/>
            <a:endParaRPr lang="en-US" altLang="en-US" sz="2400" smtClean="0"/>
          </a:p>
          <a:p>
            <a:pPr eaLnBrk="1" hangingPunct="1"/>
            <a:r>
              <a:rPr lang="en-US" altLang="en-US" sz="2400" smtClean="0"/>
              <a:t>Why would a company want to do this?</a:t>
            </a:r>
          </a:p>
          <a:p>
            <a:pPr eaLnBrk="1" hangingPunct="1"/>
            <a:endParaRPr lang="en-US" altLang="en-US" sz="2400" smtClean="0"/>
          </a:p>
          <a:p>
            <a:pPr eaLnBrk="1" hangingPunct="1"/>
            <a:r>
              <a:rPr lang="en-US" altLang="en-US" sz="2400" smtClean="0"/>
              <a:t>Who might resist? Why?</a:t>
            </a:r>
          </a:p>
        </p:txBody>
      </p:sp>
    </p:spTree>
    <p:extLst>
      <p:ext uri="{BB962C8B-B14F-4D97-AF65-F5344CB8AC3E}">
        <p14:creationId xmlns:p14="http://schemas.microsoft.com/office/powerpoint/2010/main" val="2545957691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</p:txBody>
      </p:sp>
      <p:graphicFrame>
        <p:nvGraphicFramePr>
          <p:cNvPr id="38915" name="Object 2"/>
          <p:cNvGraphicFramePr>
            <a:graphicFrameLocks noChangeAspect="1"/>
          </p:cNvGraphicFramePr>
          <p:nvPr/>
        </p:nvGraphicFramePr>
        <p:xfrm>
          <a:off x="-304800" y="0"/>
          <a:ext cx="9436100" cy="790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VISIO" r:id="rId4" imgW="44253308" imgH="45020126" progId="Visio.Drawing.11">
                  <p:embed/>
                </p:oleObj>
              </mc:Choice>
              <mc:Fallback>
                <p:oleObj name="VISIO" r:id="rId4" imgW="44253308" imgH="4502012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04800" y="0"/>
                        <a:ext cx="9436100" cy="79089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1033885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6012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32171401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969963" y="73025"/>
            <a:ext cx="7620000" cy="15271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Enterprise Resource Planning</a:t>
            </a:r>
            <a:endParaRPr lang="en-US" sz="3400" dirty="0" smtClean="0"/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905000"/>
            <a:ext cx="7391400" cy="41148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Who are the largest and most influential ERP vendors?</a:t>
            </a:r>
            <a:endParaRPr lang="en-US" altLang="en-US" sz="2400" smtClean="0"/>
          </a:p>
          <a:p>
            <a:pPr lvl="1" eaLnBrk="1" hangingPunct="1">
              <a:buFont typeface="Wingdings" pitchFamily="2" charset="2"/>
              <a:buNone/>
            </a:pPr>
            <a:endParaRPr lang="en-US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500326853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4B5064"/>
                </a:solidFill>
              </a:rPr>
              <a:t>Supporting Business Processes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676400"/>
            <a:ext cx="8504238" cy="4572000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Internally focused systems</a:t>
            </a:r>
          </a:p>
        </p:txBody>
      </p:sp>
      <p:pic>
        <p:nvPicPr>
          <p:cNvPr id="41989" name="Picture 4" descr="Fig08-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2347912"/>
            <a:ext cx="8523287" cy="4129088"/>
          </a:xfrm>
          <a:prstGeom prst="rect">
            <a:avLst/>
          </a:prstGeom>
          <a:noFill/>
          <a:ln w="31750" algn="ctr">
            <a:solidFill>
              <a:srgbClr val="71918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34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4B5064"/>
                </a:solidFill>
              </a:rPr>
              <a:t>Supporting Business Processes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676400"/>
            <a:ext cx="8610600" cy="2590800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Externally focused systems </a:t>
            </a:r>
            <a:r>
              <a:rPr lang="en-US" altLang="en-US" sz="2000" dirty="0" smtClean="0"/>
              <a:t>(</a:t>
            </a:r>
            <a:r>
              <a:rPr lang="en-US" altLang="en-US" sz="2000" dirty="0" err="1" smtClean="0"/>
              <a:t>interorganizational</a:t>
            </a:r>
            <a:r>
              <a:rPr lang="en-US" altLang="en-US" sz="2000" dirty="0" smtClean="0"/>
              <a:t> systems)</a:t>
            </a:r>
          </a:p>
        </p:txBody>
      </p:sp>
      <p:pic>
        <p:nvPicPr>
          <p:cNvPr id="43013" name="Picture 4" descr="Fig08-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" y="2417762"/>
            <a:ext cx="7053263" cy="4364038"/>
          </a:xfrm>
          <a:prstGeom prst="rect">
            <a:avLst/>
          </a:prstGeom>
          <a:noFill/>
          <a:ln w="31750" algn="ctr">
            <a:solidFill>
              <a:srgbClr val="71918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76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Modules of Enterprise Systems</a:t>
            </a:r>
            <a:endParaRPr lang="en-US" dirty="0"/>
          </a:p>
        </p:txBody>
      </p:sp>
      <p:sp>
        <p:nvSpPr>
          <p:cNvPr id="44035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2124075"/>
            <a:ext cx="2870200" cy="923925"/>
          </a:xfrm>
        </p:spPr>
        <p:txBody>
          <a:bodyPr>
            <a:noAutofit/>
          </a:bodyPr>
          <a:lstStyle/>
          <a:p>
            <a:r>
              <a:rPr lang="en-US" altLang="en-US" sz="2800" dirty="0" smtClean="0"/>
              <a:t>Each module in an enterprise system replaces a stand-alone legacy system.</a:t>
            </a:r>
          </a:p>
          <a:p>
            <a:endParaRPr lang="en-US" altLang="en-US" sz="2800" dirty="0" smtClean="0"/>
          </a:p>
        </p:txBody>
      </p:sp>
      <p:pic>
        <p:nvPicPr>
          <p:cNvPr id="44037" name="Picture 4" descr="Nonam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090738"/>
            <a:ext cx="5681662" cy="404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050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solidFill>
                  <a:srgbClr val="4B5064"/>
                </a:solidFill>
              </a:rPr>
              <a:t>Vanilla Versus Customized Software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819275"/>
            <a:ext cx="8504238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Vanilla version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This version contains features and modules that an enterprise system comes with out of the box.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Certain processes might not be supported.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Customization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This version contains additional software or changes to vanilla version.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It always needs to be updated with new versions of vanilla.</a:t>
            </a:r>
          </a:p>
        </p:txBody>
      </p:sp>
    </p:spTree>
    <p:extLst>
      <p:ext uri="{BB962C8B-B14F-4D97-AF65-F5344CB8AC3E}">
        <p14:creationId xmlns:p14="http://schemas.microsoft.com/office/powerpoint/2010/main" val="333194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Capabilities of SAP’s ERP System</a:t>
            </a:r>
            <a:endParaRPr lang="en-US" dirty="0"/>
          </a:p>
        </p:txBody>
      </p:sp>
      <p:pic>
        <p:nvPicPr>
          <p:cNvPr id="46083" name="Content Placeholder 4" descr="Noname.gif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7500" y="1993900"/>
            <a:ext cx="8566150" cy="3822700"/>
          </a:xfrm>
        </p:spPr>
      </p:pic>
    </p:spTree>
    <p:extLst>
      <p:ext uri="{BB962C8B-B14F-4D97-AF65-F5344CB8AC3E}">
        <p14:creationId xmlns:p14="http://schemas.microsoft.com/office/powerpoint/2010/main" val="164955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4B5064"/>
                </a:solidFill>
              </a:rPr>
              <a:t>Best Practices-Based Software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828800"/>
            <a:ext cx="8001000" cy="44196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Most ERP vendors build best practices into their ERP systems.</a:t>
            </a:r>
          </a:p>
          <a:p>
            <a:pPr lvl="1" eaLnBrk="1" hangingPunct="1"/>
            <a:r>
              <a:rPr lang="en-US" altLang="en-US" sz="2400" smtClean="0"/>
              <a:t>Identify business processes in need of change</a:t>
            </a:r>
          </a:p>
          <a:p>
            <a:pPr lvl="1" eaLnBrk="1" hangingPunct="1"/>
            <a:r>
              <a:rPr lang="en-US" altLang="en-US" sz="2400" smtClean="0"/>
              <a:t>Future updates are smoother if businesses change their business processes to fit with ERP systems.</a:t>
            </a:r>
          </a:p>
          <a:p>
            <a:pPr eaLnBrk="1" hangingPunct="1"/>
            <a:r>
              <a:rPr lang="en-US" altLang="en-US" sz="2800" smtClean="0"/>
              <a:t>Is following the best practices always the best strategy?</a:t>
            </a:r>
          </a:p>
          <a:p>
            <a:pPr lvl="1" eaLnBrk="1" hangingPunct="1"/>
            <a:r>
              <a:rPr lang="en-US" altLang="en-US" sz="2400" smtClean="0"/>
              <a:t>If companies have competitive advantage from unique business processes, forcing best practices may actually hurt.</a:t>
            </a:r>
          </a:p>
          <a:p>
            <a:pPr lvl="1" eaLnBrk="1" hangingPunct="1"/>
            <a:endParaRPr lang="en-US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416898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Core Business Processes and Organizational Value Chains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603775963"/>
              </p:ext>
            </p:extLst>
          </p:nvPr>
        </p:nvGraphicFramePr>
        <p:xfrm>
          <a:off x="457200" y="1600200"/>
          <a:ext cx="822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4877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Enterprise Resource Planning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35652383"/>
              </p:ext>
            </p:extLst>
          </p:nvPr>
        </p:nvGraphicFramePr>
        <p:xfrm>
          <a:off x="457200" y="1600200"/>
          <a:ext cx="822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4148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511175" y="460375"/>
            <a:ext cx="8632825" cy="75882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4B5064"/>
                </a:solidFill>
              </a:rPr>
              <a:t>Enterprise Resource Planning (ERP) Systems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4000" y="1701800"/>
            <a:ext cx="8680450" cy="419100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Enterprise Resource Planning—Applications that integrate business activities across departmental boundaries.</a:t>
            </a:r>
          </a:p>
          <a:p>
            <a:r>
              <a:rPr lang="en-US" altLang="en-US" sz="2400" smtClean="0"/>
              <a:t>ERP evolved during the 1990s from material/manufacturing requirements planning packages.</a:t>
            </a:r>
          </a:p>
          <a:p>
            <a:r>
              <a:rPr lang="en-US" altLang="en-US" sz="2400" smtClean="0"/>
              <a:t>Emphasis has since shifted from “resources” and “planning” to “enterprise.”</a:t>
            </a:r>
          </a:p>
          <a:p>
            <a:r>
              <a:rPr lang="en-US" altLang="en-US" sz="2400" smtClean="0"/>
              <a:t>Integrate legacy information on a company-wide basis</a:t>
            </a:r>
          </a:p>
          <a:p>
            <a:endParaRPr lang="en-US" altLang="en-US" sz="2400" smtClean="0"/>
          </a:p>
          <a:p>
            <a:pPr eaLnBrk="1" hangingPunct="1"/>
            <a:endParaRPr lang="en-US" altLang="en-US" sz="2600" smtClean="0"/>
          </a:p>
        </p:txBody>
      </p:sp>
    </p:spTree>
    <p:extLst>
      <p:ext uri="{BB962C8B-B14F-4D97-AF65-F5344CB8AC3E}">
        <p14:creationId xmlns:p14="http://schemas.microsoft.com/office/powerpoint/2010/main" val="110406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4B5064"/>
                </a:solidFill>
              </a:rPr>
              <a:t>Integrating Data to Integrate Applications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2133600"/>
            <a:ext cx="3573463" cy="4191000"/>
          </a:xfrm>
        </p:spPr>
        <p:txBody>
          <a:bodyPr>
            <a:normAutofit fontScale="92500"/>
          </a:bodyPr>
          <a:lstStyle/>
          <a:p>
            <a:r>
              <a:rPr lang="en-US" altLang="en-US" sz="2400" smtClean="0"/>
              <a:t>Central information repository</a:t>
            </a:r>
            <a:endParaRPr lang="en-US" altLang="en-US" sz="2600" smtClean="0"/>
          </a:p>
          <a:p>
            <a:pPr lvl="1" eaLnBrk="1" hangingPunct="1"/>
            <a:r>
              <a:rPr lang="en-US" altLang="en-US" smtClean="0"/>
              <a:t>ERP replaces stand-alone applications </a:t>
            </a:r>
          </a:p>
          <a:p>
            <a:pPr lvl="1" eaLnBrk="1" hangingPunct="1"/>
            <a:r>
              <a:rPr lang="en-US" altLang="en-US" smtClean="0"/>
              <a:t>Modules based on</a:t>
            </a:r>
          </a:p>
          <a:p>
            <a:pPr lvl="2" eaLnBrk="1" hangingPunct="1"/>
            <a:r>
              <a:rPr lang="en-US" altLang="en-US" smtClean="0"/>
              <a:t>Common database</a:t>
            </a:r>
          </a:p>
          <a:p>
            <a:pPr lvl="2" eaLnBrk="1" hangingPunct="1"/>
            <a:r>
              <a:rPr lang="en-US" altLang="en-US" smtClean="0"/>
              <a:t>Similar application interfaces</a:t>
            </a:r>
          </a:p>
          <a:p>
            <a:pPr lvl="2" eaLnBrk="1" hangingPunct="1"/>
            <a:endParaRPr lang="en-US" altLang="en-US" smtClean="0"/>
          </a:p>
          <a:p>
            <a:pPr lvl="2" eaLnBrk="1" hangingPunct="1"/>
            <a:endParaRPr lang="en-US" altLang="en-US" smtClean="0"/>
          </a:p>
        </p:txBody>
      </p:sp>
      <p:pic>
        <p:nvPicPr>
          <p:cNvPr id="52229" name="Picture 5" descr="Nonam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300" y="2082800"/>
            <a:ext cx="5021263" cy="380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427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Example ERP Screen</a:t>
            </a:r>
            <a:endParaRPr lang="en-US" dirty="0"/>
          </a:p>
        </p:txBody>
      </p:sp>
      <p:sp>
        <p:nvSpPr>
          <p:cNvPr id="53251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905000"/>
            <a:ext cx="2416175" cy="4572000"/>
          </a:xfrm>
        </p:spPr>
        <p:txBody>
          <a:bodyPr/>
          <a:lstStyle/>
          <a:p>
            <a:r>
              <a:rPr lang="en-US" altLang="en-US" sz="2400" dirty="0" smtClean="0"/>
              <a:t>An ERP system can provide employees with relevant, up-to-date information.</a:t>
            </a:r>
          </a:p>
        </p:txBody>
      </p:sp>
      <p:pic>
        <p:nvPicPr>
          <p:cNvPr id="53253" name="Picture 4" descr="Nonam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1835150"/>
            <a:ext cx="5989637" cy="448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589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82000" cy="838200"/>
          </a:xfrm>
        </p:spPr>
        <p:txBody>
          <a:bodyPr/>
          <a:lstStyle/>
          <a:p>
            <a:pPr eaLnBrk="1" hangingPunct="1"/>
            <a:r>
              <a:rPr lang="en-US" altLang="en-US" sz="3500" smtClean="0">
                <a:solidFill>
                  <a:srgbClr val="4B5064"/>
                </a:solidFill>
              </a:rPr>
              <a:t>Core and Extended ERP Components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752600"/>
            <a:ext cx="8534400" cy="4267200"/>
          </a:xfrm>
        </p:spPr>
        <p:txBody>
          <a:bodyPr/>
          <a:lstStyle/>
          <a:p>
            <a:pPr eaLnBrk="1" hangingPunct="1"/>
            <a:r>
              <a:rPr lang="en-US" altLang="en-US" sz="2400" u="sng" smtClean="0"/>
              <a:t>Core components</a:t>
            </a:r>
            <a:r>
              <a:rPr lang="en-US" altLang="en-US" sz="2400" smtClean="0"/>
              <a:t>—support primary internal activities.</a:t>
            </a:r>
          </a:p>
          <a:p>
            <a:pPr eaLnBrk="1" hangingPunct="1"/>
            <a:r>
              <a:rPr lang="en-US" altLang="en-US" sz="2400" u="sng" smtClean="0"/>
              <a:t>Extended components</a:t>
            </a:r>
            <a:r>
              <a:rPr lang="en-US" altLang="en-US" sz="2400" smtClean="0"/>
              <a:t>—support primary external activities.</a:t>
            </a:r>
          </a:p>
        </p:txBody>
      </p:sp>
      <p:pic>
        <p:nvPicPr>
          <p:cNvPr id="56325" name="Picture 5" descr="Nonam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863" y="2854325"/>
            <a:ext cx="5529262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634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ERP Core Components</a:t>
            </a:r>
            <a:endParaRPr lang="en-US" dirty="0"/>
          </a:p>
        </p:txBody>
      </p:sp>
      <p:sp>
        <p:nvSpPr>
          <p:cNvPr id="57347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828800"/>
            <a:ext cx="8504238" cy="45720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mtClean="0"/>
              <a:t>Financial Management </a:t>
            </a:r>
          </a:p>
          <a:p>
            <a:pPr lvl="1"/>
            <a:r>
              <a:rPr lang="en-US" altLang="en-US" smtClean="0"/>
              <a:t>accounting, financial reporting, performance management, corporate governance</a:t>
            </a:r>
          </a:p>
          <a:p>
            <a:r>
              <a:rPr lang="en-US" altLang="en-US" smtClean="0"/>
              <a:t>Operations Management </a:t>
            </a:r>
          </a:p>
          <a:p>
            <a:pPr lvl="1"/>
            <a:r>
              <a:rPr lang="en-US" altLang="en-US" smtClean="0"/>
              <a:t>simplify, standardize, and automate business processes for inbound/outbound logistics, product development, manufacturing, sales and service</a:t>
            </a:r>
          </a:p>
          <a:p>
            <a:r>
              <a:rPr lang="en-US" altLang="en-US" smtClean="0"/>
              <a:t>Human Resource Management </a:t>
            </a:r>
          </a:p>
          <a:p>
            <a:pPr lvl="1"/>
            <a:r>
              <a:rPr lang="en-US" altLang="en-US" smtClean="0"/>
              <a:t>employee recruitment, assignment tracking, performance reviews, payroll, regulatory requirements</a:t>
            </a:r>
          </a:p>
        </p:txBody>
      </p:sp>
    </p:spTree>
    <p:extLst>
      <p:ext uri="{BB962C8B-B14F-4D97-AF65-F5344CB8AC3E}">
        <p14:creationId xmlns:p14="http://schemas.microsoft.com/office/powerpoint/2010/main" val="337957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Human Resources Management</a:t>
            </a:r>
            <a:endParaRPr lang="en-US" dirty="0"/>
          </a:p>
        </p:txBody>
      </p:sp>
      <p:pic>
        <p:nvPicPr>
          <p:cNvPr id="58371" name="Content Placeholder 4" descr="Noname.gif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9888" y="1905000"/>
            <a:ext cx="6100762" cy="4572000"/>
          </a:xfrm>
        </p:spPr>
      </p:pic>
    </p:spTree>
    <p:extLst>
      <p:ext uri="{BB962C8B-B14F-4D97-AF65-F5344CB8AC3E}">
        <p14:creationId xmlns:p14="http://schemas.microsoft.com/office/powerpoint/2010/main" val="397371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Order-to-Cash</a:t>
            </a:r>
            <a:endParaRPr lang="en-US" dirty="0"/>
          </a:p>
        </p:txBody>
      </p:sp>
      <p:pic>
        <p:nvPicPr>
          <p:cNvPr id="59395" name="Content Placeholder 4" descr="Noname.gif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17650" y="1828800"/>
            <a:ext cx="6072188" cy="4572000"/>
          </a:xfrm>
        </p:spPr>
      </p:pic>
    </p:spTree>
    <p:extLst>
      <p:ext uri="{BB962C8B-B14F-4D97-AF65-F5344CB8AC3E}">
        <p14:creationId xmlns:p14="http://schemas.microsoft.com/office/powerpoint/2010/main" val="42055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Procure-to-Pay</a:t>
            </a:r>
            <a:endParaRPr lang="en-US" dirty="0"/>
          </a:p>
        </p:txBody>
      </p:sp>
      <p:pic>
        <p:nvPicPr>
          <p:cNvPr id="60419" name="Content Placeholder 4" descr="Noname.gif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08125" y="1828800"/>
            <a:ext cx="6091238" cy="4572000"/>
          </a:xfrm>
        </p:spPr>
      </p:pic>
    </p:spTree>
    <p:extLst>
      <p:ext uri="{BB962C8B-B14F-4D97-AF65-F5344CB8AC3E}">
        <p14:creationId xmlns:p14="http://schemas.microsoft.com/office/powerpoint/2010/main" val="191619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Production</a:t>
            </a:r>
            <a:endParaRPr lang="en-US" dirty="0"/>
          </a:p>
        </p:txBody>
      </p:sp>
      <p:pic>
        <p:nvPicPr>
          <p:cNvPr id="61443" name="Content Placeholder 4" descr="Noname.gif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00188" y="1828800"/>
            <a:ext cx="6107112" cy="4572000"/>
          </a:xfrm>
        </p:spPr>
      </p:pic>
    </p:spTree>
    <p:extLst>
      <p:ext uri="{BB962C8B-B14F-4D97-AF65-F5344CB8AC3E}">
        <p14:creationId xmlns:p14="http://schemas.microsoft.com/office/powerpoint/2010/main" val="209021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Scenario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935163"/>
            <a:ext cx="9144000" cy="5532437"/>
          </a:xfrm>
        </p:spPr>
        <p:txBody>
          <a:bodyPr/>
          <a:lstStyle/>
          <a:p>
            <a:r>
              <a:rPr lang="en-US" altLang="en-US" sz="2800" dirty="0" smtClean="0"/>
              <a:t>You work for a mid-sized manufacturer of supplies for white boards.</a:t>
            </a:r>
          </a:p>
          <a:p>
            <a:r>
              <a:rPr lang="en-US" altLang="en-US" sz="2800" dirty="0" smtClean="0"/>
              <a:t>Working in groups of 3…each of you will take responsibility for:</a:t>
            </a:r>
          </a:p>
          <a:p>
            <a:pPr lvl="1"/>
            <a:r>
              <a:rPr lang="en-US" altLang="en-US" sz="2400" dirty="0" smtClean="0"/>
              <a:t>Inbound Logistics/Procurement</a:t>
            </a:r>
          </a:p>
          <a:p>
            <a:pPr lvl="1"/>
            <a:r>
              <a:rPr lang="en-US" altLang="en-US" sz="2400" dirty="0" smtClean="0"/>
              <a:t>Operations/Manufacturing</a:t>
            </a:r>
          </a:p>
          <a:p>
            <a:pPr lvl="1"/>
            <a:r>
              <a:rPr lang="en-US" altLang="en-US" sz="2400" dirty="0" smtClean="0"/>
              <a:t>Outbound logistics/Order Fulfillment</a:t>
            </a:r>
          </a:p>
          <a:p>
            <a:r>
              <a:rPr lang="en-US" altLang="en-US" sz="2800" dirty="0" smtClean="0"/>
              <a:t>What information do you need to make your team efficient and effective?</a:t>
            </a:r>
          </a:p>
          <a:p>
            <a:endParaRPr lang="en-US" altLang="en-US" sz="2800" dirty="0" smtClean="0"/>
          </a:p>
          <a:p>
            <a:pPr lvl="1"/>
            <a:endParaRPr lang="en-US" altLang="en-US" sz="2400" dirty="0" smtClean="0"/>
          </a:p>
          <a:p>
            <a:pPr lvl="1"/>
            <a:endParaRPr lang="en-US" altLang="en-US" sz="2400" dirty="0" smtClean="0"/>
          </a:p>
          <a:p>
            <a:pPr lvl="1"/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755889229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ERP Installation</a:t>
            </a:r>
            <a:endParaRPr lang="en-US" dirty="0"/>
          </a:p>
        </p:txBody>
      </p:sp>
      <p:sp>
        <p:nvSpPr>
          <p:cNvPr id="62467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749425"/>
            <a:ext cx="8504238" cy="4572000"/>
          </a:xfrm>
        </p:spPr>
        <p:txBody>
          <a:bodyPr>
            <a:normAutofit fontScale="92500"/>
          </a:bodyPr>
          <a:lstStyle/>
          <a:p>
            <a:r>
              <a:rPr lang="en-US" altLang="en-US" smtClean="0"/>
              <a:t>Configuration of the ERP systems is performed during any ERP implementation.</a:t>
            </a:r>
          </a:p>
          <a:p>
            <a:r>
              <a:rPr lang="en-US" altLang="en-US" smtClean="0"/>
              <a:t>System must be configured to reflect business processes and associated business rules.</a:t>
            </a:r>
          </a:p>
          <a:p>
            <a:r>
              <a:rPr lang="en-US" altLang="en-US" smtClean="0"/>
              <a:t>Organizations have to make countless decisions on how to configure thousands of database tables to fit the business’s needs.</a:t>
            </a:r>
          </a:p>
          <a:p>
            <a:r>
              <a:rPr lang="en-US" altLang="en-US" smtClean="0"/>
              <a:t>Organizations hire experienced business analysts or outside consultants to assist with implementation.</a:t>
            </a:r>
          </a:p>
        </p:txBody>
      </p:sp>
    </p:spTree>
    <p:extLst>
      <p:ext uri="{BB962C8B-B14F-4D97-AF65-F5344CB8AC3E}">
        <p14:creationId xmlns:p14="http://schemas.microsoft.com/office/powerpoint/2010/main" val="309267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4B5064"/>
                </a:solidFill>
              </a:rPr>
              <a:t>ERP Limitations</a:t>
            </a:r>
          </a:p>
        </p:txBody>
      </p:sp>
      <p:sp>
        <p:nvSpPr>
          <p:cNvPr id="6349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14325" y="1931988"/>
            <a:ext cx="8504238" cy="4572000"/>
          </a:xfrm>
        </p:spPr>
        <p:txBody>
          <a:bodyPr/>
          <a:lstStyle/>
          <a:p>
            <a:pPr eaLnBrk="1" hangingPunct="1"/>
            <a:r>
              <a:rPr lang="en-US" altLang="en-US" smtClean="0"/>
              <a:t>ERP falls short in communicating across organizational boundaries.</a:t>
            </a:r>
          </a:p>
          <a:p>
            <a:pPr eaLnBrk="1" hangingPunct="1"/>
            <a:r>
              <a:rPr lang="en-US" altLang="en-US" smtClean="0"/>
              <a:t>They tend to be not well suited for managing value system activities.</a:t>
            </a:r>
          </a:p>
          <a:p>
            <a:pPr eaLnBrk="1" hangingPunct="1"/>
            <a:r>
              <a:rPr lang="en-US" altLang="en-US" smtClean="0"/>
              <a:t>Other systems can work with ERP to provide these capabilities.</a:t>
            </a:r>
          </a:p>
        </p:txBody>
      </p:sp>
    </p:spTree>
    <p:extLst>
      <p:ext uri="{BB962C8B-B14F-4D97-AF65-F5344CB8AC3E}">
        <p14:creationId xmlns:p14="http://schemas.microsoft.com/office/powerpoint/2010/main" val="367139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The Formula for Enterprise System Success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44928904"/>
              </p:ext>
            </p:extLst>
          </p:nvPr>
        </p:nvGraphicFramePr>
        <p:xfrm>
          <a:off x="457200" y="1600200"/>
          <a:ext cx="822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7976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001000" cy="838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The Formula for Enterprise System Success</a:t>
            </a:r>
          </a:p>
        </p:txBody>
      </p:sp>
      <p:sp>
        <p:nvSpPr>
          <p:cNvPr id="6656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828800"/>
            <a:ext cx="8001000" cy="42672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SzTx/>
              <a:buFontTx/>
              <a:buAutoNum type="arabicPeriod"/>
            </a:pPr>
            <a:r>
              <a:rPr lang="en-US" altLang="en-US" sz="2400" dirty="0" smtClean="0"/>
              <a:t>Secure executive sponsorship . </a:t>
            </a:r>
          </a:p>
          <a:p>
            <a:pPr marL="1143000" lvl="1" indent="-419100" eaLnBrk="1" hangingPunct="1">
              <a:lnSpc>
                <a:spcPct val="80000"/>
              </a:lnSpc>
              <a:buSzTx/>
            </a:pPr>
            <a:r>
              <a:rPr lang="en-US" altLang="en-US" sz="2000" dirty="0" smtClean="0"/>
              <a:t>Most failures are due to lack of top-level management support.</a:t>
            </a:r>
          </a:p>
          <a:p>
            <a:pPr marL="609600" indent="-609600" eaLnBrk="1" hangingPunct="1">
              <a:lnSpc>
                <a:spcPct val="80000"/>
              </a:lnSpc>
              <a:buSzTx/>
              <a:buFontTx/>
              <a:buAutoNum type="arabicPeriod"/>
            </a:pPr>
            <a:r>
              <a:rPr lang="en-US" altLang="en-US" sz="2400" dirty="0" smtClean="0"/>
              <a:t>Get help from outside experts.</a:t>
            </a:r>
          </a:p>
          <a:p>
            <a:pPr marL="1143000" lvl="1" indent="-419100" eaLnBrk="1" hangingPunct="1">
              <a:lnSpc>
                <a:spcPct val="80000"/>
              </a:lnSpc>
              <a:buSzTx/>
            </a:pPr>
            <a:r>
              <a:rPr lang="en-US" altLang="en-US" sz="2000" dirty="0" smtClean="0"/>
              <a:t>Consultants are specifically trained.</a:t>
            </a:r>
          </a:p>
          <a:p>
            <a:pPr marL="1143000" lvl="1" indent="-419100" eaLnBrk="1" hangingPunct="1">
              <a:lnSpc>
                <a:spcPct val="80000"/>
              </a:lnSpc>
              <a:buSzTx/>
            </a:pPr>
            <a:r>
              <a:rPr lang="en-US" altLang="en-US" sz="2000" dirty="0" smtClean="0"/>
              <a:t>Implementation tends to happen faster.</a:t>
            </a:r>
          </a:p>
          <a:p>
            <a:pPr marL="609600" indent="-609600" eaLnBrk="1" hangingPunct="1">
              <a:lnSpc>
                <a:spcPct val="80000"/>
              </a:lnSpc>
              <a:buSzTx/>
              <a:buFontTx/>
              <a:buAutoNum type="arabicPeriod"/>
            </a:pPr>
            <a:r>
              <a:rPr lang="en-US" altLang="en-US" sz="2400" dirty="0" smtClean="0"/>
              <a:t>Thoroughly train users.</a:t>
            </a:r>
          </a:p>
          <a:p>
            <a:pPr marL="1143000" lvl="1" indent="-419100" eaLnBrk="1" hangingPunct="1">
              <a:lnSpc>
                <a:spcPct val="80000"/>
              </a:lnSpc>
              <a:buSzTx/>
            </a:pPr>
            <a:r>
              <a:rPr lang="en-US" altLang="en-US" sz="2000" dirty="0" smtClean="0"/>
              <a:t>Training is the most overlooked, underestimated, and poorly budgeted expense.</a:t>
            </a:r>
          </a:p>
          <a:p>
            <a:pPr marL="1143000" lvl="1" indent="-419100" eaLnBrk="1" hangingPunct="1">
              <a:lnSpc>
                <a:spcPct val="80000"/>
              </a:lnSpc>
              <a:buSzTx/>
            </a:pPr>
            <a:r>
              <a:rPr lang="en-US" altLang="en-US" sz="2000" dirty="0" smtClean="0"/>
              <a:t>Training can prevent dissatisfaction.</a:t>
            </a:r>
          </a:p>
          <a:p>
            <a:pPr marL="609600" indent="-609600" eaLnBrk="1" hangingPunct="1">
              <a:lnSpc>
                <a:spcPct val="80000"/>
              </a:lnSpc>
              <a:buSzTx/>
              <a:buFontTx/>
              <a:buAutoNum type="arabicPeriod"/>
            </a:pPr>
            <a:r>
              <a:rPr lang="en-US" altLang="en-US" sz="2400" dirty="0" smtClean="0"/>
              <a:t>Take a multidisciplinary approach to implementations.</a:t>
            </a:r>
          </a:p>
          <a:p>
            <a:pPr marL="1143000" lvl="1" indent="-419100" eaLnBrk="1" hangingPunct="1">
              <a:lnSpc>
                <a:spcPct val="80000"/>
              </a:lnSpc>
              <a:buSzTx/>
            </a:pPr>
            <a:r>
              <a:rPr lang="en-US" altLang="en-US" sz="2000" dirty="0" smtClean="0"/>
              <a:t>Include end users from all functional areas in the implementation.</a:t>
            </a:r>
          </a:p>
          <a:p>
            <a:pPr marL="609600" indent="-609600" eaLnBrk="1" hangingPunct="1">
              <a:lnSpc>
                <a:spcPct val="80000"/>
              </a:lnSpc>
              <a:buSzTx/>
              <a:buFontTx/>
              <a:buAutoNum type="arabicPeriod"/>
            </a:pPr>
            <a:r>
              <a:rPr lang="en-US" altLang="en-US" sz="2400" dirty="0" smtClean="0"/>
              <a:t>Initiate evolving the ERP Architecture.</a:t>
            </a:r>
          </a:p>
        </p:txBody>
      </p:sp>
    </p:spTree>
    <p:extLst>
      <p:ext uri="{BB962C8B-B14F-4D97-AF65-F5344CB8AC3E}">
        <p14:creationId xmlns:p14="http://schemas.microsoft.com/office/powerpoint/2010/main" val="37522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Scenario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9144000" cy="4114800"/>
          </a:xfrm>
        </p:spPr>
        <p:txBody>
          <a:bodyPr/>
          <a:lstStyle/>
          <a:p>
            <a:r>
              <a:rPr lang="en-US" altLang="en-US" smtClean="0"/>
              <a:t>What types of information needs to flow from one team to the next to make the organization efficient and effective?</a:t>
            </a:r>
          </a:p>
          <a:p>
            <a:endParaRPr lang="en-US" altLang="en-US" smtClean="0"/>
          </a:p>
          <a:p>
            <a:r>
              <a:rPr lang="en-US" altLang="en-US" smtClean="0"/>
              <a:t>How do we facilitate this flow of information from one system to the next?</a:t>
            </a:r>
          </a:p>
        </p:txBody>
      </p:sp>
    </p:spTree>
    <p:extLst>
      <p:ext uri="{BB962C8B-B14F-4D97-AF65-F5344CB8AC3E}">
        <p14:creationId xmlns:p14="http://schemas.microsoft.com/office/powerpoint/2010/main" val="42616077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Scenario (cont.)</a:t>
            </a: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9144000" cy="4114800"/>
          </a:xfrm>
        </p:spPr>
        <p:txBody>
          <a:bodyPr/>
          <a:lstStyle/>
          <a:p>
            <a:r>
              <a:rPr lang="en-US" altLang="en-US" smtClean="0"/>
              <a:t>What type of information flows between teams within your organization &amp; what type of information flows between your organization and your business partners (suppliers &amp; customers)?</a:t>
            </a:r>
          </a:p>
        </p:txBody>
      </p:sp>
    </p:spTree>
    <p:extLst>
      <p:ext uri="{BB962C8B-B14F-4D97-AF65-F5344CB8AC3E}">
        <p14:creationId xmlns:p14="http://schemas.microsoft.com/office/powerpoint/2010/main" val="4097081464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4B5064"/>
                </a:solidFill>
              </a:rPr>
              <a:t>Core Business Processes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5425" y="1828800"/>
            <a:ext cx="5413375" cy="45720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dirty="0" smtClean="0"/>
              <a:t>Traditional business functions:</a:t>
            </a:r>
          </a:p>
          <a:p>
            <a:pPr lvl="1" eaLnBrk="1" hangingPunct="1"/>
            <a:r>
              <a:rPr lang="en-US" altLang="en-US" dirty="0" smtClean="0"/>
              <a:t>Marketing and sales</a:t>
            </a:r>
          </a:p>
          <a:p>
            <a:pPr lvl="1" eaLnBrk="1" hangingPunct="1"/>
            <a:r>
              <a:rPr lang="en-US" altLang="en-US" dirty="0" smtClean="0"/>
              <a:t>Supply chain management</a:t>
            </a:r>
          </a:p>
          <a:p>
            <a:pPr lvl="1" eaLnBrk="1" hangingPunct="1"/>
            <a:r>
              <a:rPr lang="en-US" altLang="en-US" dirty="0" smtClean="0"/>
              <a:t>Accounting and finance</a:t>
            </a:r>
          </a:p>
          <a:p>
            <a:pPr lvl="1" eaLnBrk="1" hangingPunct="1"/>
            <a:r>
              <a:rPr lang="en-US" altLang="en-US" dirty="0" smtClean="0"/>
              <a:t>Human resources</a:t>
            </a:r>
          </a:p>
          <a:p>
            <a:pPr eaLnBrk="1" hangingPunct="1"/>
            <a:r>
              <a:rPr lang="en-US" altLang="en-US" dirty="0" smtClean="0"/>
              <a:t>Not distinct independent silos, but instead highly interrelated</a:t>
            </a:r>
          </a:p>
          <a:p>
            <a:pPr eaLnBrk="1" hangingPunct="1"/>
            <a:r>
              <a:rPr lang="en-US" altLang="en-US" dirty="0" smtClean="0"/>
              <a:t>Business processes cross boundaries of business functions.</a:t>
            </a:r>
          </a:p>
        </p:txBody>
      </p:sp>
      <p:pic>
        <p:nvPicPr>
          <p:cNvPr id="19461" name="Picture 6" descr="fig9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213" y="1524000"/>
            <a:ext cx="3225800" cy="4572000"/>
          </a:xfrm>
          <a:prstGeom prst="rect">
            <a:avLst/>
          </a:prstGeom>
          <a:noFill/>
          <a:ln w="31750" algn="ctr">
            <a:solidFill>
              <a:srgbClr val="71918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70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Break the class up into 4 groups</a:t>
            </a:r>
            <a:endParaRPr lang="en-US" dirty="0"/>
          </a:p>
        </p:txBody>
      </p:sp>
      <p:pic>
        <p:nvPicPr>
          <p:cNvPr id="20484" name="Picture 6" descr="fig9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1150"/>
            <a:ext cx="9144000" cy="12960350"/>
          </a:xfrm>
          <a:prstGeom prst="rect">
            <a:avLst/>
          </a:prstGeom>
          <a:noFill/>
          <a:ln w="31750" algn="ctr">
            <a:solidFill>
              <a:srgbClr val="71918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06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Order-to-Cash Process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38125" y="1981200"/>
            <a:ext cx="8553450" cy="4572000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The processes associated with selling a product or service</a:t>
            </a:r>
            <a:endParaRPr lang="en-US" altLang="en-US" sz="2500" dirty="0" smtClean="0"/>
          </a:p>
          <a:p>
            <a:pPr eaLnBrk="1" hangingPunct="1"/>
            <a:endParaRPr lang="en-US" altLang="en-US" sz="2500" dirty="0" smtClean="0"/>
          </a:p>
          <a:p>
            <a:pPr eaLnBrk="1" hangingPunct="1"/>
            <a:endParaRPr lang="en-US" altLang="en-US" sz="2500" dirty="0" smtClean="0"/>
          </a:p>
          <a:p>
            <a:pPr eaLnBrk="1" hangingPunct="1"/>
            <a:endParaRPr lang="en-US" altLang="en-US" sz="2500" dirty="0" smtClean="0"/>
          </a:p>
        </p:txBody>
      </p:sp>
      <p:pic>
        <p:nvPicPr>
          <p:cNvPr id="22533" name="Picture 7" descr="Nonam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2927350"/>
            <a:ext cx="8585200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206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1320</Words>
  <Application>Microsoft Office PowerPoint</Application>
  <PresentationFormat>On-screen Show (4:3)</PresentationFormat>
  <Paragraphs>195</Paragraphs>
  <Slides>43</Slides>
  <Notes>43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Wingdings</vt:lpstr>
      <vt:lpstr>Office Theme</vt:lpstr>
      <vt:lpstr>VISIO</vt:lpstr>
      <vt:lpstr>Chapter 7 - Enhancing Business Processes Using Enterprise Information Systems</vt:lpstr>
      <vt:lpstr>Chapter 7 Learning Objectives</vt:lpstr>
      <vt:lpstr>Core Business Processes and Organizational Value Chains</vt:lpstr>
      <vt:lpstr>Scenario</vt:lpstr>
      <vt:lpstr>Scenario (cont.)</vt:lpstr>
      <vt:lpstr>Scenario (cont.)</vt:lpstr>
      <vt:lpstr>Core Business Processes</vt:lpstr>
      <vt:lpstr>Break the class up into 4 groups</vt:lpstr>
      <vt:lpstr>Order-to-Cash Process</vt:lpstr>
      <vt:lpstr>Procure-to-Pay Process</vt:lpstr>
      <vt:lpstr>Make-to-Stock / Make-to-Order Process</vt:lpstr>
      <vt:lpstr>Supply Chain</vt:lpstr>
      <vt:lpstr>Value Chain</vt:lpstr>
      <vt:lpstr>Value Chain Framework</vt:lpstr>
      <vt:lpstr>Externally Focused Applications—Value System</vt:lpstr>
      <vt:lpstr>Enterprise Systems</vt:lpstr>
      <vt:lpstr>The Rise of Enterprise Systems</vt:lpstr>
      <vt:lpstr>Legacy Systems</vt:lpstr>
      <vt:lpstr>Enterprise System Approach</vt:lpstr>
      <vt:lpstr>ERP Challenges</vt:lpstr>
      <vt:lpstr>PowerPoint Presentation</vt:lpstr>
      <vt:lpstr>PowerPoint Presentation</vt:lpstr>
      <vt:lpstr>Enterprise Resource Planning</vt:lpstr>
      <vt:lpstr>Supporting Business Processes</vt:lpstr>
      <vt:lpstr>Supporting Business Processes</vt:lpstr>
      <vt:lpstr>Modules of Enterprise Systems</vt:lpstr>
      <vt:lpstr>Vanilla Versus Customized Software</vt:lpstr>
      <vt:lpstr>Capabilities of SAP’s ERP System</vt:lpstr>
      <vt:lpstr>Best Practices-Based Software</vt:lpstr>
      <vt:lpstr>Enterprise Resource Planning</vt:lpstr>
      <vt:lpstr>Enterprise Resource Planning (ERP) Systems</vt:lpstr>
      <vt:lpstr>Integrating Data to Integrate Applications</vt:lpstr>
      <vt:lpstr>Example ERP Screen</vt:lpstr>
      <vt:lpstr>Core and Extended ERP Components</vt:lpstr>
      <vt:lpstr>ERP Core Components</vt:lpstr>
      <vt:lpstr>Human Resources Management</vt:lpstr>
      <vt:lpstr>Order-to-Cash</vt:lpstr>
      <vt:lpstr>Procure-to-Pay</vt:lpstr>
      <vt:lpstr>Production</vt:lpstr>
      <vt:lpstr>ERP Installation</vt:lpstr>
      <vt:lpstr>ERP Limitations</vt:lpstr>
      <vt:lpstr>The Formula for Enterprise System Success</vt:lpstr>
      <vt:lpstr>The Formula for Enterprise System Success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2013-01-13T04:06:35Z</dcterms:created>
  <dcterms:modified xsi:type="dcterms:W3CDTF">2014-02-12T13:21:20Z</dcterms:modified>
</cp:coreProperties>
</file>