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1" r:id="rId3"/>
    <p:sldId id="311" r:id="rId4"/>
    <p:sldId id="344" r:id="rId5"/>
    <p:sldId id="345" r:id="rId6"/>
    <p:sldId id="347" r:id="rId7"/>
    <p:sldId id="348" r:id="rId8"/>
    <p:sldId id="349" r:id="rId9"/>
    <p:sldId id="352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3" r:id="rId18"/>
    <p:sldId id="364" r:id="rId19"/>
    <p:sldId id="365" r:id="rId20"/>
    <p:sldId id="312" r:id="rId21"/>
    <p:sldId id="367" r:id="rId22"/>
    <p:sldId id="368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81" r:id="rId33"/>
    <p:sldId id="383" r:id="rId34"/>
    <p:sldId id="384" r:id="rId35"/>
    <p:sldId id="386" r:id="rId36"/>
    <p:sldId id="387" r:id="rId37"/>
    <p:sldId id="388" r:id="rId38"/>
    <p:sldId id="390" r:id="rId39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77468" autoAdjust="0"/>
  </p:normalViewPr>
  <p:slideViewPr>
    <p:cSldViewPr>
      <p:cViewPr varScale="1">
        <p:scale>
          <a:sx n="49" d="100"/>
          <a:sy n="49" d="100"/>
        </p:scale>
        <p:origin x="5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20.xml"/><Relationship Id="rId1" Type="http://schemas.openxmlformats.org/officeDocument/2006/relationships/slide" Target="../slides/slide3.xml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" Target="../slides/slide2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1" loCatId="list" qsTypeId="urn:microsoft.com/office/officeart/2005/8/quickstyle/simple1#1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 anchor="ctr" anchorCtr="0"/>
        <a:lstStyle/>
        <a:p>
          <a:r>
            <a:rPr lang="en-US" sz="2400" b="1" dirty="0" smtClean="0">
              <a:hlinkClick xmlns:r="http://schemas.openxmlformats.org/officeDocument/2006/relationships" r:id="rId1" action="ppaction://hlinksldjump"/>
            </a:rPr>
            <a:t>Supply Chain Management</a:t>
          </a:r>
          <a:endParaRPr lang="en-US" sz="24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 anchor="ctr" anchorCtr="0"/>
        <a:lstStyle/>
        <a:p>
          <a:r>
            <a:rPr lang="en-US" sz="2000" dirty="0" smtClean="0"/>
            <a:t>Describe supply chain management systems and how they help to improve interorganizational business processes.</a:t>
          </a:r>
          <a:endParaRPr lang="en-US" sz="20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 anchor="ctr" anchorCtr="0"/>
        <a:lstStyle/>
        <a:p>
          <a:r>
            <a:rPr lang="en-US" sz="2400" b="1" dirty="0" smtClean="0">
              <a:hlinkClick xmlns:r="http://schemas.openxmlformats.org/officeDocument/2006/relationships" r:id="rId2" action="ppaction://hlinksldjump"/>
            </a:rPr>
            <a:t>Customer Relationship Management</a:t>
          </a:r>
          <a:endParaRPr lang="en-US" sz="2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 anchor="ctr" anchorCtr="0"/>
        <a:lstStyle/>
        <a:p>
          <a:r>
            <a:rPr lang="en-US" sz="2000" dirty="0" smtClean="0"/>
            <a:t>Describe customer relationship management systems and how they help to improve the activities involved in promoting and selling products to customers as well as providing customer service and nourishing long-term relationships.</a:t>
          </a:r>
          <a:endParaRPr lang="en-US" sz="20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2" custScaleY="106447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2" custScaleX="83650" custScaleY="77436"/>
      <dgm:spPr>
        <a:blipFill rotWithShape="1">
          <a:blip xmlns:r="http://schemas.openxmlformats.org/officeDocument/2006/relationships" r:embed="rId3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2" custScaleY="102343" custLinFactNeighborX="11111" custLinFactNeighborY="3211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2" custScaleX="83650" custScaleY="77436"/>
      <dgm:spPr>
        <a:blipFill rotWithShape="1">
          <a:blip xmlns:r="http://schemas.openxmlformats.org/officeDocument/2006/relationships" r:embed="rId4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BF215-56EA-424F-9F41-6D2D84AEB436}" type="presOf" srcId="{6D011581-C5DD-419A-AAED-AD05631CDF0A}" destId="{BA89CFF3-74C1-4F32-B093-38D94D4D20CF}" srcOrd="0" destOrd="1" presId="urn:microsoft.com/office/officeart/2005/8/layout/vList4#1"/>
    <dgm:cxn modelId="{CFBF21C2-21BA-4949-AE7B-A1680EDBC722}" type="presOf" srcId="{363F0ED0-6985-439E-857A-EC47F8A3DAB0}" destId="{A93B6B1D-06C6-4860-8EBA-32C502FF8641}" srcOrd="0" destOrd="1" presId="urn:microsoft.com/office/officeart/2005/8/layout/vList4#1"/>
    <dgm:cxn modelId="{D7D120E4-0167-477E-960A-EF05D7A133C3}" type="presOf" srcId="{629933C8-186B-4311-BF2D-DC99990EFBF2}" destId="{A93B6B1D-06C6-4860-8EBA-32C502FF8641}" srcOrd="0" destOrd="0" presId="urn:microsoft.com/office/officeart/2005/8/layout/vList4#1"/>
    <dgm:cxn modelId="{36C20AF6-670E-4425-A77F-AAED1778981B}" type="presOf" srcId="{363F0ED0-6985-439E-857A-EC47F8A3DAB0}" destId="{7B44DBCB-1EB0-418C-B751-858BAE4753CC}" srcOrd="1" destOrd="1" presId="urn:microsoft.com/office/officeart/2005/8/layout/vList4#1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7DD17957-3CF6-4F84-9B42-2D5B12D19F2A}" type="presOf" srcId="{A8E9C07B-48B2-4B9C-8EC7-0782825D816E}" destId="{49E2F980-7E69-446B-A4B0-923DF6DEFA98}" srcOrd="1" destOrd="0" presId="urn:microsoft.com/office/officeart/2005/8/layout/vList4#1"/>
    <dgm:cxn modelId="{D3B5C6B8-970A-4AE4-AF41-D9B6EC46DB45}" type="presOf" srcId="{629933C8-186B-4311-BF2D-DC99990EFBF2}" destId="{7B44DBCB-1EB0-418C-B751-858BAE4753CC}" srcOrd="1" destOrd="0" presId="urn:microsoft.com/office/officeart/2005/8/layout/vList4#1"/>
    <dgm:cxn modelId="{75BADD6D-3B09-41EB-BFCF-6D45064E94D0}" type="presOf" srcId="{A8E9C07B-48B2-4B9C-8EC7-0782825D816E}" destId="{BA89CFF3-74C1-4F32-B093-38D94D4D20CF}" srcOrd="0" destOrd="0" presId="urn:microsoft.com/office/officeart/2005/8/layout/vList4#1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6110EF44-5760-46AD-88E0-A5EC417BA8A8}" type="presOf" srcId="{482F2C61-E41B-4642-B082-EF9C103085B5}" destId="{25E29AB1-DE1E-48E4-B66F-1D7048CC3527}" srcOrd="0" destOrd="0" presId="urn:microsoft.com/office/officeart/2005/8/layout/vList4#1"/>
    <dgm:cxn modelId="{98D67BD8-8427-47B0-B5AA-EB45D304815F}" type="presOf" srcId="{6D011581-C5DD-419A-AAED-AD05631CDF0A}" destId="{49E2F980-7E69-446B-A4B0-923DF6DEFA98}" srcOrd="1" destOrd="1" presId="urn:microsoft.com/office/officeart/2005/8/layout/vList4#1"/>
    <dgm:cxn modelId="{A5BFF1F8-2277-4279-9CFA-615A8B5ACCC9}" type="presParOf" srcId="{25E29AB1-DE1E-48E4-B66F-1D7048CC3527}" destId="{056847C0-F8DB-4977-A3FD-5A95306D8B69}" srcOrd="0" destOrd="0" presId="urn:microsoft.com/office/officeart/2005/8/layout/vList4#1"/>
    <dgm:cxn modelId="{D08A6F7D-A610-480F-A7F7-4BB734C57AE1}" type="presParOf" srcId="{056847C0-F8DB-4977-A3FD-5A95306D8B69}" destId="{BA89CFF3-74C1-4F32-B093-38D94D4D20CF}" srcOrd="0" destOrd="0" presId="urn:microsoft.com/office/officeart/2005/8/layout/vList4#1"/>
    <dgm:cxn modelId="{27C095F0-2E7B-461E-A659-88EACC3F170F}" type="presParOf" srcId="{056847C0-F8DB-4977-A3FD-5A95306D8B69}" destId="{7D7D61F9-D1AA-4F6A-8715-FD6AC3E01198}" srcOrd="1" destOrd="0" presId="urn:microsoft.com/office/officeart/2005/8/layout/vList4#1"/>
    <dgm:cxn modelId="{29C7785E-5EE5-4607-9A54-D32257CD2A09}" type="presParOf" srcId="{056847C0-F8DB-4977-A3FD-5A95306D8B69}" destId="{49E2F980-7E69-446B-A4B0-923DF6DEFA98}" srcOrd="2" destOrd="0" presId="urn:microsoft.com/office/officeart/2005/8/layout/vList4#1"/>
    <dgm:cxn modelId="{6701B864-6C2A-407A-A2EC-960381E08504}" type="presParOf" srcId="{25E29AB1-DE1E-48E4-B66F-1D7048CC3527}" destId="{02C83B37-0F1D-4FEA-B7E7-FF6719B27A33}" srcOrd="1" destOrd="0" presId="urn:microsoft.com/office/officeart/2005/8/layout/vList4#1"/>
    <dgm:cxn modelId="{0181AED4-71ED-45A4-BE2D-AD7EBE5A2057}" type="presParOf" srcId="{25E29AB1-DE1E-48E4-B66F-1D7048CC3527}" destId="{129D03A9-9EE6-42F0-9D54-DE111F5C82E8}" srcOrd="2" destOrd="0" presId="urn:microsoft.com/office/officeart/2005/8/layout/vList4#1"/>
    <dgm:cxn modelId="{4AA360B8-CCB0-4D3E-857C-5C3FA72A0C98}" type="presParOf" srcId="{129D03A9-9EE6-42F0-9D54-DE111F5C82E8}" destId="{A93B6B1D-06C6-4860-8EBA-32C502FF8641}" srcOrd="0" destOrd="0" presId="urn:microsoft.com/office/officeart/2005/8/layout/vList4#1"/>
    <dgm:cxn modelId="{C66921B1-7828-4C7E-AFD2-E55DE003A3CC}" type="presParOf" srcId="{129D03A9-9EE6-42F0-9D54-DE111F5C82E8}" destId="{7AEC1603-E11D-41B0-BE2A-F6201D5BEDCD}" srcOrd="1" destOrd="0" presId="urn:microsoft.com/office/officeart/2005/8/layout/vList4#1"/>
    <dgm:cxn modelId="{B24A2065-DD04-4345-B3ED-3712C7256292}" type="presParOf" srcId="{129D03A9-9EE6-42F0-9D54-DE111F5C82E8}" destId="{7B44DBCB-1EB0-418C-B751-858BAE4753C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2" loCatId="list" qsTypeId="urn:microsoft.com/office/officeart/2005/8/quickstyle/simple1#1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 anchor="ctr" anchorCtr="0"/>
        <a:lstStyle/>
        <a:p>
          <a:r>
            <a:rPr lang="en-US" sz="2400" b="1" dirty="0" smtClean="0"/>
            <a:t>Supply Chain Management</a:t>
          </a:r>
          <a:endParaRPr lang="en-US" sz="24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 anchor="ctr" anchorCtr="0"/>
        <a:lstStyle/>
        <a:p>
          <a:r>
            <a:rPr lang="en-US" sz="2000" dirty="0" smtClean="0"/>
            <a:t>Describe supply chain management systems and how they help to improve interorganizational business processes.</a:t>
          </a:r>
          <a:endParaRPr lang="en-US" sz="20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 anchor="ctr" anchorCtr="0"/>
        <a:lstStyle/>
        <a:p>
          <a:r>
            <a:rPr lang="en-US" sz="2400" b="1" dirty="0" smtClean="0">
              <a:hlinkClick xmlns:r="http://schemas.openxmlformats.org/officeDocument/2006/relationships" r:id="rId1" action="ppaction://hlinksldjump"/>
            </a:rPr>
            <a:t>Customer Relationship Management</a:t>
          </a:r>
          <a:endParaRPr lang="en-US" sz="2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 anchor="ctr" anchorCtr="0"/>
        <a:lstStyle/>
        <a:p>
          <a:r>
            <a:rPr lang="en-US" sz="2000" dirty="0" smtClean="0"/>
            <a:t>Describe customer relationship management systems and how they help to improve the activities involved in promoting and selling products to customers as well as providing customer service and nourishing long-term relationships.</a:t>
          </a:r>
          <a:endParaRPr lang="en-US" sz="20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2" custScaleY="15280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2" custScaleX="95000" custScaleY="106321"/>
      <dgm:spPr>
        <a:blipFill rotWithShape="1">
          <a:blip xmlns:r="http://schemas.openxmlformats.org/officeDocument/2006/relationships" r:embed="rId2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2" custScaleY="102343" custLinFactNeighborX="11111" custLinFactNeighborY="3211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2" custScaleX="72778" custScaleY="81451"/>
      <dgm:spPr>
        <a:blipFill rotWithShape="1">
          <a:blip xmlns:r="http://schemas.openxmlformats.org/officeDocument/2006/relationships" r:embed="rId3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A7EAD-970C-47E3-BDF0-C76D92C242DC}" type="presOf" srcId="{482F2C61-E41B-4642-B082-EF9C103085B5}" destId="{25E29AB1-DE1E-48E4-B66F-1D7048CC3527}" srcOrd="0" destOrd="0" presId="urn:microsoft.com/office/officeart/2005/8/layout/vList4#2"/>
    <dgm:cxn modelId="{9BD82E28-4037-4D04-85E7-49B857A27816}" type="presOf" srcId="{A8E9C07B-48B2-4B9C-8EC7-0782825D816E}" destId="{49E2F980-7E69-446B-A4B0-923DF6DEFA98}" srcOrd="1" destOrd="0" presId="urn:microsoft.com/office/officeart/2005/8/layout/vList4#2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0A35BF62-0A02-48C3-B933-4A82D0A8F50A}" type="presOf" srcId="{629933C8-186B-4311-BF2D-DC99990EFBF2}" destId="{7B44DBCB-1EB0-418C-B751-858BAE4753CC}" srcOrd="1" destOrd="0" presId="urn:microsoft.com/office/officeart/2005/8/layout/vList4#2"/>
    <dgm:cxn modelId="{C01C03A0-78D2-4017-B4C5-9B0A2E3100A3}" type="presOf" srcId="{363F0ED0-6985-439E-857A-EC47F8A3DAB0}" destId="{7B44DBCB-1EB0-418C-B751-858BAE4753CC}" srcOrd="1" destOrd="1" presId="urn:microsoft.com/office/officeart/2005/8/layout/vList4#2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45F2931E-A501-45DC-8F09-F12D86300B5B}" type="presOf" srcId="{629933C8-186B-4311-BF2D-DC99990EFBF2}" destId="{A93B6B1D-06C6-4860-8EBA-32C502FF8641}" srcOrd="0" destOrd="0" presId="urn:microsoft.com/office/officeart/2005/8/layout/vList4#2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7EC71E8B-9390-4F3F-BA30-F3C162814EAA}" type="presOf" srcId="{6D011581-C5DD-419A-AAED-AD05631CDF0A}" destId="{BA89CFF3-74C1-4F32-B093-38D94D4D20CF}" srcOrd="0" destOrd="1" presId="urn:microsoft.com/office/officeart/2005/8/layout/vList4#2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723D0C00-D2D3-4BBE-8906-08AA8E8E48A2}" type="presOf" srcId="{363F0ED0-6985-439E-857A-EC47F8A3DAB0}" destId="{A93B6B1D-06C6-4860-8EBA-32C502FF8641}" srcOrd="0" destOrd="1" presId="urn:microsoft.com/office/officeart/2005/8/layout/vList4#2"/>
    <dgm:cxn modelId="{7E80BC0B-7AEB-4EC1-9108-24381BE3B9BF}" type="presOf" srcId="{6D011581-C5DD-419A-AAED-AD05631CDF0A}" destId="{49E2F980-7E69-446B-A4B0-923DF6DEFA98}" srcOrd="1" destOrd="1" presId="urn:microsoft.com/office/officeart/2005/8/layout/vList4#2"/>
    <dgm:cxn modelId="{29A9480A-3FAA-4F7A-9F3C-8F9BC7BD95AA}" type="presOf" srcId="{A8E9C07B-48B2-4B9C-8EC7-0782825D816E}" destId="{BA89CFF3-74C1-4F32-B093-38D94D4D20CF}" srcOrd="0" destOrd="0" presId="urn:microsoft.com/office/officeart/2005/8/layout/vList4#2"/>
    <dgm:cxn modelId="{17273B92-5AEC-4D2C-8861-547AC88B7403}" type="presParOf" srcId="{25E29AB1-DE1E-48E4-B66F-1D7048CC3527}" destId="{056847C0-F8DB-4977-A3FD-5A95306D8B69}" srcOrd="0" destOrd="0" presId="urn:microsoft.com/office/officeart/2005/8/layout/vList4#2"/>
    <dgm:cxn modelId="{FBAE159C-0E79-4E96-BCB4-1668CDC61BF6}" type="presParOf" srcId="{056847C0-F8DB-4977-A3FD-5A95306D8B69}" destId="{BA89CFF3-74C1-4F32-B093-38D94D4D20CF}" srcOrd="0" destOrd="0" presId="urn:microsoft.com/office/officeart/2005/8/layout/vList4#2"/>
    <dgm:cxn modelId="{AEA49F5A-D531-4C66-8743-AFF1F11FC9B8}" type="presParOf" srcId="{056847C0-F8DB-4977-A3FD-5A95306D8B69}" destId="{7D7D61F9-D1AA-4F6A-8715-FD6AC3E01198}" srcOrd="1" destOrd="0" presId="urn:microsoft.com/office/officeart/2005/8/layout/vList4#2"/>
    <dgm:cxn modelId="{DAE54C8F-BB98-438B-AB6E-AEDAF80DD7E4}" type="presParOf" srcId="{056847C0-F8DB-4977-A3FD-5A95306D8B69}" destId="{49E2F980-7E69-446B-A4B0-923DF6DEFA98}" srcOrd="2" destOrd="0" presId="urn:microsoft.com/office/officeart/2005/8/layout/vList4#2"/>
    <dgm:cxn modelId="{356F6D91-4D24-4618-A49D-61888F943128}" type="presParOf" srcId="{25E29AB1-DE1E-48E4-B66F-1D7048CC3527}" destId="{02C83B37-0F1D-4FEA-B7E7-FF6719B27A33}" srcOrd="1" destOrd="0" presId="urn:microsoft.com/office/officeart/2005/8/layout/vList4#2"/>
    <dgm:cxn modelId="{3B71D5DE-1F15-4C48-9433-A7F8125D72C6}" type="presParOf" srcId="{25E29AB1-DE1E-48E4-B66F-1D7048CC3527}" destId="{129D03A9-9EE6-42F0-9D54-DE111F5C82E8}" srcOrd="2" destOrd="0" presId="urn:microsoft.com/office/officeart/2005/8/layout/vList4#2"/>
    <dgm:cxn modelId="{9B1B1AD9-E69C-4466-BA5B-89C75A6202C5}" type="presParOf" srcId="{129D03A9-9EE6-42F0-9D54-DE111F5C82E8}" destId="{A93B6B1D-06C6-4860-8EBA-32C502FF8641}" srcOrd="0" destOrd="0" presId="urn:microsoft.com/office/officeart/2005/8/layout/vList4#2"/>
    <dgm:cxn modelId="{2028C66C-DB28-4752-B253-F19DB11A9B94}" type="presParOf" srcId="{129D03A9-9EE6-42F0-9D54-DE111F5C82E8}" destId="{7AEC1603-E11D-41B0-BE2A-F6201D5BEDCD}" srcOrd="1" destOrd="0" presId="urn:microsoft.com/office/officeart/2005/8/layout/vList4#2"/>
    <dgm:cxn modelId="{C7EB38DB-43F0-4BAD-8986-350B7E5A676D}" type="presParOf" srcId="{129D03A9-9EE6-42F0-9D54-DE111F5C82E8}" destId="{7B44DBCB-1EB0-418C-B751-858BAE4753C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3" loCatId="list" qsTypeId="urn:microsoft.com/office/officeart/2005/8/quickstyle/simple1#1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 anchor="ctr" anchorCtr="0"/>
        <a:lstStyle/>
        <a:p>
          <a:r>
            <a:rPr lang="en-US" sz="2400" b="1" dirty="0" smtClean="0">
              <a:hlinkClick xmlns:r="http://schemas.openxmlformats.org/officeDocument/2006/relationships" r:id="rId1" action="ppaction://hlinksldjump"/>
            </a:rPr>
            <a:t>Supply Chain Management</a:t>
          </a:r>
          <a:endParaRPr lang="en-US" sz="24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 anchor="ctr" anchorCtr="0"/>
        <a:lstStyle/>
        <a:p>
          <a:r>
            <a:rPr lang="en-US" sz="2000" dirty="0" smtClean="0"/>
            <a:t>Describe supply chain management systems and how they help to improve interorganizational business processes.</a:t>
          </a:r>
          <a:endParaRPr lang="en-US" sz="20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 anchor="ctr" anchorCtr="0"/>
        <a:lstStyle/>
        <a:p>
          <a:r>
            <a:rPr lang="en-US" sz="2400" b="1" dirty="0" smtClean="0"/>
            <a:t>Customer Relationship Management</a:t>
          </a:r>
          <a:endParaRPr lang="en-US" sz="2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 anchor="ctr" anchorCtr="0"/>
        <a:lstStyle/>
        <a:p>
          <a:r>
            <a:rPr lang="en-US" sz="2000" dirty="0" smtClean="0"/>
            <a:t>Describe customer relationship management systems and how they help to improve the activities involved in promoting and selling products to customers as well as providing customer service and nourishing long-term relationships.</a:t>
          </a:r>
          <a:endParaRPr lang="en-US" sz="20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2" custScaleY="106447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2" custScaleX="72778" custScaleY="81982"/>
      <dgm:spPr>
        <a:blipFill rotWithShape="1">
          <a:blip xmlns:r="http://schemas.openxmlformats.org/officeDocument/2006/relationships" r:embed="rId2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2" custScaleY="150465" custLinFactNeighborX="11111" custLinFactNeighborY="3211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2" custScaleX="95000" custScaleY="107014"/>
      <dgm:spPr>
        <a:blipFill rotWithShape="1">
          <a:blip xmlns:r="http://schemas.openxmlformats.org/officeDocument/2006/relationships" r:embed="rId3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310658-D31C-4B0E-8FDF-8ED9255F171B}" type="presOf" srcId="{363F0ED0-6985-439E-857A-EC47F8A3DAB0}" destId="{7B44DBCB-1EB0-418C-B751-858BAE4753CC}" srcOrd="1" destOrd="1" presId="urn:microsoft.com/office/officeart/2005/8/layout/vList4#3"/>
    <dgm:cxn modelId="{486D2D17-2FD5-414D-96DA-F45721703272}" type="presOf" srcId="{629933C8-186B-4311-BF2D-DC99990EFBF2}" destId="{A93B6B1D-06C6-4860-8EBA-32C502FF8641}" srcOrd="0" destOrd="0" presId="urn:microsoft.com/office/officeart/2005/8/layout/vList4#3"/>
    <dgm:cxn modelId="{FBD20674-3DEF-489B-B4F4-5B56BB42A881}" type="presOf" srcId="{363F0ED0-6985-439E-857A-EC47F8A3DAB0}" destId="{A93B6B1D-06C6-4860-8EBA-32C502FF8641}" srcOrd="0" destOrd="1" presId="urn:microsoft.com/office/officeart/2005/8/layout/vList4#3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32116FE4-DD80-4F17-90D8-3B37DC6824B7}" type="presOf" srcId="{482F2C61-E41B-4642-B082-EF9C103085B5}" destId="{25E29AB1-DE1E-48E4-B66F-1D7048CC3527}" srcOrd="0" destOrd="0" presId="urn:microsoft.com/office/officeart/2005/8/layout/vList4#3"/>
    <dgm:cxn modelId="{7CA147FB-F258-4F5C-9F05-8E4379490FDA}" type="presOf" srcId="{A8E9C07B-48B2-4B9C-8EC7-0782825D816E}" destId="{49E2F980-7E69-446B-A4B0-923DF6DEFA98}" srcOrd="1" destOrd="0" presId="urn:microsoft.com/office/officeart/2005/8/layout/vList4#3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22F1A204-80AE-4D0A-AC5B-AC5063E6FAA8}" type="presOf" srcId="{629933C8-186B-4311-BF2D-DC99990EFBF2}" destId="{7B44DBCB-1EB0-418C-B751-858BAE4753CC}" srcOrd="1" destOrd="0" presId="urn:microsoft.com/office/officeart/2005/8/layout/vList4#3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8FCF5E44-32F1-4235-8469-73A6F4F75455}" type="presOf" srcId="{6D011581-C5DD-419A-AAED-AD05631CDF0A}" destId="{BA89CFF3-74C1-4F32-B093-38D94D4D20CF}" srcOrd="0" destOrd="1" presId="urn:microsoft.com/office/officeart/2005/8/layout/vList4#3"/>
    <dgm:cxn modelId="{6176F86B-6AC9-4090-80AD-4845193EEF91}" type="presOf" srcId="{A8E9C07B-48B2-4B9C-8EC7-0782825D816E}" destId="{BA89CFF3-74C1-4F32-B093-38D94D4D20CF}" srcOrd="0" destOrd="0" presId="urn:microsoft.com/office/officeart/2005/8/layout/vList4#3"/>
    <dgm:cxn modelId="{2493944D-705D-4D7C-A7AB-B9B2A91601C2}" type="presOf" srcId="{6D011581-C5DD-419A-AAED-AD05631CDF0A}" destId="{49E2F980-7E69-446B-A4B0-923DF6DEFA98}" srcOrd="1" destOrd="1" presId="urn:microsoft.com/office/officeart/2005/8/layout/vList4#3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4E8EE4D3-697C-4406-9C1D-2097A53F272E}" type="presParOf" srcId="{25E29AB1-DE1E-48E4-B66F-1D7048CC3527}" destId="{056847C0-F8DB-4977-A3FD-5A95306D8B69}" srcOrd="0" destOrd="0" presId="urn:microsoft.com/office/officeart/2005/8/layout/vList4#3"/>
    <dgm:cxn modelId="{89663012-5477-4C22-89D9-715A0EEF75C0}" type="presParOf" srcId="{056847C0-F8DB-4977-A3FD-5A95306D8B69}" destId="{BA89CFF3-74C1-4F32-B093-38D94D4D20CF}" srcOrd="0" destOrd="0" presId="urn:microsoft.com/office/officeart/2005/8/layout/vList4#3"/>
    <dgm:cxn modelId="{8CBF04EB-242C-409A-B821-5830AADA70B3}" type="presParOf" srcId="{056847C0-F8DB-4977-A3FD-5A95306D8B69}" destId="{7D7D61F9-D1AA-4F6A-8715-FD6AC3E01198}" srcOrd="1" destOrd="0" presId="urn:microsoft.com/office/officeart/2005/8/layout/vList4#3"/>
    <dgm:cxn modelId="{F42460AE-61A9-4351-8D90-90E3A3213C40}" type="presParOf" srcId="{056847C0-F8DB-4977-A3FD-5A95306D8B69}" destId="{49E2F980-7E69-446B-A4B0-923DF6DEFA98}" srcOrd="2" destOrd="0" presId="urn:microsoft.com/office/officeart/2005/8/layout/vList4#3"/>
    <dgm:cxn modelId="{D4F52AD9-F171-4143-9775-AB0FC147D603}" type="presParOf" srcId="{25E29AB1-DE1E-48E4-B66F-1D7048CC3527}" destId="{02C83B37-0F1D-4FEA-B7E7-FF6719B27A33}" srcOrd="1" destOrd="0" presId="urn:microsoft.com/office/officeart/2005/8/layout/vList4#3"/>
    <dgm:cxn modelId="{ACF8F729-993F-4AFB-BAAB-38CE58728F47}" type="presParOf" srcId="{25E29AB1-DE1E-48E4-B66F-1D7048CC3527}" destId="{129D03A9-9EE6-42F0-9D54-DE111F5C82E8}" srcOrd="2" destOrd="0" presId="urn:microsoft.com/office/officeart/2005/8/layout/vList4#3"/>
    <dgm:cxn modelId="{0BA37FB3-D46D-44FF-8F9B-093FBCEF3DCC}" type="presParOf" srcId="{129D03A9-9EE6-42F0-9D54-DE111F5C82E8}" destId="{A93B6B1D-06C6-4860-8EBA-32C502FF8641}" srcOrd="0" destOrd="0" presId="urn:microsoft.com/office/officeart/2005/8/layout/vList4#3"/>
    <dgm:cxn modelId="{A7AA5549-00BD-453F-BA97-5DAEDFE4B670}" type="presParOf" srcId="{129D03A9-9EE6-42F0-9D54-DE111F5C82E8}" destId="{7AEC1603-E11D-41B0-BE2A-F6201D5BEDCD}" srcOrd="1" destOrd="0" presId="urn:microsoft.com/office/officeart/2005/8/layout/vList4#3"/>
    <dgm:cxn modelId="{B62DBB42-F51C-45A2-820E-7300341732F6}" type="presParOf" srcId="{129D03A9-9EE6-42F0-9D54-DE111F5C82E8}" destId="{7B44DBCB-1EB0-418C-B751-858BAE4753CC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AA9F61-1AF8-44B4-9E6C-09B0EEDDF400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D1540B-42B5-4C64-94D9-CD8D108B8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84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D04DC3-4B2C-4D92-95AD-9FB818316CD6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F09DDF-2EE2-4887-9583-671CFD611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51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71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36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999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07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90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smtClean="0"/>
          </a:p>
        </p:txBody>
      </p:sp>
    </p:spTree>
    <p:extLst>
      <p:ext uri="{BB962C8B-B14F-4D97-AF65-F5344CB8AC3E}">
        <p14:creationId xmlns:p14="http://schemas.microsoft.com/office/powerpoint/2010/main" val="3906292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569553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343400"/>
            <a:ext cx="67056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87655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13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8270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035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45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1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0588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1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272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9746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6858000" cy="4114800"/>
          </a:xfrm>
          <a:ln/>
        </p:spPr>
        <p:txBody>
          <a:bodyPr/>
          <a:lstStyle/>
          <a:p>
            <a:pPr marL="190500" indent="-190500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94697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8718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8504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5019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473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22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8540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9625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3065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2323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8257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09947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67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75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668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052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80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867023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890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6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70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9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1219200" y="3810000"/>
            <a:ext cx="6705600" cy="1905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7"/>
          <p:cNvSpPr/>
          <p:nvPr userDrawn="1"/>
        </p:nvSpPr>
        <p:spPr>
          <a:xfrm>
            <a:off x="533400" y="2057400"/>
            <a:ext cx="80772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9"/>
          <p:cNvSpPr/>
          <p:nvPr userDrawn="1"/>
        </p:nvSpPr>
        <p:spPr>
          <a:xfrm>
            <a:off x="381000" y="1752600"/>
            <a:ext cx="8382000" cy="4724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 userDrawn="1"/>
        </p:nvSpPr>
        <p:spPr>
          <a:xfrm>
            <a:off x="6553200" y="228600"/>
            <a:ext cx="2209800" cy="594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9"/>
          <p:cNvSpPr/>
          <p:nvPr userDrawn="1"/>
        </p:nvSpPr>
        <p:spPr>
          <a:xfrm>
            <a:off x="381000" y="228600"/>
            <a:ext cx="6019800" cy="59436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7912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5867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/>
          <p:nvPr userDrawn="1"/>
        </p:nvSpPr>
        <p:spPr>
          <a:xfrm>
            <a:off x="609600" y="4343400"/>
            <a:ext cx="8001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 userDrawn="1"/>
        </p:nvSpPr>
        <p:spPr>
          <a:xfrm>
            <a:off x="609600" y="2590800"/>
            <a:ext cx="8001000" cy="1676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772400" cy="14478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 userDrawn="1"/>
        </p:nvSpPr>
        <p:spPr>
          <a:xfrm>
            <a:off x="381000" y="228600"/>
            <a:ext cx="8382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505575"/>
            <a:ext cx="8229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8053388" algn="r"/>
              </a:tabLst>
              <a:defRPr/>
            </a:pPr>
            <a:r>
              <a:rPr lang="en-US" sz="1200" dirty="0">
                <a:latin typeface="+mn-lt"/>
                <a:cs typeface="+mn-cs"/>
              </a:rPr>
              <a:t>Copyright © 2014 Pearson Education, Inc. 	</a:t>
            </a:r>
            <a:fld id="{DFF2A00C-597B-483E-BCE6-9A0667B15814}" type="slidenum">
              <a:rPr lang="en-US" sz="12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8053388" algn="r"/>
                </a:tabLst>
                <a:defRPr/>
              </a:pPr>
              <a:t>‹#›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2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S</a:t>
            </a:r>
            <a:r>
              <a:rPr lang="en-US" dirty="0" smtClean="0"/>
              <a:t>upply </a:t>
            </a:r>
            <a:r>
              <a:rPr lang="en-US" dirty="0"/>
              <a:t>chain management (SCM) systems supporting </a:t>
            </a:r>
            <a:r>
              <a:rPr lang="en-US" dirty="0" smtClean="0"/>
              <a:t>business-to-business </a:t>
            </a:r>
            <a:r>
              <a:rPr lang="en-US" dirty="0"/>
              <a:t>(B2B) </a:t>
            </a:r>
            <a:r>
              <a:rPr lang="en-US" dirty="0" smtClean="0"/>
              <a:t>transactions, customer </a:t>
            </a:r>
            <a:r>
              <a:rPr lang="en-US" dirty="0"/>
              <a:t>relationship management (CRM) </a:t>
            </a:r>
            <a:r>
              <a:rPr lang="en-US" dirty="0" smtClean="0"/>
              <a:t>systems promote sales and long-term customer relationships</a:t>
            </a:r>
            <a:endParaRPr lang="en-US" dirty="0"/>
          </a:p>
        </p:txBody>
      </p:sp>
      <p:sp>
        <p:nvSpPr>
          <p:cNvPr id="163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8 - Strengthening Business-to-Business Relationships via Supply Chain and Customer Relationship Management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1990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2163" y="0"/>
            <a:ext cx="20018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5013" y="0"/>
            <a:ext cx="5137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Vendor-Managed Inventory (VMI)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168275" y="1828800"/>
            <a:ext cx="8842375" cy="4572000"/>
          </a:xfrm>
        </p:spPr>
        <p:txBody>
          <a:bodyPr/>
          <a:lstStyle/>
          <a:p>
            <a:r>
              <a:rPr lang="en-US" altLang="en-US" sz="2400" dirty="0" smtClean="0"/>
              <a:t>VMI is a business model in which suppliers manage the manufacturer’s (or retailer’s) inventory levels based on pre-established service levels.</a:t>
            </a:r>
          </a:p>
          <a:p>
            <a:r>
              <a:rPr lang="en-US" altLang="en-US" sz="2400" dirty="0" smtClean="0"/>
              <a:t>Supplier monitor’s stock levels and sales data.</a:t>
            </a:r>
          </a:p>
          <a:p>
            <a:r>
              <a:rPr lang="en-US" altLang="en-US" sz="2400" dirty="0" smtClean="0"/>
              <a:t>VMI requires manufacturer (retailer) to share real-time data.</a:t>
            </a:r>
          </a:p>
          <a:p>
            <a:r>
              <a:rPr lang="en-US" altLang="en-US" sz="2400" dirty="0" smtClean="0"/>
              <a:t>Benefits</a:t>
            </a:r>
          </a:p>
          <a:p>
            <a:pPr lvl="1"/>
            <a:r>
              <a:rPr lang="en-US" altLang="en-US" sz="1800" dirty="0" smtClean="0"/>
              <a:t>Cost savings</a:t>
            </a:r>
          </a:p>
          <a:p>
            <a:pPr lvl="1"/>
            <a:r>
              <a:rPr lang="en-US" altLang="en-US" sz="1800" dirty="0" smtClean="0"/>
              <a:t>Minimized stock-out situations</a:t>
            </a:r>
          </a:p>
          <a:p>
            <a:pPr lvl="1"/>
            <a:r>
              <a:rPr lang="en-US" altLang="en-US" sz="1800" dirty="0" smtClean="0"/>
              <a:t>Accurate  forecasts</a:t>
            </a:r>
          </a:p>
          <a:p>
            <a:pPr lvl="1"/>
            <a:r>
              <a:rPr lang="en-US" altLang="en-US" sz="1800" dirty="0" smtClean="0"/>
              <a:t>Reduced errors</a:t>
            </a:r>
          </a:p>
          <a:p>
            <a:pPr lvl="1"/>
            <a:r>
              <a:rPr lang="en-US" altLang="en-US" sz="1800" dirty="0" smtClean="0"/>
              <a:t>Prioritized goods shipments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3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610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Functions That Optimize the Supply Network</a:t>
            </a:r>
          </a:p>
        </p:txBody>
      </p:sp>
      <p:sp>
        <p:nvSpPr>
          <p:cNvPr id="27652" name="Content Placeholder 6"/>
          <p:cNvSpPr>
            <a:spLocks noGrp="1"/>
          </p:cNvSpPr>
          <p:nvPr>
            <p:ph sz="quarter" idx="1"/>
          </p:nvPr>
        </p:nvSpPr>
        <p:spPr>
          <a:xfrm>
            <a:off x="301625" y="1905000"/>
            <a:ext cx="8504238" cy="4572000"/>
          </a:xfrm>
        </p:spPr>
        <p:txBody>
          <a:bodyPr/>
          <a:lstStyle/>
          <a:p>
            <a:r>
              <a:rPr lang="en-US" altLang="en-US" sz="2000" b="1" dirty="0" smtClean="0"/>
              <a:t>Supply Chain Management (SCM) </a:t>
            </a:r>
            <a:r>
              <a:rPr lang="en-US" altLang="en-US" sz="2000" dirty="0" smtClean="0"/>
              <a:t>improves the coordination of suppliers, product or service production, and distribution.</a:t>
            </a:r>
          </a:p>
        </p:txBody>
      </p:sp>
      <p:pic>
        <p:nvPicPr>
          <p:cNvPr id="27653" name="Picture 7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009900"/>
            <a:ext cx="86010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Integrating SCM with ERP and CRM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ERP systems are primarily used to optimize business processes </a:t>
            </a:r>
            <a:r>
              <a:rPr lang="en-US" altLang="en-US" i="1" dirty="0" smtClean="0"/>
              <a:t>within the organization.</a:t>
            </a:r>
          </a:p>
          <a:p>
            <a:r>
              <a:rPr lang="en-US" altLang="en-US" dirty="0" smtClean="0"/>
              <a:t>SCM is used to improve business processes that </a:t>
            </a:r>
            <a:r>
              <a:rPr lang="en-US" altLang="en-US" i="1" dirty="0" smtClean="0"/>
              <a:t>span organizational </a:t>
            </a:r>
            <a:r>
              <a:rPr lang="en-US" altLang="en-US" dirty="0" smtClean="0"/>
              <a:t>boundaries.</a:t>
            </a:r>
          </a:p>
          <a:p>
            <a:r>
              <a:rPr lang="en-US" altLang="en-US" dirty="0" smtClean="0"/>
              <a:t>Tight ERP/CRM/SCM integration reaps great benefits.</a:t>
            </a:r>
          </a:p>
          <a:p>
            <a:r>
              <a:rPr lang="en-US" altLang="en-US" dirty="0" smtClean="0"/>
              <a:t>SCM uses data about customer orders (from CRM) and payments (from ERP).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51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SCM Architecture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0175" y="1752600"/>
            <a:ext cx="8947150" cy="4495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SCM modules support two functions.</a:t>
            </a:r>
          </a:p>
          <a:p>
            <a:pPr lvl="1" eaLnBrk="1" hangingPunct="1"/>
            <a:r>
              <a:rPr lang="en-US" altLang="en-US" sz="1600" dirty="0" smtClean="0"/>
              <a:t>Supply chain planning—development of resource plans to support production.</a:t>
            </a:r>
          </a:p>
          <a:p>
            <a:pPr lvl="1" eaLnBrk="1" hangingPunct="1"/>
            <a:endParaRPr lang="en-US" altLang="en-US" sz="18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1600" dirty="0" smtClean="0"/>
              <a:t>Supply chain execution—efficient flow of products, information, and financing.</a:t>
            </a:r>
          </a:p>
        </p:txBody>
      </p:sp>
      <p:pic>
        <p:nvPicPr>
          <p:cNvPr id="29701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33650"/>
            <a:ext cx="57213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Nonam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676775"/>
            <a:ext cx="57975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22238"/>
            <a:ext cx="7620000" cy="8382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Tightly Integrated SCM vs. Portals</a:t>
            </a:r>
          </a:p>
        </p:txBody>
      </p:sp>
      <p:pic>
        <p:nvPicPr>
          <p:cNvPr id="30723" name="Picture 5" descr="Fig08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371600"/>
            <a:ext cx="8696325" cy="4618038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6705600" y="6037263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Big 3 with Many Suppliers</a:t>
            </a: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3886200" y="6094413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Elemica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838200" y="6037263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Dell with Many Customers</a:t>
            </a:r>
          </a:p>
        </p:txBody>
      </p:sp>
    </p:spTree>
    <p:extLst>
      <p:ext uri="{BB962C8B-B14F-4D97-AF65-F5344CB8AC3E}">
        <p14:creationId xmlns:p14="http://schemas.microsoft.com/office/powerpoint/2010/main" val="9707763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Distribution Portal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05000"/>
            <a:ext cx="3886200" cy="4495800"/>
          </a:xfrm>
        </p:spPr>
        <p:txBody>
          <a:bodyPr/>
          <a:lstStyle/>
          <a:p>
            <a:pPr eaLnBrk="1" hangingPunct="1"/>
            <a:r>
              <a:rPr lang="en-US" altLang="en-US" sz="2200" smtClean="0"/>
              <a:t>What is a “distribution portal” and what types of businesses use them?</a:t>
            </a:r>
          </a:p>
        </p:txBody>
      </p:sp>
      <p:pic>
        <p:nvPicPr>
          <p:cNvPr id="31748" name="Picture 4" descr="Sc08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508125"/>
            <a:ext cx="4651375" cy="4938713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4079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-460375"/>
            <a:ext cx="7620000" cy="15271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Example: Procurement Portal</a:t>
            </a:r>
          </a:p>
        </p:txBody>
      </p:sp>
      <p:pic>
        <p:nvPicPr>
          <p:cNvPr id="32771" name="Picture 4" descr="Sc08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90588"/>
            <a:ext cx="4789488" cy="5532437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905000"/>
            <a:ext cx="388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2200" kern="0" dirty="0">
                <a:solidFill>
                  <a:schemeClr val="tx2"/>
                </a:solidFill>
                <a:latin typeface="+mn-lt"/>
                <a:cs typeface="+mn-cs"/>
              </a:rPr>
              <a:t>What is a “procurement portal” and what types of businesses use them?</a:t>
            </a:r>
          </a:p>
        </p:txBody>
      </p:sp>
    </p:spTree>
    <p:extLst>
      <p:ext uri="{BB962C8B-B14F-4D97-AF65-F5344CB8AC3E}">
        <p14:creationId xmlns:p14="http://schemas.microsoft.com/office/powerpoint/2010/main" val="268028566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Supply Chain Visibility and Analytics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95462"/>
            <a:ext cx="8504238" cy="4071938"/>
          </a:xfrm>
        </p:spPr>
        <p:txBody>
          <a:bodyPr/>
          <a:lstStyle/>
          <a:p>
            <a:r>
              <a:rPr lang="en-US" altLang="en-US" b="1" dirty="0" smtClean="0"/>
              <a:t>Supply chain visibility—</a:t>
            </a:r>
            <a:r>
              <a:rPr lang="en-US" altLang="en-US" dirty="0" smtClean="0"/>
              <a:t>the ability to track products as they move through the supply chain but also to foresee external events.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Supply chain analytics—</a:t>
            </a:r>
            <a:r>
              <a:rPr lang="en-US" altLang="en-US" dirty="0" smtClean="0"/>
              <a:t>the use of key performance indicators to monitor performance of the entire supply chain, including sourcing, planning, production, and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4318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Radio Frequency Identification (RFID)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3225"/>
            <a:ext cx="5562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2000" smtClean="0"/>
              <a:t>RFID tags will soon replace standard bar codes</a:t>
            </a:r>
            <a:r>
              <a:rPr lang="en-US" altLang="en-US" sz="2400" smtClean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smtClean="0"/>
              <a:t>RFID is the use of electromagnetic energy  to transit energy between a  reader (transceiver) and the tag (antenna).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smtClean="0"/>
              <a:t>Line-of-sight reading is not necessary.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smtClean="0"/>
              <a:t>RFID tags can contain more information than bar codes.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2000" smtClean="0"/>
              <a:t>Tags are programmable, so there is a vast array of potential uses.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2000" smtClean="0"/>
              <a:t>Scanning can be done from greater distance.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smtClean="0"/>
              <a:t>Passive tags—inexpensive, range of few feet.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altLang="en-US" sz="1800" smtClean="0"/>
              <a:t>Active tags—more expensive, range of hundreds of feet.</a:t>
            </a:r>
          </a:p>
        </p:txBody>
      </p:sp>
      <p:grpSp>
        <p:nvGrpSpPr>
          <p:cNvPr id="36869" name="Group 8"/>
          <p:cNvGrpSpPr>
            <a:grpSpLocks/>
          </p:cNvGrpSpPr>
          <p:nvPr/>
        </p:nvGrpSpPr>
        <p:grpSpPr bwMode="auto">
          <a:xfrm>
            <a:off x="6019800" y="1974850"/>
            <a:ext cx="2562225" cy="3633788"/>
            <a:chOff x="3792" y="1104"/>
            <a:chExt cx="1614" cy="2289"/>
          </a:xfrm>
        </p:grpSpPr>
        <p:pic>
          <p:nvPicPr>
            <p:cNvPr id="36870" name="Picture 4" descr="Ph08-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04"/>
              <a:ext cx="1614" cy="2016"/>
            </a:xfrm>
            <a:prstGeom prst="rect">
              <a:avLst/>
            </a:prstGeom>
            <a:noFill/>
            <a:ln w="31750" algn="ctr">
              <a:solidFill>
                <a:srgbClr val="7191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3907" y="3181"/>
              <a:ext cx="13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Source: METRO AG.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Big Picture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9144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001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8 Learning Objectives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Customer Relationship Management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Question?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04800" y="1600200"/>
            <a:ext cx="8458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/>
              <a:t>Forget about MIS and technology and computer systems…as a business professional, what do you think about when it comes to attracting and retaining the most profitable customers?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/>
              <a:t>What information do you need to do these things?</a:t>
            </a:r>
          </a:p>
        </p:txBody>
      </p:sp>
    </p:spTree>
    <p:extLst>
      <p:ext uri="{BB962C8B-B14F-4D97-AF65-F5344CB8AC3E}">
        <p14:creationId xmlns:p14="http://schemas.microsoft.com/office/powerpoint/2010/main" val="258917879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Sales - “Art” or “Science”?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113" y="1684338"/>
            <a:ext cx="8331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/>
              <a:t>If you asked a good salesman, is sales an “art” or a “science”, what would they say?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113" y="1684338"/>
            <a:ext cx="8331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/>
              <a:t>If you asked a great salesman, is sales an “art” or a “science”, what would they say?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113" y="3468688"/>
            <a:ext cx="82010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/>
              <a:t>CRM adds the “science” to sales and makes good salesmen great!</a:t>
            </a:r>
          </a:p>
          <a:p>
            <a:pPr eaLnBrk="1" hangingPunct="1"/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0279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4B5064"/>
                </a:solidFill>
              </a:rPr>
              <a:t>Customer Relationship Management (CRM)</a:t>
            </a:r>
          </a:p>
        </p:txBody>
      </p:sp>
      <p:pic>
        <p:nvPicPr>
          <p:cNvPr id="43012" name="Picture 4" descr="Fig08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1647825"/>
            <a:ext cx="5534025" cy="4364038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4B5064"/>
                </a:solidFill>
              </a:rPr>
              <a:t>Customer Relationship Management(CRM) (cont’d)</a:t>
            </a:r>
          </a:p>
        </p:txBody>
      </p:sp>
      <p:sp>
        <p:nvSpPr>
          <p:cNvPr id="44036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Companies search for ways to widen, lengthen, and deepen customer relationships.</a:t>
            </a:r>
          </a:p>
        </p:txBody>
      </p:sp>
      <p:pic>
        <p:nvPicPr>
          <p:cNvPr id="44037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14625"/>
            <a:ext cx="666273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21A1DA-B45A-4CC5-9F51-946F6FE2FD43}" type="slidenum">
              <a:rPr lang="en-US" sz="1200" smtClean="0"/>
              <a:pPr>
                <a:defRPr/>
              </a:pPr>
              <a:t>25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3" y="-79376"/>
            <a:ext cx="7620000" cy="152717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Customer Relationship Management</a:t>
            </a:r>
            <a:endParaRPr lang="en-US" sz="2800" dirty="0" smtClean="0"/>
          </a:p>
        </p:txBody>
      </p:sp>
      <p:pic>
        <p:nvPicPr>
          <p:cNvPr id="45060" name="Picture 4" descr="haa83019_0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6375"/>
            <a:ext cx="5062538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6110288" y="2697163"/>
            <a:ext cx="2743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Like all enterprise systems, CRM spans many functional areas</a:t>
            </a:r>
          </a:p>
        </p:txBody>
      </p:sp>
    </p:spTree>
    <p:extLst>
      <p:ext uri="{BB962C8B-B14F-4D97-AF65-F5344CB8AC3E}">
        <p14:creationId xmlns:p14="http://schemas.microsoft.com/office/powerpoint/2010/main" val="355424657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Developing a CRM Strategy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3581400" cy="3733800"/>
          </a:xfrm>
        </p:spPr>
        <p:txBody>
          <a:bodyPr/>
          <a:lstStyle/>
          <a:p>
            <a:pPr eaLnBrk="1" hangingPunct="1"/>
            <a:r>
              <a:rPr lang="en-US" altLang="en-US" smtClean="0"/>
              <a:t>More than just software purchase and installation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Enterprise-wide changes</a:t>
            </a:r>
          </a:p>
        </p:txBody>
      </p:sp>
      <p:pic>
        <p:nvPicPr>
          <p:cNvPr id="46085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758950"/>
            <a:ext cx="46037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736725"/>
            <a:ext cx="46037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4B5064"/>
                </a:solidFill>
              </a:rPr>
              <a:t>Policy and Business Process Changes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3581400" cy="3276600"/>
          </a:xfrm>
        </p:spPr>
        <p:txBody>
          <a:bodyPr/>
          <a:lstStyle/>
          <a:p>
            <a:pPr eaLnBrk="1" hangingPunct="1"/>
            <a:r>
              <a:rPr lang="en-US" altLang="en-US" smtClean="0"/>
              <a:t>Policies and procedures need to reflect customer-focused culture.</a:t>
            </a:r>
          </a:p>
        </p:txBody>
      </p:sp>
      <p:sp>
        <p:nvSpPr>
          <p:cNvPr id="47110" name="Oval 5"/>
          <p:cNvSpPr>
            <a:spLocks noChangeArrowheads="1"/>
          </p:cNvSpPr>
          <p:nvPr/>
        </p:nvSpPr>
        <p:spPr bwMode="auto">
          <a:xfrm>
            <a:off x="6829425" y="4179888"/>
            <a:ext cx="1912938" cy="1908175"/>
          </a:xfrm>
          <a:prstGeom prst="ellipse">
            <a:avLst/>
          </a:prstGeom>
          <a:solidFill>
            <a:srgbClr val="EB963C">
              <a:alpha val="30196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8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758950"/>
            <a:ext cx="46037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Customer Service Changes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3581400" cy="3733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Key metrics need to reflect customer-focused measures of quality.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Companies that implement successful  CRM strategy, experience greater customer satisfaction.</a:t>
            </a:r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6951663" y="1978025"/>
            <a:ext cx="1828800" cy="1676400"/>
          </a:xfrm>
          <a:prstGeom prst="ellipse">
            <a:avLst/>
          </a:prstGeom>
          <a:solidFill>
            <a:srgbClr val="EB963C">
              <a:alpha val="30196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825625"/>
            <a:ext cx="46037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Employee Training Changes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3581400" cy="3733800"/>
          </a:xfrm>
        </p:spPr>
        <p:txBody>
          <a:bodyPr/>
          <a:lstStyle/>
          <a:p>
            <a:pPr eaLnBrk="1" hangingPunct="1"/>
            <a:r>
              <a:rPr lang="en-US" altLang="en-US" smtClean="0"/>
              <a:t>Employees from all business areas must value customer service and satisfaction.</a:t>
            </a:r>
          </a:p>
        </p:txBody>
      </p:sp>
      <p:sp>
        <p:nvSpPr>
          <p:cNvPr id="49158" name="Oval 5"/>
          <p:cNvSpPr>
            <a:spLocks noChangeArrowheads="1"/>
          </p:cNvSpPr>
          <p:nvPr/>
        </p:nvSpPr>
        <p:spPr bwMode="auto">
          <a:xfrm>
            <a:off x="4081463" y="1838325"/>
            <a:ext cx="1676400" cy="1905000"/>
          </a:xfrm>
          <a:prstGeom prst="ellipse">
            <a:avLst/>
          </a:prstGeom>
          <a:solidFill>
            <a:srgbClr val="EB963C">
              <a:alpha val="30196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9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Supply Chain Management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803400"/>
            <a:ext cx="46037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4B5064"/>
                </a:solidFill>
              </a:rPr>
              <a:t>Data Collection, Analysis, and Sharing Changes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58975"/>
            <a:ext cx="3657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All aspects of customer experience must be tracked, analyzed, and shared.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Consider ethical concerns. </a:t>
            </a:r>
          </a:p>
        </p:txBody>
      </p:sp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4132263" y="3762375"/>
            <a:ext cx="1933575" cy="2392363"/>
          </a:xfrm>
          <a:prstGeom prst="ellipse">
            <a:avLst/>
          </a:prstGeom>
          <a:solidFill>
            <a:srgbClr val="EB963C">
              <a:alpha val="30196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9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Architecture of a CRM Environment</a:t>
            </a:r>
          </a:p>
        </p:txBody>
      </p:sp>
      <p:pic>
        <p:nvPicPr>
          <p:cNvPr id="51204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25600"/>
            <a:ext cx="8474075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Operational CRM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981200"/>
            <a:ext cx="396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Systems for customer interaction and service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Enables direct interaction with customers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Personalized and efficient customer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Access to complete  information about customer </a:t>
            </a:r>
          </a:p>
        </p:txBody>
      </p:sp>
      <p:pic>
        <p:nvPicPr>
          <p:cNvPr id="54277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981200"/>
            <a:ext cx="454342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4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Customer Service and Support (CSS)</a:t>
            </a:r>
          </a:p>
        </p:txBody>
      </p:sp>
      <p:pic>
        <p:nvPicPr>
          <p:cNvPr id="56324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1656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9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4B5064"/>
                </a:solidFill>
              </a:rPr>
              <a:t>Enterprise Marketing Management (EMM)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050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Third component of an operational CRM is Enterprise Marketing Management (EMM)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Improve management of promotional campaigns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/>
              <a:t>Make sure right messages are sent to the right people through the right channels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dirty="0" smtClean="0"/>
              <a:t>Customer lists need to be managed carefully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100" dirty="0" smtClean="0"/>
              <a:t>Individualized attention to each potential customer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/>
              <a:t>Extensive analytical capabilities that can help to analyze effectiveness of campaigns</a:t>
            </a:r>
          </a:p>
        </p:txBody>
      </p:sp>
    </p:spTree>
    <p:extLst>
      <p:ext uri="{BB962C8B-B14F-4D97-AF65-F5344CB8AC3E}">
        <p14:creationId xmlns:p14="http://schemas.microsoft.com/office/powerpoint/2010/main" val="13058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Analytical CRM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Analysis of customer behavior and perceptions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Customized marketing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Up-selling, cross-selling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Retaining customers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Key technologies used to create predictive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Data mining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Decision support systems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Continuous data collection and analysis is necessary.</a:t>
            </a:r>
          </a:p>
        </p:txBody>
      </p:sp>
    </p:spTree>
    <p:extLst>
      <p:ext uri="{BB962C8B-B14F-4D97-AF65-F5344CB8AC3E}">
        <p14:creationId xmlns:p14="http://schemas.microsoft.com/office/powerpoint/2010/main" val="4395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Digital Dashboards for CRM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752600"/>
            <a:ext cx="2865438" cy="4572000"/>
          </a:xfrm>
        </p:spPr>
        <p:txBody>
          <a:bodyPr/>
          <a:lstStyle/>
          <a:p>
            <a:r>
              <a:rPr lang="en-US" altLang="en-US" sz="2800" dirty="0" smtClean="0"/>
              <a:t>Digital dashboards help to visualize key CRM performance metrics.</a:t>
            </a:r>
          </a:p>
        </p:txBody>
      </p:sp>
      <p:pic>
        <p:nvPicPr>
          <p:cNvPr id="60421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16100"/>
            <a:ext cx="60420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95" y="1901825"/>
            <a:ext cx="545470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Dealing with Multiple Identities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3910013" cy="4572000"/>
          </a:xfrm>
        </p:spPr>
        <p:txBody>
          <a:bodyPr/>
          <a:lstStyle/>
          <a:p>
            <a:r>
              <a:rPr lang="en-US" altLang="en-US" sz="2400" dirty="0" smtClean="0"/>
              <a:t>Many people have various different online identities</a:t>
            </a:r>
          </a:p>
          <a:p>
            <a:pPr lvl="1"/>
            <a:r>
              <a:rPr lang="en-US" altLang="en-US" sz="2000" dirty="0" smtClean="0"/>
              <a:t>Different social networks</a:t>
            </a:r>
          </a:p>
          <a:p>
            <a:pPr lvl="1"/>
            <a:r>
              <a:rPr lang="en-US" altLang="en-US" sz="2000" dirty="0" smtClean="0"/>
              <a:t>Multiple e-mail addresses</a:t>
            </a:r>
          </a:p>
          <a:p>
            <a:r>
              <a:rPr lang="en-US" altLang="en-US" sz="2400" dirty="0" smtClean="0"/>
              <a:t>Analytical CRM helps merge different identities for the same person</a:t>
            </a:r>
          </a:p>
          <a:p>
            <a:pPr lvl="1"/>
            <a:r>
              <a:rPr lang="en-US" altLang="en-US" sz="2000" dirty="0" smtClean="0"/>
              <a:t>Uses fuzzy logic-based algorithms</a:t>
            </a:r>
          </a:p>
        </p:txBody>
      </p:sp>
    </p:spTree>
    <p:extLst>
      <p:ext uri="{BB962C8B-B14F-4D97-AF65-F5344CB8AC3E}">
        <p14:creationId xmlns:p14="http://schemas.microsoft.com/office/powerpoint/2010/main" val="7377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Collaborative CRM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0010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CRM refers to systems providing effective  and efficient communication with the customer from the entire organization.</a:t>
            </a:r>
          </a:p>
          <a:p>
            <a:pPr lvl="1" eaLnBrk="1" hangingPunct="1"/>
            <a:r>
              <a:rPr lang="en-US" altLang="en-US" sz="1800" smtClean="0"/>
              <a:t>CIC is the key.</a:t>
            </a:r>
          </a:p>
          <a:p>
            <a:pPr eaLnBrk="1" hangingPunct="1"/>
            <a:r>
              <a:rPr lang="en-US" altLang="en-US" sz="2800" smtClean="0"/>
              <a:t>Collaborative CRM enhances communication. </a:t>
            </a:r>
          </a:p>
          <a:p>
            <a:pPr lvl="1" eaLnBrk="1" hangingPunct="1"/>
            <a:r>
              <a:rPr lang="en-US" altLang="en-US" sz="1800" smtClean="0"/>
              <a:t>Greater customer focus</a:t>
            </a:r>
          </a:p>
          <a:p>
            <a:pPr lvl="2" eaLnBrk="1" hangingPunct="1"/>
            <a:r>
              <a:rPr lang="en-US" altLang="en-US" sz="1600" smtClean="0"/>
              <a:t>Understanding of historical and current needs</a:t>
            </a:r>
          </a:p>
          <a:p>
            <a:pPr lvl="1" eaLnBrk="1" hangingPunct="1"/>
            <a:r>
              <a:rPr lang="en-US" altLang="en-US" sz="1800" smtClean="0"/>
              <a:t>Lower communication barriers</a:t>
            </a:r>
          </a:p>
          <a:p>
            <a:pPr lvl="2" eaLnBrk="1" hangingPunct="1"/>
            <a:r>
              <a:rPr lang="en-US" altLang="en-US" sz="1600" smtClean="0"/>
              <a:t>Communication preferences of the customer considered</a:t>
            </a:r>
          </a:p>
          <a:p>
            <a:pPr lvl="1" eaLnBrk="1" hangingPunct="1"/>
            <a:r>
              <a:rPr lang="en-US" altLang="en-US" sz="1800" smtClean="0"/>
              <a:t>Increased information integration</a:t>
            </a:r>
          </a:p>
          <a:p>
            <a:pPr lvl="2" eaLnBrk="1" hangingPunct="1"/>
            <a:r>
              <a:rPr lang="en-US" altLang="en-US" sz="1600" smtClean="0"/>
              <a:t>Customer information shared across the organization</a:t>
            </a:r>
          </a:p>
          <a:p>
            <a:pPr eaLnBrk="1" hangingPunct="1"/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8464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686800" cy="4114800"/>
          </a:xfrm>
        </p:spPr>
        <p:txBody>
          <a:bodyPr/>
          <a:lstStyle/>
          <a:p>
            <a:r>
              <a:rPr lang="en-US" altLang="en-US" smtClean="0"/>
              <a:t>Who works for a company which manufactures some product?</a:t>
            </a:r>
          </a:p>
          <a:p>
            <a:r>
              <a:rPr lang="en-US" altLang="en-US" smtClean="0"/>
              <a:t>What do you make?</a:t>
            </a:r>
          </a:p>
          <a:p>
            <a:r>
              <a:rPr lang="en-US" altLang="en-US" smtClean="0"/>
              <a:t>What stuff do you need to make your product?</a:t>
            </a:r>
          </a:p>
          <a:p>
            <a:r>
              <a:rPr lang="en-US" altLang="en-US" smtClean="0"/>
              <a:t>Where do you get this stuff?</a:t>
            </a:r>
          </a:p>
          <a:p>
            <a:r>
              <a:rPr lang="en-US" altLang="en-US" smtClean="0"/>
              <a:t>What happens to you if they run out of this stuff?</a:t>
            </a:r>
          </a:p>
        </p:txBody>
      </p:sp>
    </p:spTree>
    <p:extLst>
      <p:ext uri="{BB962C8B-B14F-4D97-AF65-F5344CB8AC3E}">
        <p14:creationId xmlns:p14="http://schemas.microsoft.com/office/powerpoint/2010/main" val="275096812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228600"/>
            <a:ext cx="8534401" cy="758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Your Warehouse?</a:t>
            </a:r>
          </a:p>
        </p:txBody>
      </p:sp>
      <p:pic>
        <p:nvPicPr>
          <p:cNvPr id="17411" name="Picture 6" descr="f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509963"/>
            <a:ext cx="28511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f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354138"/>
            <a:ext cx="28511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f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3525838"/>
            <a:ext cx="28511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f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370013"/>
            <a:ext cx="28511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f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2427288"/>
            <a:ext cx="28511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f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271463"/>
            <a:ext cx="284956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242888" y="1236663"/>
            <a:ext cx="31051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Instead of picturing pallets of finished goods… 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258763" y="1912938"/>
            <a:ext cx="19891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picture the capital that it took to produce your  finished goods… 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260350" y="3833813"/>
            <a:ext cx="199072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9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Think you could put that cash to better use?</a:t>
            </a:r>
          </a:p>
        </p:txBody>
      </p:sp>
    </p:spTree>
    <p:extLst>
      <p:ext uri="{BB962C8B-B14F-4D97-AF65-F5344CB8AC3E}">
        <p14:creationId xmlns:p14="http://schemas.microsoft.com/office/powerpoint/2010/main" val="28842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Supply Network</a:t>
            </a:r>
          </a:p>
        </p:txBody>
      </p:sp>
      <p:pic>
        <p:nvPicPr>
          <p:cNvPr id="19460" name="Picture 5" descr="Fig08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828800"/>
            <a:ext cx="5043487" cy="467995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Supply Chain for Apple’s iPhone</a:t>
            </a:r>
            <a:endParaRPr lang="en-US" dirty="0"/>
          </a:p>
        </p:txBody>
      </p:sp>
      <p:pic>
        <p:nvPicPr>
          <p:cNvPr id="20483" name="Content Placeholder 4" descr="Noname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28800"/>
            <a:ext cx="7886700" cy="4572000"/>
          </a:xfrm>
        </p:spPr>
      </p:pic>
    </p:spTree>
    <p:extLst>
      <p:ext uri="{BB962C8B-B14F-4D97-AF65-F5344CB8AC3E}">
        <p14:creationId xmlns:p14="http://schemas.microsoft.com/office/powerpoint/2010/main" val="16487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4175"/>
            <a:ext cx="9144000" cy="75882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Benefits and Problems with Supply Chains</a:t>
            </a:r>
            <a:endParaRPr lang="en-US" sz="3200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504238" cy="4572000"/>
          </a:xfrm>
        </p:spPr>
        <p:txBody>
          <a:bodyPr/>
          <a:lstStyle/>
          <a:p>
            <a:r>
              <a:rPr lang="en-US" altLang="en-US" sz="2800" dirty="0" smtClean="0"/>
              <a:t>Potential benefits (the well oiled machine!)</a:t>
            </a:r>
          </a:p>
          <a:p>
            <a:pPr lvl="1"/>
            <a:r>
              <a:rPr lang="en-US" altLang="en-US" sz="2400" dirty="0" smtClean="0"/>
              <a:t>Process innovations</a:t>
            </a:r>
          </a:p>
          <a:p>
            <a:pPr lvl="1"/>
            <a:r>
              <a:rPr lang="en-US" altLang="en-US" sz="2400" dirty="0" smtClean="0"/>
              <a:t>Just-In-time  Production (JIT) </a:t>
            </a:r>
          </a:p>
          <a:p>
            <a:pPr lvl="1"/>
            <a:r>
              <a:rPr lang="en-US" altLang="en-US" sz="2400" dirty="0" smtClean="0"/>
              <a:t>Vendor-Managed Inventory (VMI)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Potential problems (with primitive supply chains)</a:t>
            </a:r>
          </a:p>
          <a:p>
            <a:pPr lvl="1"/>
            <a:r>
              <a:rPr lang="en-US" altLang="en-US" sz="2400" dirty="0" smtClean="0"/>
              <a:t>Distorted information</a:t>
            </a:r>
          </a:p>
          <a:p>
            <a:pPr lvl="1"/>
            <a:r>
              <a:rPr lang="en-US" altLang="en-US" sz="2400" dirty="0" smtClean="0"/>
              <a:t>Excessive inventories</a:t>
            </a:r>
          </a:p>
          <a:p>
            <a:pPr lvl="1"/>
            <a:r>
              <a:rPr lang="en-US" altLang="en-US" sz="2400" dirty="0" smtClean="0"/>
              <a:t>Inaccurate capacity plans</a:t>
            </a:r>
          </a:p>
          <a:p>
            <a:pPr lvl="1"/>
            <a:r>
              <a:rPr lang="en-US" altLang="en-US" sz="2400" dirty="0" smtClean="0"/>
              <a:t>Missed product schedules</a:t>
            </a:r>
          </a:p>
          <a:p>
            <a:pPr lvl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510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Just-in-Time Production (JIT)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504238" cy="4572000"/>
          </a:xfrm>
        </p:spPr>
        <p:txBody>
          <a:bodyPr/>
          <a:lstStyle/>
          <a:p>
            <a:r>
              <a:rPr lang="en-US" altLang="en-US" sz="2400" dirty="0" smtClean="0"/>
              <a:t>Keeping inventory is costly (storage, capital, missed production schedules).</a:t>
            </a:r>
          </a:p>
          <a:p>
            <a:r>
              <a:rPr lang="en-US" altLang="en-US" sz="2400" dirty="0" smtClean="0"/>
              <a:t>JIT optimizes ordering quantities.</a:t>
            </a:r>
          </a:p>
          <a:p>
            <a:pPr lvl="1"/>
            <a:r>
              <a:rPr lang="en-US" altLang="en-US" sz="1800" dirty="0" smtClean="0"/>
              <a:t>Parts and raw materials arrive when needed for production.</a:t>
            </a:r>
          </a:p>
          <a:p>
            <a:pPr lvl="1"/>
            <a:r>
              <a:rPr lang="en-US" altLang="en-US" sz="1800" dirty="0" smtClean="0"/>
              <a:t>As orders arriver in smaller quantities, but at higher frequency) investment in storage space and inventory is minimized</a:t>
            </a:r>
            <a:r>
              <a:rPr lang="en-US" altLang="en-US" dirty="0" smtClean="0"/>
              <a:t>.</a:t>
            </a:r>
          </a:p>
          <a:p>
            <a:r>
              <a:rPr lang="en-US" altLang="en-US" sz="2400" dirty="0" smtClean="0"/>
              <a:t>The approach was pioneered by Toyota.</a:t>
            </a:r>
          </a:p>
          <a:p>
            <a:r>
              <a:rPr lang="en-US" altLang="en-US" sz="2400" dirty="0" smtClean="0"/>
              <a:t>It is used extensively by computer manufacturers to avoid component obsolescence (Moore’s law).</a:t>
            </a:r>
          </a:p>
          <a:p>
            <a:pPr lvl="1"/>
            <a:r>
              <a:rPr lang="en-US" altLang="en-US" sz="1800" dirty="0" smtClean="0"/>
              <a:t>Example: Dell keeps only two hours of inventory in stock</a:t>
            </a:r>
          </a:p>
          <a:p>
            <a:r>
              <a:rPr lang="en-US" altLang="en-US" sz="2400" dirty="0" smtClean="0"/>
              <a:t>JIT requires tight cooperation between all partners in the supply network.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6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4"/>
  <p:tag name="TPOS" val="2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1293</Words>
  <Application>Microsoft Office PowerPoint</Application>
  <PresentationFormat>On-screen Show (4:3)</PresentationFormat>
  <Paragraphs>170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Chapter 8 - Strengthening Business-to-Business Relationships via Supply Chain and Customer Relationship Management</vt:lpstr>
      <vt:lpstr>Chapter 8 Learning Objectives</vt:lpstr>
      <vt:lpstr>Supply Chain Management</vt:lpstr>
      <vt:lpstr>Question</vt:lpstr>
      <vt:lpstr>Your Warehouse?</vt:lpstr>
      <vt:lpstr>Supply Network</vt:lpstr>
      <vt:lpstr>Supply Chain for Apple’s iPhone</vt:lpstr>
      <vt:lpstr>Benefits and Problems with Supply Chains</vt:lpstr>
      <vt:lpstr>Just-in-Time Production (JIT)</vt:lpstr>
      <vt:lpstr>Vendor-Managed Inventory (VMI)</vt:lpstr>
      <vt:lpstr>Functions That Optimize the Supply Network</vt:lpstr>
      <vt:lpstr>Integrating SCM with ERP and CRM</vt:lpstr>
      <vt:lpstr>SCM Architecture</vt:lpstr>
      <vt:lpstr>Tightly Integrated SCM vs. Portals</vt:lpstr>
      <vt:lpstr>Example: Distribution Portal</vt:lpstr>
      <vt:lpstr>Example: Procurement Portal</vt:lpstr>
      <vt:lpstr>Supply Chain Visibility and Analytics</vt:lpstr>
      <vt:lpstr>Radio Frequency Identification (RFID)</vt:lpstr>
      <vt:lpstr>The Big Picture</vt:lpstr>
      <vt:lpstr>Customer Relationship Management</vt:lpstr>
      <vt:lpstr>Question?</vt:lpstr>
      <vt:lpstr>Sales - “Art” or “Science”?</vt:lpstr>
      <vt:lpstr>Customer Relationship Management (CRM)</vt:lpstr>
      <vt:lpstr>Customer Relationship Management(CRM) (cont’d)</vt:lpstr>
      <vt:lpstr>Customer Relationship Management</vt:lpstr>
      <vt:lpstr>Developing a CRM Strategy</vt:lpstr>
      <vt:lpstr>Policy and Business Process Changes</vt:lpstr>
      <vt:lpstr>Customer Service Changes</vt:lpstr>
      <vt:lpstr>Employee Training Changes</vt:lpstr>
      <vt:lpstr>Data Collection, Analysis, and Sharing Changes</vt:lpstr>
      <vt:lpstr>Architecture of a CRM Environment</vt:lpstr>
      <vt:lpstr>Operational CRM</vt:lpstr>
      <vt:lpstr>Customer Service and Support (CSS)</vt:lpstr>
      <vt:lpstr>Enterprise Marketing Management (EMM)</vt:lpstr>
      <vt:lpstr>Analytical CRM</vt:lpstr>
      <vt:lpstr>Digital Dashboards for CRM</vt:lpstr>
      <vt:lpstr>Dealing with Multiple Identities</vt:lpstr>
      <vt:lpstr>Collaborative CRM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8 - Strengthening Business-to-Business Relationships via Supply Chain and Customer Relationship Management</dc:title>
  <dc:creator/>
  <cp:lastModifiedBy/>
  <cp:revision>4</cp:revision>
  <dcterms:created xsi:type="dcterms:W3CDTF">2013-01-13T04:38:25Z</dcterms:created>
  <dcterms:modified xsi:type="dcterms:W3CDTF">2014-02-12T13:23:34Z</dcterms:modified>
</cp:coreProperties>
</file>