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256" r:id="rId2"/>
    <p:sldId id="342" r:id="rId3"/>
    <p:sldId id="271" r:id="rId4"/>
    <p:sldId id="27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3" r:id="rId23"/>
    <p:sldId id="306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76" r:id="rId35"/>
    <p:sldId id="377" r:id="rId36"/>
    <p:sldId id="378" r:id="rId37"/>
    <p:sldId id="380" r:id="rId38"/>
    <p:sldId id="307" r:id="rId39"/>
    <p:sldId id="382" r:id="rId40"/>
    <p:sldId id="384" r:id="rId41"/>
    <p:sldId id="386" r:id="rId42"/>
    <p:sldId id="387" r:id="rId43"/>
    <p:sldId id="388" r:id="rId44"/>
    <p:sldId id="389" r:id="rId45"/>
    <p:sldId id="390" r:id="rId46"/>
    <p:sldId id="391" r:id="rId47"/>
    <p:sldId id="392" r:id="rId48"/>
    <p:sldId id="393" r:id="rId49"/>
    <p:sldId id="394" r:id="rId50"/>
  </p:sldIdLst>
  <p:sldSz cx="9144000" cy="6858000" type="screen4x3"/>
  <p:notesSz cx="6858000" cy="9144000"/>
  <p:custDataLst>
    <p:tags r:id="rId5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84369" autoAdjust="0"/>
  </p:normalViewPr>
  <p:slideViewPr>
    <p:cSldViewPr>
      <p:cViewPr varScale="1">
        <p:scale>
          <a:sx n="49" d="100"/>
          <a:sy n="49" d="100"/>
        </p:scale>
        <p:origin x="54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648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slide" Target="../slides/slide23.xml"/><Relationship Id="rId1" Type="http://schemas.openxmlformats.org/officeDocument/2006/relationships/slide" Target="../slides/slide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../slides/slide38.xml"/><Relationship Id="rId1" Type="http://schemas.openxmlformats.org/officeDocument/2006/relationships/slide" Target="../slides/slide2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../slides/slide38.xml"/><Relationship Id="rId1" Type="http://schemas.openxmlformats.org/officeDocument/2006/relationships/slide" Target="../slides/slide4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../slides/slide23.xml"/><Relationship Id="rId1" Type="http://schemas.openxmlformats.org/officeDocument/2006/relationships/slide" Target="../slides/slide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1" loCatId="list" qsTypeId="urn:microsoft.com/office/officeart/2005/8/quickstyle/simple1#19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/>
      <dgm:spPr/>
      <dgm:t>
        <a:bodyPr anchor="ctr" anchorCtr="0"/>
        <a:lstStyle/>
        <a:p>
          <a:r>
            <a:rPr lang="en-US" sz="1800" b="1" dirty="0" smtClean="0">
              <a:hlinkClick xmlns:r="http://schemas.openxmlformats.org/officeDocument/2006/relationships" r:id="rId1" action="ppaction://hlinksldjump"/>
            </a:rPr>
            <a:t>Making the Business Case</a:t>
          </a:r>
          <a:endParaRPr lang="en-US" sz="1800" dirty="0"/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D011581-C5DD-419A-AAED-AD05631CDF0A}">
      <dgm:prSet phldrT="[Text]" custT="1"/>
      <dgm:spPr/>
      <dgm:t>
        <a:bodyPr anchor="ctr" anchorCtr="0"/>
        <a:lstStyle/>
        <a:p>
          <a:r>
            <a:rPr lang="en-US" sz="1600" dirty="0" smtClean="0"/>
            <a:t>Describe how to formulate and present the business case for technology investments.</a:t>
          </a:r>
          <a:endParaRPr lang="en-US" sz="1600" dirty="0"/>
        </a:p>
      </dgm:t>
    </dgm:pt>
    <dgm:pt modelId="{9AD826C6-DA8A-4FF7-A064-27557BE243B8}" type="parTrans" cxnId="{27AF655E-BB1D-4732-8A07-03E7E00B3EC5}">
      <dgm:prSet/>
      <dgm:spPr/>
      <dgm:t>
        <a:bodyPr/>
        <a:lstStyle/>
        <a:p>
          <a:endParaRPr lang="en-US" sz="2000"/>
        </a:p>
      </dgm:t>
    </dgm:pt>
    <dgm:pt modelId="{C1639196-CA28-4BD6-A52D-AF603368A606}" type="sibTrans" cxnId="{27AF655E-BB1D-4732-8A07-03E7E00B3EC5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/>
      <dgm:spPr/>
      <dgm:t>
        <a:bodyPr anchor="ctr" anchorCtr="0"/>
        <a:lstStyle/>
        <a:p>
          <a:r>
            <a:rPr lang="en-US" sz="1800" b="1" dirty="0" smtClean="0">
              <a:hlinkClick xmlns:r="http://schemas.openxmlformats.org/officeDocument/2006/relationships" r:id="rId2" action="ppaction://hlinksldjump"/>
            </a:rPr>
            <a:t>The Systems Development Process</a:t>
          </a:r>
          <a:endParaRPr lang="en-US" sz="1800" dirty="0"/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363F0ED0-6985-439E-857A-EC47F8A3DAB0}">
      <dgm:prSet phldrT="[Text]" custT="1"/>
      <dgm:spPr/>
      <dgm:t>
        <a:bodyPr anchor="ctr" anchorCtr="0"/>
        <a:lstStyle/>
        <a:p>
          <a:r>
            <a:rPr lang="en-US" sz="1600" dirty="0" smtClean="0"/>
            <a:t>Describe the systems development life cycle and its various phases.</a:t>
          </a:r>
          <a:endParaRPr lang="en-US" sz="1600" dirty="0"/>
        </a:p>
      </dgm:t>
    </dgm:pt>
    <dgm:pt modelId="{A9B0CFF2-8D5D-47E0-900D-55A9A3E83BE1}" type="parTrans" cxnId="{3A619D55-5747-4E00-A1FA-E45F6AED8303}">
      <dgm:prSet/>
      <dgm:spPr/>
      <dgm:t>
        <a:bodyPr/>
        <a:lstStyle/>
        <a:p>
          <a:endParaRPr lang="en-US" sz="2000"/>
        </a:p>
      </dgm:t>
    </dgm:pt>
    <dgm:pt modelId="{F7E04B30-62AE-4465-859B-270409FE7C94}" type="sibTrans" cxnId="{3A619D55-5747-4E00-A1FA-E45F6AED8303}">
      <dgm:prSet/>
      <dgm:spPr/>
      <dgm:t>
        <a:bodyPr/>
        <a:lstStyle/>
        <a:p>
          <a:endParaRPr lang="en-US" sz="2000"/>
        </a:p>
      </dgm:t>
    </dgm:pt>
    <dgm:pt modelId="{34FB3FC8-FCB1-404C-AAE4-E98CF14CF5FB}">
      <dgm:prSet phldrT="[Text]" custT="1"/>
      <dgm:spPr/>
      <dgm:t>
        <a:bodyPr anchor="ctr" anchorCtr="0"/>
        <a:lstStyle/>
        <a:p>
          <a:r>
            <a:rPr lang="en-US" sz="1800" b="1" dirty="0" smtClean="0">
              <a:hlinkClick xmlns:r="http://schemas.openxmlformats.org/officeDocument/2006/relationships" r:id="rId3" action="ppaction://hlinksldjump"/>
            </a:rPr>
            <a:t>Acquiring Information Systems</a:t>
          </a:r>
          <a:endParaRPr lang="en-US" sz="1800" dirty="0"/>
        </a:p>
      </dgm:t>
    </dgm:pt>
    <dgm:pt modelId="{5D2B6F70-AC7D-4E44-959A-1F3278F0AFC3}" type="parTrans" cxnId="{FFB8572B-7192-49CE-9F0D-B856D183EDFE}">
      <dgm:prSet/>
      <dgm:spPr/>
      <dgm:t>
        <a:bodyPr/>
        <a:lstStyle/>
        <a:p>
          <a:endParaRPr lang="en-US" sz="2000"/>
        </a:p>
      </dgm:t>
    </dgm:pt>
    <dgm:pt modelId="{62C71E71-0AFF-4481-BF1F-D339780ADFC0}" type="sibTrans" cxnId="{FFB8572B-7192-49CE-9F0D-B856D183EDFE}">
      <dgm:prSet/>
      <dgm:spPr/>
      <dgm:t>
        <a:bodyPr/>
        <a:lstStyle/>
        <a:p>
          <a:endParaRPr lang="en-US" sz="2000"/>
        </a:p>
      </dgm:t>
    </dgm:pt>
    <dgm:pt modelId="{0CFC6EAA-DD42-49C0-A163-69A52F65D7DF}">
      <dgm:prSet phldrT="[Text]" custT="1"/>
      <dgm:spPr/>
      <dgm:t>
        <a:bodyPr anchor="ctr" anchorCtr="0"/>
        <a:lstStyle/>
        <a:p>
          <a:r>
            <a:rPr lang="en-US" sz="1600" dirty="0" smtClean="0"/>
            <a:t>Explain how organizations acquire systems via external acquisition and outsourcing.</a:t>
          </a:r>
          <a:endParaRPr lang="en-US" sz="1600" dirty="0"/>
        </a:p>
      </dgm:t>
    </dgm:pt>
    <dgm:pt modelId="{1A56339D-71D4-4C3E-A1C4-A33367110C47}" type="parTrans" cxnId="{F33BD368-F297-4CCA-8EDC-603629969546}">
      <dgm:prSet/>
      <dgm:spPr/>
      <dgm:t>
        <a:bodyPr/>
        <a:lstStyle/>
        <a:p>
          <a:endParaRPr lang="en-US" sz="2000"/>
        </a:p>
      </dgm:t>
    </dgm:pt>
    <dgm:pt modelId="{C379DEEC-C8F4-4259-AB38-AE67A4582602}" type="sibTrans" cxnId="{F33BD368-F297-4CCA-8EDC-603629969546}">
      <dgm:prSet/>
      <dgm:spPr/>
      <dgm:t>
        <a:bodyPr/>
        <a:lstStyle/>
        <a:p>
          <a:endParaRPr lang="en-US" sz="2000"/>
        </a:p>
      </dgm:t>
    </dgm:pt>
    <dgm:pt modelId="{677A52F5-4CAE-4309-A461-E811AF92EF26}">
      <dgm:prSet phldrT="[Text]" custT="1"/>
      <dgm:spPr/>
      <dgm:t>
        <a:bodyPr anchor="ctr" anchorCtr="0"/>
        <a:lstStyle/>
        <a:p>
          <a:endParaRPr lang="en-US" sz="1400" dirty="0"/>
        </a:p>
      </dgm:t>
    </dgm:pt>
    <dgm:pt modelId="{1AD2DCFB-B719-41BF-BEBB-12150A457F78}" type="parTrans" cxnId="{075AD2DD-DE62-402C-8690-1DC5614ABEB3}">
      <dgm:prSet/>
      <dgm:spPr/>
      <dgm:t>
        <a:bodyPr/>
        <a:lstStyle/>
        <a:p>
          <a:endParaRPr lang="en-US" sz="2000"/>
        </a:p>
      </dgm:t>
    </dgm:pt>
    <dgm:pt modelId="{409F2E99-5E6A-4297-B1B3-C7C7D1142951}" type="sibTrans" cxnId="{075AD2DD-DE62-402C-8690-1DC5614ABEB3}">
      <dgm:prSet/>
      <dgm:spPr/>
      <dgm:t>
        <a:bodyPr/>
        <a:lstStyle/>
        <a:p>
          <a:endParaRPr lang="en-US" sz="2000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3" custScaleY="106447" custLinFactNeighborX="-1250" custLinFactNeighborY="-2000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3" custScaleX="83650"/>
      <dgm:spPr>
        <a:blipFill rotWithShape="1">
          <a:blip xmlns:r="http://schemas.openxmlformats.org/officeDocument/2006/relationships" r:embed="rId4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3" custScaleY="102343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3" custScaleX="83650"/>
      <dgm:spPr>
        <a:blipFill rotWithShape="1">
          <a:blip xmlns:r="http://schemas.openxmlformats.org/officeDocument/2006/relationships" r:embed="rId5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A015C-E28C-44A4-9412-971012033AAE}" type="pres">
      <dgm:prSet presAssocID="{1801FD8D-8375-49FB-8B3F-210ACF517DEF}" presName="spacer" presStyleCnt="0"/>
      <dgm:spPr/>
    </dgm:pt>
    <dgm:pt modelId="{BC272B12-7FD0-415F-81DF-F02239D32429}" type="pres">
      <dgm:prSet presAssocID="{34FB3FC8-FCB1-404C-AAE4-E98CF14CF5FB}" presName="comp" presStyleCnt="0"/>
      <dgm:spPr/>
    </dgm:pt>
    <dgm:pt modelId="{47C28FEA-814E-4A68-B726-08705D29C6AB}" type="pres">
      <dgm:prSet presAssocID="{34FB3FC8-FCB1-404C-AAE4-E98CF14CF5FB}" presName="box" presStyleLbl="node1" presStyleIdx="2" presStyleCnt="3" custScaleY="105744"/>
      <dgm:spPr/>
      <dgm:t>
        <a:bodyPr/>
        <a:lstStyle/>
        <a:p>
          <a:endParaRPr lang="en-US"/>
        </a:p>
      </dgm:t>
    </dgm:pt>
    <dgm:pt modelId="{6ED042DA-90EA-415F-9861-14F87D22BB00}" type="pres">
      <dgm:prSet presAssocID="{34FB3FC8-FCB1-404C-AAE4-E98CF14CF5FB}" presName="img" presStyleLbl="fgImgPlace1" presStyleIdx="2" presStyleCnt="3" custScaleX="83650"/>
      <dgm:spPr>
        <a:blipFill rotWithShape="1">
          <a:blip xmlns:r="http://schemas.openxmlformats.org/officeDocument/2006/relationships" r:embed="rId6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99A5FF2-1A39-4675-818C-11261776BAE8}" type="pres">
      <dgm:prSet presAssocID="{34FB3FC8-FCB1-404C-AAE4-E98CF14CF5F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ABF215-56EA-424F-9F41-6D2D84AEB436}" type="presOf" srcId="{6D011581-C5DD-419A-AAED-AD05631CDF0A}" destId="{BA89CFF3-74C1-4F32-B093-38D94D4D20CF}" srcOrd="0" destOrd="1" presId="urn:microsoft.com/office/officeart/2005/8/layout/vList4#1"/>
    <dgm:cxn modelId="{94FC978F-A2B8-46ED-81B4-5B0C5A60E259}" type="presOf" srcId="{34FB3FC8-FCB1-404C-AAE4-E98CF14CF5FB}" destId="{47C28FEA-814E-4A68-B726-08705D29C6AB}" srcOrd="0" destOrd="0" presId="urn:microsoft.com/office/officeart/2005/8/layout/vList4#1"/>
    <dgm:cxn modelId="{CFBF21C2-21BA-4949-AE7B-A1680EDBC722}" type="presOf" srcId="{363F0ED0-6985-439E-857A-EC47F8A3DAB0}" destId="{A93B6B1D-06C6-4860-8EBA-32C502FF8641}" srcOrd="0" destOrd="1" presId="urn:microsoft.com/office/officeart/2005/8/layout/vList4#1"/>
    <dgm:cxn modelId="{D7D120E4-0167-477E-960A-EF05D7A133C3}" type="presOf" srcId="{629933C8-186B-4311-BF2D-DC99990EFBF2}" destId="{A93B6B1D-06C6-4860-8EBA-32C502FF8641}" srcOrd="0" destOrd="0" presId="urn:microsoft.com/office/officeart/2005/8/layout/vList4#1"/>
    <dgm:cxn modelId="{36C20AF6-670E-4425-A77F-AAED1778981B}" type="presOf" srcId="{363F0ED0-6985-439E-857A-EC47F8A3DAB0}" destId="{7B44DBCB-1EB0-418C-B751-858BAE4753CC}" srcOrd="1" destOrd="1" presId="urn:microsoft.com/office/officeart/2005/8/layout/vList4#1"/>
    <dgm:cxn modelId="{94F66066-1985-470E-96ED-DEDD0F052AC6}" type="presOf" srcId="{677A52F5-4CAE-4309-A461-E811AF92EF26}" destId="{799A5FF2-1A39-4675-818C-11261776BAE8}" srcOrd="1" destOrd="2" presId="urn:microsoft.com/office/officeart/2005/8/layout/vList4#1"/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075AD2DD-DE62-402C-8690-1DC5614ABEB3}" srcId="{34FB3FC8-FCB1-404C-AAE4-E98CF14CF5FB}" destId="{677A52F5-4CAE-4309-A461-E811AF92EF26}" srcOrd="1" destOrd="0" parTransId="{1AD2DCFB-B719-41BF-BEBB-12150A457F78}" sibTransId="{409F2E99-5E6A-4297-B1B3-C7C7D1142951}"/>
    <dgm:cxn modelId="{27AF655E-BB1D-4732-8A07-03E7E00B3EC5}" srcId="{A8E9C07B-48B2-4B9C-8EC7-0782825D816E}" destId="{6D011581-C5DD-419A-AAED-AD05631CDF0A}" srcOrd="0" destOrd="0" parTransId="{9AD826C6-DA8A-4FF7-A064-27557BE243B8}" sibTransId="{C1639196-CA28-4BD6-A52D-AF603368A606}"/>
    <dgm:cxn modelId="{249DA96C-952E-42AC-8DB8-56C718E0C29A}" type="presOf" srcId="{34FB3FC8-FCB1-404C-AAE4-E98CF14CF5FB}" destId="{799A5FF2-1A39-4675-818C-11261776BAE8}" srcOrd="1" destOrd="0" presId="urn:microsoft.com/office/officeart/2005/8/layout/vList4#1"/>
    <dgm:cxn modelId="{7DD17957-3CF6-4F84-9B42-2D5B12D19F2A}" type="presOf" srcId="{A8E9C07B-48B2-4B9C-8EC7-0782825D816E}" destId="{49E2F980-7E69-446B-A4B0-923DF6DEFA98}" srcOrd="1" destOrd="0" presId="urn:microsoft.com/office/officeart/2005/8/layout/vList4#1"/>
    <dgm:cxn modelId="{FFB8572B-7192-49CE-9F0D-B856D183EDFE}" srcId="{482F2C61-E41B-4642-B082-EF9C103085B5}" destId="{34FB3FC8-FCB1-404C-AAE4-E98CF14CF5FB}" srcOrd="2" destOrd="0" parTransId="{5D2B6F70-AC7D-4E44-959A-1F3278F0AFC3}" sibTransId="{62C71E71-0AFF-4481-BF1F-D339780ADFC0}"/>
    <dgm:cxn modelId="{D3B5C6B8-970A-4AE4-AF41-D9B6EC46DB45}" type="presOf" srcId="{629933C8-186B-4311-BF2D-DC99990EFBF2}" destId="{7B44DBCB-1EB0-418C-B751-858BAE4753CC}" srcOrd="1" destOrd="0" presId="urn:microsoft.com/office/officeart/2005/8/layout/vList4#1"/>
    <dgm:cxn modelId="{145615E7-5162-4C7D-9541-A7C53483A2BF}" type="presOf" srcId="{677A52F5-4CAE-4309-A461-E811AF92EF26}" destId="{47C28FEA-814E-4A68-B726-08705D29C6AB}" srcOrd="0" destOrd="2" presId="urn:microsoft.com/office/officeart/2005/8/layout/vList4#1"/>
    <dgm:cxn modelId="{75BADD6D-3B09-41EB-BFCF-6D45064E94D0}" type="presOf" srcId="{A8E9C07B-48B2-4B9C-8EC7-0782825D816E}" destId="{BA89CFF3-74C1-4F32-B093-38D94D4D20CF}" srcOrd="0" destOrd="0" presId="urn:microsoft.com/office/officeart/2005/8/layout/vList4#1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35F334EF-24B5-4239-A395-CB84CFA55B46}" type="presOf" srcId="{0CFC6EAA-DD42-49C0-A163-69A52F65D7DF}" destId="{47C28FEA-814E-4A68-B726-08705D29C6AB}" srcOrd="0" destOrd="1" presId="urn:microsoft.com/office/officeart/2005/8/layout/vList4#1"/>
    <dgm:cxn modelId="{F33BD368-F297-4CCA-8EDC-603629969546}" srcId="{34FB3FC8-FCB1-404C-AAE4-E98CF14CF5FB}" destId="{0CFC6EAA-DD42-49C0-A163-69A52F65D7DF}" srcOrd="0" destOrd="0" parTransId="{1A56339D-71D4-4C3E-A1C4-A33367110C47}" sibTransId="{C379DEEC-C8F4-4259-AB38-AE67A4582602}"/>
    <dgm:cxn modelId="{3A619D55-5747-4E00-A1FA-E45F6AED8303}" srcId="{629933C8-186B-4311-BF2D-DC99990EFBF2}" destId="{363F0ED0-6985-439E-857A-EC47F8A3DAB0}" srcOrd="0" destOrd="0" parTransId="{A9B0CFF2-8D5D-47E0-900D-55A9A3E83BE1}" sibTransId="{F7E04B30-62AE-4465-859B-270409FE7C94}"/>
    <dgm:cxn modelId="{6110EF44-5760-46AD-88E0-A5EC417BA8A8}" type="presOf" srcId="{482F2C61-E41B-4642-B082-EF9C103085B5}" destId="{25E29AB1-DE1E-48E4-B66F-1D7048CC3527}" srcOrd="0" destOrd="0" presId="urn:microsoft.com/office/officeart/2005/8/layout/vList4#1"/>
    <dgm:cxn modelId="{98D67BD8-8427-47B0-B5AA-EB45D304815F}" type="presOf" srcId="{6D011581-C5DD-419A-AAED-AD05631CDF0A}" destId="{49E2F980-7E69-446B-A4B0-923DF6DEFA98}" srcOrd="1" destOrd="1" presId="urn:microsoft.com/office/officeart/2005/8/layout/vList4#1"/>
    <dgm:cxn modelId="{791DD5F5-4A05-45B6-BE4C-6BA2472DDC86}" type="presOf" srcId="{0CFC6EAA-DD42-49C0-A163-69A52F65D7DF}" destId="{799A5FF2-1A39-4675-818C-11261776BAE8}" srcOrd="1" destOrd="1" presId="urn:microsoft.com/office/officeart/2005/8/layout/vList4#1"/>
    <dgm:cxn modelId="{A5BFF1F8-2277-4279-9CFA-615A8B5ACCC9}" type="presParOf" srcId="{25E29AB1-DE1E-48E4-B66F-1D7048CC3527}" destId="{056847C0-F8DB-4977-A3FD-5A95306D8B69}" srcOrd="0" destOrd="0" presId="urn:microsoft.com/office/officeart/2005/8/layout/vList4#1"/>
    <dgm:cxn modelId="{D08A6F7D-A610-480F-A7F7-4BB734C57AE1}" type="presParOf" srcId="{056847C0-F8DB-4977-A3FD-5A95306D8B69}" destId="{BA89CFF3-74C1-4F32-B093-38D94D4D20CF}" srcOrd="0" destOrd="0" presId="urn:microsoft.com/office/officeart/2005/8/layout/vList4#1"/>
    <dgm:cxn modelId="{27C095F0-2E7B-461E-A659-88EACC3F170F}" type="presParOf" srcId="{056847C0-F8DB-4977-A3FD-5A95306D8B69}" destId="{7D7D61F9-D1AA-4F6A-8715-FD6AC3E01198}" srcOrd="1" destOrd="0" presId="urn:microsoft.com/office/officeart/2005/8/layout/vList4#1"/>
    <dgm:cxn modelId="{29C7785E-5EE5-4607-9A54-D32257CD2A09}" type="presParOf" srcId="{056847C0-F8DB-4977-A3FD-5A95306D8B69}" destId="{49E2F980-7E69-446B-A4B0-923DF6DEFA98}" srcOrd="2" destOrd="0" presId="urn:microsoft.com/office/officeart/2005/8/layout/vList4#1"/>
    <dgm:cxn modelId="{6701B864-6C2A-407A-A2EC-960381E08504}" type="presParOf" srcId="{25E29AB1-DE1E-48E4-B66F-1D7048CC3527}" destId="{02C83B37-0F1D-4FEA-B7E7-FF6719B27A33}" srcOrd="1" destOrd="0" presId="urn:microsoft.com/office/officeart/2005/8/layout/vList4#1"/>
    <dgm:cxn modelId="{0181AED4-71ED-45A4-BE2D-AD7EBE5A2057}" type="presParOf" srcId="{25E29AB1-DE1E-48E4-B66F-1D7048CC3527}" destId="{129D03A9-9EE6-42F0-9D54-DE111F5C82E8}" srcOrd="2" destOrd="0" presId="urn:microsoft.com/office/officeart/2005/8/layout/vList4#1"/>
    <dgm:cxn modelId="{4AA360B8-CCB0-4D3E-857C-5C3FA72A0C98}" type="presParOf" srcId="{129D03A9-9EE6-42F0-9D54-DE111F5C82E8}" destId="{A93B6B1D-06C6-4860-8EBA-32C502FF8641}" srcOrd="0" destOrd="0" presId="urn:microsoft.com/office/officeart/2005/8/layout/vList4#1"/>
    <dgm:cxn modelId="{C66921B1-7828-4C7E-AFD2-E55DE003A3CC}" type="presParOf" srcId="{129D03A9-9EE6-42F0-9D54-DE111F5C82E8}" destId="{7AEC1603-E11D-41B0-BE2A-F6201D5BEDCD}" srcOrd="1" destOrd="0" presId="urn:microsoft.com/office/officeart/2005/8/layout/vList4#1"/>
    <dgm:cxn modelId="{B24A2065-DD04-4345-B3ED-3712C7256292}" type="presParOf" srcId="{129D03A9-9EE6-42F0-9D54-DE111F5C82E8}" destId="{7B44DBCB-1EB0-418C-B751-858BAE4753CC}" srcOrd="2" destOrd="0" presId="urn:microsoft.com/office/officeart/2005/8/layout/vList4#1"/>
    <dgm:cxn modelId="{4E5D2B14-2294-444C-9892-83C509B1621A}" type="presParOf" srcId="{25E29AB1-DE1E-48E4-B66F-1D7048CC3527}" destId="{2A6A015C-E28C-44A4-9412-971012033AAE}" srcOrd="3" destOrd="0" presId="urn:microsoft.com/office/officeart/2005/8/layout/vList4#1"/>
    <dgm:cxn modelId="{102036E0-7527-43CE-A4DE-A6F82BBEBEEE}" type="presParOf" srcId="{25E29AB1-DE1E-48E4-B66F-1D7048CC3527}" destId="{BC272B12-7FD0-415F-81DF-F02239D32429}" srcOrd="4" destOrd="0" presId="urn:microsoft.com/office/officeart/2005/8/layout/vList4#1"/>
    <dgm:cxn modelId="{CD63CD41-B23F-402F-87EF-7921391E8215}" type="presParOf" srcId="{BC272B12-7FD0-415F-81DF-F02239D32429}" destId="{47C28FEA-814E-4A68-B726-08705D29C6AB}" srcOrd="0" destOrd="0" presId="urn:microsoft.com/office/officeart/2005/8/layout/vList4#1"/>
    <dgm:cxn modelId="{B27CC391-3C26-400C-930B-24AB379AF0B8}" type="presParOf" srcId="{BC272B12-7FD0-415F-81DF-F02239D32429}" destId="{6ED042DA-90EA-415F-9861-14F87D22BB00}" srcOrd="1" destOrd="0" presId="urn:microsoft.com/office/officeart/2005/8/layout/vList4#1"/>
    <dgm:cxn modelId="{63C873BA-8784-46D9-8582-FCBC44D28D17}" type="presParOf" srcId="{BC272B12-7FD0-415F-81DF-F02239D32429}" destId="{799A5FF2-1A39-4675-818C-11261776BAE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2" loCatId="list" qsTypeId="urn:microsoft.com/office/officeart/2005/8/quickstyle/simple1#20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 anchor="ctr" anchorCtr="0"/>
        <a:lstStyle/>
        <a:p>
          <a:r>
            <a:rPr lang="en-US" sz="2400" b="1" dirty="0" smtClean="0"/>
            <a:t>Making the Business Case</a:t>
          </a:r>
          <a:endParaRPr lang="en-US" sz="2400" dirty="0" smtClean="0"/>
        </a:p>
        <a:p>
          <a:r>
            <a:rPr lang="en-US" sz="2400" dirty="0" smtClean="0"/>
            <a:t>Describe how to formulate and present the business case for technology investments.</a:t>
          </a:r>
          <a:endParaRPr lang="en-US" sz="2400" b="1" dirty="0" smtClean="0"/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1" action="ppaction://hlinksldjump"/>
            </a:rPr>
            <a:t>Cyberwar and Cyberterrorism</a:t>
          </a:r>
          <a:endParaRPr lang="en-US" sz="1400" dirty="0" smtClean="0"/>
        </a:p>
        <a:p>
          <a:r>
            <a:rPr lang="en-US" sz="1200" dirty="0" smtClean="0"/>
            <a:t>Describe and explain the differences between cyberwar and cyberterrorism.</a:t>
          </a:r>
          <a:endParaRPr lang="en-US" sz="1200" dirty="0"/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34FB3FC8-FCB1-404C-AAE4-E98CF14CF5FB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2" action="ppaction://hlinksldjump"/>
            </a:rPr>
            <a:t>Acquiring Information Systems</a:t>
          </a:r>
          <a:endParaRPr lang="en-US" sz="1400" dirty="0" smtClean="0"/>
        </a:p>
        <a:p>
          <a:r>
            <a:rPr lang="en-US" sz="1200" dirty="0" smtClean="0"/>
            <a:t>Explain how organizations acquire systems via external acquisition and outsourcing.</a:t>
          </a:r>
          <a:endParaRPr lang="en-US" sz="1100" dirty="0"/>
        </a:p>
      </dgm:t>
    </dgm:pt>
    <dgm:pt modelId="{5D2B6F70-AC7D-4E44-959A-1F3278F0AFC3}" type="parTrans" cxnId="{FFB8572B-7192-49CE-9F0D-B856D183EDFE}">
      <dgm:prSet/>
      <dgm:spPr/>
      <dgm:t>
        <a:bodyPr/>
        <a:lstStyle/>
        <a:p>
          <a:endParaRPr lang="en-US" sz="2000"/>
        </a:p>
      </dgm:t>
    </dgm:pt>
    <dgm:pt modelId="{62C71E71-0AFF-4481-BF1F-D339780ADFC0}" type="sibTrans" cxnId="{FFB8572B-7192-49CE-9F0D-B856D183EDFE}">
      <dgm:prSet/>
      <dgm:spPr/>
      <dgm:t>
        <a:bodyPr/>
        <a:lstStyle/>
        <a:p>
          <a:endParaRPr lang="en-US" sz="2000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3" custScaleY="276742" custLinFactNeighborX="-1250" custLinFactNeighborY="-2000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3" custScaleX="95572" custScaleY="215053"/>
      <dgm:spPr>
        <a:blipFill rotWithShape="1">
          <a:blip xmlns:r="http://schemas.openxmlformats.org/officeDocument/2006/relationships" r:embed="rId3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3" custScaleY="113752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3" custScaleX="67778" custScaleY="108777"/>
      <dgm:spPr>
        <a:blipFill rotWithShape="1">
          <a:blip xmlns:r="http://schemas.openxmlformats.org/officeDocument/2006/relationships" r:embed="rId4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A015C-E28C-44A4-9412-971012033AAE}" type="pres">
      <dgm:prSet presAssocID="{1801FD8D-8375-49FB-8B3F-210ACF517DEF}" presName="spacer" presStyleCnt="0"/>
      <dgm:spPr/>
    </dgm:pt>
    <dgm:pt modelId="{BC272B12-7FD0-415F-81DF-F02239D32429}" type="pres">
      <dgm:prSet presAssocID="{34FB3FC8-FCB1-404C-AAE4-E98CF14CF5FB}" presName="comp" presStyleCnt="0"/>
      <dgm:spPr/>
    </dgm:pt>
    <dgm:pt modelId="{47C28FEA-814E-4A68-B726-08705D29C6AB}" type="pres">
      <dgm:prSet presAssocID="{34FB3FC8-FCB1-404C-AAE4-E98CF14CF5FB}" presName="box" presStyleLbl="node1" presStyleIdx="2" presStyleCnt="3" custScaleY="114114"/>
      <dgm:spPr/>
      <dgm:t>
        <a:bodyPr/>
        <a:lstStyle/>
        <a:p>
          <a:endParaRPr lang="en-US"/>
        </a:p>
      </dgm:t>
    </dgm:pt>
    <dgm:pt modelId="{6ED042DA-90EA-415F-9861-14F87D22BB00}" type="pres">
      <dgm:prSet presAssocID="{34FB3FC8-FCB1-404C-AAE4-E98CF14CF5FB}" presName="img" presStyleLbl="fgImgPlace1" presStyleIdx="2" presStyleCnt="3" custScaleX="67778" custScaleY="108777"/>
      <dgm:spPr>
        <a:blipFill rotWithShape="1">
          <a:blip xmlns:r="http://schemas.openxmlformats.org/officeDocument/2006/relationships" r:embed="rId5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99A5FF2-1A39-4675-818C-11261776BAE8}" type="pres">
      <dgm:prSet presAssocID="{34FB3FC8-FCB1-404C-AAE4-E98CF14CF5F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6D837D-C771-4B02-A339-6BF3CF61F084}" type="presOf" srcId="{482F2C61-E41B-4642-B082-EF9C103085B5}" destId="{25E29AB1-DE1E-48E4-B66F-1D7048CC3527}" srcOrd="0" destOrd="0" presId="urn:microsoft.com/office/officeart/2005/8/layout/vList4#2"/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077460E6-1B0F-4A1E-AC74-5DC04E99FC61}" type="presOf" srcId="{A8E9C07B-48B2-4B9C-8EC7-0782825D816E}" destId="{49E2F980-7E69-446B-A4B0-923DF6DEFA98}" srcOrd="1" destOrd="0" presId="urn:microsoft.com/office/officeart/2005/8/layout/vList4#2"/>
    <dgm:cxn modelId="{15376526-AC74-4401-92A4-B5D03A9E65DE}" type="presOf" srcId="{A8E9C07B-48B2-4B9C-8EC7-0782825D816E}" destId="{BA89CFF3-74C1-4F32-B093-38D94D4D20CF}" srcOrd="0" destOrd="0" presId="urn:microsoft.com/office/officeart/2005/8/layout/vList4#2"/>
    <dgm:cxn modelId="{ED893FCA-01C0-45AB-BA71-2E8A5F867E07}" type="presOf" srcId="{629933C8-186B-4311-BF2D-DC99990EFBF2}" destId="{7B44DBCB-1EB0-418C-B751-858BAE4753CC}" srcOrd="1" destOrd="0" presId="urn:microsoft.com/office/officeart/2005/8/layout/vList4#2"/>
    <dgm:cxn modelId="{FFB8572B-7192-49CE-9F0D-B856D183EDFE}" srcId="{482F2C61-E41B-4642-B082-EF9C103085B5}" destId="{34FB3FC8-FCB1-404C-AAE4-E98CF14CF5FB}" srcOrd="2" destOrd="0" parTransId="{5D2B6F70-AC7D-4E44-959A-1F3278F0AFC3}" sibTransId="{62C71E71-0AFF-4481-BF1F-D339780ADFC0}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CD940617-5DF4-4842-932B-DEEB888241FF}" type="presOf" srcId="{34FB3FC8-FCB1-404C-AAE4-E98CF14CF5FB}" destId="{799A5FF2-1A39-4675-818C-11261776BAE8}" srcOrd="1" destOrd="0" presId="urn:microsoft.com/office/officeart/2005/8/layout/vList4#2"/>
    <dgm:cxn modelId="{5310D578-AF81-4A20-999F-3456DF15C80E}" type="presOf" srcId="{629933C8-186B-4311-BF2D-DC99990EFBF2}" destId="{A93B6B1D-06C6-4860-8EBA-32C502FF8641}" srcOrd="0" destOrd="0" presId="urn:microsoft.com/office/officeart/2005/8/layout/vList4#2"/>
    <dgm:cxn modelId="{9538D63E-0AFF-4869-8B74-5EAE693FBC93}" type="presOf" srcId="{34FB3FC8-FCB1-404C-AAE4-E98CF14CF5FB}" destId="{47C28FEA-814E-4A68-B726-08705D29C6AB}" srcOrd="0" destOrd="0" presId="urn:microsoft.com/office/officeart/2005/8/layout/vList4#2"/>
    <dgm:cxn modelId="{AF681E64-FE2C-4807-80FD-53DF2FA9F8AC}" type="presParOf" srcId="{25E29AB1-DE1E-48E4-B66F-1D7048CC3527}" destId="{056847C0-F8DB-4977-A3FD-5A95306D8B69}" srcOrd="0" destOrd="0" presId="urn:microsoft.com/office/officeart/2005/8/layout/vList4#2"/>
    <dgm:cxn modelId="{56099B32-943B-4653-8F06-42C721372058}" type="presParOf" srcId="{056847C0-F8DB-4977-A3FD-5A95306D8B69}" destId="{BA89CFF3-74C1-4F32-B093-38D94D4D20CF}" srcOrd="0" destOrd="0" presId="urn:microsoft.com/office/officeart/2005/8/layout/vList4#2"/>
    <dgm:cxn modelId="{B203A4FF-2F01-4368-8746-D9B84D7AF011}" type="presParOf" srcId="{056847C0-F8DB-4977-A3FD-5A95306D8B69}" destId="{7D7D61F9-D1AA-4F6A-8715-FD6AC3E01198}" srcOrd="1" destOrd="0" presId="urn:microsoft.com/office/officeart/2005/8/layout/vList4#2"/>
    <dgm:cxn modelId="{963128D3-0629-47F8-9902-336618549554}" type="presParOf" srcId="{056847C0-F8DB-4977-A3FD-5A95306D8B69}" destId="{49E2F980-7E69-446B-A4B0-923DF6DEFA98}" srcOrd="2" destOrd="0" presId="urn:microsoft.com/office/officeart/2005/8/layout/vList4#2"/>
    <dgm:cxn modelId="{B2671B20-129D-49FE-947E-6633D0FDFAD2}" type="presParOf" srcId="{25E29AB1-DE1E-48E4-B66F-1D7048CC3527}" destId="{02C83B37-0F1D-4FEA-B7E7-FF6719B27A33}" srcOrd="1" destOrd="0" presId="urn:microsoft.com/office/officeart/2005/8/layout/vList4#2"/>
    <dgm:cxn modelId="{50FCB673-4D0A-438E-B972-063CA9AC9D36}" type="presParOf" srcId="{25E29AB1-DE1E-48E4-B66F-1D7048CC3527}" destId="{129D03A9-9EE6-42F0-9D54-DE111F5C82E8}" srcOrd="2" destOrd="0" presId="urn:microsoft.com/office/officeart/2005/8/layout/vList4#2"/>
    <dgm:cxn modelId="{D2E1B0D5-B22D-4CD8-A98A-384FCFD3AB9B}" type="presParOf" srcId="{129D03A9-9EE6-42F0-9D54-DE111F5C82E8}" destId="{A93B6B1D-06C6-4860-8EBA-32C502FF8641}" srcOrd="0" destOrd="0" presId="urn:microsoft.com/office/officeart/2005/8/layout/vList4#2"/>
    <dgm:cxn modelId="{00E55F9E-D9B8-4C68-8861-2F09DC4C487F}" type="presParOf" srcId="{129D03A9-9EE6-42F0-9D54-DE111F5C82E8}" destId="{7AEC1603-E11D-41B0-BE2A-F6201D5BEDCD}" srcOrd="1" destOrd="0" presId="urn:microsoft.com/office/officeart/2005/8/layout/vList4#2"/>
    <dgm:cxn modelId="{B105CD95-2FF5-4E8A-AF4E-3AE669DA1276}" type="presParOf" srcId="{129D03A9-9EE6-42F0-9D54-DE111F5C82E8}" destId="{7B44DBCB-1EB0-418C-B751-858BAE4753CC}" srcOrd="2" destOrd="0" presId="urn:microsoft.com/office/officeart/2005/8/layout/vList4#2"/>
    <dgm:cxn modelId="{B754FFEF-D8C0-4C8E-8C82-4F655F08E175}" type="presParOf" srcId="{25E29AB1-DE1E-48E4-B66F-1D7048CC3527}" destId="{2A6A015C-E28C-44A4-9412-971012033AAE}" srcOrd="3" destOrd="0" presId="urn:microsoft.com/office/officeart/2005/8/layout/vList4#2"/>
    <dgm:cxn modelId="{CE878156-911C-49D8-97AD-3FEB993BAB8D}" type="presParOf" srcId="{25E29AB1-DE1E-48E4-B66F-1D7048CC3527}" destId="{BC272B12-7FD0-415F-81DF-F02239D32429}" srcOrd="4" destOrd="0" presId="urn:microsoft.com/office/officeart/2005/8/layout/vList4#2"/>
    <dgm:cxn modelId="{AA49470F-DC33-4AD0-A2B5-2A2495D8198B}" type="presParOf" srcId="{BC272B12-7FD0-415F-81DF-F02239D32429}" destId="{47C28FEA-814E-4A68-B726-08705D29C6AB}" srcOrd="0" destOrd="0" presId="urn:microsoft.com/office/officeart/2005/8/layout/vList4#2"/>
    <dgm:cxn modelId="{15CF6BA6-BC97-4CF7-BE01-9F7ED8CB10B6}" type="presParOf" srcId="{BC272B12-7FD0-415F-81DF-F02239D32429}" destId="{6ED042DA-90EA-415F-9861-14F87D22BB00}" srcOrd="1" destOrd="0" presId="urn:microsoft.com/office/officeart/2005/8/layout/vList4#2"/>
    <dgm:cxn modelId="{C456571B-3055-499C-A203-AC14B11D27E4}" type="presParOf" srcId="{BC272B12-7FD0-415F-81DF-F02239D32429}" destId="{799A5FF2-1A39-4675-818C-11261776BAE8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3" loCatId="list" qsTypeId="urn:microsoft.com/office/officeart/2005/8/quickstyle/simple1#2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1" action="ppaction://hlinksldjump"/>
            </a:rPr>
            <a:t>Making the Business Case</a:t>
          </a:r>
          <a:endParaRPr lang="en-US" sz="1400" dirty="0" smtClean="0"/>
        </a:p>
        <a:p>
          <a:r>
            <a:rPr lang="en-US" sz="1200" dirty="0" smtClean="0"/>
            <a:t>Describe how to formulate and present the business case for technology investments.</a:t>
          </a:r>
          <a:endParaRPr lang="en-US" sz="1100" dirty="0"/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The Systems Development Process</a:t>
          </a:r>
          <a:endParaRPr lang="en-US" sz="2400" dirty="0" smtClean="0"/>
        </a:p>
        <a:p>
          <a:r>
            <a:rPr lang="en-US" sz="2400" dirty="0" smtClean="0"/>
            <a:t>Describe the systems development life cycle and its various phases.</a:t>
          </a:r>
          <a:endParaRPr lang="en-US" sz="2400" b="1" dirty="0" smtClean="0"/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34FB3FC8-FCB1-404C-AAE4-E98CF14CF5FB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2" action="ppaction://hlinksldjump"/>
            </a:rPr>
            <a:t>Acquiring Information Systems</a:t>
          </a:r>
          <a:endParaRPr lang="en-US" sz="1400" dirty="0" smtClean="0"/>
        </a:p>
        <a:p>
          <a:r>
            <a:rPr lang="en-US" sz="1200" dirty="0" smtClean="0"/>
            <a:t>Explain how organizations acquire systems via external acquisition and outsourcing.</a:t>
          </a:r>
          <a:endParaRPr lang="en-US" sz="1100" dirty="0"/>
        </a:p>
      </dgm:t>
    </dgm:pt>
    <dgm:pt modelId="{5D2B6F70-AC7D-4E44-959A-1F3278F0AFC3}" type="parTrans" cxnId="{FFB8572B-7192-49CE-9F0D-B856D183EDFE}">
      <dgm:prSet/>
      <dgm:spPr/>
      <dgm:t>
        <a:bodyPr/>
        <a:lstStyle/>
        <a:p>
          <a:endParaRPr lang="en-US" sz="2000"/>
        </a:p>
      </dgm:t>
    </dgm:pt>
    <dgm:pt modelId="{62C71E71-0AFF-4481-BF1F-D339780ADFC0}" type="sibTrans" cxnId="{FFB8572B-7192-49CE-9F0D-B856D183EDFE}">
      <dgm:prSet/>
      <dgm:spPr/>
      <dgm:t>
        <a:bodyPr/>
        <a:lstStyle/>
        <a:p>
          <a:endParaRPr lang="en-US" sz="2000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3" custScaleY="102393" custLinFactNeighborX="-1250" custLinFactNeighborY="-2000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3" custScaleX="67778" custScaleY="97861"/>
      <dgm:spPr>
        <a:blipFill rotWithShape="1">
          <a:blip xmlns:r="http://schemas.openxmlformats.org/officeDocument/2006/relationships" r:embed="rId3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3" custScaleY="247959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3" custScaleX="95556" custScaleY="193920"/>
      <dgm:spPr>
        <a:blipFill rotWithShape="1">
          <a:blip xmlns:r="http://schemas.openxmlformats.org/officeDocument/2006/relationships" r:embed="rId4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A015C-E28C-44A4-9412-971012033AAE}" type="pres">
      <dgm:prSet presAssocID="{1801FD8D-8375-49FB-8B3F-210ACF517DEF}" presName="spacer" presStyleCnt="0"/>
      <dgm:spPr/>
    </dgm:pt>
    <dgm:pt modelId="{BC272B12-7FD0-415F-81DF-F02239D32429}" type="pres">
      <dgm:prSet presAssocID="{34FB3FC8-FCB1-404C-AAE4-E98CF14CF5FB}" presName="comp" presStyleCnt="0"/>
      <dgm:spPr/>
    </dgm:pt>
    <dgm:pt modelId="{47C28FEA-814E-4A68-B726-08705D29C6AB}" type="pres">
      <dgm:prSet presAssocID="{34FB3FC8-FCB1-404C-AAE4-E98CF14CF5FB}" presName="box" presStyleLbl="node1" presStyleIdx="2" presStyleCnt="3" custScaleY="102823"/>
      <dgm:spPr/>
      <dgm:t>
        <a:bodyPr/>
        <a:lstStyle/>
        <a:p>
          <a:endParaRPr lang="en-US"/>
        </a:p>
      </dgm:t>
    </dgm:pt>
    <dgm:pt modelId="{6ED042DA-90EA-415F-9861-14F87D22BB00}" type="pres">
      <dgm:prSet presAssocID="{34FB3FC8-FCB1-404C-AAE4-E98CF14CF5FB}" presName="img" presStyleLbl="fgImgPlace1" presStyleIdx="2" presStyleCnt="3" custScaleX="67778" custScaleY="97861"/>
      <dgm:spPr>
        <a:blipFill rotWithShape="1">
          <a:blip xmlns:r="http://schemas.openxmlformats.org/officeDocument/2006/relationships" r:embed="rId5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99A5FF2-1A39-4675-818C-11261776BAE8}" type="pres">
      <dgm:prSet presAssocID="{34FB3FC8-FCB1-404C-AAE4-E98CF14CF5F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3FCC73-4ACA-4F83-B430-DCFB804728C2}" type="presOf" srcId="{34FB3FC8-FCB1-404C-AAE4-E98CF14CF5FB}" destId="{47C28FEA-814E-4A68-B726-08705D29C6AB}" srcOrd="0" destOrd="0" presId="urn:microsoft.com/office/officeart/2005/8/layout/vList4#3"/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4918AA9E-A0B4-4F30-8FC0-8609675D73C6}" type="presOf" srcId="{A8E9C07B-48B2-4B9C-8EC7-0782825D816E}" destId="{BA89CFF3-74C1-4F32-B093-38D94D4D20CF}" srcOrd="0" destOrd="0" presId="urn:microsoft.com/office/officeart/2005/8/layout/vList4#3"/>
    <dgm:cxn modelId="{5CCA2871-A9C8-4B12-BD63-547DA708AA4E}" type="presOf" srcId="{34FB3FC8-FCB1-404C-AAE4-E98CF14CF5FB}" destId="{799A5FF2-1A39-4675-818C-11261776BAE8}" srcOrd="1" destOrd="0" presId="urn:microsoft.com/office/officeart/2005/8/layout/vList4#3"/>
    <dgm:cxn modelId="{AF686861-D0AA-44C4-AEC2-9754B3068294}" type="presOf" srcId="{629933C8-186B-4311-BF2D-DC99990EFBF2}" destId="{7B44DBCB-1EB0-418C-B751-858BAE4753CC}" srcOrd="1" destOrd="0" presId="urn:microsoft.com/office/officeart/2005/8/layout/vList4#3"/>
    <dgm:cxn modelId="{D13FD293-9D8D-4577-A5C5-A41791BDB010}" type="presOf" srcId="{482F2C61-E41B-4642-B082-EF9C103085B5}" destId="{25E29AB1-DE1E-48E4-B66F-1D7048CC3527}" srcOrd="0" destOrd="0" presId="urn:microsoft.com/office/officeart/2005/8/layout/vList4#3"/>
    <dgm:cxn modelId="{FFB8572B-7192-49CE-9F0D-B856D183EDFE}" srcId="{482F2C61-E41B-4642-B082-EF9C103085B5}" destId="{34FB3FC8-FCB1-404C-AAE4-E98CF14CF5FB}" srcOrd="2" destOrd="0" parTransId="{5D2B6F70-AC7D-4E44-959A-1F3278F0AFC3}" sibTransId="{62C71E71-0AFF-4481-BF1F-D339780ADFC0}"/>
    <dgm:cxn modelId="{3CCA1E67-8B0B-4B91-A010-F0ABFD0B96F7}" type="presOf" srcId="{A8E9C07B-48B2-4B9C-8EC7-0782825D816E}" destId="{49E2F980-7E69-446B-A4B0-923DF6DEFA98}" srcOrd="1" destOrd="0" presId="urn:microsoft.com/office/officeart/2005/8/layout/vList4#3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AB954C14-3858-413A-8C7D-4B290FD71843}" type="presOf" srcId="{629933C8-186B-4311-BF2D-DC99990EFBF2}" destId="{A93B6B1D-06C6-4860-8EBA-32C502FF8641}" srcOrd="0" destOrd="0" presId="urn:microsoft.com/office/officeart/2005/8/layout/vList4#3"/>
    <dgm:cxn modelId="{61344464-9FA6-4B1C-838E-1834F0786D8D}" type="presParOf" srcId="{25E29AB1-DE1E-48E4-B66F-1D7048CC3527}" destId="{056847C0-F8DB-4977-A3FD-5A95306D8B69}" srcOrd="0" destOrd="0" presId="urn:microsoft.com/office/officeart/2005/8/layout/vList4#3"/>
    <dgm:cxn modelId="{0E2D4030-6FD8-48B0-A036-B6A5769F1C75}" type="presParOf" srcId="{056847C0-F8DB-4977-A3FD-5A95306D8B69}" destId="{BA89CFF3-74C1-4F32-B093-38D94D4D20CF}" srcOrd="0" destOrd="0" presId="urn:microsoft.com/office/officeart/2005/8/layout/vList4#3"/>
    <dgm:cxn modelId="{F1B3C663-546C-4DB0-94D4-119E554F3988}" type="presParOf" srcId="{056847C0-F8DB-4977-A3FD-5A95306D8B69}" destId="{7D7D61F9-D1AA-4F6A-8715-FD6AC3E01198}" srcOrd="1" destOrd="0" presId="urn:microsoft.com/office/officeart/2005/8/layout/vList4#3"/>
    <dgm:cxn modelId="{867D16BB-8638-4613-9C5F-AB0EEDD47687}" type="presParOf" srcId="{056847C0-F8DB-4977-A3FD-5A95306D8B69}" destId="{49E2F980-7E69-446B-A4B0-923DF6DEFA98}" srcOrd="2" destOrd="0" presId="urn:microsoft.com/office/officeart/2005/8/layout/vList4#3"/>
    <dgm:cxn modelId="{851282A7-4987-4569-AF9E-EFFE2F04E27C}" type="presParOf" srcId="{25E29AB1-DE1E-48E4-B66F-1D7048CC3527}" destId="{02C83B37-0F1D-4FEA-B7E7-FF6719B27A33}" srcOrd="1" destOrd="0" presId="urn:microsoft.com/office/officeart/2005/8/layout/vList4#3"/>
    <dgm:cxn modelId="{41405021-0F92-4042-8885-0ECEB6D13DA2}" type="presParOf" srcId="{25E29AB1-DE1E-48E4-B66F-1D7048CC3527}" destId="{129D03A9-9EE6-42F0-9D54-DE111F5C82E8}" srcOrd="2" destOrd="0" presId="urn:microsoft.com/office/officeart/2005/8/layout/vList4#3"/>
    <dgm:cxn modelId="{4088F92A-47DE-4B5F-977D-32B20C921DCA}" type="presParOf" srcId="{129D03A9-9EE6-42F0-9D54-DE111F5C82E8}" destId="{A93B6B1D-06C6-4860-8EBA-32C502FF8641}" srcOrd="0" destOrd="0" presId="urn:microsoft.com/office/officeart/2005/8/layout/vList4#3"/>
    <dgm:cxn modelId="{F739A184-EFF3-4310-B3B6-4711D23C54CA}" type="presParOf" srcId="{129D03A9-9EE6-42F0-9D54-DE111F5C82E8}" destId="{7AEC1603-E11D-41B0-BE2A-F6201D5BEDCD}" srcOrd="1" destOrd="0" presId="urn:microsoft.com/office/officeart/2005/8/layout/vList4#3"/>
    <dgm:cxn modelId="{3966F762-A5D2-4123-80FB-AE0BB9F7C273}" type="presParOf" srcId="{129D03A9-9EE6-42F0-9D54-DE111F5C82E8}" destId="{7B44DBCB-1EB0-418C-B751-858BAE4753CC}" srcOrd="2" destOrd="0" presId="urn:microsoft.com/office/officeart/2005/8/layout/vList4#3"/>
    <dgm:cxn modelId="{B25E8643-67FB-40DB-AEDA-060A6391ED5F}" type="presParOf" srcId="{25E29AB1-DE1E-48E4-B66F-1D7048CC3527}" destId="{2A6A015C-E28C-44A4-9412-971012033AAE}" srcOrd="3" destOrd="0" presId="urn:microsoft.com/office/officeart/2005/8/layout/vList4#3"/>
    <dgm:cxn modelId="{384109DB-34F0-416C-BD8E-6AEE5F8B989A}" type="presParOf" srcId="{25E29AB1-DE1E-48E4-B66F-1D7048CC3527}" destId="{BC272B12-7FD0-415F-81DF-F02239D32429}" srcOrd="4" destOrd="0" presId="urn:microsoft.com/office/officeart/2005/8/layout/vList4#3"/>
    <dgm:cxn modelId="{62342AA3-CF2C-4C0D-88A9-57B515C16972}" type="presParOf" srcId="{BC272B12-7FD0-415F-81DF-F02239D32429}" destId="{47C28FEA-814E-4A68-B726-08705D29C6AB}" srcOrd="0" destOrd="0" presId="urn:microsoft.com/office/officeart/2005/8/layout/vList4#3"/>
    <dgm:cxn modelId="{6A2FD3FC-D309-4094-90C5-5EB7533E1E93}" type="presParOf" srcId="{BC272B12-7FD0-415F-81DF-F02239D32429}" destId="{6ED042DA-90EA-415F-9861-14F87D22BB00}" srcOrd="1" destOrd="0" presId="urn:microsoft.com/office/officeart/2005/8/layout/vList4#3"/>
    <dgm:cxn modelId="{03E18596-B22B-40C1-99C8-AE6C61F7A314}" type="presParOf" srcId="{BC272B12-7FD0-415F-81DF-F02239D32429}" destId="{799A5FF2-1A39-4675-818C-11261776BAE8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4" loCatId="list" qsTypeId="urn:microsoft.com/office/officeart/2005/8/quickstyle/simple1#2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1" action="ppaction://hlinksldjump"/>
            </a:rPr>
            <a:t>Making the Business Case</a:t>
          </a:r>
          <a:endParaRPr lang="en-US" sz="1400" dirty="0" smtClean="0"/>
        </a:p>
        <a:p>
          <a:r>
            <a:rPr lang="en-US" sz="1200" dirty="0" smtClean="0"/>
            <a:t>Describe how to formulate and present the business case for technology investments.</a:t>
          </a:r>
          <a:endParaRPr lang="en-US" sz="1200" dirty="0"/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2" action="ppaction://hlinksldjump"/>
            </a:rPr>
            <a:t>The Systems Development Process</a:t>
          </a:r>
          <a:endParaRPr lang="en-US" sz="1400" dirty="0" smtClean="0"/>
        </a:p>
        <a:p>
          <a:r>
            <a:rPr lang="en-US" sz="1200" dirty="0" smtClean="0"/>
            <a:t>Describe the systems development life cycle and its various phases.</a:t>
          </a:r>
          <a:endParaRPr lang="en-US" sz="1200" dirty="0"/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34FB3FC8-FCB1-404C-AAE4-E98CF14CF5FB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Acquiring Information Systems</a:t>
          </a:r>
          <a:endParaRPr lang="en-US" sz="2400" dirty="0" smtClean="0"/>
        </a:p>
        <a:p>
          <a:r>
            <a:rPr lang="en-US" sz="2400" dirty="0" smtClean="0"/>
            <a:t>Explain how organizations acquire systems via external acquisition and outsourcing.</a:t>
          </a:r>
          <a:endParaRPr lang="en-US" sz="2400" dirty="0"/>
        </a:p>
      </dgm:t>
    </dgm:pt>
    <dgm:pt modelId="{5D2B6F70-AC7D-4E44-959A-1F3278F0AFC3}" type="parTrans" cxnId="{FFB8572B-7192-49CE-9F0D-B856D183EDFE}">
      <dgm:prSet/>
      <dgm:spPr/>
      <dgm:t>
        <a:bodyPr/>
        <a:lstStyle/>
        <a:p>
          <a:endParaRPr lang="en-US" sz="2000"/>
        </a:p>
      </dgm:t>
    </dgm:pt>
    <dgm:pt modelId="{62C71E71-0AFF-4481-BF1F-D339780ADFC0}" type="sibTrans" cxnId="{FFB8572B-7192-49CE-9F0D-B856D183EDFE}">
      <dgm:prSet/>
      <dgm:spPr/>
      <dgm:t>
        <a:bodyPr/>
        <a:lstStyle/>
        <a:p>
          <a:endParaRPr lang="en-US" sz="2000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3" custScaleY="104514" custLinFactNeighborX="-1250" custLinFactNeighborY="-2000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3" custScaleX="67509"/>
      <dgm:spPr>
        <a:blipFill rotWithShape="1">
          <a:blip xmlns:r="http://schemas.openxmlformats.org/officeDocument/2006/relationships" r:embed="rId3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3" custScaleY="104025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3" custScaleX="67509"/>
      <dgm:spPr>
        <a:blipFill rotWithShape="1">
          <a:blip xmlns:r="http://schemas.openxmlformats.org/officeDocument/2006/relationships" r:embed="rId4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A015C-E28C-44A4-9412-971012033AAE}" type="pres">
      <dgm:prSet presAssocID="{1801FD8D-8375-49FB-8B3F-210ACF517DEF}" presName="spacer" presStyleCnt="0"/>
      <dgm:spPr/>
    </dgm:pt>
    <dgm:pt modelId="{BC272B12-7FD0-415F-81DF-F02239D32429}" type="pres">
      <dgm:prSet presAssocID="{34FB3FC8-FCB1-404C-AAE4-E98CF14CF5FB}" presName="comp" presStyleCnt="0"/>
      <dgm:spPr/>
    </dgm:pt>
    <dgm:pt modelId="{47C28FEA-814E-4A68-B726-08705D29C6AB}" type="pres">
      <dgm:prSet presAssocID="{34FB3FC8-FCB1-404C-AAE4-E98CF14CF5FB}" presName="box" presStyleLbl="node1" presStyleIdx="2" presStyleCnt="3" custScaleY="252549"/>
      <dgm:spPr/>
      <dgm:t>
        <a:bodyPr/>
        <a:lstStyle/>
        <a:p>
          <a:endParaRPr lang="en-US"/>
        </a:p>
      </dgm:t>
    </dgm:pt>
    <dgm:pt modelId="{6ED042DA-90EA-415F-9861-14F87D22BB00}" type="pres">
      <dgm:prSet presAssocID="{34FB3FC8-FCB1-404C-AAE4-E98CF14CF5FB}" presName="img" presStyleLbl="fgImgPlace1" presStyleIdx="2" presStyleCnt="3" custScaleX="95287" custScaleY="197110"/>
      <dgm:spPr>
        <a:blipFill rotWithShape="1">
          <a:blip xmlns:r="http://schemas.openxmlformats.org/officeDocument/2006/relationships" r:embed="rId5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99A5FF2-1A39-4675-818C-11261776BAE8}" type="pres">
      <dgm:prSet presAssocID="{34FB3FC8-FCB1-404C-AAE4-E98CF14CF5F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D2E095-9691-4BE7-A4BD-871C27E2A4BE}" type="presOf" srcId="{34FB3FC8-FCB1-404C-AAE4-E98CF14CF5FB}" destId="{799A5FF2-1A39-4675-818C-11261776BAE8}" srcOrd="1" destOrd="0" presId="urn:microsoft.com/office/officeart/2005/8/layout/vList4#4"/>
    <dgm:cxn modelId="{927C14F8-830E-4D01-8403-73BB91F992FA}" type="presOf" srcId="{34FB3FC8-FCB1-404C-AAE4-E98CF14CF5FB}" destId="{47C28FEA-814E-4A68-B726-08705D29C6AB}" srcOrd="0" destOrd="0" presId="urn:microsoft.com/office/officeart/2005/8/layout/vList4#4"/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515457F1-4B4D-4065-98C2-33E2AE2CB77A}" type="presOf" srcId="{A8E9C07B-48B2-4B9C-8EC7-0782825D816E}" destId="{BA89CFF3-74C1-4F32-B093-38D94D4D20CF}" srcOrd="0" destOrd="0" presId="urn:microsoft.com/office/officeart/2005/8/layout/vList4#4"/>
    <dgm:cxn modelId="{49EF8EE9-37D9-4F91-9677-25470C12EBAA}" type="presOf" srcId="{629933C8-186B-4311-BF2D-DC99990EFBF2}" destId="{A93B6B1D-06C6-4860-8EBA-32C502FF8641}" srcOrd="0" destOrd="0" presId="urn:microsoft.com/office/officeart/2005/8/layout/vList4#4"/>
    <dgm:cxn modelId="{8D764E12-DA0B-474A-B439-48FDABA61FE6}" type="presOf" srcId="{A8E9C07B-48B2-4B9C-8EC7-0782825D816E}" destId="{49E2F980-7E69-446B-A4B0-923DF6DEFA98}" srcOrd="1" destOrd="0" presId="urn:microsoft.com/office/officeart/2005/8/layout/vList4#4"/>
    <dgm:cxn modelId="{FFB8572B-7192-49CE-9F0D-B856D183EDFE}" srcId="{482F2C61-E41B-4642-B082-EF9C103085B5}" destId="{34FB3FC8-FCB1-404C-AAE4-E98CF14CF5FB}" srcOrd="2" destOrd="0" parTransId="{5D2B6F70-AC7D-4E44-959A-1F3278F0AFC3}" sibTransId="{62C71E71-0AFF-4481-BF1F-D339780ADFC0}"/>
    <dgm:cxn modelId="{E4EDA5CE-730F-466B-AF06-8C86993072D2}" type="presOf" srcId="{629933C8-186B-4311-BF2D-DC99990EFBF2}" destId="{7B44DBCB-1EB0-418C-B751-858BAE4753CC}" srcOrd="1" destOrd="0" presId="urn:microsoft.com/office/officeart/2005/8/layout/vList4#4"/>
    <dgm:cxn modelId="{DF7A7DCB-4F20-473A-AF18-6BCFFCD28262}" type="presOf" srcId="{482F2C61-E41B-4642-B082-EF9C103085B5}" destId="{25E29AB1-DE1E-48E4-B66F-1D7048CC3527}" srcOrd="0" destOrd="0" presId="urn:microsoft.com/office/officeart/2005/8/layout/vList4#4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7B6D6658-10CE-424E-B550-572F8B3BBAD4}" type="presParOf" srcId="{25E29AB1-DE1E-48E4-B66F-1D7048CC3527}" destId="{056847C0-F8DB-4977-A3FD-5A95306D8B69}" srcOrd="0" destOrd="0" presId="urn:microsoft.com/office/officeart/2005/8/layout/vList4#4"/>
    <dgm:cxn modelId="{B9AE168D-B5EC-438A-9E4F-5AE509759CCE}" type="presParOf" srcId="{056847C0-F8DB-4977-A3FD-5A95306D8B69}" destId="{BA89CFF3-74C1-4F32-B093-38D94D4D20CF}" srcOrd="0" destOrd="0" presId="urn:microsoft.com/office/officeart/2005/8/layout/vList4#4"/>
    <dgm:cxn modelId="{05D8A4CD-0835-4D10-BD83-C79CFA08E95C}" type="presParOf" srcId="{056847C0-F8DB-4977-A3FD-5A95306D8B69}" destId="{7D7D61F9-D1AA-4F6A-8715-FD6AC3E01198}" srcOrd="1" destOrd="0" presId="urn:microsoft.com/office/officeart/2005/8/layout/vList4#4"/>
    <dgm:cxn modelId="{0EC1EF16-CA2B-4D4D-ACFB-7F147E30441A}" type="presParOf" srcId="{056847C0-F8DB-4977-A3FD-5A95306D8B69}" destId="{49E2F980-7E69-446B-A4B0-923DF6DEFA98}" srcOrd="2" destOrd="0" presId="urn:microsoft.com/office/officeart/2005/8/layout/vList4#4"/>
    <dgm:cxn modelId="{4B5A72CE-0656-4368-B4AA-CDE430175C9B}" type="presParOf" srcId="{25E29AB1-DE1E-48E4-B66F-1D7048CC3527}" destId="{02C83B37-0F1D-4FEA-B7E7-FF6719B27A33}" srcOrd="1" destOrd="0" presId="urn:microsoft.com/office/officeart/2005/8/layout/vList4#4"/>
    <dgm:cxn modelId="{5943D440-57A2-475B-92AC-088F71F6B5FC}" type="presParOf" srcId="{25E29AB1-DE1E-48E4-B66F-1D7048CC3527}" destId="{129D03A9-9EE6-42F0-9D54-DE111F5C82E8}" srcOrd="2" destOrd="0" presId="urn:microsoft.com/office/officeart/2005/8/layout/vList4#4"/>
    <dgm:cxn modelId="{95C9ED00-FF76-44A3-9E4A-5B2EBF51CE08}" type="presParOf" srcId="{129D03A9-9EE6-42F0-9D54-DE111F5C82E8}" destId="{A93B6B1D-06C6-4860-8EBA-32C502FF8641}" srcOrd="0" destOrd="0" presId="urn:microsoft.com/office/officeart/2005/8/layout/vList4#4"/>
    <dgm:cxn modelId="{A28373EA-8503-4C2B-8E66-9B13ED6A42EA}" type="presParOf" srcId="{129D03A9-9EE6-42F0-9D54-DE111F5C82E8}" destId="{7AEC1603-E11D-41B0-BE2A-F6201D5BEDCD}" srcOrd="1" destOrd="0" presId="urn:microsoft.com/office/officeart/2005/8/layout/vList4#4"/>
    <dgm:cxn modelId="{C0CE690B-C47B-4486-9D76-AC441F9974B8}" type="presParOf" srcId="{129D03A9-9EE6-42F0-9D54-DE111F5C82E8}" destId="{7B44DBCB-1EB0-418C-B751-858BAE4753CC}" srcOrd="2" destOrd="0" presId="urn:microsoft.com/office/officeart/2005/8/layout/vList4#4"/>
    <dgm:cxn modelId="{766412F9-8693-4E78-A221-62E7CA1AE8BD}" type="presParOf" srcId="{25E29AB1-DE1E-48E4-B66F-1D7048CC3527}" destId="{2A6A015C-E28C-44A4-9412-971012033AAE}" srcOrd="3" destOrd="0" presId="urn:microsoft.com/office/officeart/2005/8/layout/vList4#4"/>
    <dgm:cxn modelId="{CA56239A-3452-470F-BDE9-EEDC0A4684AF}" type="presParOf" srcId="{25E29AB1-DE1E-48E4-B66F-1D7048CC3527}" destId="{BC272B12-7FD0-415F-81DF-F02239D32429}" srcOrd="4" destOrd="0" presId="urn:microsoft.com/office/officeart/2005/8/layout/vList4#4"/>
    <dgm:cxn modelId="{40804489-558F-49EC-9A02-6EC5EA5D1E14}" type="presParOf" srcId="{BC272B12-7FD0-415F-81DF-F02239D32429}" destId="{47C28FEA-814E-4A68-B726-08705D29C6AB}" srcOrd="0" destOrd="0" presId="urn:microsoft.com/office/officeart/2005/8/layout/vList4#4"/>
    <dgm:cxn modelId="{4DA9FB64-308D-4C16-8D63-588C8D40AEA2}" type="presParOf" srcId="{BC272B12-7FD0-415F-81DF-F02239D32429}" destId="{6ED042DA-90EA-415F-9861-14F87D22BB00}" srcOrd="1" destOrd="0" presId="urn:microsoft.com/office/officeart/2005/8/layout/vList4#4"/>
    <dgm:cxn modelId="{83BD5FD0-BC6A-49F9-B64E-561A039416D9}" type="presParOf" srcId="{BC272B12-7FD0-415F-81DF-F02239D32429}" destId="{799A5FF2-1A39-4675-818C-11261776BAE8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BA1672-6A92-410E-ADB7-49844FE0DC19}" type="datetimeFigureOut">
              <a:rPr lang="en-US"/>
              <a:pPr>
                <a:defRPr/>
              </a:pPr>
              <a:t>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23D8FE-90FB-4E69-ADD2-F26C7DD44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60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4FAFA4-54CE-4EF9-BC76-65145DD5D695}" type="datetimeFigureOut">
              <a:rPr lang="en-US"/>
              <a:pPr>
                <a:defRPr/>
              </a:pPr>
              <a:t>2/12/2014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A7C61E-4A1F-44F2-9A16-8AABF76FF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6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081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xfrm>
            <a:off x="0" y="4343400"/>
            <a:ext cx="6858000" cy="41132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4001964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2284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xfrm>
            <a:off x="0" y="4343400"/>
            <a:ext cx="6858000" cy="41132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2335680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xfrm>
            <a:off x="0" y="4343400"/>
            <a:ext cx="6858000" cy="41132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2690482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614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xfrm>
            <a:off x="0" y="4343400"/>
            <a:ext cx="6858000" cy="41132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2200" smtClean="0"/>
          </a:p>
        </p:txBody>
      </p:sp>
    </p:spTree>
    <p:extLst>
      <p:ext uri="{BB962C8B-B14F-4D97-AF65-F5344CB8AC3E}">
        <p14:creationId xmlns:p14="http://schemas.microsoft.com/office/powerpoint/2010/main" val="1470681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67915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136872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66587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84297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7480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xfrm>
            <a:off x="0" y="4343400"/>
            <a:ext cx="6858000" cy="41132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9078603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xfrm>
            <a:off x="0" y="4343400"/>
            <a:ext cx="6858000" cy="41132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39692930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457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8436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xfrm>
            <a:off x="0" y="4343400"/>
            <a:ext cx="6858000" cy="41132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200" smtClean="0"/>
          </a:p>
        </p:txBody>
      </p:sp>
    </p:spTree>
    <p:extLst>
      <p:ext uri="{BB962C8B-B14F-4D97-AF65-F5344CB8AC3E}">
        <p14:creationId xmlns:p14="http://schemas.microsoft.com/office/powerpoint/2010/main" val="18984808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82592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xfrm>
            <a:off x="0" y="4343400"/>
            <a:ext cx="6858000" cy="41132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200" smtClean="0"/>
          </a:p>
        </p:txBody>
      </p:sp>
    </p:spTree>
    <p:extLst>
      <p:ext uri="{BB962C8B-B14F-4D97-AF65-F5344CB8AC3E}">
        <p14:creationId xmlns:p14="http://schemas.microsoft.com/office/powerpoint/2010/main" val="35344884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xfrm>
            <a:off x="0" y="4343400"/>
            <a:ext cx="6858000" cy="41132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US" altLang="en-US" sz="2200" smtClean="0"/>
          </a:p>
        </p:txBody>
      </p:sp>
    </p:spTree>
    <p:extLst>
      <p:ext uri="{BB962C8B-B14F-4D97-AF65-F5344CB8AC3E}">
        <p14:creationId xmlns:p14="http://schemas.microsoft.com/office/powerpoint/2010/main" val="22056347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200" smtClean="0"/>
          </a:p>
        </p:txBody>
      </p:sp>
    </p:spTree>
    <p:extLst>
      <p:ext uri="{BB962C8B-B14F-4D97-AF65-F5344CB8AC3E}">
        <p14:creationId xmlns:p14="http://schemas.microsoft.com/office/powerpoint/2010/main" val="41731510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402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7487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896154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917784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200" smtClean="0"/>
          </a:p>
        </p:txBody>
      </p:sp>
    </p:spTree>
    <p:extLst>
      <p:ext uri="{BB962C8B-B14F-4D97-AF65-F5344CB8AC3E}">
        <p14:creationId xmlns:p14="http://schemas.microsoft.com/office/powerpoint/2010/main" val="1864437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0354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49317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200" smtClean="0"/>
          </a:p>
        </p:txBody>
      </p:sp>
    </p:spTree>
    <p:extLst>
      <p:ext uri="{BB962C8B-B14F-4D97-AF65-F5344CB8AC3E}">
        <p14:creationId xmlns:p14="http://schemas.microsoft.com/office/powerpoint/2010/main" val="20068900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xfrm>
            <a:off x="0" y="4343400"/>
            <a:ext cx="6858000" cy="41132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200" smtClean="0"/>
          </a:p>
        </p:txBody>
      </p:sp>
    </p:spTree>
    <p:extLst>
      <p:ext uri="{BB962C8B-B14F-4D97-AF65-F5344CB8AC3E}">
        <p14:creationId xmlns:p14="http://schemas.microsoft.com/office/powerpoint/2010/main" val="27360675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509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3984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55691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4137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275454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57233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763064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146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245096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014006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483914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297625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727130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2308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xfrm>
            <a:off x="0" y="4343400"/>
            <a:ext cx="6858000" cy="41132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3354233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xfrm>
            <a:off x="0" y="4343400"/>
            <a:ext cx="6858000" cy="41132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2654307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xfrm>
            <a:off x="0" y="4343400"/>
            <a:ext cx="6858000" cy="41132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3160114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xfrm>
            <a:off x="0" y="4265613"/>
            <a:ext cx="6858000" cy="41132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900" smtClean="0"/>
          </a:p>
        </p:txBody>
      </p:sp>
    </p:spTree>
    <p:extLst>
      <p:ext uri="{BB962C8B-B14F-4D97-AF65-F5344CB8AC3E}">
        <p14:creationId xmlns:p14="http://schemas.microsoft.com/office/powerpoint/2010/main" val="1173896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xfrm>
            <a:off x="0" y="4343400"/>
            <a:ext cx="6858000" cy="41132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300" smtClean="0"/>
          </a:p>
        </p:txBody>
      </p:sp>
    </p:spTree>
    <p:extLst>
      <p:ext uri="{BB962C8B-B14F-4D97-AF65-F5344CB8AC3E}">
        <p14:creationId xmlns:p14="http://schemas.microsoft.com/office/powerpoint/2010/main" val="100777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/>
          <p:cNvSpPr/>
          <p:nvPr userDrawn="1"/>
        </p:nvSpPr>
        <p:spPr>
          <a:xfrm>
            <a:off x="1219200" y="3810000"/>
            <a:ext cx="6705600" cy="19050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7"/>
          <p:cNvSpPr/>
          <p:nvPr userDrawn="1"/>
        </p:nvSpPr>
        <p:spPr>
          <a:xfrm>
            <a:off x="533400" y="2057400"/>
            <a:ext cx="8077200" cy="16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85800" y="2133600"/>
            <a:ext cx="7772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/>
          <p:cNvSpPr/>
          <p:nvPr userDrawn="1"/>
        </p:nvSpPr>
        <p:spPr>
          <a:xfrm>
            <a:off x="381000" y="228600"/>
            <a:ext cx="83820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9"/>
          <p:cNvSpPr/>
          <p:nvPr userDrawn="1"/>
        </p:nvSpPr>
        <p:spPr>
          <a:xfrm>
            <a:off x="381000" y="1752600"/>
            <a:ext cx="8382000" cy="47244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/>
          <p:cNvSpPr/>
          <p:nvPr userDrawn="1"/>
        </p:nvSpPr>
        <p:spPr>
          <a:xfrm>
            <a:off x="6553200" y="228600"/>
            <a:ext cx="2209800" cy="5943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9"/>
          <p:cNvSpPr/>
          <p:nvPr userDrawn="1"/>
        </p:nvSpPr>
        <p:spPr>
          <a:xfrm>
            <a:off x="381000" y="228600"/>
            <a:ext cx="6019800" cy="59436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7912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58674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/>
          <p:cNvSpPr/>
          <p:nvPr userDrawn="1"/>
        </p:nvSpPr>
        <p:spPr>
          <a:xfrm>
            <a:off x="381000" y="228600"/>
            <a:ext cx="83820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/>
          <p:cNvSpPr/>
          <p:nvPr userDrawn="1"/>
        </p:nvSpPr>
        <p:spPr>
          <a:xfrm>
            <a:off x="609600" y="4343400"/>
            <a:ext cx="8001000" cy="16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2"/>
          <p:cNvSpPr/>
          <p:nvPr userDrawn="1"/>
        </p:nvSpPr>
        <p:spPr>
          <a:xfrm>
            <a:off x="609600" y="2590800"/>
            <a:ext cx="8001000" cy="16764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19600"/>
            <a:ext cx="7772400" cy="1447800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67000"/>
            <a:ext cx="7772400" cy="15240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 userDrawn="1"/>
        </p:nvSpPr>
        <p:spPr>
          <a:xfrm>
            <a:off x="381000" y="228600"/>
            <a:ext cx="83820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"/>
          <p:cNvSpPr/>
          <p:nvPr userDrawn="1"/>
        </p:nvSpPr>
        <p:spPr>
          <a:xfrm>
            <a:off x="381000" y="228600"/>
            <a:ext cx="83820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57200" y="6505575"/>
            <a:ext cx="82296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8053388" algn="r"/>
              </a:tabLst>
              <a:defRPr/>
            </a:pPr>
            <a:r>
              <a:rPr lang="en-US" sz="1200" dirty="0">
                <a:latin typeface="+mn-lt"/>
                <a:cs typeface="+mn-cs"/>
              </a:rPr>
              <a:t>Copyright © 2014 Pearson Education, Inc. 	</a:t>
            </a:r>
            <a:fld id="{47B0FC53-B41C-4051-BCC5-48DE50AFFDF2}" type="slidenum">
              <a:rPr lang="en-US" sz="120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8053388" algn="r"/>
                </a:tabLst>
                <a:defRPr/>
              </a:pPr>
              <a:t>‹#›</a:t>
            </a:fld>
            <a:endParaRPr lang="en-US" sz="1200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2" r:id="rId5"/>
    <p:sldLayoutId id="2147483677" r:id="rId6"/>
    <p:sldLayoutId id="2147483671" r:id="rId7"/>
    <p:sldLayoutId id="2147483670" r:id="rId8"/>
    <p:sldLayoutId id="2147483669" r:id="rId9"/>
    <p:sldLayoutId id="2147483678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Managers from across organizations are involved in developing and acquiring information systems</a:t>
            </a:r>
            <a:endParaRPr lang="en-US" dirty="0"/>
          </a:p>
        </p:txBody>
      </p:sp>
      <p:sp>
        <p:nvSpPr>
          <p:cNvPr id="1638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9 - Developing and Acquiring Information Systems</a:t>
            </a:r>
          </a:p>
        </p:txBody>
      </p:sp>
      <p:pic>
        <p:nvPicPr>
          <p:cNvPr id="16387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288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0"/>
            <a:ext cx="15890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6488" y="0"/>
            <a:ext cx="3287712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0"/>
            <a:ext cx="22336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457200"/>
            <a:ext cx="56388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Mismanagement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209800"/>
            <a:ext cx="4038600" cy="3600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Can a good information system overcome a bad business model?</a:t>
            </a:r>
            <a:endParaRPr lang="en-US" altLang="en-US" sz="2000" smtClean="0"/>
          </a:p>
        </p:txBody>
      </p:sp>
      <p:pic>
        <p:nvPicPr>
          <p:cNvPr id="23556" name="Picture 4" descr="Fig03-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457700" cy="4940300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7543800" y="4724400"/>
            <a:ext cx="1524000" cy="2133600"/>
          </a:xfrm>
          <a:prstGeom prst="ellipse">
            <a:avLst/>
          </a:prstGeom>
          <a:solidFill>
            <a:srgbClr val="EB963C">
              <a:alpha val="20000"/>
            </a:srgbClr>
          </a:solidFill>
          <a:ln w="31750" algn="ctr">
            <a:solidFill>
              <a:srgbClr val="EB963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50888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384175"/>
            <a:ext cx="8534400" cy="7588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Productivity Business Case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2311400"/>
          <a:ext cx="4010025" cy="3192463"/>
        </p:xfrm>
        <a:graphic>
          <a:graphicData uri="http://schemas.openxmlformats.org/drawingml/2006/table">
            <a:tbl>
              <a:tblPr/>
              <a:tblGrid>
                <a:gridCol w="2408995"/>
                <a:gridCol w="1601030"/>
              </a:tblGrid>
              <a:tr h="634921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Employees</a:t>
                      </a:r>
                    </a:p>
                  </a:txBody>
                  <a:tcPr marL="9526" marR="9526" marT="1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20,000</a:t>
                      </a:r>
                    </a:p>
                  </a:txBody>
                  <a:tcPr marL="9526" marR="9526" marT="1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921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Average Salary</a:t>
                      </a:r>
                    </a:p>
                  </a:txBody>
                  <a:tcPr marL="9526" marR="9526" marT="1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$42,523</a:t>
                      </a:r>
                    </a:p>
                  </a:txBody>
                  <a:tcPr marL="9526" marR="9526" marT="1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921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Salary</a:t>
                      </a:r>
                    </a:p>
                  </a:txBody>
                  <a:tcPr marL="9526" marR="9526" marT="1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$850,460,000</a:t>
                      </a:r>
                    </a:p>
                  </a:txBody>
                  <a:tcPr marL="9526" marR="9526" marT="1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778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 Productivity Increase</a:t>
                      </a:r>
                    </a:p>
                  </a:txBody>
                  <a:tcPr marL="9526" marR="9526" marT="1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$85,046,000</a:t>
                      </a:r>
                    </a:p>
                  </a:txBody>
                  <a:tcPr marL="9526" marR="9526" marT="1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921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 of Project</a:t>
                      </a:r>
                    </a:p>
                  </a:txBody>
                  <a:tcPr marL="9526" marR="9526" marT="1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$4,000,000</a:t>
                      </a:r>
                    </a:p>
                  </a:txBody>
                  <a:tcPr marL="9526" marR="9526" marT="1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927600" y="2311400"/>
          <a:ext cx="3970338" cy="3192463"/>
        </p:xfrm>
        <a:graphic>
          <a:graphicData uri="http://schemas.openxmlformats.org/drawingml/2006/table">
            <a:tbl>
              <a:tblPr/>
              <a:tblGrid>
                <a:gridCol w="2409135"/>
                <a:gridCol w="1561203"/>
              </a:tblGrid>
              <a:tr h="634921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Employees</a:t>
                      </a:r>
                    </a:p>
                  </a:txBody>
                  <a:tcPr marL="9527" marR="9527" marT="1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9527" marR="9527" marT="1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921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Average Salary</a:t>
                      </a:r>
                    </a:p>
                  </a:txBody>
                  <a:tcPr marL="9527" marR="9527" marT="1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$37,520</a:t>
                      </a:r>
                    </a:p>
                  </a:txBody>
                  <a:tcPr marL="9527" marR="9527" marT="1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921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Salary</a:t>
                      </a:r>
                    </a:p>
                  </a:txBody>
                  <a:tcPr marL="9527" marR="9527" marT="1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$2,814,000</a:t>
                      </a:r>
                    </a:p>
                  </a:txBody>
                  <a:tcPr marL="9527" marR="9527" marT="1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778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 </a:t>
                      </a:r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Headcount Reduction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7" marR="9527" marT="1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$281,400</a:t>
                      </a:r>
                    </a:p>
                  </a:txBody>
                  <a:tcPr marL="9527" marR="9527" marT="1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921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 of Project</a:t>
                      </a:r>
                    </a:p>
                  </a:txBody>
                  <a:tcPr marL="9527" marR="9527" marT="1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$400,000</a:t>
                      </a:r>
                    </a:p>
                  </a:txBody>
                  <a:tcPr marL="9527" marR="9527" marT="12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3141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-79375"/>
            <a:ext cx="8088313" cy="838200"/>
          </a:xfrm>
        </p:spPr>
        <p:txBody>
          <a:bodyPr/>
          <a:lstStyle/>
          <a:p>
            <a:pPr eaLnBrk="1" hangingPunct="1"/>
            <a:r>
              <a:rPr lang="en-US" altLang="en-US" sz="3800" smtClean="0"/>
              <a:t>Making a Successful Business Case</a:t>
            </a:r>
          </a:p>
        </p:txBody>
      </p:sp>
      <p:pic>
        <p:nvPicPr>
          <p:cNvPr id="27651" name="Picture 5" descr="Fig03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685800"/>
            <a:ext cx="4148137" cy="5600700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17196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279400"/>
            <a:ext cx="6324600" cy="838200"/>
          </a:xfrm>
        </p:spPr>
        <p:txBody>
          <a:bodyPr/>
          <a:lstStyle/>
          <a:p>
            <a:pPr eaLnBrk="1" hangingPunct="1"/>
            <a:r>
              <a:rPr lang="en-US" altLang="en-US" sz="3800" smtClean="0"/>
              <a:t>Arguments</a:t>
            </a:r>
            <a:r>
              <a:rPr lang="en-US" altLang="en-US" smtClean="0"/>
              <a:t> </a:t>
            </a:r>
            <a:r>
              <a:rPr lang="en-US" altLang="en-US" sz="3800" smtClean="0"/>
              <a:t>Based on Faith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2057400"/>
            <a:ext cx="41148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Do you need a cost benefits analysis for an argument based on faith?</a:t>
            </a:r>
            <a:endParaRPr lang="en-US" altLang="en-US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600" smtClean="0"/>
          </a:p>
        </p:txBody>
      </p:sp>
      <p:pic>
        <p:nvPicPr>
          <p:cNvPr id="28676" name="Picture 5" descr="Fig03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3752850" cy="5067300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Oval 6"/>
          <p:cNvSpPr>
            <a:spLocks noChangeArrowheads="1"/>
          </p:cNvSpPr>
          <p:nvPr/>
        </p:nvSpPr>
        <p:spPr bwMode="auto">
          <a:xfrm>
            <a:off x="4191000" y="4241800"/>
            <a:ext cx="1524000" cy="2032000"/>
          </a:xfrm>
          <a:prstGeom prst="ellipse">
            <a:avLst/>
          </a:prstGeom>
          <a:solidFill>
            <a:srgbClr val="EB963C">
              <a:alpha val="20000"/>
            </a:srgbClr>
          </a:solidFill>
          <a:ln w="31750" algn="ctr">
            <a:solidFill>
              <a:srgbClr val="EB963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67593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PROFS to cc:Mail Migration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55800"/>
            <a:ext cx="8305800" cy="4114800"/>
          </a:xfrm>
        </p:spPr>
        <p:txBody>
          <a:bodyPr/>
          <a:lstStyle/>
          <a:p>
            <a:r>
              <a:rPr lang="en-US" altLang="en-US" sz="2800" smtClean="0"/>
              <a:t>Manager struggled to make business case based on fact</a:t>
            </a:r>
          </a:p>
          <a:p>
            <a:pPr lvl="1"/>
            <a:r>
              <a:rPr lang="en-US" altLang="en-US" sz="2400" smtClean="0"/>
              <a:t>Sticking with PROFS was less expensive than migrating to cc:Mail</a:t>
            </a:r>
          </a:p>
          <a:p>
            <a:r>
              <a:rPr lang="en-US" altLang="en-US" sz="2800" smtClean="0"/>
              <a:t>cc:Mail migration was necessary to gain support for migration from centralized to distributed world</a:t>
            </a:r>
          </a:p>
          <a:p>
            <a:r>
              <a:rPr lang="en-US" altLang="en-US" sz="2800" smtClean="0"/>
              <a:t>Made case on “Faith”, not “Fact” </a:t>
            </a:r>
          </a:p>
          <a:p>
            <a:endParaRPr lang="en-US" altLang="en-US" sz="2800" smtClean="0"/>
          </a:p>
          <a:p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397097101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9400"/>
            <a:ext cx="6781800" cy="838200"/>
          </a:xfrm>
        </p:spPr>
        <p:txBody>
          <a:bodyPr/>
          <a:lstStyle/>
          <a:p>
            <a:pPr eaLnBrk="1" hangingPunct="1"/>
            <a:r>
              <a:rPr lang="en-US" altLang="en-US" sz="3800" smtClean="0"/>
              <a:t>Arguments Based on Fear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2209800"/>
            <a:ext cx="41148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Do you need a cost benefits analysis for an argument based on fear?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Come on, how do you instill “fear” in an organization?</a:t>
            </a:r>
            <a:endParaRPr lang="en-US" altLang="en-US" sz="240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600" smtClean="0"/>
          </a:p>
        </p:txBody>
      </p:sp>
      <p:pic>
        <p:nvPicPr>
          <p:cNvPr id="30724" name="Picture 4" descr="Fig03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3752850" cy="5067300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5486400" y="4648200"/>
            <a:ext cx="1408113" cy="1727200"/>
          </a:xfrm>
          <a:prstGeom prst="ellipse">
            <a:avLst/>
          </a:prstGeom>
          <a:solidFill>
            <a:srgbClr val="EB963C">
              <a:alpha val="20000"/>
            </a:srgbClr>
          </a:solidFill>
          <a:ln w="31750" algn="ctr">
            <a:solidFill>
              <a:srgbClr val="EB963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69148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305800" cy="4114800"/>
          </a:xfrm>
        </p:spPr>
        <p:txBody>
          <a:bodyPr/>
          <a:lstStyle/>
          <a:p>
            <a:r>
              <a:rPr lang="en-US" altLang="en-US" smtClean="0"/>
              <a:t>You are the CIO of a small to mid sized company</a:t>
            </a:r>
          </a:p>
          <a:p>
            <a:r>
              <a:rPr lang="en-US" altLang="en-US" smtClean="0"/>
              <a:t>You are meeting with an independent consultant who is trying to get you to hire him to develop a business continuity plan and a disaster recovery plan</a:t>
            </a:r>
          </a:p>
          <a:p>
            <a:r>
              <a:rPr lang="en-US" altLang="en-US" smtClean="0"/>
              <a:t>Is a business case based on “Fear” effective? </a:t>
            </a:r>
          </a:p>
        </p:txBody>
      </p:sp>
    </p:spTree>
    <p:extLst>
      <p:ext uri="{BB962C8B-B14F-4D97-AF65-F5344CB8AC3E}">
        <p14:creationId xmlns:p14="http://schemas.microsoft.com/office/powerpoint/2010/main" val="7919283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Business Continuity and</a:t>
            </a:r>
            <a:br>
              <a:rPr lang="en-US" sz="3200" dirty="0" smtClean="0"/>
            </a:br>
            <a:r>
              <a:rPr lang="en-US" sz="3200" dirty="0" smtClean="0"/>
              <a:t>Disaster Recovery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1800"/>
            <a:ext cx="8839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Catastrophic loss of ability to deliver services from primary location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Must resume services from alternate location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Disaster recovery plan driven by the business’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Recover time objective (RTO)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Recovery point objective (RPO)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Business Continuity – How you continue to provide essential business services between time of the disaster and the execution of DR plan</a:t>
            </a:r>
          </a:p>
        </p:txBody>
      </p:sp>
    </p:spTree>
    <p:extLst>
      <p:ext uri="{BB962C8B-B14F-4D97-AF65-F5344CB8AC3E}">
        <p14:creationId xmlns:p14="http://schemas.microsoft.com/office/powerpoint/2010/main" val="241395433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787400" y="-1"/>
            <a:ext cx="77724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Sobering Statistics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8686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From the U.S. National Fire Protection Agency and the U.S. Bureau of Labor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Nearly 75% of all U.S. businesses have experienced a business interruption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20% of small to medium size businesses suffer a major disaster every five years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43% of US companies never reopen after a disaster and 29% close within three years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93% of companies that suffer a significant data lose are out of business within five years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1291117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57163"/>
            <a:ext cx="7620000" cy="15287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It’s not always what you expect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89000"/>
            <a:ext cx="8610600" cy="1549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It’s in not always an earthquake or a hurricane </a:t>
            </a: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685800" y="3740150"/>
            <a:ext cx="8458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 sz="2400"/>
              <a:t/>
            </a:r>
            <a:br>
              <a:rPr lang="en-US" altLang="en-US" sz="2400"/>
            </a:br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  <p:pic>
        <p:nvPicPr>
          <p:cNvPr id="1031" name="ShockwaveFlash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08200"/>
            <a:ext cx="4953000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22903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533400" y="384175"/>
            <a:ext cx="9144000" cy="758825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Combining Customized and Packaged software</a:t>
            </a:r>
          </a:p>
        </p:txBody>
      </p:sp>
      <p:sp>
        <p:nvSpPr>
          <p:cNvPr id="16388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01625" y="1676400"/>
            <a:ext cx="8413750" cy="4572000"/>
          </a:xfrm>
        </p:spPr>
        <p:txBody>
          <a:bodyPr/>
          <a:lstStyle/>
          <a:p>
            <a:r>
              <a:rPr lang="en-US" altLang="en-US" dirty="0" smtClean="0"/>
              <a:t>There are a variety of sources for information systems.</a:t>
            </a:r>
          </a:p>
        </p:txBody>
      </p:sp>
      <p:pic>
        <p:nvPicPr>
          <p:cNvPr id="16389" name="Picture 4" descr="Fig09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7" y="2438400"/>
            <a:ext cx="5715660" cy="3962400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3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9400"/>
            <a:ext cx="6781800" cy="838200"/>
          </a:xfrm>
        </p:spPr>
        <p:txBody>
          <a:bodyPr/>
          <a:lstStyle/>
          <a:p>
            <a:pPr eaLnBrk="1" hangingPunct="1"/>
            <a:r>
              <a:rPr lang="en-US" altLang="en-US" sz="3800" smtClean="0"/>
              <a:t>Arguments Based on Fear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2209800"/>
            <a:ext cx="41148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Do you need a cost benefits analysis for an argument based on fear?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smtClean="0"/>
          </a:p>
          <a:p>
            <a:pPr eaLnBrk="1" hangingPunct="1">
              <a:lnSpc>
                <a:spcPct val="90000"/>
              </a:lnSpc>
            </a:pPr>
            <a:endParaRPr lang="en-US" altLang="en-US" sz="260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600" smtClean="0"/>
          </a:p>
        </p:txBody>
      </p:sp>
      <p:pic>
        <p:nvPicPr>
          <p:cNvPr id="34820" name="Picture 4" descr="Fig03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3752850" cy="5067300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5486400" y="4648200"/>
            <a:ext cx="1408113" cy="1727200"/>
          </a:xfrm>
          <a:prstGeom prst="ellipse">
            <a:avLst/>
          </a:prstGeom>
          <a:solidFill>
            <a:srgbClr val="EB963C">
              <a:alpha val="20000"/>
            </a:srgbClr>
          </a:solidFill>
          <a:ln w="31750" algn="ctr">
            <a:solidFill>
              <a:srgbClr val="EB963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41580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279400"/>
            <a:ext cx="7010400" cy="838200"/>
          </a:xfrm>
        </p:spPr>
        <p:txBody>
          <a:bodyPr/>
          <a:lstStyle/>
          <a:p>
            <a:pPr eaLnBrk="1" hangingPunct="1"/>
            <a:r>
              <a:rPr lang="en-US" altLang="en-US" sz="3800" smtClean="0"/>
              <a:t>Arguments Based on Fact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209800"/>
            <a:ext cx="38862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smtClean="0"/>
              <a:t>Do you need a cost benefits analysis for an argument based on fact?</a:t>
            </a:r>
            <a:endParaRPr lang="en-US" altLang="en-US" sz="2800" smtClean="0"/>
          </a:p>
        </p:txBody>
      </p:sp>
      <p:pic>
        <p:nvPicPr>
          <p:cNvPr id="35844" name="Picture 4" descr="Fig03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3752850" cy="5067300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6781800" y="4648200"/>
            <a:ext cx="1408113" cy="1727200"/>
          </a:xfrm>
          <a:prstGeom prst="ellipse">
            <a:avLst/>
          </a:prstGeom>
          <a:solidFill>
            <a:srgbClr val="EB963C">
              <a:alpha val="20000"/>
            </a:srgbClr>
          </a:solidFill>
          <a:ln w="31750" algn="ctr">
            <a:solidFill>
              <a:srgbClr val="EB963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23137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Cost-Benefit Analysis Example</a:t>
            </a:r>
            <a:endParaRPr 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828800"/>
            <a:ext cx="4041775" cy="4572000"/>
          </a:xfrm>
        </p:spPr>
        <p:txBody>
          <a:bodyPr/>
          <a:lstStyle/>
          <a:p>
            <a:r>
              <a:rPr lang="en-US" altLang="en-US" dirty="0" smtClean="0"/>
              <a:t>Worksheet showing a simplified cost–benefit analysis for a Web-based order fulfillment system.</a:t>
            </a:r>
          </a:p>
        </p:txBody>
      </p:sp>
      <p:pic>
        <p:nvPicPr>
          <p:cNvPr id="37893" name="Picture 5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71600"/>
            <a:ext cx="4827016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39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The Systems Development Process</a:t>
            </a:r>
            <a:endParaRPr lang="en-US" sz="3200" smtClean="0"/>
          </a:p>
        </p:txBody>
      </p:sp>
      <p:graphicFrame>
        <p:nvGraphicFramePr>
          <p:cNvPr id="3" name="Diagram 2"/>
          <p:cNvGraphicFramePr/>
          <p:nvPr/>
        </p:nvGraphicFramePr>
        <p:xfrm>
          <a:off x="4572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685800"/>
            <a:ext cx="7086600" cy="838200"/>
          </a:xfrm>
        </p:spPr>
        <p:txBody>
          <a:bodyPr/>
          <a:lstStyle/>
          <a:p>
            <a:pPr eaLnBrk="1" hangingPunct="1"/>
            <a:r>
              <a:rPr lang="en-US" altLang="en-US" sz="3800" smtClean="0"/>
              <a:t>Steps in the Systems Development Process</a:t>
            </a:r>
          </a:p>
        </p:txBody>
      </p:sp>
      <p:pic>
        <p:nvPicPr>
          <p:cNvPr id="41987" name="Picture 4" descr="Fig09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944688"/>
            <a:ext cx="8904287" cy="4319587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5562600" y="2105025"/>
            <a:ext cx="335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Building my deck vs. a new sales system for Chuck’s Bikes</a:t>
            </a:r>
          </a:p>
        </p:txBody>
      </p:sp>
    </p:spTree>
    <p:extLst>
      <p:ext uri="{BB962C8B-B14F-4D97-AF65-F5344CB8AC3E}">
        <p14:creationId xmlns:p14="http://schemas.microsoft.com/office/powerpoint/2010/main" val="257507427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B67C21-628F-4A5A-99BD-E3BCBB371ED8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609600"/>
            <a:ext cx="7086600" cy="8382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Phase 1: Systems Identification, Selection and Planning</a:t>
            </a:r>
          </a:p>
        </p:txBody>
      </p:sp>
      <p:pic>
        <p:nvPicPr>
          <p:cNvPr id="43012" name="Picture 4" descr="Fig09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765300"/>
            <a:ext cx="7867650" cy="4864100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04563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D86104-7675-49B0-9628-8123B8ED5E0C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Phase 2: Systems Analysis</a:t>
            </a:r>
          </a:p>
        </p:txBody>
      </p:sp>
      <p:pic>
        <p:nvPicPr>
          <p:cNvPr id="44036" name="Picture 4" descr="Fig09-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08125"/>
            <a:ext cx="8839200" cy="5257800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90531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Critical Success Factors</a:t>
            </a:r>
          </a:p>
        </p:txBody>
      </p:sp>
      <p:pic>
        <p:nvPicPr>
          <p:cNvPr id="45059" name="Picture 3" descr="Fig9.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08125"/>
            <a:ext cx="67818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93703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533400"/>
            <a:ext cx="7162800" cy="838200"/>
          </a:xfrm>
        </p:spPr>
        <p:txBody>
          <a:bodyPr/>
          <a:lstStyle/>
          <a:p>
            <a:pPr eaLnBrk="1" hangingPunct="1"/>
            <a:r>
              <a:rPr lang="en-US" altLang="en-US" sz="3800" smtClean="0"/>
              <a:t>System Analysis</a:t>
            </a:r>
          </a:p>
        </p:txBody>
      </p:sp>
      <p:pic>
        <p:nvPicPr>
          <p:cNvPr id="46083" name="Picture 4" descr="Fig09-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7" t="20004" r="23993" b="62848"/>
          <a:stretch>
            <a:fillRect/>
          </a:stretch>
        </p:blipFill>
        <p:spPr bwMode="auto">
          <a:xfrm>
            <a:off x="365125" y="4983163"/>
            <a:ext cx="3368675" cy="1554162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5" descr="Fig09-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90"/>
          <a:stretch>
            <a:fillRect/>
          </a:stretch>
        </p:blipFill>
        <p:spPr bwMode="auto">
          <a:xfrm>
            <a:off x="4038600" y="1417638"/>
            <a:ext cx="4114800" cy="3382962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08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5026025"/>
            <a:ext cx="3443287" cy="1603375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7" descr="Fig09-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7" r="23993" b="81900"/>
          <a:stretch>
            <a:fillRect/>
          </a:stretch>
        </p:blipFill>
        <p:spPr bwMode="auto">
          <a:xfrm>
            <a:off x="228600" y="2163763"/>
            <a:ext cx="3535363" cy="1722437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24982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JAD Session</a:t>
            </a:r>
          </a:p>
        </p:txBody>
      </p:sp>
      <p:pic>
        <p:nvPicPr>
          <p:cNvPr id="47107" name="Picture 4" descr="Fig9.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1276350"/>
            <a:ext cx="6605587" cy="55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5836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9 Learning Objectives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D8D79F4-7DCF-42A1-A2BD-9AE673CDB202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Phase 3: System Design</a:t>
            </a:r>
          </a:p>
        </p:txBody>
      </p:sp>
      <p:pic>
        <p:nvPicPr>
          <p:cNvPr id="48132" name="Picture 4" descr="Fig09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60513"/>
            <a:ext cx="8458200" cy="5068887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51904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System Design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05400" y="2514600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Forms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0" y="5165725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Reports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772400" y="29718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Interfaces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924800" y="5622925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Databases</a:t>
            </a: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733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60738"/>
            <a:ext cx="6124575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1325563"/>
            <a:ext cx="515302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828800"/>
            <a:ext cx="5153025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26345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533400"/>
            <a:ext cx="7010400" cy="8382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Phase 4: System Implementation</a:t>
            </a:r>
          </a:p>
        </p:txBody>
      </p:sp>
      <p:pic>
        <p:nvPicPr>
          <p:cNvPr id="50179" name="Picture 4" descr="Fig09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82738"/>
            <a:ext cx="8534400" cy="5138737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13989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Testing</a:t>
            </a:r>
          </a:p>
        </p:txBody>
      </p:sp>
      <p:pic>
        <p:nvPicPr>
          <p:cNvPr id="51203" name="Picture 3" descr="Tab9.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149475"/>
            <a:ext cx="890905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39586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Training</a:t>
            </a:r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FA25FC-C78E-4DDE-9394-D7A63C784735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  <p:pic>
        <p:nvPicPr>
          <p:cNvPr id="52228" name="Picture 3" descr="Tab9.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4838"/>
            <a:ext cx="9113838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7315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1325" y="312738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System Conversion and Installation</a:t>
            </a:r>
          </a:p>
        </p:txBody>
      </p:sp>
      <p:pic>
        <p:nvPicPr>
          <p:cNvPr id="53251" name="Picture 4" descr="Fig09-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620838"/>
            <a:ext cx="8755063" cy="5029200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0099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457200"/>
            <a:ext cx="7239000" cy="8382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System Maintenance</a:t>
            </a:r>
          </a:p>
        </p:txBody>
      </p:sp>
      <p:pic>
        <p:nvPicPr>
          <p:cNvPr id="54275" name="Picture 4" descr="Fig09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08125"/>
            <a:ext cx="8610600" cy="5237163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56943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End-User Development</a:t>
            </a:r>
            <a:endParaRPr lang="en-US" dirty="0"/>
          </a:p>
        </p:txBody>
      </p:sp>
      <p:sp>
        <p:nvSpPr>
          <p:cNvPr id="56323" name="Content Placeholder 2"/>
          <p:cNvSpPr>
            <a:spLocks noGrp="1"/>
          </p:cNvSpPr>
          <p:nvPr>
            <p:ph sz="quarter" idx="1"/>
          </p:nvPr>
        </p:nvSpPr>
        <p:spPr>
          <a:xfrm>
            <a:off x="314325" y="1579563"/>
            <a:ext cx="8504238" cy="1281112"/>
          </a:xfrm>
        </p:spPr>
        <p:txBody>
          <a:bodyPr/>
          <a:lstStyle/>
          <a:p>
            <a:r>
              <a:rPr lang="en-US" altLang="en-US" dirty="0" smtClean="0"/>
              <a:t>End-user development is a commonly used practice by tech-savvy managers who want to enhance their decision making and business intelligence.</a:t>
            </a:r>
          </a:p>
          <a:p>
            <a:endParaRPr lang="en-US" altLang="en-US" dirty="0" smtClean="0"/>
          </a:p>
        </p:txBody>
      </p:sp>
      <p:pic>
        <p:nvPicPr>
          <p:cNvPr id="56325" name="Picture 4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2" y="3278187"/>
            <a:ext cx="4789488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96863" y="3822700"/>
            <a:ext cx="367347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700" dirty="0">
                <a:latin typeface="+mn-lt"/>
                <a:cs typeface="+mn-cs"/>
              </a:rPr>
              <a:t>Using tools such as Microsoft Access, a sales manager can develop an application to track sales.</a:t>
            </a:r>
          </a:p>
        </p:txBody>
      </p:sp>
    </p:spTree>
    <p:extLst>
      <p:ext uri="{BB962C8B-B14F-4D97-AF65-F5344CB8AC3E}">
        <p14:creationId xmlns:p14="http://schemas.microsoft.com/office/powerpoint/2010/main" val="344504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Acquiring Information Systems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Steps in External Acquisition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905000"/>
            <a:ext cx="8001000" cy="4267200"/>
          </a:xfrm>
        </p:spPr>
        <p:txBody>
          <a:bodyPr/>
          <a:lstStyle/>
          <a:p>
            <a:pPr marL="347663" indent="-347663"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altLang="en-US" smtClean="0"/>
              <a:t>Competitive bid process—find the best system for lowest possible price.</a:t>
            </a:r>
          </a:p>
          <a:p>
            <a:pPr marL="971550" lvl="1" indent="-290513" eaLnBrk="1" hangingPunct="1">
              <a:buSzTx/>
              <a:buFontTx/>
              <a:buAutoNum type="arabicPeriod"/>
            </a:pPr>
            <a:r>
              <a:rPr lang="en-US" altLang="en-US" smtClean="0"/>
              <a:t>Systems planning and selection</a:t>
            </a:r>
          </a:p>
          <a:p>
            <a:pPr marL="971550" lvl="1" indent="-290513" eaLnBrk="1" hangingPunct="1">
              <a:buSzTx/>
              <a:buFontTx/>
              <a:buAutoNum type="arabicPeriod"/>
            </a:pPr>
            <a:r>
              <a:rPr lang="en-US" altLang="en-US" smtClean="0"/>
              <a:t>Systems analysis</a:t>
            </a:r>
          </a:p>
          <a:p>
            <a:pPr marL="971550" lvl="1" indent="-290513" eaLnBrk="1" hangingPunct="1">
              <a:buSzTx/>
              <a:buFontTx/>
              <a:buAutoNum type="arabicPeriod"/>
            </a:pPr>
            <a:r>
              <a:rPr lang="en-US" altLang="en-US" smtClean="0"/>
              <a:t>Development of a request for proposal</a:t>
            </a:r>
          </a:p>
          <a:p>
            <a:pPr marL="971550" lvl="1" indent="-290513" eaLnBrk="1" hangingPunct="1">
              <a:buSzTx/>
              <a:buFontTx/>
              <a:buAutoNum type="arabicPeriod"/>
            </a:pPr>
            <a:r>
              <a:rPr lang="en-US" altLang="en-US" smtClean="0"/>
              <a:t>Proposal evaluation</a:t>
            </a:r>
          </a:p>
          <a:p>
            <a:pPr marL="971550" lvl="1" indent="-290513" eaLnBrk="1" hangingPunct="1">
              <a:buSzTx/>
              <a:buFontTx/>
              <a:buAutoNum type="arabicPeriod"/>
            </a:pPr>
            <a:r>
              <a:rPr lang="en-US" altLang="en-US" smtClean="0"/>
              <a:t>Vendor selection</a:t>
            </a:r>
          </a:p>
          <a:p>
            <a:pPr marL="347663" indent="-347663"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altLang="en-US" smtClean="0"/>
              <a:t>The first two steps are similar to SDLC.</a:t>
            </a:r>
          </a:p>
        </p:txBody>
      </p:sp>
    </p:spTree>
    <p:extLst>
      <p:ext uri="{BB962C8B-B14F-4D97-AF65-F5344CB8AC3E}">
        <p14:creationId xmlns:p14="http://schemas.microsoft.com/office/powerpoint/2010/main" val="39255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the Business Case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4572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7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949450"/>
            <a:ext cx="6714286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4B5064"/>
                </a:solidFill>
              </a:rPr>
              <a:t>Development of a Request for Proposal (RFP)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6934200" y="2590800"/>
            <a:ext cx="1371600" cy="947737"/>
          </a:xfrm>
          <a:prstGeom prst="rect">
            <a:avLst/>
          </a:prstGeom>
          <a:solidFill>
            <a:srgbClr val="71918C">
              <a:alpha val="30196"/>
            </a:srgbClr>
          </a:solidFill>
          <a:ln w="31750">
            <a:solidFill>
              <a:srgbClr val="71918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Georgia" pitchFamily="18" charset="0"/>
              </a:rPr>
              <a:t>Areas covered in an RFP</a:t>
            </a:r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 flipH="1">
            <a:off x="6858000" y="3538538"/>
            <a:ext cx="762000" cy="865188"/>
          </a:xfrm>
          <a:prstGeom prst="line">
            <a:avLst/>
          </a:prstGeom>
          <a:noFill/>
          <a:ln w="31750">
            <a:solidFill>
              <a:srgbClr val="7191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Proposal Evaluation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764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Proposal evaluation—An assessment of proposals received from vendors.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May include system demonstrations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System benchmarking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Standardized tests to compare different proposed systems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Common system benchmarks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mtClean="0"/>
              <a:t>Response time given a specified number of users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mtClean="0"/>
              <a:t>Time to sort records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mtClean="0"/>
              <a:t>Time to retrieve a set of records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mtClean="0"/>
              <a:t>Time to produce a given record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mtClean="0"/>
              <a:t>Time to read in a set of data</a:t>
            </a:r>
          </a:p>
        </p:txBody>
      </p:sp>
    </p:spTree>
    <p:extLst>
      <p:ext uri="{BB962C8B-B14F-4D97-AF65-F5344CB8AC3E}">
        <p14:creationId xmlns:p14="http://schemas.microsoft.com/office/powerpoint/2010/main" val="179258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Vendor Selection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828800"/>
            <a:ext cx="8689975" cy="4572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Usually more than one system will meet the criteria.</a:t>
            </a:r>
          </a:p>
          <a:p>
            <a:pPr eaLnBrk="1" hangingPunct="1"/>
            <a:r>
              <a:rPr lang="en-US" altLang="en-US" sz="2800" dirty="0" smtClean="0"/>
              <a:t>Determine the best fit</a:t>
            </a:r>
          </a:p>
          <a:p>
            <a:pPr eaLnBrk="1" hangingPunct="1"/>
            <a:r>
              <a:rPr lang="en-US" altLang="en-US" sz="2800" dirty="0" smtClean="0"/>
              <a:t>Need to prioritize/rank the proposed systems</a:t>
            </a:r>
          </a:p>
          <a:p>
            <a:pPr lvl="1" eaLnBrk="1" hangingPunct="1"/>
            <a:r>
              <a:rPr lang="en-US" altLang="en-US" sz="2400" dirty="0" smtClean="0"/>
              <a:t>Best ranking system is chosen.</a:t>
            </a:r>
          </a:p>
          <a:p>
            <a:pPr lvl="1" eaLnBrk="1" hangingPunct="1"/>
            <a:r>
              <a:rPr lang="en-US" altLang="en-US" sz="2400" dirty="0" smtClean="0"/>
              <a:t>Formal approach—devise a scoring system for the criteria</a:t>
            </a:r>
          </a:p>
          <a:p>
            <a:pPr lvl="1" eaLnBrk="1" hangingPunct="1"/>
            <a:r>
              <a:rPr lang="en-US" altLang="en-US" sz="2400" dirty="0" smtClean="0"/>
              <a:t>Less formal approaches: </a:t>
            </a:r>
          </a:p>
          <a:p>
            <a:pPr lvl="2" eaLnBrk="1" hangingPunct="1"/>
            <a:r>
              <a:rPr lang="en-US" altLang="en-US" dirty="0" smtClean="0"/>
              <a:t>Checklists</a:t>
            </a:r>
          </a:p>
          <a:p>
            <a:pPr lvl="2" eaLnBrk="1" hangingPunct="1"/>
            <a:r>
              <a:rPr lang="en-US" altLang="en-US" dirty="0" smtClean="0"/>
              <a:t>Subjective processes</a:t>
            </a:r>
          </a:p>
          <a:p>
            <a:pPr lvl="2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8017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Multicriteria Analysis Example</a:t>
            </a:r>
            <a:endParaRPr lang="en-US" dirty="0"/>
          </a:p>
        </p:txBody>
      </p:sp>
      <p:sp>
        <p:nvSpPr>
          <p:cNvPr id="6553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828800"/>
            <a:ext cx="8504238" cy="4572000"/>
          </a:xfrm>
        </p:spPr>
        <p:txBody>
          <a:bodyPr/>
          <a:lstStyle/>
          <a:p>
            <a:r>
              <a:rPr lang="en-US" altLang="en-US" dirty="0" smtClean="0"/>
              <a:t>Alternative projects and system design decisions can be assisted using weighted </a:t>
            </a:r>
            <a:r>
              <a:rPr lang="en-US" altLang="en-US" dirty="0" err="1" smtClean="0"/>
              <a:t>multicriteria</a:t>
            </a:r>
            <a:r>
              <a:rPr lang="en-US" altLang="en-US" dirty="0" smtClean="0"/>
              <a:t> analysis.</a:t>
            </a:r>
          </a:p>
        </p:txBody>
      </p:sp>
      <p:pic>
        <p:nvPicPr>
          <p:cNvPr id="65541" name="Picture 4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3133725"/>
            <a:ext cx="63436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93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Application Service Providers (ASP)</a:t>
            </a:r>
          </a:p>
        </p:txBody>
      </p:sp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390525" y="1497013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47688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altLang="en-US" sz="270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altLang="en-US" sz="2700">
                <a:latin typeface="Georgia" pitchFamily="18" charset="0"/>
              </a:rPr>
              <a:t>Problems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en-US" altLang="en-US" sz="2300">
                <a:latin typeface="Georgia" pitchFamily="18" charset="0"/>
              </a:rPr>
              <a:t>Managing the software infrastructure is a complex task.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en-US" altLang="en-US" sz="2300">
                <a:latin typeface="Georgia" pitchFamily="18" charset="0"/>
              </a:rPr>
              <a:t>High operating costs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en-US" altLang="en-US" sz="2300">
                <a:latin typeface="Georgia" pitchFamily="18" charset="0"/>
              </a:rPr>
              <a:t>Scalability issues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altLang="en-US" sz="270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altLang="en-US" sz="2700">
                <a:latin typeface="Georgia" pitchFamily="18" charset="0"/>
              </a:rPr>
              <a:t>ASPs provide </a:t>
            </a:r>
            <a:r>
              <a:rPr lang="en-US" altLang="en-US" sz="2700" b="1">
                <a:latin typeface="Georgia" pitchFamily="18" charset="0"/>
              </a:rPr>
              <a:t>software as a service</a:t>
            </a:r>
            <a:r>
              <a:rPr lang="en-US" altLang="en-US" sz="2700">
                <a:latin typeface="Georgia" pitchFamily="18" charset="0"/>
              </a:rPr>
              <a:t> (SaaS)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en-US" altLang="en-US" sz="2300">
                <a:latin typeface="Georgia" pitchFamily="18" charset="0"/>
              </a:rPr>
              <a:t>Reduced need to maintain or upgrade software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en-US" altLang="en-US" sz="2300">
                <a:latin typeface="Georgia" pitchFamily="18" charset="0"/>
              </a:rPr>
              <a:t>Variable fee based on actual use of services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en-US" altLang="en-US" sz="2300">
                <a:latin typeface="Georgia" pitchFamily="18" charset="0"/>
              </a:rPr>
              <a:t>Ability to rely on a provider’s expertise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endParaRPr lang="en-US" altLang="en-US" sz="2300">
              <a:latin typeface="Georgia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endParaRPr lang="en-US" altLang="en-US" sz="240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92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Outsourcing Systems Development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828800"/>
            <a:ext cx="8504238" cy="4572000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altLang="en-US" sz="2800" dirty="0" smtClean="0"/>
              <a:t>Outsourcing systems development—Turning over responsibility for some or all of an organization’s IS development and operations to an outside firm.</a:t>
            </a:r>
          </a:p>
          <a:p>
            <a:pPr lvl="1" eaLnBrk="1" hangingPunct="1"/>
            <a:r>
              <a:rPr lang="en-US" altLang="en-US" sz="2400" dirty="0" smtClean="0"/>
              <a:t>Your IS solutions may be housed in their organization.</a:t>
            </a:r>
          </a:p>
          <a:p>
            <a:pPr lvl="1" eaLnBrk="1" hangingPunct="1"/>
            <a:r>
              <a:rPr lang="en-US" altLang="en-US" sz="2400" dirty="0" smtClean="0"/>
              <a:t>Your applications may be run on their computers.</a:t>
            </a:r>
          </a:p>
          <a:p>
            <a:pPr lvl="1" eaLnBrk="1" hangingPunct="1"/>
            <a:r>
              <a:rPr lang="en-US" altLang="en-US" sz="2400" dirty="0" smtClean="0"/>
              <a:t>They may develop systems to run on your existing computers (within your organization).</a:t>
            </a:r>
          </a:p>
        </p:txBody>
      </p:sp>
    </p:spTree>
    <p:extLst>
      <p:ext uri="{BB962C8B-B14F-4D97-AF65-F5344CB8AC3E}">
        <p14:creationId xmlns:p14="http://schemas.microsoft.com/office/powerpoint/2010/main" val="380723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Why Outsourcing? 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828800"/>
            <a:ext cx="8229600" cy="4648200"/>
          </a:xfrm>
        </p:spPr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en-US" altLang="en-US" sz="3000" u="sng" smtClean="0"/>
              <a:t>Cost and quality concerns</a:t>
            </a:r>
            <a:r>
              <a:rPr lang="en-US" altLang="en-US" sz="3000" smtClean="0"/>
              <a:t>—</a:t>
            </a:r>
            <a:r>
              <a:rPr lang="en-US" altLang="en-US" sz="2400" smtClean="0"/>
              <a:t>higher quality or lower cost systems may be available through outsourcing.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en-US" sz="3000" u="sng" smtClean="0"/>
              <a:t>Problems in IS performance</a:t>
            </a:r>
            <a:r>
              <a:rPr lang="en-US" altLang="en-US" sz="3000" smtClean="0"/>
              <a:t>—</a:t>
            </a:r>
            <a:r>
              <a:rPr lang="en-US" altLang="en-US" sz="2400" smtClean="0"/>
              <a:t>IS departments might have problems meeting acceptable standards.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en-US" sz="3000" u="sng" smtClean="0"/>
              <a:t>Supplier pressure</a:t>
            </a:r>
            <a:r>
              <a:rPr lang="en-US" altLang="en-US" sz="2400" smtClean="0"/>
              <a:t>—aggressive sales force convinces senior management to outsource IS functions.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en-US" sz="3000" u="sng" smtClean="0"/>
              <a:t>Simplifying, downsizing, and reengineering</a:t>
            </a:r>
            <a:r>
              <a:rPr lang="en-US" altLang="en-US" sz="3000" smtClean="0"/>
              <a:t>—</a:t>
            </a:r>
            <a:r>
              <a:rPr lang="en-US" altLang="en-US" sz="2400" smtClean="0"/>
              <a:t> focusing on core competencies.</a:t>
            </a:r>
          </a:p>
        </p:txBody>
      </p:sp>
    </p:spTree>
    <p:extLst>
      <p:ext uri="{BB962C8B-B14F-4D97-AF65-F5344CB8AC3E}">
        <p14:creationId xmlns:p14="http://schemas.microsoft.com/office/powerpoint/2010/main" val="41351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Why Outsourcing? (cont’d)</a:t>
            </a:r>
          </a:p>
        </p:txBody>
      </p:sp>
      <p:sp>
        <p:nvSpPr>
          <p:cNvPr id="69636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828800"/>
            <a:ext cx="8504238" cy="4572000"/>
          </a:xfrm>
        </p:spPr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en-US" altLang="en-US" u="sng" dirty="0" smtClean="0"/>
              <a:t>Financial factors</a:t>
            </a:r>
            <a:r>
              <a:rPr lang="en-US" altLang="en-US" dirty="0" smtClean="0"/>
              <a:t>—</a:t>
            </a:r>
            <a:r>
              <a:rPr lang="en-US" altLang="en-US" sz="2400" dirty="0" smtClean="0"/>
              <a:t>liquidation of IT assets.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en-US" u="sng" dirty="0" smtClean="0"/>
              <a:t>Organizational culture</a:t>
            </a:r>
            <a:r>
              <a:rPr lang="en-US" altLang="en-US" dirty="0" smtClean="0"/>
              <a:t>—</a:t>
            </a:r>
            <a:r>
              <a:rPr lang="en-US" altLang="en-US" sz="2400" dirty="0" smtClean="0"/>
              <a:t>external IS groups are devoid of political ties.</a:t>
            </a:r>
          </a:p>
          <a:p>
            <a:pPr eaLnBrk="1" hangingPunct="1">
              <a:spcAft>
                <a:spcPct val="20000"/>
              </a:spcAft>
            </a:pPr>
            <a:r>
              <a:rPr lang="en-US" altLang="en-US" u="sng" dirty="0" smtClean="0"/>
              <a:t>Internal irritants</a:t>
            </a:r>
            <a:r>
              <a:rPr lang="en-US" altLang="en-US" dirty="0" smtClean="0"/>
              <a:t>—</a:t>
            </a:r>
            <a:r>
              <a:rPr lang="en-US" altLang="en-US" sz="2400" dirty="0" smtClean="0"/>
              <a:t>external IS group may be better accepted by other organizational users.</a:t>
            </a:r>
          </a:p>
          <a:p>
            <a:pPr eaLnBrk="1" hangingPunct="1"/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3014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>
                <a:solidFill>
                  <a:srgbClr val="4B5064"/>
                </a:solidFill>
              </a:rPr>
              <a:t>Managing the IS Outsourcing Relationship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981200"/>
            <a:ext cx="8001000" cy="4114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Ongoing management of an outsourcing alliance is needed.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Strong, active CIO and staff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Clear, realistic performance measurements of the system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Multiple levels of interface between customer and outsourcer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Full-time relationship managers should be assigned.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4676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305800" cy="76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Not All Outsourcing Relationships Are the Same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0688" y="1776413"/>
            <a:ext cx="8001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smtClean="0"/>
              <a:t>Outsourcing relationships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smtClean="0"/>
              <a:t>No longer just a legal contract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smtClean="0"/>
              <a:t>Strategic, mutually beneficial partnership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smtClean="0"/>
              <a:t>Different types of outsourcing relationships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smtClean="0"/>
              <a:t>Basic relationship—“Cash &amp; Carry”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smtClean="0"/>
              <a:t>Preferred relationship—Set preferential pricing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smtClean="0"/>
              <a:t>Strategic relationship—Share risks/rewards</a:t>
            </a:r>
          </a:p>
        </p:txBody>
      </p:sp>
    </p:spTree>
    <p:extLst>
      <p:ext uri="{BB962C8B-B14F-4D97-AF65-F5344CB8AC3E}">
        <p14:creationId xmlns:p14="http://schemas.microsoft.com/office/powerpoint/2010/main" val="232058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Productivity Gains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idx="4294967295"/>
          </p:nvPr>
        </p:nvSpPr>
        <p:spPr>
          <a:xfrm>
            <a:off x="1066800" y="1905000"/>
            <a:ext cx="78486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Easy to identify costs with developing an IS</a:t>
            </a:r>
          </a:p>
          <a:p>
            <a:pPr eaLnBrk="1" hangingPunct="1"/>
            <a:r>
              <a:rPr lang="en-US" altLang="en-US" smtClean="0"/>
              <a:t>How do you measure productivity gains?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Why hasn’t productivity increased at the rate of IS investments?</a:t>
            </a:r>
          </a:p>
        </p:txBody>
      </p:sp>
    </p:spTree>
    <p:extLst>
      <p:ext uri="{BB962C8B-B14F-4D97-AF65-F5344CB8AC3E}">
        <p14:creationId xmlns:p14="http://schemas.microsoft.com/office/powerpoint/2010/main" val="73784286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533400"/>
            <a:ext cx="71628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Productivity Paradox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701800"/>
            <a:ext cx="3733800" cy="325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Give an example of how information systems may be used in unintended ways.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  <p:pic>
        <p:nvPicPr>
          <p:cNvPr id="19460" name="Picture 4" descr="Fig03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2413000"/>
            <a:ext cx="5157787" cy="4368800"/>
          </a:xfrm>
          <a:prstGeom prst="rect">
            <a:avLst/>
          </a:prstGeom>
          <a:noFill/>
          <a:ln w="31750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82131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533400"/>
            <a:ext cx="58674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Measurement Problems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600200"/>
            <a:ext cx="4267200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Give an example of how the wrong things can be measured</a:t>
            </a:r>
            <a:endParaRPr lang="en-US" altLang="en-US" sz="2400" b="1" smtClean="0"/>
          </a:p>
        </p:txBody>
      </p:sp>
      <p:pic>
        <p:nvPicPr>
          <p:cNvPr id="20484" name="Picture 4" descr="Fig03-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457700" cy="4940300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4419600" y="1803400"/>
            <a:ext cx="1600200" cy="1651000"/>
          </a:xfrm>
          <a:prstGeom prst="ellipse">
            <a:avLst/>
          </a:prstGeom>
          <a:solidFill>
            <a:srgbClr val="EB963C">
              <a:alpha val="20000"/>
            </a:srgbClr>
          </a:solidFill>
          <a:ln w="31750" algn="ctr">
            <a:solidFill>
              <a:srgbClr val="EB963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77944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Time Lags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905000"/>
            <a:ext cx="41910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When can the benefits of an information system lag behind the realized benefits?</a:t>
            </a:r>
            <a:endParaRPr lang="en-US" altLang="en-US" sz="2000" smtClean="0"/>
          </a:p>
        </p:txBody>
      </p:sp>
      <p:pic>
        <p:nvPicPr>
          <p:cNvPr id="21508" name="Picture 4" descr="Fig03-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457700" cy="4940300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7583488" y="1803400"/>
            <a:ext cx="1408112" cy="1854200"/>
          </a:xfrm>
          <a:prstGeom prst="ellipse">
            <a:avLst/>
          </a:prstGeom>
          <a:solidFill>
            <a:srgbClr val="EB963C">
              <a:alpha val="20000"/>
            </a:srgbClr>
          </a:solidFill>
          <a:ln w="31750" algn="ctr">
            <a:solidFill>
              <a:srgbClr val="EB963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1939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457200"/>
            <a:ext cx="52578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Redistribution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803400"/>
            <a:ext cx="3657600" cy="4267200"/>
          </a:xfrm>
        </p:spPr>
        <p:txBody>
          <a:bodyPr/>
          <a:lstStyle/>
          <a:p>
            <a:pPr eaLnBrk="1" hangingPunct="1"/>
            <a:r>
              <a:rPr lang="en-US" altLang="en-US" sz="2600" smtClean="0"/>
              <a:t>If an information systems simply redistributes the pieces of the pie rather than make the pie bigger, does it create any value?</a:t>
            </a:r>
            <a:endParaRPr lang="en-US" altLang="en-US" sz="2400" smtClean="0"/>
          </a:p>
          <a:p>
            <a:pPr lvl="1" eaLnBrk="1" hangingPunct="1"/>
            <a:endParaRPr lang="en-US" altLang="en-US" sz="2400" smtClean="0"/>
          </a:p>
        </p:txBody>
      </p:sp>
      <p:pic>
        <p:nvPicPr>
          <p:cNvPr id="22532" name="Picture 4" descr="Fig03-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457700" cy="4940300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4383088" y="5156200"/>
            <a:ext cx="1636712" cy="1524000"/>
          </a:xfrm>
          <a:prstGeom prst="ellipse">
            <a:avLst/>
          </a:prstGeom>
          <a:solidFill>
            <a:srgbClr val="EB963C">
              <a:alpha val="20000"/>
            </a:srgbClr>
          </a:solidFill>
          <a:ln w="31750" algn="ctr">
            <a:solidFill>
              <a:srgbClr val="EB963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99532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1.0.2296"/>
  <p:tag name="PPTVERSION" val="14"/>
  <p:tag name="TPOS" val="2"/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1310</Words>
  <Application>Microsoft Office PowerPoint</Application>
  <PresentationFormat>On-screen Show (4:3)</PresentationFormat>
  <Paragraphs>202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Georgia</vt:lpstr>
      <vt:lpstr>Wingdings</vt:lpstr>
      <vt:lpstr>Wingdings 2</vt:lpstr>
      <vt:lpstr>Office Theme</vt:lpstr>
      <vt:lpstr>Chapter 9 - Developing and Acquiring Information Systems</vt:lpstr>
      <vt:lpstr>Combining Customized and Packaged software</vt:lpstr>
      <vt:lpstr>Chapter 9 Learning Objectives</vt:lpstr>
      <vt:lpstr>Making the Business Case</vt:lpstr>
      <vt:lpstr>Productivity Gains</vt:lpstr>
      <vt:lpstr>The Productivity Paradox</vt:lpstr>
      <vt:lpstr>Measurement Problems</vt:lpstr>
      <vt:lpstr>Time Lags</vt:lpstr>
      <vt:lpstr>Redistribution</vt:lpstr>
      <vt:lpstr>Mismanagement</vt:lpstr>
      <vt:lpstr>Productivity Business Case</vt:lpstr>
      <vt:lpstr>Making a Successful Business Case</vt:lpstr>
      <vt:lpstr>Arguments Based on Faith</vt:lpstr>
      <vt:lpstr>PROFS to cc:Mail Migration</vt:lpstr>
      <vt:lpstr>Arguments Based on Fear</vt:lpstr>
      <vt:lpstr>Scenario</vt:lpstr>
      <vt:lpstr>Business Continuity and Disaster Recovery</vt:lpstr>
      <vt:lpstr>Sobering Statistics</vt:lpstr>
      <vt:lpstr>It’s not always what you expect</vt:lpstr>
      <vt:lpstr>Arguments Based on Fear</vt:lpstr>
      <vt:lpstr>Arguments Based on Fact</vt:lpstr>
      <vt:lpstr>Cost-Benefit Analysis Example</vt:lpstr>
      <vt:lpstr>The Systems Development Process</vt:lpstr>
      <vt:lpstr>Steps in the Systems Development Process</vt:lpstr>
      <vt:lpstr>Phase 1: Systems Identification, Selection and Planning</vt:lpstr>
      <vt:lpstr>Phase 2: Systems Analysis</vt:lpstr>
      <vt:lpstr>Critical Success Factors</vt:lpstr>
      <vt:lpstr>System Analysis</vt:lpstr>
      <vt:lpstr>JAD Session</vt:lpstr>
      <vt:lpstr>Phase 3: System Design</vt:lpstr>
      <vt:lpstr>System Design</vt:lpstr>
      <vt:lpstr>Phase 4: System Implementation</vt:lpstr>
      <vt:lpstr>Testing</vt:lpstr>
      <vt:lpstr>Training</vt:lpstr>
      <vt:lpstr>System Conversion and Installation</vt:lpstr>
      <vt:lpstr>System Maintenance</vt:lpstr>
      <vt:lpstr>End-User Development</vt:lpstr>
      <vt:lpstr>Acquiring Information Systems</vt:lpstr>
      <vt:lpstr>Steps in External Acquisition</vt:lpstr>
      <vt:lpstr>Development of a Request for Proposal (RFP)</vt:lpstr>
      <vt:lpstr>Proposal Evaluation</vt:lpstr>
      <vt:lpstr>Vendor Selection</vt:lpstr>
      <vt:lpstr>Multicriteria Analysis Example</vt:lpstr>
      <vt:lpstr>Application Service Providers (ASP)</vt:lpstr>
      <vt:lpstr>Outsourcing Systems Development</vt:lpstr>
      <vt:lpstr>Why Outsourcing? </vt:lpstr>
      <vt:lpstr>Why Outsourcing? (cont’d)</vt:lpstr>
      <vt:lpstr>Managing the IS Outsourcing Relationship</vt:lpstr>
      <vt:lpstr>Not All Outsourcing Relationships Are the Same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9 - Developing and Acquiring Information Systems</dc:title>
  <dc:creator/>
  <cp:lastModifiedBy/>
  <cp:revision>3</cp:revision>
  <dcterms:created xsi:type="dcterms:W3CDTF">2013-01-13T16:43:13Z</dcterms:created>
  <dcterms:modified xsi:type="dcterms:W3CDTF">2014-02-12T13:24:01Z</dcterms:modified>
</cp:coreProperties>
</file>