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9" r:id="rId3"/>
    <p:sldId id="350" r:id="rId4"/>
    <p:sldId id="351" r:id="rId5"/>
    <p:sldId id="352" r:id="rId6"/>
    <p:sldId id="353" r:id="rId7"/>
    <p:sldId id="271" r:id="rId8"/>
    <p:sldId id="272" r:id="rId9"/>
    <p:sldId id="354" r:id="rId10"/>
    <p:sldId id="356" r:id="rId11"/>
    <p:sldId id="357" r:id="rId12"/>
    <p:sldId id="358" r:id="rId13"/>
    <p:sldId id="359" r:id="rId14"/>
    <p:sldId id="360" r:id="rId15"/>
    <p:sldId id="362" r:id="rId16"/>
    <p:sldId id="363" r:id="rId17"/>
    <p:sldId id="364" r:id="rId18"/>
    <p:sldId id="365" r:id="rId19"/>
    <p:sldId id="367" r:id="rId20"/>
    <p:sldId id="368" r:id="rId21"/>
    <p:sldId id="306" r:id="rId22"/>
    <p:sldId id="372" r:id="rId23"/>
    <p:sldId id="307" r:id="rId24"/>
    <p:sldId id="329" r:id="rId25"/>
    <p:sldId id="374" r:id="rId26"/>
    <p:sldId id="375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5" r:id="rId35"/>
    <p:sldId id="386" r:id="rId36"/>
    <p:sldId id="387" r:id="rId37"/>
    <p:sldId id="280" r:id="rId38"/>
    <p:sldId id="390" r:id="rId39"/>
    <p:sldId id="392" r:id="rId40"/>
    <p:sldId id="393" r:id="rId41"/>
    <p:sldId id="308" r:id="rId42"/>
    <p:sldId id="395" r:id="rId43"/>
    <p:sldId id="397" r:id="rId44"/>
    <p:sldId id="398" r:id="rId45"/>
    <p:sldId id="399" r:id="rId46"/>
    <p:sldId id="401" r:id="rId47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76709" autoAdjust="0"/>
  </p:normalViewPr>
  <p:slideViewPr>
    <p:cSldViewPr>
      <p:cViewPr varScale="1">
        <p:scale>
          <a:sx n="49" d="100"/>
          <a:sy n="49" d="100"/>
        </p:scale>
        <p:origin x="5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../slides/slide23.xml"/><Relationship Id="rId7" Type="http://schemas.openxmlformats.org/officeDocument/2006/relationships/image" Target="../media/image8.png"/><Relationship Id="rId2" Type="http://schemas.openxmlformats.org/officeDocument/2006/relationships/slide" Target="../slides/slide21.xml"/><Relationship Id="rId1" Type="http://schemas.openxmlformats.org/officeDocument/2006/relationships/slide" Target="../slides/slide8.xml"/><Relationship Id="rId6" Type="http://schemas.openxmlformats.org/officeDocument/2006/relationships/image" Target="../media/image7.png"/><Relationship Id="rId5" Type="http://schemas.openxmlformats.org/officeDocument/2006/relationships/slide" Target="../slides/slide37.xml"/><Relationship Id="rId10" Type="http://schemas.openxmlformats.org/officeDocument/2006/relationships/image" Target="../media/image11.png"/><Relationship Id="rId4" Type="http://schemas.openxmlformats.org/officeDocument/2006/relationships/slide" Target="../slides/slide41.xml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../slides/slide41.xml"/><Relationship Id="rId7" Type="http://schemas.openxmlformats.org/officeDocument/2006/relationships/image" Target="../media/image14.png"/><Relationship Id="rId2" Type="http://schemas.openxmlformats.org/officeDocument/2006/relationships/slide" Target="../slides/slide23.xml"/><Relationship Id="rId1" Type="http://schemas.openxmlformats.org/officeDocument/2006/relationships/slide" Target="../slides/slide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../slides/slide37.xml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../slides/slide41.xml"/><Relationship Id="rId7" Type="http://schemas.openxmlformats.org/officeDocument/2006/relationships/image" Target="../media/image24.png"/><Relationship Id="rId2" Type="http://schemas.openxmlformats.org/officeDocument/2006/relationships/slide" Target="../slides/slide23.xml"/><Relationship Id="rId1" Type="http://schemas.openxmlformats.org/officeDocument/2006/relationships/slide" Target="../slides/slide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../slides/slide37.xml"/><Relationship Id="rId9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../slides/slide41.xml"/><Relationship Id="rId7" Type="http://schemas.openxmlformats.org/officeDocument/2006/relationships/image" Target="../media/image30.png"/><Relationship Id="rId2" Type="http://schemas.openxmlformats.org/officeDocument/2006/relationships/slide" Target="../slides/slide21.xml"/><Relationship Id="rId1" Type="http://schemas.openxmlformats.org/officeDocument/2006/relationships/slide" Target="../slides/slide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../slides/slide37.xml"/><Relationship Id="rId9" Type="http://schemas.openxmlformats.org/officeDocument/2006/relationships/image" Target="../media/image2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" Target="../slides/slide23.xml"/><Relationship Id="rId7" Type="http://schemas.openxmlformats.org/officeDocument/2006/relationships/image" Target="../media/image43.png"/><Relationship Id="rId2" Type="http://schemas.openxmlformats.org/officeDocument/2006/relationships/slide" Target="../slides/slide21.xml"/><Relationship Id="rId1" Type="http://schemas.openxmlformats.org/officeDocument/2006/relationships/slide" Target="../slides/slide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../slides/slide41.xml"/><Relationship Id="rId9" Type="http://schemas.openxmlformats.org/officeDocument/2006/relationships/image" Target="../media/image4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" Target="../slides/slide23.xml"/><Relationship Id="rId7" Type="http://schemas.openxmlformats.org/officeDocument/2006/relationships/image" Target="../media/image49.png"/><Relationship Id="rId2" Type="http://schemas.openxmlformats.org/officeDocument/2006/relationships/slide" Target="../slides/slide21.xml"/><Relationship Id="rId1" Type="http://schemas.openxmlformats.org/officeDocument/2006/relationships/slide" Target="../slides/slide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" Target="../slides/slide37.xml"/><Relationship Id="rId9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#2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1" action="ppaction://hlinksldjump"/>
            </a:rPr>
            <a:t>Computer Crime</a:t>
          </a:r>
          <a:endParaRPr lang="en-US" sz="16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/>
        <a:lstStyle/>
        <a:p>
          <a:r>
            <a:rPr lang="en-US" sz="1400" dirty="0" smtClean="0"/>
            <a:t>Define computer crime and describe several types of computer crime.  </a:t>
          </a:r>
          <a:endParaRPr lang="en-US" sz="14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2" action="ppaction://hlinksldjump"/>
            </a:rPr>
            <a:t>Cyberwar and Cyberterrorism</a:t>
          </a:r>
          <a:endParaRPr lang="en-US" sz="16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/>
        <a:lstStyle/>
        <a:p>
          <a:r>
            <a:rPr lang="en-US" sz="1400" dirty="0" smtClean="0"/>
            <a:t>Describe and explain the differences between cyberwar and cyberterrorism.</a:t>
          </a:r>
          <a:endParaRPr lang="en-US" sz="14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3" action="ppaction://hlinksldjump"/>
            </a:rPr>
            <a:t>Information Systems Security</a:t>
          </a:r>
          <a:endParaRPr lang="en-US" sz="16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/>
      <dgm:spPr/>
      <dgm:t>
        <a:bodyPr anchor="ctr"/>
        <a:lstStyle/>
        <a:p>
          <a:r>
            <a:rPr lang="en-US" sz="1400" dirty="0" smtClean="0"/>
            <a:t>Explain what is meant by the term “IS security” and describe both technology and human based safeguards for information systems.</a:t>
          </a:r>
          <a:endParaRPr lang="en-US" sz="14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4" action="ppaction://hlinksldjump"/>
            </a:rPr>
            <a:t>Information Systems Controls, Auditing, and the Sarbanes-Oxley Act</a:t>
          </a:r>
          <a:endParaRPr lang="en-US" sz="16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/>
      <dgm:spPr/>
      <dgm:t>
        <a:bodyPr anchor="ctr"/>
        <a:lstStyle/>
        <a:p>
          <a:r>
            <a:rPr lang="en-US" sz="1400" dirty="0" smtClean="0"/>
            <a:t>Describe how organizations can establish IS controls to better ensure IS security.</a:t>
          </a:r>
          <a:endParaRPr lang="en-US" sz="14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 anchor="ctr"/>
        <a:lstStyle/>
        <a:p>
          <a:r>
            <a:rPr lang="en-US" sz="1600" b="1" dirty="0" smtClean="0">
              <a:hlinkClick xmlns:r="http://schemas.openxmlformats.org/officeDocument/2006/relationships" r:id="rId5" action="ppaction://hlinksldjump"/>
            </a:rPr>
            <a:t>Managing IS Security</a:t>
          </a:r>
          <a:endParaRPr lang="en-US" sz="16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/>
      <dgm:spPr/>
      <dgm:t>
        <a:bodyPr anchor="ctr"/>
        <a:lstStyle/>
        <a:p>
          <a:r>
            <a:rPr lang="en-US" sz="1400" dirty="0" smtClean="0"/>
            <a:t>Discuss how to better manage IS security and explain the process of developing an IS security plan.</a:t>
          </a:r>
          <a:endParaRPr lang="en-US" sz="14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83650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83650"/>
      <dgm:spPr>
        <a:blipFill rotWithShape="1">
          <a:blip xmlns:r="http://schemas.openxmlformats.org/officeDocument/2006/relationships" r:embed="rId7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83650"/>
      <dgm:spPr>
        <a:blipFill rotWithShape="1">
          <a:blip xmlns:r="http://schemas.openxmlformats.org/officeDocument/2006/relationships" r:embed="rId8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83650"/>
      <dgm:spPr>
        <a:blipFill rotWithShape="1">
          <a:blip xmlns:r="http://schemas.openxmlformats.org/officeDocument/2006/relationships" r:embed="rId9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83650"/>
      <dgm:spPr>
        <a:blipFill rotWithShape="1">
          <a:blip xmlns:r="http://schemas.openxmlformats.org/officeDocument/2006/relationships" r:embed="rId10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FC978F-A2B8-46ED-81B4-5B0C5A60E259}" type="presOf" srcId="{34FB3FC8-FCB1-404C-AAE4-E98CF14CF5FB}" destId="{47C28FEA-814E-4A68-B726-08705D29C6AB}" srcOrd="0" destOrd="0" presId="urn:microsoft.com/office/officeart/2005/8/layout/vList4#1"/>
    <dgm:cxn modelId="{84CC1B9D-DB80-433F-828E-1349E31F1CF0}" type="presOf" srcId="{E158F942-9CA0-47CD-BF20-BAC49C8142F5}" destId="{5E310E1C-7377-4CBD-AD7A-3ED403513640}" srcOrd="1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7936DD08-464C-48B1-A042-92A0F79F9FFF}" type="presOf" srcId="{22E69BE8-653B-4CE1-975B-3C39DAE649D2}" destId="{CA3E3E8A-1393-43C6-A6A9-A1AF34CBCE71}" srcOrd="1" destOrd="0" presId="urn:microsoft.com/office/officeart/2005/8/layout/vList4#1"/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7220127F-5DA2-4558-BD05-2D367A01FE4F}" type="presOf" srcId="{22E69BE8-653B-4CE1-975B-3C39DAE649D2}" destId="{9259372F-C70A-44BC-BCB4-E2D4392785FE}" srcOrd="0" destOrd="0" presId="urn:microsoft.com/office/officeart/2005/8/layout/vList4#1"/>
    <dgm:cxn modelId="{5EF40979-97FC-4938-9D34-9EF52BDE61C2}" type="presOf" srcId="{AECECD48-C5E4-4B1D-828F-DD9E0A90274D}" destId="{5E310E1C-7377-4CBD-AD7A-3ED403513640}" srcOrd="1" destOrd="0" presId="urn:microsoft.com/office/officeart/2005/8/layout/vList4#1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641411B0-5D8B-4E86-B9DA-326CC961AC9A}" type="presOf" srcId="{FDE1B2BF-4076-40E6-982F-93F0932EA27F}" destId="{CA3E3E8A-1393-43C6-A6A9-A1AF34CBCE71}" srcOrd="1" destOrd="1" presId="urn:microsoft.com/office/officeart/2005/8/layout/vList4#1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35F334EF-24B5-4239-A395-CB84CFA55B46}" type="presOf" srcId="{0CFC6EAA-DD42-49C0-A163-69A52F65D7DF}" destId="{47C28FEA-814E-4A68-B726-08705D29C6AB}" srcOrd="0" destOrd="1" presId="urn:microsoft.com/office/officeart/2005/8/layout/vList4#1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91DD5F5-4A05-45B6-BE4C-6BA2472DDC86}" type="presOf" srcId="{0CFC6EAA-DD42-49C0-A163-69A52F65D7DF}" destId="{799A5FF2-1A39-4675-818C-11261776BAE8}" srcOrd="1" destOrd="1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B673F7C-BE2D-49A5-B6F2-D9DEE7E4E328}" type="presOf" srcId="{AECECD48-C5E4-4B1D-828F-DD9E0A90274D}" destId="{471ACDAA-8EBB-4B3F-89FD-E777335919BA}" srcOrd="0" destOrd="0" presId="urn:microsoft.com/office/officeart/2005/8/layout/vList4#1"/>
    <dgm:cxn modelId="{5787E137-0A5F-4F45-A330-BF65147102C9}" type="presOf" srcId="{E158F942-9CA0-47CD-BF20-BAC49C8142F5}" destId="{471ACDAA-8EBB-4B3F-89FD-E777335919BA}" srcOrd="0" destOrd="1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249DA96C-952E-42AC-8DB8-56C718E0C29A}" type="presOf" srcId="{34FB3FC8-FCB1-404C-AAE4-E98CF14CF5FB}" destId="{799A5FF2-1A39-4675-818C-11261776BAE8}" srcOrd="1" destOrd="0" presId="urn:microsoft.com/office/officeart/2005/8/layout/vList4#1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6C3A87FC-6E0D-4587-9FA3-2ABC2A3DC3D9}" type="presOf" srcId="{FDE1B2BF-4076-40E6-982F-93F0932EA27F}" destId="{9259372F-C70A-44BC-BCB4-E2D4392785FE}" srcOrd="0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  <dgm:cxn modelId="{4E5D2B14-2294-444C-9892-83C509B1621A}" type="presParOf" srcId="{25E29AB1-DE1E-48E4-B66F-1D7048CC3527}" destId="{2A6A015C-E28C-44A4-9412-971012033AAE}" srcOrd="3" destOrd="0" presId="urn:microsoft.com/office/officeart/2005/8/layout/vList4#1"/>
    <dgm:cxn modelId="{102036E0-7527-43CE-A4DE-A6F82BBEBEEE}" type="presParOf" srcId="{25E29AB1-DE1E-48E4-B66F-1D7048CC3527}" destId="{BC272B12-7FD0-415F-81DF-F02239D32429}" srcOrd="4" destOrd="0" presId="urn:microsoft.com/office/officeart/2005/8/layout/vList4#1"/>
    <dgm:cxn modelId="{CD63CD41-B23F-402F-87EF-7921391E8215}" type="presParOf" srcId="{BC272B12-7FD0-415F-81DF-F02239D32429}" destId="{47C28FEA-814E-4A68-B726-08705D29C6AB}" srcOrd="0" destOrd="0" presId="urn:microsoft.com/office/officeart/2005/8/layout/vList4#1"/>
    <dgm:cxn modelId="{B27CC391-3C26-400C-930B-24AB379AF0B8}" type="presParOf" srcId="{BC272B12-7FD0-415F-81DF-F02239D32429}" destId="{6ED042DA-90EA-415F-9861-14F87D22BB00}" srcOrd="1" destOrd="0" presId="urn:microsoft.com/office/officeart/2005/8/layout/vList4#1"/>
    <dgm:cxn modelId="{63C873BA-8784-46D9-8582-FCBC44D28D17}" type="presParOf" srcId="{BC272B12-7FD0-415F-81DF-F02239D32429}" destId="{799A5FF2-1A39-4675-818C-11261776BAE8}" srcOrd="2" destOrd="0" presId="urn:microsoft.com/office/officeart/2005/8/layout/vList4#1"/>
    <dgm:cxn modelId="{E1B7920B-D939-468D-82B3-91A9D935E886}" type="presParOf" srcId="{25E29AB1-DE1E-48E4-B66F-1D7048CC3527}" destId="{9B636D59-4907-4E00-B740-911D24B9FF11}" srcOrd="5" destOrd="0" presId="urn:microsoft.com/office/officeart/2005/8/layout/vList4#1"/>
    <dgm:cxn modelId="{DCB4C042-4ED7-4BE1-B5FA-211A350980B1}" type="presParOf" srcId="{25E29AB1-DE1E-48E4-B66F-1D7048CC3527}" destId="{1ED16A2B-8516-4F79-8954-C053F3BC0B6B}" srcOrd="6" destOrd="0" presId="urn:microsoft.com/office/officeart/2005/8/layout/vList4#1"/>
    <dgm:cxn modelId="{3F728A9C-357D-44C1-BDEC-66BAF93D9BFA}" type="presParOf" srcId="{1ED16A2B-8516-4F79-8954-C053F3BC0B6B}" destId="{471ACDAA-8EBB-4B3F-89FD-E777335919BA}" srcOrd="0" destOrd="0" presId="urn:microsoft.com/office/officeart/2005/8/layout/vList4#1"/>
    <dgm:cxn modelId="{B873F13E-1E34-4FC3-9048-BBADB4163DCB}" type="presParOf" srcId="{1ED16A2B-8516-4F79-8954-C053F3BC0B6B}" destId="{0C6B9C41-271F-4061-9955-70DED635DAC1}" srcOrd="1" destOrd="0" presId="urn:microsoft.com/office/officeart/2005/8/layout/vList4#1"/>
    <dgm:cxn modelId="{044EB466-1802-4C25-B7DE-67C6D73F8CD5}" type="presParOf" srcId="{1ED16A2B-8516-4F79-8954-C053F3BC0B6B}" destId="{5E310E1C-7377-4CBD-AD7A-3ED403513640}" srcOrd="2" destOrd="0" presId="urn:microsoft.com/office/officeart/2005/8/layout/vList4#1"/>
    <dgm:cxn modelId="{A3CD609E-6847-4B9C-9AD1-7746F9B1F09F}" type="presParOf" srcId="{25E29AB1-DE1E-48E4-B66F-1D7048CC3527}" destId="{F89176E6-859D-4FD9-8DED-11CCE6D56F7C}" srcOrd="7" destOrd="0" presId="urn:microsoft.com/office/officeart/2005/8/layout/vList4#1"/>
    <dgm:cxn modelId="{20FB32AB-F21B-4F3E-8B30-95999D18F2A0}" type="presParOf" srcId="{25E29AB1-DE1E-48E4-B66F-1D7048CC3527}" destId="{B2BFB810-8CC4-47A7-8F53-5989733EAF0E}" srcOrd="8" destOrd="0" presId="urn:microsoft.com/office/officeart/2005/8/layout/vList4#1"/>
    <dgm:cxn modelId="{C8A92F4D-9C15-4D7F-B90C-4AC83ADAB405}" type="presParOf" srcId="{B2BFB810-8CC4-47A7-8F53-5989733EAF0E}" destId="{9259372F-C70A-44BC-BCB4-E2D4392785FE}" srcOrd="0" destOrd="0" presId="urn:microsoft.com/office/officeart/2005/8/layout/vList4#1"/>
    <dgm:cxn modelId="{3549A28D-2EA0-4A81-9A7D-20D43A6D39AF}" type="presParOf" srcId="{B2BFB810-8CC4-47A7-8F53-5989733EAF0E}" destId="{889131BE-3A6B-4B48-98CB-9C233DE61FE5}" srcOrd="1" destOrd="0" presId="urn:microsoft.com/office/officeart/2005/8/layout/vList4#1"/>
    <dgm:cxn modelId="{79AC9A58-A9AC-4283-9B80-386DCE79E23E}" type="presParOf" srcId="{B2BFB810-8CC4-47A7-8F53-5989733EAF0E}" destId="{CA3E3E8A-1393-43C6-A6A9-A1AF34CBCE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2" loCatId="list" qsTypeId="urn:microsoft.com/office/officeart/2005/8/quickstyle/simple1#2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2400" b="1" dirty="0" smtClean="0"/>
            <a:t>Computer Crime</a:t>
          </a:r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Cyberwar and Cyberterrorism</a:t>
          </a:r>
          <a:endParaRPr lang="en-US" sz="1400" dirty="0" smtClean="0"/>
        </a:p>
        <a:p>
          <a:r>
            <a:rPr lang="en-US" sz="1200" dirty="0" smtClean="0"/>
            <a:t>Describe and explain the differences between cyberwar and cyberterrorism.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Information Systems Security</a:t>
          </a:r>
          <a:endParaRPr lang="en-US" sz="1400" dirty="0" smtClean="0"/>
        </a:p>
        <a:p>
          <a:r>
            <a:rPr lang="en-US" sz="1200" dirty="0" smtClean="0"/>
            <a:t>Explain what is meant by the term “IS security” and describe both technology and human based safeguards for information systems.</a:t>
          </a:r>
          <a:endParaRPr lang="en-US" sz="12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Controls, Auditing, and the Sarbanes-Oxley Act</a:t>
          </a:r>
          <a:endParaRPr lang="en-US" sz="1400" dirty="0" smtClean="0"/>
        </a:p>
        <a:p>
          <a:r>
            <a:rPr lang="en-US" sz="1200" dirty="0" smtClean="0"/>
            <a:t>Describe how organizations can establish IS controls to better ensure IS security.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IS Security</a:t>
          </a:r>
          <a:endParaRPr lang="en-US" sz="1400" dirty="0" smtClean="0"/>
        </a:p>
        <a:p>
          <a:r>
            <a:rPr lang="en-US" sz="1200" dirty="0" smtClean="0"/>
            <a:t>Discuss how to better manage IS security and explain the process of developing an IS security plan.</a:t>
          </a:r>
          <a:endParaRPr lang="en-US" sz="12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D02ED3E4-1BF0-4070-BD3C-D28E849BE701}">
      <dgm:prSet custT="1"/>
      <dgm:spPr/>
      <dgm:t>
        <a:bodyPr anchor="ctr"/>
        <a:lstStyle/>
        <a:p>
          <a:r>
            <a:rPr lang="en-US" sz="2000" dirty="0" smtClean="0"/>
            <a:t>Define computer crime and describe several types of computer crime.  </a:t>
          </a:r>
          <a:endParaRPr lang="en-US" sz="2000" dirty="0"/>
        </a:p>
      </dgm:t>
    </dgm:pt>
    <dgm:pt modelId="{C16FECB4-5C9B-42DE-912D-FE6AD938FBEA}" type="sibTrans" cxnId="{E617E7B1-9783-4FF7-9AD6-460B5F8D8F81}">
      <dgm:prSet/>
      <dgm:spPr/>
      <dgm:t>
        <a:bodyPr/>
        <a:lstStyle/>
        <a:p>
          <a:endParaRPr lang="en-US"/>
        </a:p>
      </dgm:t>
    </dgm:pt>
    <dgm:pt modelId="{B3B5BDB7-BECB-4F5B-9A62-3BDEA373A709}" type="parTrans" cxnId="{E617E7B1-9783-4FF7-9AD6-460B5F8D8F81}">
      <dgm:prSet/>
      <dgm:spPr/>
      <dgm:t>
        <a:bodyPr/>
        <a:lstStyle/>
        <a:p>
          <a:endParaRPr lang="en-US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ScaleY="277158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95572" custScaleY="289516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5131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5131"/>
      <dgm:spPr>
        <a:blipFill rotWithShape="1">
          <a:blip xmlns:r="http://schemas.openxmlformats.org/officeDocument/2006/relationships" r:embed="rId7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5131"/>
      <dgm:spPr>
        <a:blipFill rotWithShape="1">
          <a:blip xmlns:r="http://schemas.openxmlformats.org/officeDocument/2006/relationships" r:embed="rId8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5131"/>
      <dgm:spPr>
        <a:blipFill rotWithShape="1">
          <a:blip xmlns:r="http://schemas.openxmlformats.org/officeDocument/2006/relationships" r:embed="rId9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460E6-1B0F-4A1E-AC74-5DC04E99FC61}" type="presOf" srcId="{A8E9C07B-48B2-4B9C-8EC7-0782825D816E}" destId="{49E2F980-7E69-446B-A4B0-923DF6DEFA98}" srcOrd="1" destOrd="0" presId="urn:microsoft.com/office/officeart/2005/8/layout/vList4#2"/>
    <dgm:cxn modelId="{5310D578-AF81-4A20-999F-3456DF15C80E}" type="presOf" srcId="{629933C8-186B-4311-BF2D-DC99990EFBF2}" destId="{A93B6B1D-06C6-4860-8EBA-32C502FF8641}" srcOrd="0" destOrd="0" presId="urn:microsoft.com/office/officeart/2005/8/layout/vList4#2"/>
    <dgm:cxn modelId="{15376526-AC74-4401-92A4-B5D03A9E65DE}" type="presOf" srcId="{A8E9C07B-48B2-4B9C-8EC7-0782825D816E}" destId="{BA89CFF3-74C1-4F32-B093-38D94D4D20CF}" srcOrd="0" destOrd="0" presId="urn:microsoft.com/office/officeart/2005/8/layout/vList4#2"/>
    <dgm:cxn modelId="{4A8A3890-20B6-488C-BA11-22B0E2B92BB6}" type="presOf" srcId="{22E69BE8-653B-4CE1-975B-3C39DAE649D2}" destId="{CA3E3E8A-1393-43C6-A6A9-A1AF34CBCE71}" srcOrd="1" destOrd="0" presId="urn:microsoft.com/office/officeart/2005/8/layout/vList4#2"/>
    <dgm:cxn modelId="{E617E7B1-9783-4FF7-9AD6-460B5F8D8F81}" srcId="{A8E9C07B-48B2-4B9C-8EC7-0782825D816E}" destId="{D02ED3E4-1BF0-4070-BD3C-D28E849BE701}" srcOrd="0" destOrd="0" parTransId="{B3B5BDB7-BECB-4F5B-9A62-3BDEA373A709}" sibTransId="{C16FECB4-5C9B-42DE-912D-FE6AD938FBEA}"/>
    <dgm:cxn modelId="{8C7B64E0-006E-4C41-9E72-DD9DF84C862C}" type="presOf" srcId="{AECECD48-C5E4-4B1D-828F-DD9E0A90274D}" destId="{471ACDAA-8EBB-4B3F-89FD-E777335919BA}" srcOrd="0" destOrd="0" presId="urn:microsoft.com/office/officeart/2005/8/layout/vList4#2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ED893FCA-01C0-45AB-BA71-2E8A5F867E07}" type="presOf" srcId="{629933C8-186B-4311-BF2D-DC99990EFBF2}" destId="{7B44DBCB-1EB0-418C-B751-858BAE4753CC}" srcOrd="1" destOrd="0" presId="urn:microsoft.com/office/officeart/2005/8/layout/vList4#2"/>
    <dgm:cxn modelId="{52500166-4EBA-4676-A454-FE2394365C52}" type="presOf" srcId="{D02ED3E4-1BF0-4070-BD3C-D28E849BE701}" destId="{49E2F980-7E69-446B-A4B0-923DF6DEFA98}" srcOrd="1" destOrd="1" presId="urn:microsoft.com/office/officeart/2005/8/layout/vList4#2"/>
    <dgm:cxn modelId="{E40B7776-D2F8-4631-8E95-F6E956694182}" type="presOf" srcId="{677A52F5-4CAE-4309-A461-E811AF92EF26}" destId="{47C28FEA-814E-4A68-B726-08705D29C6AB}" srcOrd="0" destOrd="1" presId="urn:microsoft.com/office/officeart/2005/8/layout/vList4#2"/>
    <dgm:cxn modelId="{BB6D837D-C771-4B02-A339-6BF3CF61F084}" type="presOf" srcId="{482F2C61-E41B-4642-B082-EF9C103085B5}" destId="{25E29AB1-DE1E-48E4-B66F-1D7048CC3527}" srcOrd="0" destOrd="0" presId="urn:microsoft.com/office/officeart/2005/8/layout/vList4#2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538D63E-0AFF-4869-8B74-5EAE693FBC93}" type="presOf" srcId="{34FB3FC8-FCB1-404C-AAE4-E98CF14CF5FB}" destId="{47C28FEA-814E-4A68-B726-08705D29C6AB}" srcOrd="0" destOrd="0" presId="urn:microsoft.com/office/officeart/2005/8/layout/vList4#2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8359A160-F60E-477D-B591-614667711C25}" type="presOf" srcId="{D02ED3E4-1BF0-4070-BD3C-D28E849BE701}" destId="{BA89CFF3-74C1-4F32-B093-38D94D4D20CF}" srcOrd="0" destOrd="1" presId="urn:microsoft.com/office/officeart/2005/8/layout/vList4#2"/>
    <dgm:cxn modelId="{CD940617-5DF4-4842-932B-DEEB888241FF}" type="presOf" srcId="{34FB3FC8-FCB1-404C-AAE4-E98CF14CF5FB}" destId="{799A5FF2-1A39-4675-818C-11261776BAE8}" srcOrd="1" destOrd="0" presId="urn:microsoft.com/office/officeart/2005/8/layout/vList4#2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C14686DD-D05F-4C50-B7B2-AC5915E0B3DC}" type="presOf" srcId="{AECECD48-C5E4-4B1D-828F-DD9E0A90274D}" destId="{5E310E1C-7377-4CBD-AD7A-3ED403513640}" srcOrd="1" destOrd="0" presId="urn:microsoft.com/office/officeart/2005/8/layout/vList4#2"/>
    <dgm:cxn modelId="{5BE62FF1-FE6A-4CEF-8A6D-ADCBF55B5C16}" type="presOf" srcId="{22E69BE8-653B-4CE1-975B-3C39DAE649D2}" destId="{9259372F-C70A-44BC-BCB4-E2D4392785FE}" srcOrd="0" destOrd="0" presId="urn:microsoft.com/office/officeart/2005/8/layout/vList4#2"/>
    <dgm:cxn modelId="{656505DF-68BF-4857-A2AE-EFA2171403BB}" type="presOf" srcId="{677A52F5-4CAE-4309-A461-E811AF92EF26}" destId="{799A5FF2-1A39-4675-818C-11261776BAE8}" srcOrd="1" destOrd="1" presId="urn:microsoft.com/office/officeart/2005/8/layout/vList4#2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AF681E64-FE2C-4807-80FD-53DF2FA9F8AC}" type="presParOf" srcId="{25E29AB1-DE1E-48E4-B66F-1D7048CC3527}" destId="{056847C0-F8DB-4977-A3FD-5A95306D8B69}" srcOrd="0" destOrd="0" presId="urn:microsoft.com/office/officeart/2005/8/layout/vList4#2"/>
    <dgm:cxn modelId="{56099B32-943B-4653-8F06-42C721372058}" type="presParOf" srcId="{056847C0-F8DB-4977-A3FD-5A95306D8B69}" destId="{BA89CFF3-74C1-4F32-B093-38D94D4D20CF}" srcOrd="0" destOrd="0" presId="urn:microsoft.com/office/officeart/2005/8/layout/vList4#2"/>
    <dgm:cxn modelId="{B203A4FF-2F01-4368-8746-D9B84D7AF011}" type="presParOf" srcId="{056847C0-F8DB-4977-A3FD-5A95306D8B69}" destId="{7D7D61F9-D1AA-4F6A-8715-FD6AC3E01198}" srcOrd="1" destOrd="0" presId="urn:microsoft.com/office/officeart/2005/8/layout/vList4#2"/>
    <dgm:cxn modelId="{963128D3-0629-47F8-9902-336618549554}" type="presParOf" srcId="{056847C0-F8DB-4977-A3FD-5A95306D8B69}" destId="{49E2F980-7E69-446B-A4B0-923DF6DEFA98}" srcOrd="2" destOrd="0" presId="urn:microsoft.com/office/officeart/2005/8/layout/vList4#2"/>
    <dgm:cxn modelId="{B2671B20-129D-49FE-947E-6633D0FDFAD2}" type="presParOf" srcId="{25E29AB1-DE1E-48E4-B66F-1D7048CC3527}" destId="{02C83B37-0F1D-4FEA-B7E7-FF6719B27A33}" srcOrd="1" destOrd="0" presId="urn:microsoft.com/office/officeart/2005/8/layout/vList4#2"/>
    <dgm:cxn modelId="{50FCB673-4D0A-438E-B972-063CA9AC9D36}" type="presParOf" srcId="{25E29AB1-DE1E-48E4-B66F-1D7048CC3527}" destId="{129D03A9-9EE6-42F0-9D54-DE111F5C82E8}" srcOrd="2" destOrd="0" presId="urn:microsoft.com/office/officeart/2005/8/layout/vList4#2"/>
    <dgm:cxn modelId="{D2E1B0D5-B22D-4CD8-A98A-384FCFD3AB9B}" type="presParOf" srcId="{129D03A9-9EE6-42F0-9D54-DE111F5C82E8}" destId="{A93B6B1D-06C6-4860-8EBA-32C502FF8641}" srcOrd="0" destOrd="0" presId="urn:microsoft.com/office/officeart/2005/8/layout/vList4#2"/>
    <dgm:cxn modelId="{00E55F9E-D9B8-4C68-8861-2F09DC4C487F}" type="presParOf" srcId="{129D03A9-9EE6-42F0-9D54-DE111F5C82E8}" destId="{7AEC1603-E11D-41B0-BE2A-F6201D5BEDCD}" srcOrd="1" destOrd="0" presId="urn:microsoft.com/office/officeart/2005/8/layout/vList4#2"/>
    <dgm:cxn modelId="{B105CD95-2FF5-4E8A-AF4E-3AE669DA1276}" type="presParOf" srcId="{129D03A9-9EE6-42F0-9D54-DE111F5C82E8}" destId="{7B44DBCB-1EB0-418C-B751-858BAE4753CC}" srcOrd="2" destOrd="0" presId="urn:microsoft.com/office/officeart/2005/8/layout/vList4#2"/>
    <dgm:cxn modelId="{B754FFEF-D8C0-4C8E-8C82-4F655F08E175}" type="presParOf" srcId="{25E29AB1-DE1E-48E4-B66F-1D7048CC3527}" destId="{2A6A015C-E28C-44A4-9412-971012033AAE}" srcOrd="3" destOrd="0" presId="urn:microsoft.com/office/officeart/2005/8/layout/vList4#2"/>
    <dgm:cxn modelId="{CE878156-911C-49D8-97AD-3FEB993BAB8D}" type="presParOf" srcId="{25E29AB1-DE1E-48E4-B66F-1D7048CC3527}" destId="{BC272B12-7FD0-415F-81DF-F02239D32429}" srcOrd="4" destOrd="0" presId="urn:microsoft.com/office/officeart/2005/8/layout/vList4#2"/>
    <dgm:cxn modelId="{AA49470F-DC33-4AD0-A2B5-2A2495D8198B}" type="presParOf" srcId="{BC272B12-7FD0-415F-81DF-F02239D32429}" destId="{47C28FEA-814E-4A68-B726-08705D29C6AB}" srcOrd="0" destOrd="0" presId="urn:microsoft.com/office/officeart/2005/8/layout/vList4#2"/>
    <dgm:cxn modelId="{15CF6BA6-BC97-4CF7-BE01-9F7ED8CB10B6}" type="presParOf" srcId="{BC272B12-7FD0-415F-81DF-F02239D32429}" destId="{6ED042DA-90EA-415F-9861-14F87D22BB00}" srcOrd="1" destOrd="0" presId="urn:microsoft.com/office/officeart/2005/8/layout/vList4#2"/>
    <dgm:cxn modelId="{C456571B-3055-499C-A203-AC14B11D27E4}" type="presParOf" srcId="{BC272B12-7FD0-415F-81DF-F02239D32429}" destId="{799A5FF2-1A39-4675-818C-11261776BAE8}" srcOrd="2" destOrd="0" presId="urn:microsoft.com/office/officeart/2005/8/layout/vList4#2"/>
    <dgm:cxn modelId="{2F388FD0-CE7B-4BF9-9720-E31C8B49FAD4}" type="presParOf" srcId="{25E29AB1-DE1E-48E4-B66F-1D7048CC3527}" destId="{9B636D59-4907-4E00-B740-911D24B9FF11}" srcOrd="5" destOrd="0" presId="urn:microsoft.com/office/officeart/2005/8/layout/vList4#2"/>
    <dgm:cxn modelId="{8692CDF2-CEA7-424F-9B5B-9F2C81D415C4}" type="presParOf" srcId="{25E29AB1-DE1E-48E4-B66F-1D7048CC3527}" destId="{1ED16A2B-8516-4F79-8954-C053F3BC0B6B}" srcOrd="6" destOrd="0" presId="urn:microsoft.com/office/officeart/2005/8/layout/vList4#2"/>
    <dgm:cxn modelId="{65F43AA6-FB22-4793-91B9-B24F3EF2066E}" type="presParOf" srcId="{1ED16A2B-8516-4F79-8954-C053F3BC0B6B}" destId="{471ACDAA-8EBB-4B3F-89FD-E777335919BA}" srcOrd="0" destOrd="0" presId="urn:microsoft.com/office/officeart/2005/8/layout/vList4#2"/>
    <dgm:cxn modelId="{8A6AB50E-9CA1-4D15-89AE-2CF2CE43907F}" type="presParOf" srcId="{1ED16A2B-8516-4F79-8954-C053F3BC0B6B}" destId="{0C6B9C41-271F-4061-9955-70DED635DAC1}" srcOrd="1" destOrd="0" presId="urn:microsoft.com/office/officeart/2005/8/layout/vList4#2"/>
    <dgm:cxn modelId="{37DAFD01-5F13-4114-924E-F715C0E0A429}" type="presParOf" srcId="{1ED16A2B-8516-4F79-8954-C053F3BC0B6B}" destId="{5E310E1C-7377-4CBD-AD7A-3ED403513640}" srcOrd="2" destOrd="0" presId="urn:microsoft.com/office/officeart/2005/8/layout/vList4#2"/>
    <dgm:cxn modelId="{272204ED-704F-498A-9F56-1666536D1B2D}" type="presParOf" srcId="{25E29AB1-DE1E-48E4-B66F-1D7048CC3527}" destId="{F89176E6-859D-4FD9-8DED-11CCE6D56F7C}" srcOrd="7" destOrd="0" presId="urn:microsoft.com/office/officeart/2005/8/layout/vList4#2"/>
    <dgm:cxn modelId="{A789B5C3-4076-40DB-8675-ADE1C465D306}" type="presParOf" srcId="{25E29AB1-DE1E-48E4-B66F-1D7048CC3527}" destId="{B2BFB810-8CC4-47A7-8F53-5989733EAF0E}" srcOrd="8" destOrd="0" presId="urn:microsoft.com/office/officeart/2005/8/layout/vList4#2"/>
    <dgm:cxn modelId="{7A4B633D-DAAC-44F8-80A9-A3671B868F8A}" type="presParOf" srcId="{B2BFB810-8CC4-47A7-8F53-5989733EAF0E}" destId="{9259372F-C70A-44BC-BCB4-E2D4392785FE}" srcOrd="0" destOrd="0" presId="urn:microsoft.com/office/officeart/2005/8/layout/vList4#2"/>
    <dgm:cxn modelId="{35DF10EC-F009-4A1C-9CDE-55D7AF7E5604}" type="presParOf" srcId="{B2BFB810-8CC4-47A7-8F53-5989733EAF0E}" destId="{889131BE-3A6B-4B48-98CB-9C233DE61FE5}" srcOrd="1" destOrd="0" presId="urn:microsoft.com/office/officeart/2005/8/layout/vList4#2"/>
    <dgm:cxn modelId="{14D4D74F-63B2-484B-813E-81AB3944CA18}" type="presParOf" srcId="{B2BFB810-8CC4-47A7-8F53-5989733EAF0E}" destId="{CA3E3E8A-1393-43C6-A6A9-A1AF34CBCE71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#2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Computer Crime</a:t>
          </a:r>
          <a:endParaRPr lang="en-US" sz="1400" dirty="0" smtClean="0"/>
        </a:p>
        <a:p>
          <a:r>
            <a:rPr lang="en-US" sz="1200" dirty="0" smtClean="0"/>
            <a:t>Define computer crime and describe several types of computer crime.  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Cyberwar and Cyberterrorism</a:t>
          </a:r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Information Systems Security</a:t>
          </a:r>
          <a:endParaRPr lang="en-US" sz="1400" dirty="0" smtClean="0"/>
        </a:p>
        <a:p>
          <a:r>
            <a:rPr lang="en-US" sz="1200" dirty="0" smtClean="0"/>
            <a:t>Explain what is meant by the term “IS security” and describe both technology and human based safeguards for information systems.</a:t>
          </a:r>
          <a:endParaRPr lang="en-US" sz="12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Controls, Auditing, and the Sarbanes-Oxley Act</a:t>
          </a:r>
          <a:endParaRPr lang="en-US" sz="1400" dirty="0" smtClean="0"/>
        </a:p>
        <a:p>
          <a:r>
            <a:rPr lang="en-US" sz="1200" dirty="0" smtClean="0"/>
            <a:t>Describe how organizations can establish IS controls to better ensure IS security.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IS Security</a:t>
          </a:r>
          <a:endParaRPr lang="en-US" sz="1400" dirty="0" smtClean="0"/>
        </a:p>
        <a:p>
          <a:r>
            <a:rPr lang="en-US" sz="1200" dirty="0" smtClean="0"/>
            <a:t>Discuss how to better manage IS security and explain the process of developing an IS security plan.</a:t>
          </a:r>
          <a:endParaRPr lang="en-US" sz="12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Describe and explain the differences between cyberwar and cyberterrorism.</a:t>
          </a:r>
          <a:endParaRPr lang="en-US" sz="2000" dirty="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452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 custScaleY="247959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99214" custScaleY="257137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452"/>
      <dgm:spPr>
        <a:blipFill rotWithShape="1">
          <a:blip xmlns:r="http://schemas.openxmlformats.org/officeDocument/2006/relationships" r:embed="rId7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452"/>
      <dgm:spPr>
        <a:blipFill rotWithShape="1">
          <a:blip xmlns:r="http://schemas.openxmlformats.org/officeDocument/2006/relationships" r:embed="rId8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452"/>
      <dgm:spPr>
        <a:blipFill rotWithShape="1">
          <a:blip xmlns:r="http://schemas.openxmlformats.org/officeDocument/2006/relationships" r:embed="rId9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AB954C14-3858-413A-8C7D-4B290FD71843}" type="presOf" srcId="{629933C8-186B-4311-BF2D-DC99990EFBF2}" destId="{A93B6B1D-06C6-4860-8EBA-32C502FF8641}" srcOrd="0" destOrd="0" presId="urn:microsoft.com/office/officeart/2005/8/layout/vList4#3"/>
    <dgm:cxn modelId="{3C249085-2DAB-4E26-850D-D8FFA4BE0950}" type="presOf" srcId="{22E69BE8-653B-4CE1-975B-3C39DAE649D2}" destId="{CA3E3E8A-1393-43C6-A6A9-A1AF34CBCE71}" srcOrd="1" destOrd="0" presId="urn:microsoft.com/office/officeart/2005/8/layout/vList4#3"/>
    <dgm:cxn modelId="{D13FD293-9D8D-4577-A5C5-A41791BDB010}" type="presOf" srcId="{482F2C61-E41B-4642-B082-EF9C103085B5}" destId="{25E29AB1-DE1E-48E4-B66F-1D7048CC3527}" srcOrd="0" destOrd="0" presId="urn:microsoft.com/office/officeart/2005/8/layout/vList4#3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169C0DB7-453D-4000-82AF-CBDE73FC492D}" type="presOf" srcId="{AECECD48-C5E4-4B1D-828F-DD9E0A90274D}" destId="{5E310E1C-7377-4CBD-AD7A-3ED403513640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99D7479F-4561-4EE2-855D-967CBC4F6A95}" type="presOf" srcId="{AECECD48-C5E4-4B1D-828F-DD9E0A90274D}" destId="{471ACDAA-8EBB-4B3F-89FD-E777335919BA}" srcOrd="0" destOrd="0" presId="urn:microsoft.com/office/officeart/2005/8/layout/vList4#3"/>
    <dgm:cxn modelId="{AF686861-D0AA-44C4-AEC2-9754B3068294}" type="presOf" srcId="{629933C8-186B-4311-BF2D-DC99990EFBF2}" destId="{7B44DBCB-1EB0-418C-B751-858BAE4753CC}" srcOrd="1" destOrd="0" presId="urn:microsoft.com/office/officeart/2005/8/layout/vList4#3"/>
    <dgm:cxn modelId="{4918AA9E-A0B4-4F30-8FC0-8609675D73C6}" type="presOf" srcId="{A8E9C07B-48B2-4B9C-8EC7-0782825D816E}" destId="{BA89CFF3-74C1-4F32-B093-38D94D4D20CF}" srcOrd="0" destOrd="0" presId="urn:microsoft.com/office/officeart/2005/8/layout/vList4#3"/>
    <dgm:cxn modelId="{A00757AA-14EC-46CB-BA60-0E8302B9A1E9}" type="presOf" srcId="{677A52F5-4CAE-4309-A461-E811AF92EF26}" destId="{47C28FEA-814E-4A68-B726-08705D29C6AB}" srcOrd="0" destOrd="1" presId="urn:microsoft.com/office/officeart/2005/8/layout/vList4#3"/>
    <dgm:cxn modelId="{803FCC73-4ACA-4F83-B430-DCFB804728C2}" type="presOf" srcId="{34FB3FC8-FCB1-404C-AAE4-E98CF14CF5FB}" destId="{47C28FEA-814E-4A68-B726-08705D29C6AB}" srcOrd="0" destOrd="0" presId="urn:microsoft.com/office/officeart/2005/8/layout/vList4#3"/>
    <dgm:cxn modelId="{5A0599A0-CBBF-442C-99A2-EAA450E48B3D}" type="presOf" srcId="{677A52F5-4CAE-4309-A461-E811AF92EF26}" destId="{799A5FF2-1A39-4675-818C-11261776BAE8}" srcOrd="1" destOrd="1" presId="urn:microsoft.com/office/officeart/2005/8/layout/vList4#3"/>
    <dgm:cxn modelId="{6D89E5EC-3091-474F-BCDF-E80F22726A6E}" type="presOf" srcId="{363F0ED0-6985-439E-857A-EC47F8A3DAB0}" destId="{7B44DBCB-1EB0-418C-B751-858BAE4753CC}" srcOrd="1" destOrd="1" presId="urn:microsoft.com/office/officeart/2005/8/layout/vList4#3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87EDE3A9-989F-470B-A1AA-A8C4635705CC}" type="presOf" srcId="{363F0ED0-6985-439E-857A-EC47F8A3DAB0}" destId="{A93B6B1D-06C6-4860-8EBA-32C502FF8641}" srcOrd="0" destOrd="1" presId="urn:microsoft.com/office/officeart/2005/8/layout/vList4#3"/>
    <dgm:cxn modelId="{5CCA2871-A9C8-4B12-BD63-547DA708AA4E}" type="presOf" srcId="{34FB3FC8-FCB1-404C-AAE4-E98CF14CF5FB}" destId="{799A5FF2-1A39-4675-818C-11261776BAE8}" srcOrd="1" destOrd="0" presId="urn:microsoft.com/office/officeart/2005/8/layout/vList4#3"/>
    <dgm:cxn modelId="{B5944C68-6D34-43B6-AB05-A1857F6B2BA8}" type="presOf" srcId="{22E69BE8-653B-4CE1-975B-3C39DAE649D2}" destId="{9259372F-C70A-44BC-BCB4-E2D4392785FE}" srcOrd="0" destOrd="0" presId="urn:microsoft.com/office/officeart/2005/8/layout/vList4#3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3CCA1E67-8B0B-4B91-A010-F0ABFD0B96F7}" type="presOf" srcId="{A8E9C07B-48B2-4B9C-8EC7-0782825D816E}" destId="{49E2F980-7E69-446B-A4B0-923DF6DEFA98}" srcOrd="1" destOrd="0" presId="urn:microsoft.com/office/officeart/2005/8/layout/vList4#3"/>
    <dgm:cxn modelId="{61344464-9FA6-4B1C-838E-1834F0786D8D}" type="presParOf" srcId="{25E29AB1-DE1E-48E4-B66F-1D7048CC3527}" destId="{056847C0-F8DB-4977-A3FD-5A95306D8B69}" srcOrd="0" destOrd="0" presId="urn:microsoft.com/office/officeart/2005/8/layout/vList4#3"/>
    <dgm:cxn modelId="{0E2D4030-6FD8-48B0-A036-B6A5769F1C75}" type="presParOf" srcId="{056847C0-F8DB-4977-A3FD-5A95306D8B69}" destId="{BA89CFF3-74C1-4F32-B093-38D94D4D20CF}" srcOrd="0" destOrd="0" presId="urn:microsoft.com/office/officeart/2005/8/layout/vList4#3"/>
    <dgm:cxn modelId="{F1B3C663-546C-4DB0-94D4-119E554F3988}" type="presParOf" srcId="{056847C0-F8DB-4977-A3FD-5A95306D8B69}" destId="{7D7D61F9-D1AA-4F6A-8715-FD6AC3E01198}" srcOrd="1" destOrd="0" presId="urn:microsoft.com/office/officeart/2005/8/layout/vList4#3"/>
    <dgm:cxn modelId="{867D16BB-8638-4613-9C5F-AB0EEDD47687}" type="presParOf" srcId="{056847C0-F8DB-4977-A3FD-5A95306D8B69}" destId="{49E2F980-7E69-446B-A4B0-923DF6DEFA98}" srcOrd="2" destOrd="0" presId="urn:microsoft.com/office/officeart/2005/8/layout/vList4#3"/>
    <dgm:cxn modelId="{851282A7-4987-4569-AF9E-EFFE2F04E27C}" type="presParOf" srcId="{25E29AB1-DE1E-48E4-B66F-1D7048CC3527}" destId="{02C83B37-0F1D-4FEA-B7E7-FF6719B27A33}" srcOrd="1" destOrd="0" presId="urn:microsoft.com/office/officeart/2005/8/layout/vList4#3"/>
    <dgm:cxn modelId="{41405021-0F92-4042-8885-0ECEB6D13DA2}" type="presParOf" srcId="{25E29AB1-DE1E-48E4-B66F-1D7048CC3527}" destId="{129D03A9-9EE6-42F0-9D54-DE111F5C82E8}" srcOrd="2" destOrd="0" presId="urn:microsoft.com/office/officeart/2005/8/layout/vList4#3"/>
    <dgm:cxn modelId="{4088F92A-47DE-4B5F-977D-32B20C921DCA}" type="presParOf" srcId="{129D03A9-9EE6-42F0-9D54-DE111F5C82E8}" destId="{A93B6B1D-06C6-4860-8EBA-32C502FF8641}" srcOrd="0" destOrd="0" presId="urn:microsoft.com/office/officeart/2005/8/layout/vList4#3"/>
    <dgm:cxn modelId="{F739A184-EFF3-4310-B3B6-4711D23C54CA}" type="presParOf" srcId="{129D03A9-9EE6-42F0-9D54-DE111F5C82E8}" destId="{7AEC1603-E11D-41B0-BE2A-F6201D5BEDCD}" srcOrd="1" destOrd="0" presId="urn:microsoft.com/office/officeart/2005/8/layout/vList4#3"/>
    <dgm:cxn modelId="{3966F762-A5D2-4123-80FB-AE0BB9F7C273}" type="presParOf" srcId="{129D03A9-9EE6-42F0-9D54-DE111F5C82E8}" destId="{7B44DBCB-1EB0-418C-B751-858BAE4753CC}" srcOrd="2" destOrd="0" presId="urn:microsoft.com/office/officeart/2005/8/layout/vList4#3"/>
    <dgm:cxn modelId="{B25E8643-67FB-40DB-AEDA-060A6391ED5F}" type="presParOf" srcId="{25E29AB1-DE1E-48E4-B66F-1D7048CC3527}" destId="{2A6A015C-E28C-44A4-9412-971012033AAE}" srcOrd="3" destOrd="0" presId="urn:microsoft.com/office/officeart/2005/8/layout/vList4#3"/>
    <dgm:cxn modelId="{384109DB-34F0-416C-BD8E-6AEE5F8B989A}" type="presParOf" srcId="{25E29AB1-DE1E-48E4-B66F-1D7048CC3527}" destId="{BC272B12-7FD0-415F-81DF-F02239D32429}" srcOrd="4" destOrd="0" presId="urn:microsoft.com/office/officeart/2005/8/layout/vList4#3"/>
    <dgm:cxn modelId="{62342AA3-CF2C-4C0D-88A9-57B515C16972}" type="presParOf" srcId="{BC272B12-7FD0-415F-81DF-F02239D32429}" destId="{47C28FEA-814E-4A68-B726-08705D29C6AB}" srcOrd="0" destOrd="0" presId="urn:microsoft.com/office/officeart/2005/8/layout/vList4#3"/>
    <dgm:cxn modelId="{6A2FD3FC-D309-4094-90C5-5EB7533E1E93}" type="presParOf" srcId="{BC272B12-7FD0-415F-81DF-F02239D32429}" destId="{6ED042DA-90EA-415F-9861-14F87D22BB00}" srcOrd="1" destOrd="0" presId="urn:microsoft.com/office/officeart/2005/8/layout/vList4#3"/>
    <dgm:cxn modelId="{03E18596-B22B-40C1-99C8-AE6C61F7A314}" type="presParOf" srcId="{BC272B12-7FD0-415F-81DF-F02239D32429}" destId="{799A5FF2-1A39-4675-818C-11261776BAE8}" srcOrd="2" destOrd="0" presId="urn:microsoft.com/office/officeart/2005/8/layout/vList4#3"/>
    <dgm:cxn modelId="{91D6CC5F-6914-4763-A014-A35607BFA047}" type="presParOf" srcId="{25E29AB1-DE1E-48E4-B66F-1D7048CC3527}" destId="{9B636D59-4907-4E00-B740-911D24B9FF11}" srcOrd="5" destOrd="0" presId="urn:microsoft.com/office/officeart/2005/8/layout/vList4#3"/>
    <dgm:cxn modelId="{C0C39A38-3E44-41F2-9AA9-364C10D2D59A}" type="presParOf" srcId="{25E29AB1-DE1E-48E4-B66F-1D7048CC3527}" destId="{1ED16A2B-8516-4F79-8954-C053F3BC0B6B}" srcOrd="6" destOrd="0" presId="urn:microsoft.com/office/officeart/2005/8/layout/vList4#3"/>
    <dgm:cxn modelId="{D114C3BA-099F-4BD9-9A24-E906BFC99300}" type="presParOf" srcId="{1ED16A2B-8516-4F79-8954-C053F3BC0B6B}" destId="{471ACDAA-8EBB-4B3F-89FD-E777335919BA}" srcOrd="0" destOrd="0" presId="urn:microsoft.com/office/officeart/2005/8/layout/vList4#3"/>
    <dgm:cxn modelId="{218F9ADE-0984-4B3F-941D-AE18E63212DD}" type="presParOf" srcId="{1ED16A2B-8516-4F79-8954-C053F3BC0B6B}" destId="{0C6B9C41-271F-4061-9955-70DED635DAC1}" srcOrd="1" destOrd="0" presId="urn:microsoft.com/office/officeart/2005/8/layout/vList4#3"/>
    <dgm:cxn modelId="{4C9EECB7-276C-4012-A239-EFA7D769C023}" type="presParOf" srcId="{1ED16A2B-8516-4F79-8954-C053F3BC0B6B}" destId="{5E310E1C-7377-4CBD-AD7A-3ED403513640}" srcOrd="2" destOrd="0" presId="urn:microsoft.com/office/officeart/2005/8/layout/vList4#3"/>
    <dgm:cxn modelId="{CEB7E175-9A93-49A8-AABE-7A8BA514A76A}" type="presParOf" srcId="{25E29AB1-DE1E-48E4-B66F-1D7048CC3527}" destId="{F89176E6-859D-4FD9-8DED-11CCE6D56F7C}" srcOrd="7" destOrd="0" presId="urn:microsoft.com/office/officeart/2005/8/layout/vList4#3"/>
    <dgm:cxn modelId="{5032A89F-2C0C-484C-BBE8-81EB17676D97}" type="presParOf" srcId="{25E29AB1-DE1E-48E4-B66F-1D7048CC3527}" destId="{B2BFB810-8CC4-47A7-8F53-5989733EAF0E}" srcOrd="8" destOrd="0" presId="urn:microsoft.com/office/officeart/2005/8/layout/vList4#3"/>
    <dgm:cxn modelId="{A681F0A8-3AB1-4904-ADB9-B6F8C4D818AE}" type="presParOf" srcId="{B2BFB810-8CC4-47A7-8F53-5989733EAF0E}" destId="{9259372F-C70A-44BC-BCB4-E2D4392785FE}" srcOrd="0" destOrd="0" presId="urn:microsoft.com/office/officeart/2005/8/layout/vList4#3"/>
    <dgm:cxn modelId="{23A2765C-77EB-429E-9FCC-74C94C5A3789}" type="presParOf" srcId="{B2BFB810-8CC4-47A7-8F53-5989733EAF0E}" destId="{889131BE-3A6B-4B48-98CB-9C233DE61FE5}" srcOrd="1" destOrd="0" presId="urn:microsoft.com/office/officeart/2005/8/layout/vList4#3"/>
    <dgm:cxn modelId="{9ABC34EC-E432-434D-B284-5DD4522E3A09}" type="presParOf" srcId="{B2BFB810-8CC4-47A7-8F53-5989733EAF0E}" destId="{CA3E3E8A-1393-43C6-A6A9-A1AF34CBCE7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4" loCatId="list" qsTypeId="urn:microsoft.com/office/officeart/2005/8/quickstyle/simple1#26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Computer Crime</a:t>
          </a:r>
          <a:endParaRPr lang="en-US" sz="1400" dirty="0" smtClean="0"/>
        </a:p>
        <a:p>
          <a:r>
            <a:rPr lang="en-US" sz="1400" dirty="0" smtClean="0"/>
            <a:t>Define computer crime and describe several types of computer crime.  </a:t>
          </a:r>
          <a:endParaRPr lang="en-US" sz="1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Cyberwar and Cyberterrorism</a:t>
          </a:r>
          <a:endParaRPr lang="en-US" sz="1400" dirty="0" smtClean="0"/>
        </a:p>
        <a:p>
          <a:r>
            <a:rPr lang="en-US" sz="1400" dirty="0" smtClean="0"/>
            <a:t>Describe and explain the differences between cyberwar and cyberterrorism.</a:t>
          </a:r>
          <a:endParaRPr lang="en-US" sz="1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Information Systems Security</a:t>
          </a:r>
          <a:endParaRPr lang="en-US" sz="24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0CFC6EAA-DD42-49C0-A163-69A52F65D7D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Explain what is meant by the term “IS security” and describe both technology and human based safeguards for information systems.</a:t>
          </a:r>
          <a:endParaRPr lang="en-US" sz="2000" dirty="0"/>
        </a:p>
      </dgm:t>
    </dgm:pt>
    <dgm:pt modelId="{1A56339D-71D4-4C3E-A1C4-A33367110C47}" type="parTrans" cxnId="{F33BD368-F297-4CCA-8EDC-603629969546}">
      <dgm:prSet/>
      <dgm:spPr/>
      <dgm:t>
        <a:bodyPr/>
        <a:lstStyle/>
        <a:p>
          <a:endParaRPr lang="en-US" sz="2000"/>
        </a:p>
      </dgm:t>
    </dgm:pt>
    <dgm:pt modelId="{C379DEEC-C8F4-4259-AB38-AE67A4582602}" type="sibTrans" cxnId="{F33BD368-F297-4CCA-8EDC-603629969546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Controls, Auditing, and the Sarbanes-Oxley Act</a:t>
          </a:r>
          <a:endParaRPr lang="en-US" sz="1400" dirty="0" smtClean="0"/>
        </a:p>
        <a:p>
          <a:r>
            <a:rPr lang="en-US" sz="1200" dirty="0" smtClean="0"/>
            <a:t>Describe how organizations can establish IS controls to better ensure IS security.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IS Security</a:t>
          </a:r>
          <a:endParaRPr lang="en-US" sz="1400" dirty="0" smtClean="0"/>
        </a:p>
        <a:p>
          <a:r>
            <a:rPr lang="en-US" sz="1200" dirty="0" smtClean="0"/>
            <a:t>Discuss how to better manage IS security and explain the process of developing an IS security plan.</a:t>
          </a:r>
          <a:endParaRPr lang="en-US" sz="12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509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509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 custScaleY="252549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95287" custScaleY="260631"/>
      <dgm:spPr>
        <a:blipFill rotWithShape="1">
          <a:blip xmlns:r="http://schemas.openxmlformats.org/officeDocument/2006/relationships" r:embed="rId7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509"/>
      <dgm:spPr>
        <a:blipFill rotWithShape="1">
          <a:blip xmlns:r="http://schemas.openxmlformats.org/officeDocument/2006/relationships" r:embed="rId8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509"/>
      <dgm:spPr>
        <a:blipFill rotWithShape="1">
          <a:blip xmlns:r="http://schemas.openxmlformats.org/officeDocument/2006/relationships" r:embed="rId9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EF8EE9-37D9-4F91-9677-25470C12EBAA}" type="presOf" srcId="{629933C8-186B-4311-BF2D-DC99990EFBF2}" destId="{A93B6B1D-06C6-4860-8EBA-32C502FF8641}" srcOrd="0" destOrd="0" presId="urn:microsoft.com/office/officeart/2005/8/layout/vList4#4"/>
    <dgm:cxn modelId="{28DA0EC1-A856-4B99-9B51-115B0C013B20}" type="presOf" srcId="{22E69BE8-653B-4CE1-975B-3C39DAE649D2}" destId="{CA3E3E8A-1393-43C6-A6A9-A1AF34CBCE71}" srcOrd="1" destOrd="0" presId="urn:microsoft.com/office/officeart/2005/8/layout/vList4#4"/>
    <dgm:cxn modelId="{E4EDA5CE-730F-466B-AF06-8C86993072D2}" type="presOf" srcId="{629933C8-186B-4311-BF2D-DC99990EFBF2}" destId="{7B44DBCB-1EB0-418C-B751-858BAE4753CC}" srcOrd="1" destOrd="0" presId="urn:microsoft.com/office/officeart/2005/8/layout/vList4#4"/>
    <dgm:cxn modelId="{927C14F8-830E-4D01-8403-73BB91F992FA}" type="presOf" srcId="{34FB3FC8-FCB1-404C-AAE4-E98CF14CF5FB}" destId="{47C28FEA-814E-4A68-B726-08705D29C6AB}" srcOrd="0" destOrd="0" presId="urn:microsoft.com/office/officeart/2005/8/layout/vList4#4"/>
    <dgm:cxn modelId="{02176A5F-48EF-4E01-B9FA-56CCC8265706}" type="presOf" srcId="{0CFC6EAA-DD42-49C0-A163-69A52F65D7DF}" destId="{799A5FF2-1A39-4675-818C-11261776BAE8}" srcOrd="1" destOrd="1" presId="urn:microsoft.com/office/officeart/2005/8/layout/vList4#4"/>
    <dgm:cxn modelId="{F33BD368-F297-4CCA-8EDC-603629969546}" srcId="{34FB3FC8-FCB1-404C-AAE4-E98CF14CF5FB}" destId="{0CFC6EAA-DD42-49C0-A163-69A52F65D7DF}" srcOrd="0" destOrd="0" parTransId="{1A56339D-71D4-4C3E-A1C4-A33367110C47}" sibTransId="{C379DEEC-C8F4-4259-AB38-AE67A4582602}"/>
    <dgm:cxn modelId="{E15F0F1F-17C1-4AFC-B8A6-F1B1B358E39F}" type="presOf" srcId="{22E69BE8-653B-4CE1-975B-3C39DAE649D2}" destId="{9259372F-C70A-44BC-BCB4-E2D4392785FE}" srcOrd="0" destOrd="0" presId="urn:microsoft.com/office/officeart/2005/8/layout/vList4#4"/>
    <dgm:cxn modelId="{7FD23F70-06EA-428A-BF71-AD046646677F}" type="presOf" srcId="{677A52F5-4CAE-4309-A461-E811AF92EF26}" destId="{47C28FEA-814E-4A68-B726-08705D29C6AB}" srcOrd="0" destOrd="2" presId="urn:microsoft.com/office/officeart/2005/8/layout/vList4#4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5ED2E095-9691-4BE7-A4BD-871C27E2A4BE}" type="presOf" srcId="{34FB3FC8-FCB1-404C-AAE4-E98CF14CF5FB}" destId="{799A5FF2-1A39-4675-818C-11261776BAE8}" srcOrd="1" destOrd="0" presId="urn:microsoft.com/office/officeart/2005/8/layout/vList4#4"/>
    <dgm:cxn modelId="{6F973D68-AA8C-4F0C-A6C6-1A6D5049F6BB}" type="presOf" srcId="{AECECD48-C5E4-4B1D-828F-DD9E0A90274D}" destId="{471ACDAA-8EBB-4B3F-89FD-E777335919BA}" srcOrd="0" destOrd="0" presId="urn:microsoft.com/office/officeart/2005/8/layout/vList4#4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8D764E12-DA0B-474A-B439-48FDABA61FE6}" type="presOf" srcId="{A8E9C07B-48B2-4B9C-8EC7-0782825D816E}" destId="{49E2F980-7E69-446B-A4B0-923DF6DEFA98}" srcOrd="1" destOrd="0" presId="urn:microsoft.com/office/officeart/2005/8/layout/vList4#4"/>
    <dgm:cxn modelId="{A16CAB95-19DC-4B4E-BA6B-E49689ACF200}" type="presOf" srcId="{0CFC6EAA-DD42-49C0-A163-69A52F65D7DF}" destId="{47C28FEA-814E-4A68-B726-08705D29C6AB}" srcOrd="0" destOrd="1" presId="urn:microsoft.com/office/officeart/2005/8/layout/vList4#4"/>
    <dgm:cxn modelId="{515457F1-4B4D-4065-98C2-33E2AE2CB77A}" type="presOf" srcId="{A8E9C07B-48B2-4B9C-8EC7-0782825D816E}" destId="{BA89CFF3-74C1-4F32-B093-38D94D4D20CF}" srcOrd="0" destOrd="0" presId="urn:microsoft.com/office/officeart/2005/8/layout/vList4#4"/>
    <dgm:cxn modelId="{075AD2DD-DE62-402C-8690-1DC5614ABEB3}" srcId="{34FB3FC8-FCB1-404C-AAE4-E98CF14CF5FB}" destId="{677A52F5-4CAE-4309-A461-E811AF92EF26}" srcOrd="1" destOrd="0" parTransId="{1AD2DCFB-B719-41BF-BEBB-12150A457F78}" sibTransId="{409F2E99-5E6A-4297-B1B3-C7C7D1142951}"/>
    <dgm:cxn modelId="{72A08371-40A5-402F-AC15-A5C74B32812E}" type="presOf" srcId="{677A52F5-4CAE-4309-A461-E811AF92EF26}" destId="{799A5FF2-1A39-4675-818C-11261776BAE8}" srcOrd="1" destOrd="2" presId="urn:microsoft.com/office/officeart/2005/8/layout/vList4#4"/>
    <dgm:cxn modelId="{F8A20B7B-4B68-4285-96F3-FF81C8275C58}" type="presOf" srcId="{AECECD48-C5E4-4B1D-828F-DD9E0A90274D}" destId="{5E310E1C-7377-4CBD-AD7A-3ED403513640}" srcOrd="1" destOrd="0" presId="urn:microsoft.com/office/officeart/2005/8/layout/vList4#4"/>
    <dgm:cxn modelId="{DF7A7DCB-4F20-473A-AF18-6BCFFCD28262}" type="presOf" srcId="{482F2C61-E41B-4642-B082-EF9C103085B5}" destId="{25E29AB1-DE1E-48E4-B66F-1D7048CC3527}" srcOrd="0" destOrd="0" presId="urn:microsoft.com/office/officeart/2005/8/layout/vList4#4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7B6D6658-10CE-424E-B550-572F8B3BBAD4}" type="presParOf" srcId="{25E29AB1-DE1E-48E4-B66F-1D7048CC3527}" destId="{056847C0-F8DB-4977-A3FD-5A95306D8B69}" srcOrd="0" destOrd="0" presId="urn:microsoft.com/office/officeart/2005/8/layout/vList4#4"/>
    <dgm:cxn modelId="{B9AE168D-B5EC-438A-9E4F-5AE509759CCE}" type="presParOf" srcId="{056847C0-F8DB-4977-A3FD-5A95306D8B69}" destId="{BA89CFF3-74C1-4F32-B093-38D94D4D20CF}" srcOrd="0" destOrd="0" presId="urn:microsoft.com/office/officeart/2005/8/layout/vList4#4"/>
    <dgm:cxn modelId="{05D8A4CD-0835-4D10-BD83-C79CFA08E95C}" type="presParOf" srcId="{056847C0-F8DB-4977-A3FD-5A95306D8B69}" destId="{7D7D61F9-D1AA-4F6A-8715-FD6AC3E01198}" srcOrd="1" destOrd="0" presId="urn:microsoft.com/office/officeart/2005/8/layout/vList4#4"/>
    <dgm:cxn modelId="{0EC1EF16-CA2B-4D4D-ACFB-7F147E30441A}" type="presParOf" srcId="{056847C0-F8DB-4977-A3FD-5A95306D8B69}" destId="{49E2F980-7E69-446B-A4B0-923DF6DEFA98}" srcOrd="2" destOrd="0" presId="urn:microsoft.com/office/officeart/2005/8/layout/vList4#4"/>
    <dgm:cxn modelId="{4B5A72CE-0656-4368-B4AA-CDE430175C9B}" type="presParOf" srcId="{25E29AB1-DE1E-48E4-B66F-1D7048CC3527}" destId="{02C83B37-0F1D-4FEA-B7E7-FF6719B27A33}" srcOrd="1" destOrd="0" presId="urn:microsoft.com/office/officeart/2005/8/layout/vList4#4"/>
    <dgm:cxn modelId="{5943D440-57A2-475B-92AC-088F71F6B5FC}" type="presParOf" srcId="{25E29AB1-DE1E-48E4-B66F-1D7048CC3527}" destId="{129D03A9-9EE6-42F0-9D54-DE111F5C82E8}" srcOrd="2" destOrd="0" presId="urn:microsoft.com/office/officeart/2005/8/layout/vList4#4"/>
    <dgm:cxn modelId="{95C9ED00-FF76-44A3-9E4A-5B2EBF51CE08}" type="presParOf" srcId="{129D03A9-9EE6-42F0-9D54-DE111F5C82E8}" destId="{A93B6B1D-06C6-4860-8EBA-32C502FF8641}" srcOrd="0" destOrd="0" presId="urn:microsoft.com/office/officeart/2005/8/layout/vList4#4"/>
    <dgm:cxn modelId="{A28373EA-8503-4C2B-8E66-9B13ED6A42EA}" type="presParOf" srcId="{129D03A9-9EE6-42F0-9D54-DE111F5C82E8}" destId="{7AEC1603-E11D-41B0-BE2A-F6201D5BEDCD}" srcOrd="1" destOrd="0" presId="urn:microsoft.com/office/officeart/2005/8/layout/vList4#4"/>
    <dgm:cxn modelId="{C0CE690B-C47B-4486-9D76-AC441F9974B8}" type="presParOf" srcId="{129D03A9-9EE6-42F0-9D54-DE111F5C82E8}" destId="{7B44DBCB-1EB0-418C-B751-858BAE4753CC}" srcOrd="2" destOrd="0" presId="urn:microsoft.com/office/officeart/2005/8/layout/vList4#4"/>
    <dgm:cxn modelId="{766412F9-8693-4E78-A221-62E7CA1AE8BD}" type="presParOf" srcId="{25E29AB1-DE1E-48E4-B66F-1D7048CC3527}" destId="{2A6A015C-E28C-44A4-9412-971012033AAE}" srcOrd="3" destOrd="0" presId="urn:microsoft.com/office/officeart/2005/8/layout/vList4#4"/>
    <dgm:cxn modelId="{CA56239A-3452-470F-BDE9-EEDC0A4684AF}" type="presParOf" srcId="{25E29AB1-DE1E-48E4-B66F-1D7048CC3527}" destId="{BC272B12-7FD0-415F-81DF-F02239D32429}" srcOrd="4" destOrd="0" presId="urn:microsoft.com/office/officeart/2005/8/layout/vList4#4"/>
    <dgm:cxn modelId="{40804489-558F-49EC-9A02-6EC5EA5D1E14}" type="presParOf" srcId="{BC272B12-7FD0-415F-81DF-F02239D32429}" destId="{47C28FEA-814E-4A68-B726-08705D29C6AB}" srcOrd="0" destOrd="0" presId="urn:microsoft.com/office/officeart/2005/8/layout/vList4#4"/>
    <dgm:cxn modelId="{4DA9FB64-308D-4C16-8D63-588C8D40AEA2}" type="presParOf" srcId="{BC272B12-7FD0-415F-81DF-F02239D32429}" destId="{6ED042DA-90EA-415F-9861-14F87D22BB00}" srcOrd="1" destOrd="0" presId="urn:microsoft.com/office/officeart/2005/8/layout/vList4#4"/>
    <dgm:cxn modelId="{83BD5FD0-BC6A-49F9-B64E-561A039416D9}" type="presParOf" srcId="{BC272B12-7FD0-415F-81DF-F02239D32429}" destId="{799A5FF2-1A39-4675-818C-11261776BAE8}" srcOrd="2" destOrd="0" presId="urn:microsoft.com/office/officeart/2005/8/layout/vList4#4"/>
    <dgm:cxn modelId="{44B5A2D4-4E2E-44C6-AEE4-EA4FA81C47BF}" type="presParOf" srcId="{25E29AB1-DE1E-48E4-B66F-1D7048CC3527}" destId="{9B636D59-4907-4E00-B740-911D24B9FF11}" srcOrd="5" destOrd="0" presId="urn:microsoft.com/office/officeart/2005/8/layout/vList4#4"/>
    <dgm:cxn modelId="{77300533-EAE2-4FE7-AC5B-E3165338860A}" type="presParOf" srcId="{25E29AB1-DE1E-48E4-B66F-1D7048CC3527}" destId="{1ED16A2B-8516-4F79-8954-C053F3BC0B6B}" srcOrd="6" destOrd="0" presId="urn:microsoft.com/office/officeart/2005/8/layout/vList4#4"/>
    <dgm:cxn modelId="{4E3AEA91-D28B-4073-AFE9-E5F2023323BF}" type="presParOf" srcId="{1ED16A2B-8516-4F79-8954-C053F3BC0B6B}" destId="{471ACDAA-8EBB-4B3F-89FD-E777335919BA}" srcOrd="0" destOrd="0" presId="urn:microsoft.com/office/officeart/2005/8/layout/vList4#4"/>
    <dgm:cxn modelId="{7DD6800A-4C90-4FE4-AB11-3DB67301EB9F}" type="presParOf" srcId="{1ED16A2B-8516-4F79-8954-C053F3BC0B6B}" destId="{0C6B9C41-271F-4061-9955-70DED635DAC1}" srcOrd="1" destOrd="0" presId="urn:microsoft.com/office/officeart/2005/8/layout/vList4#4"/>
    <dgm:cxn modelId="{C5E16007-26D3-41CB-B134-976BB9013AAD}" type="presParOf" srcId="{1ED16A2B-8516-4F79-8954-C053F3BC0B6B}" destId="{5E310E1C-7377-4CBD-AD7A-3ED403513640}" srcOrd="2" destOrd="0" presId="urn:microsoft.com/office/officeart/2005/8/layout/vList4#4"/>
    <dgm:cxn modelId="{C6CE5F19-D8E7-43F4-BE1B-FC0D43DB2791}" type="presParOf" srcId="{25E29AB1-DE1E-48E4-B66F-1D7048CC3527}" destId="{F89176E6-859D-4FD9-8DED-11CCE6D56F7C}" srcOrd="7" destOrd="0" presId="urn:microsoft.com/office/officeart/2005/8/layout/vList4#4"/>
    <dgm:cxn modelId="{AC45AFC5-93F8-49FC-B82A-10A7C8975EC7}" type="presParOf" srcId="{25E29AB1-DE1E-48E4-B66F-1D7048CC3527}" destId="{B2BFB810-8CC4-47A7-8F53-5989733EAF0E}" srcOrd="8" destOrd="0" presId="urn:microsoft.com/office/officeart/2005/8/layout/vList4#4"/>
    <dgm:cxn modelId="{117E54F2-FAC5-4811-A8B7-4A46A6CF7E06}" type="presParOf" srcId="{B2BFB810-8CC4-47A7-8F53-5989733EAF0E}" destId="{9259372F-C70A-44BC-BCB4-E2D4392785FE}" srcOrd="0" destOrd="0" presId="urn:microsoft.com/office/officeart/2005/8/layout/vList4#4"/>
    <dgm:cxn modelId="{4F4A8092-8F40-49C6-8069-F61A650EFF64}" type="presParOf" srcId="{B2BFB810-8CC4-47A7-8F53-5989733EAF0E}" destId="{889131BE-3A6B-4B48-98CB-9C233DE61FE5}" srcOrd="1" destOrd="0" presId="urn:microsoft.com/office/officeart/2005/8/layout/vList4#4"/>
    <dgm:cxn modelId="{011AF3F9-AA4A-415F-9E0B-AE99C43096FD}" type="presParOf" srcId="{B2BFB810-8CC4-47A7-8F53-5989733EAF0E}" destId="{CA3E3E8A-1393-43C6-A6A9-A1AF34CBCE71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5" loCatId="list" qsTypeId="urn:microsoft.com/office/officeart/2005/8/quickstyle/simple1#27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Computer Crime</a:t>
          </a:r>
          <a:endParaRPr lang="en-US" sz="1400" dirty="0" smtClean="0"/>
        </a:p>
        <a:p>
          <a:r>
            <a:rPr lang="en-US" sz="1200" dirty="0" smtClean="0"/>
            <a:t>Define computer crime and describe several types of computer crime.  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Cyberwar and Cyberterrorism</a:t>
          </a:r>
          <a:endParaRPr lang="en-US" sz="1400" dirty="0" smtClean="0"/>
        </a:p>
        <a:p>
          <a:r>
            <a:rPr lang="en-US" sz="1200" dirty="0" smtClean="0"/>
            <a:t>Describe and explain the differences between cyberwar and cyberterrorism.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Security</a:t>
          </a:r>
          <a:endParaRPr lang="en-US" sz="1400" dirty="0" smtClean="0"/>
        </a:p>
        <a:p>
          <a:r>
            <a:rPr lang="en-US" sz="1200" dirty="0" smtClean="0"/>
            <a:t>Explain what is meant by the term “IS security” and describe both technology and human based safeguards for information systems.</a:t>
          </a:r>
          <a:endParaRPr lang="en-US" sz="12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Information Systems Controls, Auditing, and the Sarbanes-Oxley Act</a:t>
          </a:r>
          <a:endParaRPr lang="en-US" sz="1400" dirty="0" smtClean="0"/>
        </a:p>
        <a:p>
          <a:r>
            <a:rPr lang="en-US" sz="1200" dirty="0" smtClean="0"/>
            <a:t>Describe how organizations can establish IS controls to better ensure IS security.</a:t>
          </a:r>
          <a:endParaRPr lang="en-US" sz="12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Managing IS Security</a:t>
          </a:r>
          <a:endParaRPr lang="en-US" sz="24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E158F942-9CA0-47CD-BF20-BAC49C8142F5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Discuss how to better manage IS security and explain the process of developing an IS security plan.</a:t>
          </a:r>
          <a:endParaRPr lang="en-US" sz="2000" dirty="0"/>
        </a:p>
      </dgm:t>
    </dgm:pt>
    <dgm:pt modelId="{B7BDAF5C-E7FB-49F5-812D-654C2CD5A8EB}" type="parTrans" cxnId="{2EB7E772-9B0F-41BF-9241-715218B72860}">
      <dgm:prSet/>
      <dgm:spPr/>
      <dgm:t>
        <a:bodyPr/>
        <a:lstStyle/>
        <a:p>
          <a:endParaRPr lang="en-US" sz="2000"/>
        </a:p>
      </dgm:t>
    </dgm:pt>
    <dgm:pt modelId="{41774615-A6FB-4627-85F1-20FD324D9DA4}" type="sibTrans" cxnId="{2EB7E772-9B0F-41BF-9241-715218B72860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58592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851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851"/>
      <dgm:spPr>
        <a:blipFill rotWithShape="1">
          <a:blip xmlns:r="http://schemas.openxmlformats.org/officeDocument/2006/relationships" r:embed="rId7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 custScaleY="282149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95629" custScaleY="317688"/>
      <dgm:spPr>
        <a:blipFill rotWithShape="1">
          <a:blip xmlns:r="http://schemas.openxmlformats.org/officeDocument/2006/relationships" r:embed="rId8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67851"/>
      <dgm:spPr>
        <a:blipFill rotWithShape="1">
          <a:blip xmlns:r="http://schemas.openxmlformats.org/officeDocument/2006/relationships" r:embed="rId9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2EB7E772-9B0F-41BF-9241-715218B72860}" srcId="{AECECD48-C5E4-4B1D-828F-DD9E0A90274D}" destId="{E158F942-9CA0-47CD-BF20-BAC49C8142F5}" srcOrd="0" destOrd="0" parTransId="{B7BDAF5C-E7FB-49F5-812D-654C2CD5A8EB}" sibTransId="{41774615-A6FB-4627-85F1-20FD324D9DA4}"/>
    <dgm:cxn modelId="{4520A8D8-DF47-40B8-B839-61366253FAC6}" type="presOf" srcId="{677A52F5-4CAE-4309-A461-E811AF92EF26}" destId="{47C28FEA-814E-4A68-B726-08705D29C6AB}" srcOrd="0" destOrd="1" presId="urn:microsoft.com/office/officeart/2005/8/layout/vList4#5"/>
    <dgm:cxn modelId="{AEFD7801-CE85-414E-82F3-5A248CCDF5E8}" type="presOf" srcId="{22E69BE8-653B-4CE1-975B-3C39DAE649D2}" destId="{CA3E3E8A-1393-43C6-A6A9-A1AF34CBCE71}" srcOrd="1" destOrd="0" presId="urn:microsoft.com/office/officeart/2005/8/layout/vList4#5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814D7108-E886-40A5-8C98-2027272898F5}" type="presOf" srcId="{629933C8-186B-4311-BF2D-DC99990EFBF2}" destId="{A93B6B1D-06C6-4860-8EBA-32C502FF8641}" srcOrd="0" destOrd="0" presId="urn:microsoft.com/office/officeart/2005/8/layout/vList4#5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E4C9D8C7-16D2-4D36-9697-9A80C02744A2}" type="presOf" srcId="{A8E9C07B-48B2-4B9C-8EC7-0782825D816E}" destId="{49E2F980-7E69-446B-A4B0-923DF6DEFA98}" srcOrd="1" destOrd="0" presId="urn:microsoft.com/office/officeart/2005/8/layout/vList4#5"/>
    <dgm:cxn modelId="{92683573-C0EB-48A0-B7F9-127E7D0A5348}" type="presOf" srcId="{E158F942-9CA0-47CD-BF20-BAC49C8142F5}" destId="{471ACDAA-8EBB-4B3F-89FD-E777335919BA}" srcOrd="0" destOrd="1" presId="urn:microsoft.com/office/officeart/2005/8/layout/vList4#5"/>
    <dgm:cxn modelId="{BBFDE2B8-AABA-4EEE-84FE-62B848CEC49C}" type="presOf" srcId="{22E69BE8-653B-4CE1-975B-3C39DAE649D2}" destId="{9259372F-C70A-44BC-BCB4-E2D4392785FE}" srcOrd="0" destOrd="0" presId="urn:microsoft.com/office/officeart/2005/8/layout/vList4#5"/>
    <dgm:cxn modelId="{6A10BD49-B045-4EB3-BB19-6D3830509A3F}" type="presOf" srcId="{677A52F5-4CAE-4309-A461-E811AF92EF26}" destId="{799A5FF2-1A39-4675-818C-11261776BAE8}" srcOrd="1" destOrd="1" presId="urn:microsoft.com/office/officeart/2005/8/layout/vList4#5"/>
    <dgm:cxn modelId="{8DE28728-A28C-4D9E-A76A-3EF953AAC924}" type="presOf" srcId="{629933C8-186B-4311-BF2D-DC99990EFBF2}" destId="{7B44DBCB-1EB0-418C-B751-858BAE4753CC}" srcOrd="1" destOrd="0" presId="urn:microsoft.com/office/officeart/2005/8/layout/vList4#5"/>
    <dgm:cxn modelId="{B7974756-C884-41E8-9734-AF9374D937AF}" type="presOf" srcId="{34FB3FC8-FCB1-404C-AAE4-E98CF14CF5FB}" destId="{47C28FEA-814E-4A68-B726-08705D29C6AB}" srcOrd="0" destOrd="0" presId="urn:microsoft.com/office/officeart/2005/8/layout/vList4#5"/>
    <dgm:cxn modelId="{561C2EEB-B0BB-4691-91F2-F4AB67C354E0}" type="presOf" srcId="{34FB3FC8-FCB1-404C-AAE4-E98CF14CF5FB}" destId="{799A5FF2-1A39-4675-818C-11261776BAE8}" srcOrd="1" destOrd="0" presId="urn:microsoft.com/office/officeart/2005/8/layout/vList4#5"/>
    <dgm:cxn modelId="{0B3AC96E-7BFE-43C4-BF20-0E68E3A2E854}" type="presOf" srcId="{A8E9C07B-48B2-4B9C-8EC7-0782825D816E}" destId="{BA89CFF3-74C1-4F32-B093-38D94D4D20CF}" srcOrd="0" destOrd="0" presId="urn:microsoft.com/office/officeart/2005/8/layout/vList4#5"/>
    <dgm:cxn modelId="{B83F7571-5ECA-440E-A77E-0591742D28F7}" type="presOf" srcId="{482F2C61-E41B-4642-B082-EF9C103085B5}" destId="{25E29AB1-DE1E-48E4-B66F-1D7048CC3527}" srcOrd="0" destOrd="0" presId="urn:microsoft.com/office/officeart/2005/8/layout/vList4#5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7994D3B8-2E12-4F77-A926-EDE60684F84C}" type="presOf" srcId="{AECECD48-C5E4-4B1D-828F-DD9E0A90274D}" destId="{5E310E1C-7377-4CBD-AD7A-3ED403513640}" srcOrd="1" destOrd="0" presId="urn:microsoft.com/office/officeart/2005/8/layout/vList4#5"/>
    <dgm:cxn modelId="{C4CB6C55-6AB6-46E0-95AC-7F3C6BF09E73}" type="presOf" srcId="{AECECD48-C5E4-4B1D-828F-DD9E0A90274D}" destId="{471ACDAA-8EBB-4B3F-89FD-E777335919BA}" srcOrd="0" destOrd="0" presId="urn:microsoft.com/office/officeart/2005/8/layout/vList4#5"/>
    <dgm:cxn modelId="{2473A295-2DC0-471B-A02B-C4B674A24AE2}" type="presOf" srcId="{E158F942-9CA0-47CD-BF20-BAC49C8142F5}" destId="{5E310E1C-7377-4CBD-AD7A-3ED403513640}" srcOrd="1" destOrd="1" presId="urn:microsoft.com/office/officeart/2005/8/layout/vList4#5"/>
    <dgm:cxn modelId="{C5DC3441-D082-45B2-9952-CF7E8A39FF79}" type="presParOf" srcId="{25E29AB1-DE1E-48E4-B66F-1D7048CC3527}" destId="{056847C0-F8DB-4977-A3FD-5A95306D8B69}" srcOrd="0" destOrd="0" presId="urn:microsoft.com/office/officeart/2005/8/layout/vList4#5"/>
    <dgm:cxn modelId="{C3C654B7-4975-45BE-9F90-8CE75B8DA3F5}" type="presParOf" srcId="{056847C0-F8DB-4977-A3FD-5A95306D8B69}" destId="{BA89CFF3-74C1-4F32-B093-38D94D4D20CF}" srcOrd="0" destOrd="0" presId="urn:microsoft.com/office/officeart/2005/8/layout/vList4#5"/>
    <dgm:cxn modelId="{3CF494EF-E15E-4906-B649-4DDDCA16C5FE}" type="presParOf" srcId="{056847C0-F8DB-4977-A3FD-5A95306D8B69}" destId="{7D7D61F9-D1AA-4F6A-8715-FD6AC3E01198}" srcOrd="1" destOrd="0" presId="urn:microsoft.com/office/officeart/2005/8/layout/vList4#5"/>
    <dgm:cxn modelId="{6A49FBFB-FEDD-4EF2-A44F-1B45970013E1}" type="presParOf" srcId="{056847C0-F8DB-4977-A3FD-5A95306D8B69}" destId="{49E2F980-7E69-446B-A4B0-923DF6DEFA98}" srcOrd="2" destOrd="0" presId="urn:microsoft.com/office/officeart/2005/8/layout/vList4#5"/>
    <dgm:cxn modelId="{2CA4BB6B-FF66-4DF9-8AB1-A3CC3D3849B1}" type="presParOf" srcId="{25E29AB1-DE1E-48E4-B66F-1D7048CC3527}" destId="{02C83B37-0F1D-4FEA-B7E7-FF6719B27A33}" srcOrd="1" destOrd="0" presId="urn:microsoft.com/office/officeart/2005/8/layout/vList4#5"/>
    <dgm:cxn modelId="{AA53095D-5093-4A2D-B064-410C57924F42}" type="presParOf" srcId="{25E29AB1-DE1E-48E4-B66F-1D7048CC3527}" destId="{129D03A9-9EE6-42F0-9D54-DE111F5C82E8}" srcOrd="2" destOrd="0" presId="urn:microsoft.com/office/officeart/2005/8/layout/vList4#5"/>
    <dgm:cxn modelId="{5BBA3B08-A67C-4481-ADEB-075BE32835F3}" type="presParOf" srcId="{129D03A9-9EE6-42F0-9D54-DE111F5C82E8}" destId="{A93B6B1D-06C6-4860-8EBA-32C502FF8641}" srcOrd="0" destOrd="0" presId="urn:microsoft.com/office/officeart/2005/8/layout/vList4#5"/>
    <dgm:cxn modelId="{9DF69F0A-8FC8-467F-980C-FBFDD603C53E}" type="presParOf" srcId="{129D03A9-9EE6-42F0-9D54-DE111F5C82E8}" destId="{7AEC1603-E11D-41B0-BE2A-F6201D5BEDCD}" srcOrd="1" destOrd="0" presId="urn:microsoft.com/office/officeart/2005/8/layout/vList4#5"/>
    <dgm:cxn modelId="{8A6D96E9-6328-4BF6-96B7-26CD8143DE30}" type="presParOf" srcId="{129D03A9-9EE6-42F0-9D54-DE111F5C82E8}" destId="{7B44DBCB-1EB0-418C-B751-858BAE4753CC}" srcOrd="2" destOrd="0" presId="urn:microsoft.com/office/officeart/2005/8/layout/vList4#5"/>
    <dgm:cxn modelId="{B2FF3A95-1996-4098-87C6-BF3BF9F93C75}" type="presParOf" srcId="{25E29AB1-DE1E-48E4-B66F-1D7048CC3527}" destId="{2A6A015C-E28C-44A4-9412-971012033AAE}" srcOrd="3" destOrd="0" presId="urn:microsoft.com/office/officeart/2005/8/layout/vList4#5"/>
    <dgm:cxn modelId="{1A59A486-054F-45F5-97DE-84B26217BD27}" type="presParOf" srcId="{25E29AB1-DE1E-48E4-B66F-1D7048CC3527}" destId="{BC272B12-7FD0-415F-81DF-F02239D32429}" srcOrd="4" destOrd="0" presId="urn:microsoft.com/office/officeart/2005/8/layout/vList4#5"/>
    <dgm:cxn modelId="{23DB3458-FB06-4FA1-98F7-FAF4664F982D}" type="presParOf" srcId="{BC272B12-7FD0-415F-81DF-F02239D32429}" destId="{47C28FEA-814E-4A68-B726-08705D29C6AB}" srcOrd="0" destOrd="0" presId="urn:microsoft.com/office/officeart/2005/8/layout/vList4#5"/>
    <dgm:cxn modelId="{ED721FE0-C4A6-4EFD-B6FD-6A5E7B002267}" type="presParOf" srcId="{BC272B12-7FD0-415F-81DF-F02239D32429}" destId="{6ED042DA-90EA-415F-9861-14F87D22BB00}" srcOrd="1" destOrd="0" presId="urn:microsoft.com/office/officeart/2005/8/layout/vList4#5"/>
    <dgm:cxn modelId="{51597E8D-F8C5-408C-BAA7-16A53E50ABA6}" type="presParOf" srcId="{BC272B12-7FD0-415F-81DF-F02239D32429}" destId="{799A5FF2-1A39-4675-818C-11261776BAE8}" srcOrd="2" destOrd="0" presId="urn:microsoft.com/office/officeart/2005/8/layout/vList4#5"/>
    <dgm:cxn modelId="{7E708827-052E-4347-BFFD-51B7FB1FE914}" type="presParOf" srcId="{25E29AB1-DE1E-48E4-B66F-1D7048CC3527}" destId="{9B636D59-4907-4E00-B740-911D24B9FF11}" srcOrd="5" destOrd="0" presId="urn:microsoft.com/office/officeart/2005/8/layout/vList4#5"/>
    <dgm:cxn modelId="{A4D99209-57A5-4B05-93FE-86423B24006F}" type="presParOf" srcId="{25E29AB1-DE1E-48E4-B66F-1D7048CC3527}" destId="{1ED16A2B-8516-4F79-8954-C053F3BC0B6B}" srcOrd="6" destOrd="0" presId="urn:microsoft.com/office/officeart/2005/8/layout/vList4#5"/>
    <dgm:cxn modelId="{1AE3D0CF-C1C7-4A3F-92B0-1893CC5DD443}" type="presParOf" srcId="{1ED16A2B-8516-4F79-8954-C053F3BC0B6B}" destId="{471ACDAA-8EBB-4B3F-89FD-E777335919BA}" srcOrd="0" destOrd="0" presId="urn:microsoft.com/office/officeart/2005/8/layout/vList4#5"/>
    <dgm:cxn modelId="{F5CC37F5-3622-4D44-AC5B-537F503B7067}" type="presParOf" srcId="{1ED16A2B-8516-4F79-8954-C053F3BC0B6B}" destId="{0C6B9C41-271F-4061-9955-70DED635DAC1}" srcOrd="1" destOrd="0" presId="urn:microsoft.com/office/officeart/2005/8/layout/vList4#5"/>
    <dgm:cxn modelId="{E8E98F3D-ACC3-400E-9046-4A475FFFFEA1}" type="presParOf" srcId="{1ED16A2B-8516-4F79-8954-C053F3BC0B6B}" destId="{5E310E1C-7377-4CBD-AD7A-3ED403513640}" srcOrd="2" destOrd="0" presId="urn:microsoft.com/office/officeart/2005/8/layout/vList4#5"/>
    <dgm:cxn modelId="{CDC93A28-44BF-4392-9829-0CB3E1AB7162}" type="presParOf" srcId="{25E29AB1-DE1E-48E4-B66F-1D7048CC3527}" destId="{F89176E6-859D-4FD9-8DED-11CCE6D56F7C}" srcOrd="7" destOrd="0" presId="urn:microsoft.com/office/officeart/2005/8/layout/vList4#5"/>
    <dgm:cxn modelId="{AA4EECD0-A4AE-4CA2-BB14-02903D1AC18B}" type="presParOf" srcId="{25E29AB1-DE1E-48E4-B66F-1D7048CC3527}" destId="{B2BFB810-8CC4-47A7-8F53-5989733EAF0E}" srcOrd="8" destOrd="0" presId="urn:microsoft.com/office/officeart/2005/8/layout/vList4#5"/>
    <dgm:cxn modelId="{184ED472-BF13-4BB1-ACE5-1325F6328B53}" type="presParOf" srcId="{B2BFB810-8CC4-47A7-8F53-5989733EAF0E}" destId="{9259372F-C70A-44BC-BCB4-E2D4392785FE}" srcOrd="0" destOrd="0" presId="urn:microsoft.com/office/officeart/2005/8/layout/vList4#5"/>
    <dgm:cxn modelId="{2FAD342F-47D3-4520-9FE7-1B5DA9389F2B}" type="presParOf" srcId="{B2BFB810-8CC4-47A7-8F53-5989733EAF0E}" destId="{889131BE-3A6B-4B48-98CB-9C233DE61FE5}" srcOrd="1" destOrd="0" presId="urn:microsoft.com/office/officeart/2005/8/layout/vList4#5"/>
    <dgm:cxn modelId="{712D3916-D34B-4458-A68F-2A6636C69948}" type="presParOf" srcId="{B2BFB810-8CC4-47A7-8F53-5989733EAF0E}" destId="{CA3E3E8A-1393-43C6-A6A9-A1AF34CBCE71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6" loCatId="list" qsTypeId="urn:microsoft.com/office/officeart/2005/8/quickstyle/simple1#28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1" action="ppaction://hlinksldjump"/>
            </a:rPr>
            <a:t>Computer Crime</a:t>
          </a:r>
          <a:endParaRPr lang="en-US" sz="1400" dirty="0" smtClean="0"/>
        </a:p>
        <a:p>
          <a:r>
            <a:rPr lang="en-US" sz="1200" dirty="0" smtClean="0"/>
            <a:t>Define computer crime and describe several types of computer crime.  </a:t>
          </a:r>
          <a:endParaRPr lang="en-US" sz="12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2" action="ppaction://hlinksldjump"/>
            </a:rPr>
            <a:t>Cyberwar and Cyberterrorism</a:t>
          </a:r>
          <a:endParaRPr lang="en-US" sz="1400" dirty="0" smtClean="0"/>
        </a:p>
        <a:p>
          <a:r>
            <a:rPr lang="en-US" sz="1200" dirty="0" smtClean="0"/>
            <a:t>Describe and explain the differences between cyberwar and cyberterrorism.</a:t>
          </a:r>
          <a:endParaRPr lang="en-US" sz="12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4FB3FC8-FCB1-404C-AAE4-E98CF14CF5FB}">
      <dgm:prSet phldrT="[Text]"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3" action="ppaction://hlinksldjump"/>
            </a:rPr>
            <a:t>Information Systems Security</a:t>
          </a:r>
          <a:endParaRPr lang="en-US" sz="1400" dirty="0" smtClean="0"/>
        </a:p>
        <a:p>
          <a:r>
            <a:rPr lang="en-US" sz="1200" dirty="0" smtClean="0"/>
            <a:t>Explain what is meant by the term “IS security” and describe both technology and human based safeguards for information systems.</a:t>
          </a:r>
          <a:endParaRPr lang="en-US" sz="1200" dirty="0"/>
        </a:p>
      </dgm:t>
    </dgm:pt>
    <dgm:pt modelId="{5D2B6F70-AC7D-4E44-959A-1F3278F0AFC3}" type="parTrans" cxnId="{FFB8572B-7192-49CE-9F0D-B856D183EDFE}">
      <dgm:prSet/>
      <dgm:spPr/>
      <dgm:t>
        <a:bodyPr/>
        <a:lstStyle/>
        <a:p>
          <a:endParaRPr lang="en-US" sz="2000"/>
        </a:p>
      </dgm:t>
    </dgm:pt>
    <dgm:pt modelId="{62C71E71-0AFF-4481-BF1F-D339780ADFC0}" type="sibTrans" cxnId="{FFB8572B-7192-49CE-9F0D-B856D183EDFE}">
      <dgm:prSet/>
      <dgm:spPr/>
      <dgm:t>
        <a:bodyPr/>
        <a:lstStyle/>
        <a:p>
          <a:endParaRPr lang="en-US" sz="2000"/>
        </a:p>
      </dgm:t>
    </dgm:pt>
    <dgm:pt modelId="{677A52F5-4CAE-4309-A461-E811AF92EF26}">
      <dgm:prSet phldrT="[Text]" custT="1"/>
      <dgm:spPr/>
      <dgm:t>
        <a:bodyPr/>
        <a:lstStyle/>
        <a:p>
          <a:endParaRPr lang="en-US" sz="1100" dirty="0"/>
        </a:p>
      </dgm:t>
    </dgm:pt>
    <dgm:pt modelId="{1AD2DCFB-B719-41BF-BEBB-12150A457F78}" type="parTrans" cxnId="{075AD2DD-DE62-402C-8690-1DC5614ABEB3}">
      <dgm:prSet/>
      <dgm:spPr/>
      <dgm:t>
        <a:bodyPr/>
        <a:lstStyle/>
        <a:p>
          <a:endParaRPr lang="en-US" sz="2000"/>
        </a:p>
      </dgm:t>
    </dgm:pt>
    <dgm:pt modelId="{409F2E99-5E6A-4297-B1B3-C7C7D1142951}" type="sibTrans" cxnId="{075AD2DD-DE62-402C-8690-1DC5614ABEB3}">
      <dgm:prSet/>
      <dgm:spPr/>
      <dgm:t>
        <a:bodyPr/>
        <a:lstStyle/>
        <a:p>
          <a:endParaRPr lang="en-US" sz="2000"/>
        </a:p>
      </dgm:t>
    </dgm:pt>
    <dgm:pt modelId="{22E69BE8-653B-4CE1-975B-3C39DAE649D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Information Systems Controls, Auditing, and the Sarbanes-Oxley Act</a:t>
          </a:r>
          <a:endParaRPr lang="en-US" sz="2400" dirty="0"/>
        </a:p>
      </dgm:t>
    </dgm:pt>
    <dgm:pt modelId="{893C5899-3276-4EA6-BD31-3139E062D004}" type="parTrans" cxnId="{18DDC36D-3496-47FC-A701-338E9B5DC0D1}">
      <dgm:prSet/>
      <dgm:spPr/>
      <dgm:t>
        <a:bodyPr/>
        <a:lstStyle/>
        <a:p>
          <a:endParaRPr lang="en-US" sz="2000"/>
        </a:p>
      </dgm:t>
    </dgm:pt>
    <dgm:pt modelId="{26CB4EDE-8ED5-4533-B70F-3B0491BE510F}" type="sibTrans" cxnId="{18DDC36D-3496-47FC-A701-338E9B5DC0D1}">
      <dgm:prSet/>
      <dgm:spPr/>
      <dgm:t>
        <a:bodyPr/>
        <a:lstStyle/>
        <a:p>
          <a:endParaRPr lang="en-US" sz="2000"/>
        </a:p>
      </dgm:t>
    </dgm:pt>
    <dgm:pt modelId="{FDE1B2BF-4076-40E6-982F-93F0932EA27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Describe how organizations can establish IS controls to better ensure IS security.</a:t>
          </a:r>
          <a:endParaRPr lang="en-US" sz="2000" dirty="0"/>
        </a:p>
      </dgm:t>
    </dgm:pt>
    <dgm:pt modelId="{F3F72B7C-59C8-4AB8-9789-C140956F291A}" type="parTrans" cxnId="{64146DDE-645F-43AC-80A4-2116B49BEB8B}">
      <dgm:prSet/>
      <dgm:spPr/>
      <dgm:t>
        <a:bodyPr/>
        <a:lstStyle/>
        <a:p>
          <a:endParaRPr lang="en-US" sz="2000"/>
        </a:p>
      </dgm:t>
    </dgm:pt>
    <dgm:pt modelId="{D6DE8BC5-2DFD-4054-B62B-11E207185A8A}" type="sibTrans" cxnId="{64146DDE-645F-43AC-80A4-2116B49BEB8B}">
      <dgm:prSet/>
      <dgm:spPr/>
      <dgm:t>
        <a:bodyPr/>
        <a:lstStyle/>
        <a:p>
          <a:endParaRPr lang="en-US" sz="2000"/>
        </a:p>
      </dgm:t>
    </dgm:pt>
    <dgm:pt modelId="{AECECD48-C5E4-4B1D-828F-DD9E0A90274D}">
      <dgm:prSet custT="1"/>
      <dgm:spPr/>
      <dgm:t>
        <a:bodyPr/>
        <a:lstStyle/>
        <a:p>
          <a:r>
            <a:rPr lang="en-US" sz="1400" b="1" dirty="0" smtClean="0">
              <a:hlinkClick xmlns:r="http://schemas.openxmlformats.org/officeDocument/2006/relationships" r:id="rId4" action="ppaction://hlinksldjump"/>
            </a:rPr>
            <a:t>Managing IS Security</a:t>
          </a:r>
          <a:endParaRPr lang="en-US" sz="1400" dirty="0" smtClean="0"/>
        </a:p>
        <a:p>
          <a:r>
            <a:rPr lang="en-US" sz="1200" dirty="0" smtClean="0"/>
            <a:t>Discuss how to better manage IS security and explain the process of developing an IS security plan.</a:t>
          </a:r>
          <a:endParaRPr lang="en-US" sz="1200" dirty="0"/>
        </a:p>
      </dgm:t>
    </dgm:pt>
    <dgm:pt modelId="{83588EAC-9746-4704-81BA-BB10DA868C11}" type="parTrans" cxnId="{AAD18608-F8B2-4CE8-86FF-887828D70638}">
      <dgm:prSet/>
      <dgm:spPr/>
      <dgm:t>
        <a:bodyPr/>
        <a:lstStyle/>
        <a:p>
          <a:endParaRPr lang="en-US" sz="2000"/>
        </a:p>
      </dgm:t>
    </dgm:pt>
    <dgm:pt modelId="{06826EBE-8D13-453B-B822-8C195E6947E1}" type="sibTrans" cxnId="{AAD18608-F8B2-4CE8-86FF-887828D70638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5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5" custScaleX="67780"/>
      <dgm:spPr>
        <a:blipFill rotWithShape="1">
          <a:blip xmlns:r="http://schemas.openxmlformats.org/officeDocument/2006/relationships" r:embed="rId5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5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5" custScaleX="67780"/>
      <dgm:spPr>
        <a:blipFill rotWithShape="1">
          <a:blip xmlns:r="http://schemas.openxmlformats.org/officeDocument/2006/relationships" r:embed="rId6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A015C-E28C-44A4-9412-971012033AAE}" type="pres">
      <dgm:prSet presAssocID="{1801FD8D-8375-49FB-8B3F-210ACF517DEF}" presName="spacer" presStyleCnt="0"/>
      <dgm:spPr/>
    </dgm:pt>
    <dgm:pt modelId="{BC272B12-7FD0-415F-81DF-F02239D32429}" type="pres">
      <dgm:prSet presAssocID="{34FB3FC8-FCB1-404C-AAE4-E98CF14CF5FB}" presName="comp" presStyleCnt="0"/>
      <dgm:spPr/>
    </dgm:pt>
    <dgm:pt modelId="{47C28FEA-814E-4A68-B726-08705D29C6AB}" type="pres">
      <dgm:prSet presAssocID="{34FB3FC8-FCB1-404C-AAE4-E98CF14CF5FB}" presName="box" presStyleLbl="node1" presStyleIdx="2" presStyleCnt="5"/>
      <dgm:spPr/>
      <dgm:t>
        <a:bodyPr/>
        <a:lstStyle/>
        <a:p>
          <a:endParaRPr lang="en-US"/>
        </a:p>
      </dgm:t>
    </dgm:pt>
    <dgm:pt modelId="{6ED042DA-90EA-415F-9861-14F87D22BB00}" type="pres">
      <dgm:prSet presAssocID="{34FB3FC8-FCB1-404C-AAE4-E98CF14CF5FB}" presName="img" presStyleLbl="fgImgPlace1" presStyleIdx="2" presStyleCnt="5" custScaleX="67780"/>
      <dgm:spPr>
        <a:blipFill rotWithShape="1">
          <a:blip xmlns:r="http://schemas.openxmlformats.org/officeDocument/2006/relationships" r:embed="rId7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99A5FF2-1A39-4675-818C-11261776BAE8}" type="pres">
      <dgm:prSet presAssocID="{34FB3FC8-FCB1-404C-AAE4-E98CF14CF5F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6D59-4907-4E00-B740-911D24B9FF11}" type="pres">
      <dgm:prSet presAssocID="{62C71E71-0AFF-4481-BF1F-D339780ADFC0}" presName="spacer" presStyleCnt="0"/>
      <dgm:spPr/>
    </dgm:pt>
    <dgm:pt modelId="{1ED16A2B-8516-4F79-8954-C053F3BC0B6B}" type="pres">
      <dgm:prSet presAssocID="{AECECD48-C5E4-4B1D-828F-DD9E0A90274D}" presName="comp" presStyleCnt="0"/>
      <dgm:spPr/>
    </dgm:pt>
    <dgm:pt modelId="{471ACDAA-8EBB-4B3F-89FD-E777335919BA}" type="pres">
      <dgm:prSet presAssocID="{AECECD48-C5E4-4B1D-828F-DD9E0A90274D}" presName="box" presStyleLbl="node1" presStyleIdx="3" presStyleCnt="5"/>
      <dgm:spPr/>
      <dgm:t>
        <a:bodyPr/>
        <a:lstStyle/>
        <a:p>
          <a:endParaRPr lang="en-US"/>
        </a:p>
      </dgm:t>
    </dgm:pt>
    <dgm:pt modelId="{0C6B9C41-271F-4061-9955-70DED635DAC1}" type="pres">
      <dgm:prSet presAssocID="{AECECD48-C5E4-4B1D-828F-DD9E0A90274D}" presName="img" presStyleLbl="fgImgPlace1" presStyleIdx="3" presStyleCnt="5" custScaleX="67780"/>
      <dgm:spPr>
        <a:blipFill rotWithShape="1">
          <a:blip xmlns:r="http://schemas.openxmlformats.org/officeDocument/2006/relationships" r:embed="rId8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310E1C-7377-4CBD-AD7A-3ED403513640}" type="pres">
      <dgm:prSet presAssocID="{AECECD48-C5E4-4B1D-828F-DD9E0A90274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176E6-859D-4FD9-8DED-11CCE6D56F7C}" type="pres">
      <dgm:prSet presAssocID="{06826EBE-8D13-453B-B822-8C195E6947E1}" presName="spacer" presStyleCnt="0"/>
      <dgm:spPr/>
    </dgm:pt>
    <dgm:pt modelId="{B2BFB810-8CC4-47A7-8F53-5989733EAF0E}" type="pres">
      <dgm:prSet presAssocID="{22E69BE8-653B-4CE1-975B-3C39DAE649D2}" presName="comp" presStyleCnt="0"/>
      <dgm:spPr/>
    </dgm:pt>
    <dgm:pt modelId="{9259372F-C70A-44BC-BCB4-E2D4392785FE}" type="pres">
      <dgm:prSet presAssocID="{22E69BE8-653B-4CE1-975B-3C39DAE649D2}" presName="box" presStyleLbl="node1" presStyleIdx="4" presStyleCnt="5" custScaleY="275694"/>
      <dgm:spPr/>
      <dgm:t>
        <a:bodyPr/>
        <a:lstStyle/>
        <a:p>
          <a:endParaRPr lang="en-US"/>
        </a:p>
      </dgm:t>
    </dgm:pt>
    <dgm:pt modelId="{889131BE-3A6B-4B48-98CB-9C233DE61FE5}" type="pres">
      <dgm:prSet presAssocID="{22E69BE8-653B-4CE1-975B-3C39DAE649D2}" presName="img" presStyleLbl="fgImgPlace1" presStyleIdx="4" presStyleCnt="5" custScaleX="98887" custScaleY="279560"/>
      <dgm:spPr>
        <a:blipFill rotWithShape="1">
          <a:blip xmlns:r="http://schemas.openxmlformats.org/officeDocument/2006/relationships" r:embed="rId9" cstate="screen">
            <a:extLst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3E3E8A-1393-43C6-A6A9-A1AF34CBCE71}" type="pres">
      <dgm:prSet presAssocID="{22E69BE8-653B-4CE1-975B-3C39DAE649D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641F45-A6E1-49FF-8D54-F448E88EC821}" type="presOf" srcId="{22E69BE8-653B-4CE1-975B-3C39DAE649D2}" destId="{9259372F-C70A-44BC-BCB4-E2D4392785FE}" srcOrd="0" destOrd="0" presId="urn:microsoft.com/office/officeart/2005/8/layout/vList4#6"/>
    <dgm:cxn modelId="{1CF0BAF4-0DA2-49A1-A979-29399C293FB9}" type="presOf" srcId="{677A52F5-4CAE-4309-A461-E811AF92EF26}" destId="{799A5FF2-1A39-4675-818C-11261776BAE8}" srcOrd="1" destOrd="1" presId="urn:microsoft.com/office/officeart/2005/8/layout/vList4#6"/>
    <dgm:cxn modelId="{E55267E7-667D-4FBE-9B2A-1E2A3A688E10}" type="presOf" srcId="{A8E9C07B-48B2-4B9C-8EC7-0782825D816E}" destId="{BA89CFF3-74C1-4F32-B093-38D94D4D20CF}" srcOrd="0" destOrd="0" presId="urn:microsoft.com/office/officeart/2005/8/layout/vList4#6"/>
    <dgm:cxn modelId="{C418B879-0DCB-4FE9-BE31-549946367EB3}" type="presOf" srcId="{629933C8-186B-4311-BF2D-DC99990EFBF2}" destId="{7B44DBCB-1EB0-418C-B751-858BAE4753CC}" srcOrd="1" destOrd="0" presId="urn:microsoft.com/office/officeart/2005/8/layout/vList4#6"/>
    <dgm:cxn modelId="{41AE5519-C4DC-4D2D-8813-4237B4EAB1FA}" type="presOf" srcId="{A8E9C07B-48B2-4B9C-8EC7-0782825D816E}" destId="{49E2F980-7E69-446B-A4B0-923DF6DEFA98}" srcOrd="1" destOrd="0" presId="urn:microsoft.com/office/officeart/2005/8/layout/vList4#6"/>
    <dgm:cxn modelId="{3C4140C6-59DE-4767-B023-4226FD4E2F50}" type="presOf" srcId="{AECECD48-C5E4-4B1D-828F-DD9E0A90274D}" destId="{5E310E1C-7377-4CBD-AD7A-3ED403513640}" srcOrd="1" destOrd="0" presId="urn:microsoft.com/office/officeart/2005/8/layout/vList4#6"/>
    <dgm:cxn modelId="{DFEDA3F4-5050-4B94-9194-B88B46E4B301}" type="presOf" srcId="{AECECD48-C5E4-4B1D-828F-DD9E0A90274D}" destId="{471ACDAA-8EBB-4B3F-89FD-E777335919BA}" srcOrd="0" destOrd="0" presId="urn:microsoft.com/office/officeart/2005/8/layout/vList4#6"/>
    <dgm:cxn modelId="{FFB8572B-7192-49CE-9F0D-B856D183EDFE}" srcId="{482F2C61-E41B-4642-B082-EF9C103085B5}" destId="{34FB3FC8-FCB1-404C-AAE4-E98CF14CF5FB}" srcOrd="2" destOrd="0" parTransId="{5D2B6F70-AC7D-4E44-959A-1F3278F0AFC3}" sibTransId="{62C71E71-0AFF-4481-BF1F-D339780ADFC0}"/>
    <dgm:cxn modelId="{1593C9A6-E880-45FD-BDC8-A7CAA6360B6E}" type="presOf" srcId="{677A52F5-4CAE-4309-A461-E811AF92EF26}" destId="{47C28FEA-814E-4A68-B726-08705D29C6AB}" srcOrd="0" destOrd="1" presId="urn:microsoft.com/office/officeart/2005/8/layout/vList4#6"/>
    <dgm:cxn modelId="{A0DCA763-E809-4D24-BE5D-0B368F335A2D}" type="presOf" srcId="{22E69BE8-653B-4CE1-975B-3C39DAE649D2}" destId="{CA3E3E8A-1393-43C6-A6A9-A1AF34CBCE71}" srcOrd="1" destOrd="0" presId="urn:microsoft.com/office/officeart/2005/8/layout/vList4#6"/>
    <dgm:cxn modelId="{ED5A0433-0BFB-4193-B3F0-BD487B905715}" type="presOf" srcId="{FDE1B2BF-4076-40E6-982F-93F0932EA27F}" destId="{CA3E3E8A-1393-43C6-A6A9-A1AF34CBCE71}" srcOrd="1" destOrd="1" presId="urn:microsoft.com/office/officeart/2005/8/layout/vList4#6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18DDC36D-3496-47FC-A701-338E9B5DC0D1}" srcId="{482F2C61-E41B-4642-B082-EF9C103085B5}" destId="{22E69BE8-653B-4CE1-975B-3C39DAE649D2}" srcOrd="4" destOrd="0" parTransId="{893C5899-3276-4EA6-BD31-3139E062D004}" sibTransId="{26CB4EDE-8ED5-4533-B70F-3B0491BE510F}"/>
    <dgm:cxn modelId="{9D37E4D2-F8F4-458D-ADFD-3AF3257C3E21}" type="presOf" srcId="{34FB3FC8-FCB1-404C-AAE4-E98CF14CF5FB}" destId="{799A5FF2-1A39-4675-818C-11261776BAE8}" srcOrd="1" destOrd="0" presId="urn:microsoft.com/office/officeart/2005/8/layout/vList4#6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64146DDE-645F-43AC-80A4-2116B49BEB8B}" srcId="{22E69BE8-653B-4CE1-975B-3C39DAE649D2}" destId="{FDE1B2BF-4076-40E6-982F-93F0932EA27F}" srcOrd="0" destOrd="0" parTransId="{F3F72B7C-59C8-4AB8-9789-C140956F291A}" sibTransId="{D6DE8BC5-2DFD-4054-B62B-11E207185A8A}"/>
    <dgm:cxn modelId="{B0489A79-9321-423D-A6CB-DF0ABDBE7CD7}" type="presOf" srcId="{FDE1B2BF-4076-40E6-982F-93F0932EA27F}" destId="{9259372F-C70A-44BC-BCB4-E2D4392785FE}" srcOrd="0" destOrd="1" presId="urn:microsoft.com/office/officeart/2005/8/layout/vList4#6"/>
    <dgm:cxn modelId="{075AD2DD-DE62-402C-8690-1DC5614ABEB3}" srcId="{34FB3FC8-FCB1-404C-AAE4-E98CF14CF5FB}" destId="{677A52F5-4CAE-4309-A461-E811AF92EF26}" srcOrd="0" destOrd="0" parTransId="{1AD2DCFB-B719-41BF-BEBB-12150A457F78}" sibTransId="{409F2E99-5E6A-4297-B1B3-C7C7D1142951}"/>
    <dgm:cxn modelId="{8010C8B2-E857-423E-9E47-3DEC0999224F}" type="presOf" srcId="{629933C8-186B-4311-BF2D-DC99990EFBF2}" destId="{A93B6B1D-06C6-4860-8EBA-32C502FF8641}" srcOrd="0" destOrd="0" presId="urn:microsoft.com/office/officeart/2005/8/layout/vList4#6"/>
    <dgm:cxn modelId="{07734832-E0C4-40F6-950A-6FA33E7B1FE9}" type="presOf" srcId="{482F2C61-E41B-4642-B082-EF9C103085B5}" destId="{25E29AB1-DE1E-48E4-B66F-1D7048CC3527}" srcOrd="0" destOrd="0" presId="urn:microsoft.com/office/officeart/2005/8/layout/vList4#6"/>
    <dgm:cxn modelId="{ACDDF45C-272A-4A8D-B75D-5EB0F456AE05}" type="presOf" srcId="{34FB3FC8-FCB1-404C-AAE4-E98CF14CF5FB}" destId="{47C28FEA-814E-4A68-B726-08705D29C6AB}" srcOrd="0" destOrd="0" presId="urn:microsoft.com/office/officeart/2005/8/layout/vList4#6"/>
    <dgm:cxn modelId="{AAD18608-F8B2-4CE8-86FF-887828D70638}" srcId="{482F2C61-E41B-4642-B082-EF9C103085B5}" destId="{AECECD48-C5E4-4B1D-828F-DD9E0A90274D}" srcOrd="3" destOrd="0" parTransId="{83588EAC-9746-4704-81BA-BB10DA868C11}" sibTransId="{06826EBE-8D13-453B-B822-8C195E6947E1}"/>
    <dgm:cxn modelId="{1A5595CA-C30A-4E05-821D-0AF38F8ACD74}" type="presParOf" srcId="{25E29AB1-DE1E-48E4-B66F-1D7048CC3527}" destId="{056847C0-F8DB-4977-A3FD-5A95306D8B69}" srcOrd="0" destOrd="0" presId="urn:microsoft.com/office/officeart/2005/8/layout/vList4#6"/>
    <dgm:cxn modelId="{E44C07E2-1790-4DB0-A748-092D2FCE609C}" type="presParOf" srcId="{056847C0-F8DB-4977-A3FD-5A95306D8B69}" destId="{BA89CFF3-74C1-4F32-B093-38D94D4D20CF}" srcOrd="0" destOrd="0" presId="urn:microsoft.com/office/officeart/2005/8/layout/vList4#6"/>
    <dgm:cxn modelId="{FDA3F08E-FD29-4EB7-9F2B-A35DCA13294A}" type="presParOf" srcId="{056847C0-F8DB-4977-A3FD-5A95306D8B69}" destId="{7D7D61F9-D1AA-4F6A-8715-FD6AC3E01198}" srcOrd="1" destOrd="0" presId="urn:microsoft.com/office/officeart/2005/8/layout/vList4#6"/>
    <dgm:cxn modelId="{B391B52A-9496-4563-BA2F-60C68D8C4325}" type="presParOf" srcId="{056847C0-F8DB-4977-A3FD-5A95306D8B69}" destId="{49E2F980-7E69-446B-A4B0-923DF6DEFA98}" srcOrd="2" destOrd="0" presId="urn:microsoft.com/office/officeart/2005/8/layout/vList4#6"/>
    <dgm:cxn modelId="{EEC185A0-C7B1-4395-B57D-B8E047ECD34F}" type="presParOf" srcId="{25E29AB1-DE1E-48E4-B66F-1D7048CC3527}" destId="{02C83B37-0F1D-4FEA-B7E7-FF6719B27A33}" srcOrd="1" destOrd="0" presId="urn:microsoft.com/office/officeart/2005/8/layout/vList4#6"/>
    <dgm:cxn modelId="{36DD4670-BA59-410D-8B2E-AE9BC59E2B25}" type="presParOf" srcId="{25E29AB1-DE1E-48E4-B66F-1D7048CC3527}" destId="{129D03A9-9EE6-42F0-9D54-DE111F5C82E8}" srcOrd="2" destOrd="0" presId="urn:microsoft.com/office/officeart/2005/8/layout/vList4#6"/>
    <dgm:cxn modelId="{D0F9DB20-A2E5-4207-8148-D76C9CC3D25B}" type="presParOf" srcId="{129D03A9-9EE6-42F0-9D54-DE111F5C82E8}" destId="{A93B6B1D-06C6-4860-8EBA-32C502FF8641}" srcOrd="0" destOrd="0" presId="urn:microsoft.com/office/officeart/2005/8/layout/vList4#6"/>
    <dgm:cxn modelId="{86872154-EF19-4C17-A745-CF98AE64A0AD}" type="presParOf" srcId="{129D03A9-9EE6-42F0-9D54-DE111F5C82E8}" destId="{7AEC1603-E11D-41B0-BE2A-F6201D5BEDCD}" srcOrd="1" destOrd="0" presId="urn:microsoft.com/office/officeart/2005/8/layout/vList4#6"/>
    <dgm:cxn modelId="{6CD4FFA0-B494-4F05-84D8-D96CA03DDC96}" type="presParOf" srcId="{129D03A9-9EE6-42F0-9D54-DE111F5C82E8}" destId="{7B44DBCB-1EB0-418C-B751-858BAE4753CC}" srcOrd="2" destOrd="0" presId="urn:microsoft.com/office/officeart/2005/8/layout/vList4#6"/>
    <dgm:cxn modelId="{62510D21-24A3-4402-A51A-8981E153E885}" type="presParOf" srcId="{25E29AB1-DE1E-48E4-B66F-1D7048CC3527}" destId="{2A6A015C-E28C-44A4-9412-971012033AAE}" srcOrd="3" destOrd="0" presId="urn:microsoft.com/office/officeart/2005/8/layout/vList4#6"/>
    <dgm:cxn modelId="{CF8E6BBB-AF02-4556-A34A-B96AE6EBF91F}" type="presParOf" srcId="{25E29AB1-DE1E-48E4-B66F-1D7048CC3527}" destId="{BC272B12-7FD0-415F-81DF-F02239D32429}" srcOrd="4" destOrd="0" presId="urn:microsoft.com/office/officeart/2005/8/layout/vList4#6"/>
    <dgm:cxn modelId="{3AACCEF6-ADB8-4F39-B8AE-79CF2DC54D16}" type="presParOf" srcId="{BC272B12-7FD0-415F-81DF-F02239D32429}" destId="{47C28FEA-814E-4A68-B726-08705D29C6AB}" srcOrd="0" destOrd="0" presId="urn:microsoft.com/office/officeart/2005/8/layout/vList4#6"/>
    <dgm:cxn modelId="{5EEFDFF2-ACD6-40D4-87E6-944BEA86B901}" type="presParOf" srcId="{BC272B12-7FD0-415F-81DF-F02239D32429}" destId="{6ED042DA-90EA-415F-9861-14F87D22BB00}" srcOrd="1" destOrd="0" presId="urn:microsoft.com/office/officeart/2005/8/layout/vList4#6"/>
    <dgm:cxn modelId="{B17B6EE1-B9B6-48EB-88EA-632D2B523010}" type="presParOf" srcId="{BC272B12-7FD0-415F-81DF-F02239D32429}" destId="{799A5FF2-1A39-4675-818C-11261776BAE8}" srcOrd="2" destOrd="0" presId="urn:microsoft.com/office/officeart/2005/8/layout/vList4#6"/>
    <dgm:cxn modelId="{1D31BFF5-C287-47FA-B255-AE920B124F89}" type="presParOf" srcId="{25E29AB1-DE1E-48E4-B66F-1D7048CC3527}" destId="{9B636D59-4907-4E00-B740-911D24B9FF11}" srcOrd="5" destOrd="0" presId="urn:microsoft.com/office/officeart/2005/8/layout/vList4#6"/>
    <dgm:cxn modelId="{513C742D-C144-4245-A675-16E04887D3E5}" type="presParOf" srcId="{25E29AB1-DE1E-48E4-B66F-1D7048CC3527}" destId="{1ED16A2B-8516-4F79-8954-C053F3BC0B6B}" srcOrd="6" destOrd="0" presId="urn:microsoft.com/office/officeart/2005/8/layout/vList4#6"/>
    <dgm:cxn modelId="{0DD447F6-C2AA-429A-9366-1E35ADC80C87}" type="presParOf" srcId="{1ED16A2B-8516-4F79-8954-C053F3BC0B6B}" destId="{471ACDAA-8EBB-4B3F-89FD-E777335919BA}" srcOrd="0" destOrd="0" presId="urn:microsoft.com/office/officeart/2005/8/layout/vList4#6"/>
    <dgm:cxn modelId="{A0CC5FCA-05EB-46B0-B49E-6A63D6CBC36F}" type="presParOf" srcId="{1ED16A2B-8516-4F79-8954-C053F3BC0B6B}" destId="{0C6B9C41-271F-4061-9955-70DED635DAC1}" srcOrd="1" destOrd="0" presId="urn:microsoft.com/office/officeart/2005/8/layout/vList4#6"/>
    <dgm:cxn modelId="{E2CD65C0-466E-4B19-BD4D-E9B3481EA8DA}" type="presParOf" srcId="{1ED16A2B-8516-4F79-8954-C053F3BC0B6B}" destId="{5E310E1C-7377-4CBD-AD7A-3ED403513640}" srcOrd="2" destOrd="0" presId="urn:microsoft.com/office/officeart/2005/8/layout/vList4#6"/>
    <dgm:cxn modelId="{5D2935CF-293D-45C2-BD3B-2505B2B9823C}" type="presParOf" srcId="{25E29AB1-DE1E-48E4-B66F-1D7048CC3527}" destId="{F89176E6-859D-4FD9-8DED-11CCE6D56F7C}" srcOrd="7" destOrd="0" presId="urn:microsoft.com/office/officeart/2005/8/layout/vList4#6"/>
    <dgm:cxn modelId="{5EB470AB-F2BB-4C22-BB53-A1E89E59D9F6}" type="presParOf" srcId="{25E29AB1-DE1E-48E4-B66F-1D7048CC3527}" destId="{B2BFB810-8CC4-47A7-8F53-5989733EAF0E}" srcOrd="8" destOrd="0" presId="urn:microsoft.com/office/officeart/2005/8/layout/vList4#6"/>
    <dgm:cxn modelId="{69C32A49-29D9-43C9-8282-AB9143137BCD}" type="presParOf" srcId="{B2BFB810-8CC4-47A7-8F53-5989733EAF0E}" destId="{9259372F-C70A-44BC-BCB4-E2D4392785FE}" srcOrd="0" destOrd="0" presId="urn:microsoft.com/office/officeart/2005/8/layout/vList4#6"/>
    <dgm:cxn modelId="{69622D9B-5903-4B0D-A45D-52DACDFF2F6B}" type="presParOf" srcId="{B2BFB810-8CC4-47A7-8F53-5989733EAF0E}" destId="{889131BE-3A6B-4B48-98CB-9C233DE61FE5}" srcOrd="1" destOrd="0" presId="urn:microsoft.com/office/officeart/2005/8/layout/vList4#6"/>
    <dgm:cxn modelId="{610BEE5F-0513-42A6-AFB2-579546E96BEE}" type="presParOf" srcId="{B2BFB810-8CC4-47A7-8F53-5989733EAF0E}" destId="{CA3E3E8A-1393-43C6-A6A9-A1AF34CBCE7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E3FAA6-4C88-447A-88C0-ECB370F87CD2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CC5CAD-DED5-41DE-8C70-3DD0B7F3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52A018-DC7C-442F-B64C-2E50CF724AD6}" type="datetimeFigureOut">
              <a:rPr lang="en-US"/>
              <a:pPr>
                <a:defRPr/>
              </a:pPr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00002-6189-4F3C-B0A5-4F372AE5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4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524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41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69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0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28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1810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624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71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89312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0131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320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961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68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4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0437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7416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7597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1481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406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9340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1064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127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0903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97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92335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8839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1981624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45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9113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8589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78552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98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1792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3154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4413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7162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76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</p:spPr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en-US" altLang="en-US" sz="1200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56266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5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6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5575"/>
            <a:ext cx="8229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8053388" algn="r"/>
              </a:tabLst>
              <a:defRPr/>
            </a:pPr>
            <a:r>
              <a:rPr lang="en-US" sz="1200" dirty="0">
                <a:latin typeface="+mn-lt"/>
                <a:cs typeface="+mn-cs"/>
              </a:rPr>
              <a:t>Copyright © 2014 Pearson Education, Inc. 	</a:t>
            </a:r>
            <a:fld id="{D1FB65F4-BFFC-47D3-ADC3-E9C68D320F79}" type="slidenum">
              <a:rPr lang="en-US" sz="1200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8053388" algn="r"/>
                </a:tabLst>
                <a:defRPr/>
              </a:pPr>
              <a:t>‹#›</a:t>
            </a:fld>
            <a:endParaRPr lang="en-US" sz="1200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2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mmunity.mis.temple.edu/ita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chard.flanagan@temple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IS Security is a critical aspect of managing in the digital world</a:t>
            </a:r>
            <a:endParaRPr lang="en-US" dirty="0"/>
          </a:p>
        </p:txBody>
      </p:sp>
      <p:sp>
        <p:nvSpPr>
          <p:cNvPr id="1638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10 - Securing Information Systems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0"/>
            <a:ext cx="1452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913" y="0"/>
            <a:ext cx="2897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0"/>
            <a:ext cx="263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4525" y="0"/>
            <a:ext cx="2149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Crime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Computer crime—The act of using a computer to commit an illegal act.</a:t>
            </a:r>
          </a:p>
          <a:p>
            <a:pPr lvl="1"/>
            <a:r>
              <a:rPr lang="en-US" altLang="en-US" dirty="0" smtClean="0"/>
              <a:t>Targeting a computer while committing an offense.</a:t>
            </a:r>
          </a:p>
          <a:p>
            <a:pPr lvl="1"/>
            <a:r>
              <a:rPr lang="en-US" altLang="en-US" dirty="0" smtClean="0"/>
              <a:t>Using a computer to commit an offense.</a:t>
            </a:r>
          </a:p>
          <a:p>
            <a:pPr lvl="1"/>
            <a:r>
              <a:rPr lang="en-US" altLang="en-US" dirty="0" smtClean="0"/>
              <a:t>Using computers to support a criminal activity.</a:t>
            </a:r>
          </a:p>
          <a:p>
            <a:r>
              <a:rPr lang="en-US" altLang="en-US" dirty="0" smtClean="0"/>
              <a:t>Overall trend for computer crime has been declining over the past several years (CSI, 2011).</a:t>
            </a:r>
          </a:p>
          <a:p>
            <a:r>
              <a:rPr lang="en-US" altLang="en-US" dirty="0" smtClean="0"/>
              <a:t>Many incidents are never reported.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4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0" y="6248400"/>
            <a:ext cx="1295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817AD23-38CC-4580-B24A-BDD682869BB8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2075" y="563563"/>
            <a:ext cx="6553200" cy="8382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Types of Computer Crimes and Financial Losses</a:t>
            </a:r>
          </a:p>
        </p:txBody>
      </p:sp>
      <p:pic>
        <p:nvPicPr>
          <p:cNvPr id="25604" name="Picture 4" descr="Fig10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954213"/>
            <a:ext cx="8183562" cy="5208587"/>
          </a:xfrm>
          <a:prstGeom prst="rect">
            <a:avLst/>
          </a:prstGeom>
          <a:noFill/>
          <a:ln w="31750" algn="ctr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200" y="3429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What do you think happens to a company’s stock price if they report that their systems have been compromised?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67200" y="507523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Would you report it if you didn’t have to?</a:t>
            </a:r>
          </a:p>
        </p:txBody>
      </p:sp>
    </p:spTree>
    <p:extLst>
      <p:ext uri="{BB962C8B-B14F-4D97-AF65-F5344CB8AC3E}">
        <p14:creationId xmlns:p14="http://schemas.microsoft.com/office/powerpoint/2010/main" val="17556259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Virus Attacks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405813" cy="4572000"/>
          </a:xfrm>
        </p:spPr>
        <p:txBody>
          <a:bodyPr/>
          <a:lstStyle/>
          <a:p>
            <a:r>
              <a:rPr lang="en-US" altLang="en-US" sz="2400" dirty="0" smtClean="0"/>
              <a:t>Financial impact of virus attacks, 1995–2006, and beyond.</a:t>
            </a:r>
          </a:p>
          <a:p>
            <a:r>
              <a:rPr lang="en-US" altLang="en-US" sz="2400" dirty="0" smtClean="0"/>
              <a:t>Source: Based on: http://www.computereconomics.com.</a:t>
            </a:r>
          </a:p>
          <a:p>
            <a:endParaRPr lang="en-US" altLang="en-US" dirty="0" smtClean="0"/>
          </a:p>
        </p:txBody>
      </p:sp>
      <p:pic>
        <p:nvPicPr>
          <p:cNvPr id="26629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776538"/>
            <a:ext cx="5799138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Federal and State Laws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420688" y="1704975"/>
            <a:ext cx="8504237" cy="4924425"/>
          </a:xfrm>
        </p:spPr>
        <p:txBody>
          <a:bodyPr/>
          <a:lstStyle/>
          <a:p>
            <a:r>
              <a:rPr lang="en-US" altLang="en-US" sz="2000" dirty="0" smtClean="0"/>
              <a:t>The two main federal laws against computer crime are:</a:t>
            </a:r>
          </a:p>
          <a:p>
            <a:pPr lvl="1"/>
            <a:r>
              <a:rPr lang="en-US" altLang="en-US" sz="2400" dirty="0" smtClean="0"/>
              <a:t>Computer Fraud and Abuse Act of 1986</a:t>
            </a:r>
          </a:p>
          <a:p>
            <a:pPr lvl="2"/>
            <a:r>
              <a:rPr lang="en-US" altLang="en-US" sz="2000" dirty="0" smtClean="0"/>
              <a:t>Stealing or compromising data about national defense, foreign relations, atomic energy, or other restricted information</a:t>
            </a:r>
          </a:p>
          <a:p>
            <a:pPr lvl="2"/>
            <a:r>
              <a:rPr lang="en-US" altLang="en-US" sz="2000" dirty="0" smtClean="0"/>
              <a:t>Violating data belonging to banks or other financial institutions</a:t>
            </a:r>
          </a:p>
          <a:p>
            <a:pPr lvl="2"/>
            <a:r>
              <a:rPr lang="en-US" altLang="en-US" sz="2000" dirty="0" smtClean="0"/>
              <a:t>Intercepting or otherwise intruding on communications between states or foreign countries</a:t>
            </a:r>
          </a:p>
          <a:p>
            <a:pPr lvl="2"/>
            <a:r>
              <a:rPr lang="en-US" altLang="en-US" sz="2000" dirty="0" smtClean="0"/>
              <a:t>Threatening to damage computer systems in order to extort money or other valuables from persons, businesses, or institutions</a:t>
            </a:r>
          </a:p>
          <a:p>
            <a:pPr lvl="1"/>
            <a:r>
              <a:rPr lang="en-US" altLang="en-US" sz="2400" dirty="0" smtClean="0"/>
              <a:t>Electronic Communications Privacy Act of 1986</a:t>
            </a:r>
          </a:p>
          <a:p>
            <a:pPr lvl="2"/>
            <a:r>
              <a:rPr lang="en-US" altLang="en-US" sz="2000" dirty="0" smtClean="0"/>
              <a:t>makes it a crime to break into any electronic communications service, including telephone services</a:t>
            </a:r>
          </a:p>
          <a:p>
            <a:pPr lvl="2"/>
            <a:r>
              <a:rPr lang="en-US" altLang="en-US" sz="2000" dirty="0" smtClean="0"/>
              <a:t>prohibits the interception of any type of electronic communications</a:t>
            </a:r>
          </a:p>
          <a:p>
            <a:pPr lvl="1"/>
            <a:endParaRPr lang="en-US" altLang="en-US" sz="2400" dirty="0" smtClean="0"/>
          </a:p>
          <a:p>
            <a:pPr lvl="2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3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Federal Laws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4" y="1752600"/>
            <a:ext cx="8689976" cy="4879975"/>
          </a:xfrm>
        </p:spPr>
        <p:txBody>
          <a:bodyPr/>
          <a:lstStyle/>
          <a:p>
            <a:r>
              <a:rPr lang="en-US" altLang="en-US" sz="2400" dirty="0" smtClean="0"/>
              <a:t>Patent protection</a:t>
            </a:r>
          </a:p>
          <a:p>
            <a:r>
              <a:rPr lang="en-US" altLang="en-US" sz="2400" dirty="0" smtClean="0"/>
              <a:t>U.S. Copyright Act</a:t>
            </a:r>
          </a:p>
          <a:p>
            <a:pPr lvl="1"/>
            <a:r>
              <a:rPr lang="en-US" altLang="en-US" sz="2000" dirty="0" smtClean="0"/>
              <a:t>amended in 1980 for computer software</a:t>
            </a:r>
          </a:p>
          <a:p>
            <a:r>
              <a:rPr lang="en-US" altLang="en-US" sz="2400" dirty="0" smtClean="0"/>
              <a:t>Financial Privacy Act</a:t>
            </a:r>
          </a:p>
          <a:p>
            <a:pPr lvl="1"/>
            <a:r>
              <a:rPr lang="en-US" altLang="en-US" sz="2000" dirty="0" smtClean="0"/>
              <a:t>protects information: credit card, credit reporting , bank loan applications</a:t>
            </a:r>
          </a:p>
          <a:p>
            <a:r>
              <a:rPr lang="en-US" altLang="en-US" sz="2400" dirty="0" smtClean="0"/>
              <a:t>Enforcement responsibilities</a:t>
            </a:r>
          </a:p>
          <a:p>
            <a:pPr lvl="1"/>
            <a:r>
              <a:rPr lang="en-US" altLang="en-US" sz="2000" dirty="0" smtClean="0"/>
              <a:t>FBI—espionage, terrorism, banking, organized crime, and threats to national security</a:t>
            </a:r>
          </a:p>
          <a:p>
            <a:pPr lvl="1"/>
            <a:r>
              <a:rPr lang="en-US" altLang="en-US" sz="2000" dirty="0" smtClean="0"/>
              <a:t>Secret Service—crimes against U.S. Treasury Department computers and against violations of the Right to Financial Privacy Act</a:t>
            </a:r>
          </a:p>
        </p:txBody>
      </p:sp>
    </p:spTree>
    <p:extLst>
      <p:ext uri="{BB962C8B-B14F-4D97-AF65-F5344CB8AC3E}">
        <p14:creationId xmlns:p14="http://schemas.microsoft.com/office/powerpoint/2010/main" val="18066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Hacking and Cracking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95462"/>
            <a:ext cx="8504238" cy="4757738"/>
          </a:xfrm>
        </p:spPr>
        <p:txBody>
          <a:bodyPr/>
          <a:lstStyle/>
          <a:p>
            <a:r>
              <a:rPr lang="en-US" altLang="en-US" dirty="0" smtClean="0"/>
              <a:t>Which one is the “bad guy”?</a:t>
            </a:r>
          </a:p>
          <a:p>
            <a:pPr lvl="1"/>
            <a:r>
              <a:rPr lang="en-US" altLang="en-US" dirty="0" smtClean="0"/>
              <a:t>Hackers</a:t>
            </a:r>
          </a:p>
          <a:p>
            <a:pPr lvl="1"/>
            <a:r>
              <a:rPr lang="en-US" altLang="en-US" dirty="0" smtClean="0"/>
              <a:t>Crackers</a:t>
            </a:r>
          </a:p>
          <a:p>
            <a:pPr lvl="1"/>
            <a:r>
              <a:rPr lang="en-US" altLang="en-US" dirty="0" err="1" smtClean="0"/>
              <a:t>Hacktivists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3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Types of Criminals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No clear profile as to who commits computer crimes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Four groups of computer criminals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 Rounded MT Bold" pitchFamily="34" charset="0"/>
              <a:buAutoNum type="arabicPeriod"/>
              <a:defRPr/>
            </a:pPr>
            <a:r>
              <a:rPr lang="en-US" sz="2400" dirty="0" smtClean="0"/>
              <a:t>Current or former employees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85–95% of theft from businesses comes from the inside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 Rounded MT Bold" pitchFamily="34" charset="0"/>
              <a:buAutoNum type="arabicPeriod"/>
              <a:defRPr/>
            </a:pPr>
            <a:r>
              <a:rPr lang="en-US" sz="2400" dirty="0" smtClean="0"/>
              <a:t>People with technical knowledge committing crimes for personal gain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 Rounded MT Bold" pitchFamily="34" charset="0"/>
              <a:buAutoNum type="arabicPeriod"/>
              <a:defRPr/>
            </a:pPr>
            <a:r>
              <a:rPr lang="en-US" sz="2400" dirty="0" smtClean="0"/>
              <a:t>Career criminals using computers to assist them in crimes</a:t>
            </a:r>
          </a:p>
          <a:p>
            <a:pPr marL="914400" lvl="1" indent="-457200" eaLnBrk="1" fontAlgn="auto" hangingPunct="1">
              <a:spcAft>
                <a:spcPts val="0"/>
              </a:spcAft>
              <a:buFont typeface="Arial Rounded MT Bold" pitchFamily="34" charset="0"/>
              <a:buAutoNum type="arabicPeriod"/>
              <a:defRPr/>
            </a:pPr>
            <a:r>
              <a:rPr lang="en-US" sz="2400" dirty="0" smtClean="0"/>
              <a:t>Outside crackers hoping to find information of value</a:t>
            </a:r>
          </a:p>
          <a:p>
            <a:pPr marL="1371600" lvl="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dirty="0" smtClean="0"/>
              <a:t>About 12 percent of cracker attacks cause damage </a:t>
            </a:r>
          </a:p>
        </p:txBody>
      </p:sp>
    </p:spTree>
    <p:extLst>
      <p:ext uri="{BB962C8B-B14F-4D97-AF65-F5344CB8AC3E}">
        <p14:creationId xmlns:p14="http://schemas.microsoft.com/office/powerpoint/2010/main" val="262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7" y="384175"/>
            <a:ext cx="8589963" cy="758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Computer Viruses and Other Destructive Code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9225" y="1795462"/>
            <a:ext cx="3017838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What is your favorite virus?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</p:txBody>
      </p:sp>
      <p:pic>
        <p:nvPicPr>
          <p:cNvPr id="3277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69" y="1719263"/>
            <a:ext cx="6016931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Denial of Service Attack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8275" y="1719262"/>
            <a:ext cx="4038600" cy="468153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Attackers prevent legitimate users from accessing services.</a:t>
            </a:r>
          </a:p>
          <a:p>
            <a:pPr eaLnBrk="1" hangingPunct="1"/>
            <a:r>
              <a:rPr lang="en-US" altLang="en-US" sz="2800" dirty="0" smtClean="0"/>
              <a:t>Zombie computers</a:t>
            </a:r>
          </a:p>
          <a:p>
            <a:pPr lvl="1" eaLnBrk="1" hangingPunct="1"/>
            <a:r>
              <a:rPr lang="en-US" altLang="en-US" sz="2400" dirty="0" smtClean="0"/>
              <a:t>Created by viruses or worms</a:t>
            </a:r>
          </a:p>
          <a:p>
            <a:pPr lvl="1" eaLnBrk="1" hangingPunct="1"/>
            <a:r>
              <a:rPr lang="en-US" altLang="en-US" sz="2400" dirty="0" smtClean="0"/>
              <a:t>Attack Web sites</a:t>
            </a:r>
          </a:p>
          <a:p>
            <a:pPr eaLnBrk="1" hangingPunct="1"/>
            <a:r>
              <a:rPr lang="en-US" altLang="en-US" sz="2800" dirty="0" smtClean="0"/>
              <a:t>Servers crash under increased load.</a:t>
            </a:r>
          </a:p>
          <a:p>
            <a:pPr lvl="1" eaLnBrk="1" hangingPunct="1"/>
            <a:r>
              <a:rPr lang="en-US" altLang="en-US" sz="2400" dirty="0" err="1" smtClean="0"/>
              <a:t>MyDoom</a:t>
            </a:r>
            <a:r>
              <a:rPr lang="en-US" altLang="en-US" sz="2400" dirty="0" smtClean="0"/>
              <a:t> attack on Microsoft’s Web site</a:t>
            </a:r>
          </a:p>
        </p:txBody>
      </p:sp>
      <p:pic>
        <p:nvPicPr>
          <p:cNvPr id="33797" name="Picture 5" descr="non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2084388"/>
            <a:ext cx="47434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6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Cybersquatting</a:t>
            </a:r>
          </a:p>
        </p:txBody>
      </p:sp>
      <p:sp>
        <p:nvSpPr>
          <p:cNvPr id="35844" name="Content Placeholder 5"/>
          <p:cNvSpPr>
            <a:spLocks noGrp="1"/>
          </p:cNvSpPr>
          <p:nvPr>
            <p:ph sz="half" idx="4294967295"/>
          </p:nvPr>
        </p:nvSpPr>
        <p:spPr>
          <a:xfrm>
            <a:off x="646113" y="1871662"/>
            <a:ext cx="7905750" cy="4681538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The practice of registering a domain name and later reselling it.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Some of the victims include: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Eminem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Panasonic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Hertz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 Avon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Anti-Cybersquatting Consumer Protection Act in 1999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Fines as high as $100,000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Some companies pay the </a:t>
            </a:r>
            <a:r>
              <a:rPr lang="en-US" altLang="en-US" sz="2000" dirty="0" err="1" smtClean="0"/>
              <a:t>cybersquatters</a:t>
            </a:r>
            <a:r>
              <a:rPr lang="en-US" altLang="en-US" sz="2000" dirty="0" smtClean="0"/>
              <a:t> to speed up the process of getting the domain.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55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2275"/>
            <a:ext cx="8534400" cy="949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MS in Information </a:t>
            </a:r>
            <a:r>
              <a:rPr lang="en-US" sz="3600" dirty="0" smtClean="0"/>
              <a:t>Technology Auditing 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Cyber-Security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67000" y="1852613"/>
            <a:ext cx="3581400" cy="37338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altLang="en-US" smtClean="0">
                <a:ea typeface="MS PGothic" pitchFamily="34" charset="-128"/>
              </a:rPr>
              <a:t>ITACS is about assuring the confidentiality, integrity and availability of a company’s systems</a:t>
            </a:r>
          </a:p>
          <a:p>
            <a:pPr marL="0" indent="0" algn="ctr">
              <a:buFont typeface="Wingdings 2" pitchFamily="18" charset="2"/>
              <a:buNone/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5" name="Left Arrow 4"/>
          <p:cNvSpPr/>
          <p:nvPr/>
        </p:nvSpPr>
        <p:spPr>
          <a:xfrm rot="20285530">
            <a:off x="5950324" y="1827496"/>
            <a:ext cx="2286000" cy="1295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MIS</a:t>
            </a:r>
          </a:p>
        </p:txBody>
      </p:sp>
      <p:sp>
        <p:nvSpPr>
          <p:cNvPr id="7" name="Left Arrow 6"/>
          <p:cNvSpPr/>
          <p:nvPr/>
        </p:nvSpPr>
        <p:spPr>
          <a:xfrm rot="5400000">
            <a:off x="3718861" y="4828537"/>
            <a:ext cx="1911572" cy="184255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ACCT</a:t>
            </a:r>
          </a:p>
        </p:txBody>
      </p:sp>
      <p:sp>
        <p:nvSpPr>
          <p:cNvPr id="8" name="Right Arrow 7"/>
          <p:cNvSpPr/>
          <p:nvPr/>
        </p:nvSpPr>
        <p:spPr>
          <a:xfrm rot="1313674">
            <a:off x="791136" y="1781937"/>
            <a:ext cx="2057400" cy="1371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162133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Cyber Harassment, Stalking, and Bullying</a:t>
            </a:r>
          </a:p>
        </p:txBody>
      </p:sp>
      <p:sp>
        <p:nvSpPr>
          <p:cNvPr id="36868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Cyber harassment—Crime that broadly refers to the use of a computer to communicate obscene, vulgar, or threatening content. </a:t>
            </a:r>
          </a:p>
          <a:p>
            <a:pPr eaLnBrk="1" hangingPunct="1"/>
            <a:r>
              <a:rPr lang="en-US" altLang="en-US" sz="2800" dirty="0" smtClean="0"/>
              <a:t>Cyber stalking</a:t>
            </a:r>
          </a:p>
          <a:p>
            <a:pPr lvl="1" eaLnBrk="1" hangingPunct="1"/>
            <a:r>
              <a:rPr lang="en-US" altLang="en-US" sz="2400" dirty="0" smtClean="0"/>
              <a:t>Making false accusations that damage reputation of another</a:t>
            </a:r>
          </a:p>
          <a:p>
            <a:pPr lvl="1" eaLnBrk="1" hangingPunct="1"/>
            <a:r>
              <a:rPr lang="en-US" altLang="en-US" sz="2400" dirty="0" smtClean="0"/>
              <a:t>Gaining information on a victim by monitoring online activities</a:t>
            </a:r>
          </a:p>
          <a:p>
            <a:pPr lvl="1" eaLnBrk="1" hangingPunct="1"/>
            <a:r>
              <a:rPr lang="en-US" altLang="en-US" sz="2400" dirty="0" smtClean="0"/>
              <a:t>Using the Internet to encourage others to harass a victim</a:t>
            </a:r>
          </a:p>
          <a:p>
            <a:pPr lvl="1" eaLnBrk="1" hangingPunct="1"/>
            <a:r>
              <a:rPr lang="en-US" altLang="en-US" sz="2400" dirty="0" smtClean="0"/>
              <a:t>Attacking data and equipment of a victim by sending e-mail viruses or other destructive code</a:t>
            </a:r>
          </a:p>
          <a:p>
            <a:pPr lvl="1" eaLnBrk="1" hangingPunct="1"/>
            <a:r>
              <a:rPr lang="en-US" altLang="en-US" sz="2400" dirty="0" smtClean="0"/>
              <a:t>Using the Internet to place false orders for goods or services</a:t>
            </a:r>
          </a:p>
        </p:txBody>
      </p:sp>
    </p:spTree>
    <p:extLst>
      <p:ext uri="{BB962C8B-B14F-4D97-AF65-F5344CB8AC3E}">
        <p14:creationId xmlns:p14="http://schemas.microsoft.com/office/powerpoint/2010/main" val="26908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Cyberwar and Cyberterrorism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Cyberterrorism</a:t>
            </a:r>
            <a:endParaRPr lang="en-US" dirty="0"/>
          </a:p>
        </p:txBody>
      </p:sp>
      <p:pic>
        <p:nvPicPr>
          <p:cNvPr id="1030" name="ShockwaveFlash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82763"/>
            <a:ext cx="48768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828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Systems Security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Safeguarding IS Resources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 Reduction </a:t>
            </a:r>
          </a:p>
          <a:p>
            <a:pPr lvl="1" eaLnBrk="1" hangingPunct="1"/>
            <a:r>
              <a:rPr lang="en-US" smtClean="0"/>
              <a:t>Actively installing countermeasures</a:t>
            </a:r>
          </a:p>
          <a:p>
            <a:pPr eaLnBrk="1" hangingPunct="1"/>
            <a:r>
              <a:rPr lang="en-US" smtClean="0"/>
              <a:t>Risk Acceptance</a:t>
            </a:r>
          </a:p>
          <a:p>
            <a:pPr lvl="1" eaLnBrk="1" hangingPunct="1"/>
            <a:r>
              <a:rPr lang="en-US" smtClean="0"/>
              <a:t>Accepting any losses that occur</a:t>
            </a:r>
          </a:p>
          <a:p>
            <a:pPr eaLnBrk="1" hangingPunct="1"/>
            <a:r>
              <a:rPr lang="en-US" smtClean="0"/>
              <a:t>Risk Transference</a:t>
            </a:r>
          </a:p>
          <a:p>
            <a:pPr lvl="1" eaLnBrk="1" hangingPunct="1"/>
            <a:r>
              <a:rPr lang="en-US" smtClean="0"/>
              <a:t>Insurance</a:t>
            </a:r>
          </a:p>
          <a:p>
            <a:pPr lvl="1" eaLnBrk="1" hangingPunct="1"/>
            <a:r>
              <a:rPr lang="en-US" smtClean="0"/>
              <a:t>Outsourcing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Information Systems Security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All systems connected to a network are at risk.</a:t>
            </a:r>
          </a:p>
          <a:p>
            <a:pPr lvl="1" eaLnBrk="1" hangingPunct="1"/>
            <a:r>
              <a:rPr lang="en-US" altLang="en-US" sz="2400" dirty="0" smtClean="0"/>
              <a:t>Internal threats</a:t>
            </a:r>
          </a:p>
          <a:p>
            <a:pPr lvl="1" eaLnBrk="1" hangingPunct="1"/>
            <a:r>
              <a:rPr lang="en-US" altLang="en-US" sz="2400" dirty="0" smtClean="0"/>
              <a:t>External threats</a:t>
            </a:r>
          </a:p>
          <a:p>
            <a:pPr eaLnBrk="1" hangingPunct="1"/>
            <a:r>
              <a:rPr lang="en-US" altLang="en-US" sz="2800" dirty="0" smtClean="0"/>
              <a:t>Information systems security</a:t>
            </a:r>
          </a:p>
          <a:p>
            <a:pPr lvl="1" eaLnBrk="1" hangingPunct="1"/>
            <a:r>
              <a:rPr lang="en-US" altLang="en-US" sz="2400" dirty="0" smtClean="0"/>
              <a:t>Precautions to keep IS safe from unauthorized access and use</a:t>
            </a:r>
          </a:p>
          <a:p>
            <a:pPr eaLnBrk="1" hangingPunct="1"/>
            <a:r>
              <a:rPr lang="en-US" altLang="en-US" sz="2800" dirty="0" smtClean="0"/>
              <a:t>Increased need for good computer security with increased use of the Internet</a:t>
            </a:r>
          </a:p>
          <a:p>
            <a:pPr eaLnBrk="1" hangingPunct="1"/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11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Technological Safeguards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12725" y="1747837"/>
            <a:ext cx="4038600" cy="4957763"/>
          </a:xfrm>
        </p:spPr>
        <p:txBody>
          <a:bodyPr/>
          <a:lstStyle/>
          <a:p>
            <a:pPr eaLnBrk="1" hangingPunct="1"/>
            <a:r>
              <a:rPr lang="en-US" altLang="en-US" sz="2500" dirty="0" smtClean="0"/>
              <a:t>Physical access restrictions</a:t>
            </a:r>
          </a:p>
          <a:p>
            <a:pPr eaLnBrk="1" hangingPunct="1"/>
            <a:r>
              <a:rPr lang="en-US" altLang="en-US" sz="2500" dirty="0" smtClean="0"/>
              <a:t>Authentication</a:t>
            </a:r>
          </a:p>
          <a:p>
            <a:pPr lvl="1" eaLnBrk="1" hangingPunct="1"/>
            <a:r>
              <a:rPr lang="en-US" altLang="en-US" sz="2000" dirty="0" smtClean="0"/>
              <a:t>Use of passwords</a:t>
            </a:r>
          </a:p>
          <a:p>
            <a:pPr lvl="1" eaLnBrk="1" hangingPunct="1"/>
            <a:r>
              <a:rPr lang="en-US" altLang="en-US" sz="2000" dirty="0" smtClean="0"/>
              <a:t>Photo ID cards, smart cards</a:t>
            </a:r>
          </a:p>
          <a:p>
            <a:pPr lvl="1" eaLnBrk="1" hangingPunct="1"/>
            <a:r>
              <a:rPr lang="en-US" altLang="en-US" sz="2000" dirty="0" smtClean="0"/>
              <a:t>Keys to unlock a computer</a:t>
            </a:r>
          </a:p>
          <a:p>
            <a:pPr lvl="1" eaLnBrk="1" hangingPunct="1"/>
            <a:r>
              <a:rPr lang="en-US" altLang="en-US" sz="2000" dirty="0" smtClean="0"/>
              <a:t>Combination</a:t>
            </a:r>
          </a:p>
          <a:p>
            <a:r>
              <a:rPr lang="en-US" altLang="en-US" sz="2500" dirty="0" smtClean="0"/>
              <a:t>Authentication dependent on</a:t>
            </a:r>
          </a:p>
          <a:p>
            <a:pPr lvl="1"/>
            <a:r>
              <a:rPr lang="en-US" altLang="en-US" sz="2000" dirty="0" smtClean="0"/>
              <a:t>Something you have</a:t>
            </a:r>
          </a:p>
          <a:p>
            <a:pPr lvl="1"/>
            <a:r>
              <a:rPr lang="en-US" altLang="en-US" sz="2000" dirty="0" smtClean="0"/>
              <a:t>Something you know</a:t>
            </a:r>
          </a:p>
          <a:p>
            <a:pPr lvl="1"/>
            <a:r>
              <a:rPr lang="en-US" altLang="en-US" sz="2000" dirty="0" smtClean="0"/>
              <a:t>Something you are</a:t>
            </a:r>
            <a:endParaRPr lang="en-US" altLang="en-US" sz="2400" dirty="0" smtClean="0"/>
          </a:p>
        </p:txBody>
      </p:sp>
      <p:pic>
        <p:nvPicPr>
          <p:cNvPr id="45060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2930525"/>
            <a:ext cx="472122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9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Biometrics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4" y="1719262"/>
            <a:ext cx="8537575" cy="468153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Form of authentication</a:t>
            </a:r>
          </a:p>
          <a:p>
            <a:pPr lvl="1" eaLnBrk="1" hangingPunct="1"/>
            <a:r>
              <a:rPr lang="en-US" altLang="en-US" sz="2400" dirty="0" smtClean="0"/>
              <a:t>Fingerprints</a:t>
            </a:r>
          </a:p>
          <a:p>
            <a:pPr lvl="1" eaLnBrk="1" hangingPunct="1"/>
            <a:r>
              <a:rPr lang="en-US" altLang="en-US" sz="2400" dirty="0" smtClean="0"/>
              <a:t>Retinal patterns</a:t>
            </a:r>
          </a:p>
          <a:p>
            <a:pPr lvl="1"/>
            <a:r>
              <a:rPr lang="en-US" altLang="en-US" sz="2400" dirty="0" smtClean="0"/>
              <a:t>Facial features and so on</a:t>
            </a:r>
          </a:p>
          <a:p>
            <a:pPr eaLnBrk="1" hangingPunct="1"/>
            <a:r>
              <a:rPr lang="en-US" altLang="en-US" sz="2800" dirty="0" smtClean="0"/>
              <a:t>Fast authentication</a:t>
            </a:r>
          </a:p>
          <a:p>
            <a:pPr eaLnBrk="1" hangingPunct="1"/>
            <a:r>
              <a:rPr lang="en-US" altLang="en-US" sz="2800" dirty="0" smtClean="0"/>
              <a:t>High security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2800" dirty="0" smtClean="0"/>
              <a:t>Recent visit to Disney ESPN Wide World of Sports…</a:t>
            </a:r>
          </a:p>
        </p:txBody>
      </p:sp>
      <p:pic>
        <p:nvPicPr>
          <p:cNvPr id="47109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637087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Wireless LAN Control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871662"/>
            <a:ext cx="4038600" cy="4529138"/>
          </a:xfrm>
        </p:spPr>
        <p:txBody>
          <a:bodyPr/>
          <a:lstStyle/>
          <a:p>
            <a:pPr eaLnBrk="1" hangingPunct="1"/>
            <a:r>
              <a:rPr lang="en-US" altLang="en-US" sz="2700" dirty="0" smtClean="0"/>
              <a:t>Wireless LAN cheap and easy to install</a:t>
            </a:r>
          </a:p>
          <a:p>
            <a:pPr eaLnBrk="1" hangingPunct="1"/>
            <a:r>
              <a:rPr lang="en-US" altLang="en-US" sz="2700" dirty="0" smtClean="0"/>
              <a:t>Use on the rise</a:t>
            </a:r>
          </a:p>
          <a:p>
            <a:pPr eaLnBrk="1" hangingPunct="1"/>
            <a:r>
              <a:rPr lang="en-US" altLang="en-US" sz="2700" dirty="0" smtClean="0"/>
              <a:t>Signal transmitted through the air</a:t>
            </a:r>
          </a:p>
          <a:p>
            <a:pPr lvl="1" eaLnBrk="1" hangingPunct="1"/>
            <a:r>
              <a:rPr lang="en-US" altLang="en-US" sz="2400" dirty="0" smtClean="0"/>
              <a:t>Susceptible to being intercepted</a:t>
            </a:r>
          </a:p>
          <a:p>
            <a:pPr lvl="1" eaLnBrk="1" hangingPunct="1"/>
            <a:r>
              <a:rPr lang="en-US" altLang="en-US" sz="2400" dirty="0" smtClean="0"/>
              <a:t>Drive-by hacking </a:t>
            </a:r>
          </a:p>
        </p:txBody>
      </p:sp>
      <p:pic>
        <p:nvPicPr>
          <p:cNvPr id="4813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673350"/>
            <a:ext cx="4724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Virtual Private Networks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871662"/>
            <a:ext cx="4038600" cy="4681538"/>
          </a:xfrm>
        </p:spPr>
        <p:txBody>
          <a:bodyPr/>
          <a:lstStyle/>
          <a:p>
            <a:pPr eaLnBrk="1" hangingPunct="1"/>
            <a:r>
              <a:rPr lang="en-US" altLang="en-US" sz="2700" dirty="0" smtClean="0"/>
              <a:t>Connection constructed dynamically within an existing network</a:t>
            </a:r>
          </a:p>
          <a:p>
            <a:pPr eaLnBrk="1" hangingPunct="1"/>
            <a:endParaRPr lang="en-US" altLang="en-US" sz="2700" dirty="0" smtClean="0"/>
          </a:p>
          <a:p>
            <a:pPr eaLnBrk="1" hangingPunct="1"/>
            <a:r>
              <a:rPr lang="en-US" altLang="en-US" sz="2700" dirty="0" smtClean="0"/>
              <a:t>Tunneling</a:t>
            </a:r>
          </a:p>
          <a:p>
            <a:pPr lvl="1" eaLnBrk="1" hangingPunct="1"/>
            <a:r>
              <a:rPr lang="en-US" altLang="en-US" sz="2400" dirty="0" smtClean="0"/>
              <a:t>Send private data over public network</a:t>
            </a:r>
          </a:p>
          <a:p>
            <a:pPr lvl="1" eaLnBrk="1" hangingPunct="1"/>
            <a:r>
              <a:rPr lang="en-US" altLang="en-US" sz="2400" dirty="0" smtClean="0"/>
              <a:t>Encrypted information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49157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878013"/>
            <a:ext cx="431006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0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17375E"/>
                </a:solidFill>
                <a:ea typeface="MS PGothic" pitchFamily="34" charset="-128"/>
              </a:rPr>
              <a:t>The Career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65150" y="1887538"/>
            <a:ext cx="3962400" cy="3208337"/>
          </a:xfrm>
        </p:spPr>
        <p:txBody>
          <a:bodyPr/>
          <a:lstStyle/>
          <a:p>
            <a:r>
              <a:rPr lang="en-US" altLang="en-US" smtClean="0">
                <a:ea typeface="MS PGothic" pitchFamily="34" charset="-128"/>
              </a:rPr>
              <a:t>Public Accounting</a:t>
            </a:r>
          </a:p>
          <a:p>
            <a:r>
              <a:rPr lang="en-US" altLang="en-US" smtClean="0">
                <a:ea typeface="MS PGothic" pitchFamily="34" charset="-128"/>
              </a:rPr>
              <a:t>Internal Accounting</a:t>
            </a:r>
          </a:p>
          <a:p>
            <a:r>
              <a:rPr lang="en-US" altLang="en-US" smtClean="0">
                <a:ea typeface="MS PGothic" pitchFamily="34" charset="-128"/>
              </a:rPr>
              <a:t>Government Service</a:t>
            </a:r>
          </a:p>
          <a:p>
            <a:r>
              <a:rPr lang="en-US" altLang="en-US" smtClean="0">
                <a:ea typeface="MS PGothic" pitchFamily="34" charset="-128"/>
              </a:rPr>
              <a:t>Corporate Security</a:t>
            </a:r>
          </a:p>
          <a:p>
            <a:r>
              <a:rPr lang="en-US" altLang="en-US" smtClean="0">
                <a:ea typeface="MS PGothic" pitchFamily="34" charset="-128"/>
              </a:rPr>
              <a:t>IT Management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8863"/>
            <a:ext cx="4095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4572000"/>
            <a:ext cx="36703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S.T.E.M.</a:t>
            </a:r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41783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8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Firewalls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7526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Firewall—A system designed to detect intrusion and prevent unauthorized access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Hardware, software, mixed</a:t>
            </a:r>
          </a:p>
        </p:txBody>
      </p:sp>
      <p:pic>
        <p:nvPicPr>
          <p:cNvPr id="50181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595688"/>
            <a:ext cx="53435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1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B5064"/>
                </a:solidFill>
              </a:rPr>
              <a:t>Encryption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Message encoded before sending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Message decoded when received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Cryptography—the science of encryption.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 smtClean="0"/>
              <a:t>It requires use of a key for decoding.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Certificate authority—manages distribution of keys on a busy Web site.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Secure Sockets Layer (SSL)—popular public key encryption method.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51205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622550"/>
            <a:ext cx="4248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Virus Monitoring and Prevention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Virus prevention</a:t>
            </a:r>
          </a:p>
          <a:p>
            <a:pPr lvl="1" eaLnBrk="1" hangingPunct="1"/>
            <a:r>
              <a:rPr lang="en-US" altLang="en-US" sz="2400" dirty="0" smtClean="0"/>
              <a:t>Purchase and install antivirus software.</a:t>
            </a:r>
          </a:p>
          <a:p>
            <a:pPr marL="1143000" lvl="2" eaLnBrk="1" hangingPunct="1"/>
            <a:r>
              <a:rPr lang="en-US" altLang="en-US" dirty="0" smtClean="0"/>
              <a:t>Update frequently.</a:t>
            </a:r>
          </a:p>
          <a:p>
            <a:pPr lvl="1" eaLnBrk="1" hangingPunct="1"/>
            <a:r>
              <a:rPr lang="en-US" altLang="en-US" sz="2400" dirty="0" smtClean="0"/>
              <a:t>Do not download data from unknown sources.</a:t>
            </a:r>
          </a:p>
          <a:p>
            <a:pPr marL="1143000" lvl="2" eaLnBrk="1" hangingPunct="1"/>
            <a:r>
              <a:rPr lang="en-US" altLang="en-US" dirty="0" smtClean="0"/>
              <a:t>Flash drives, disks, Web sites</a:t>
            </a:r>
          </a:p>
          <a:p>
            <a:pPr lvl="1" eaLnBrk="1" hangingPunct="1"/>
            <a:r>
              <a:rPr lang="en-US" altLang="en-US" sz="2400" dirty="0" smtClean="0"/>
              <a:t>Delete (without opening) e-mails from unknown sources.</a:t>
            </a:r>
          </a:p>
          <a:p>
            <a:pPr lvl="1" eaLnBrk="1" hangingPunct="1"/>
            <a:r>
              <a:rPr lang="en-US" altLang="en-US" sz="2400" dirty="0" smtClean="0"/>
              <a:t>Do not blindly open e-mail attachments</a:t>
            </a:r>
          </a:p>
          <a:p>
            <a:pPr marL="1143000" lvl="2" eaLnBrk="1" hangingPunct="1"/>
            <a:r>
              <a:rPr lang="en-US" altLang="en-US" dirty="0" smtClean="0"/>
              <a:t>Even if they come from a known source.</a:t>
            </a:r>
          </a:p>
          <a:p>
            <a:pPr lvl="1" eaLnBrk="1" hangingPunct="1"/>
            <a:r>
              <a:rPr lang="en-US" altLang="en-US" sz="2400" dirty="0" smtClean="0"/>
              <a:t>Report any viruses to the IT department.</a:t>
            </a:r>
          </a:p>
        </p:txBody>
      </p:sp>
    </p:spTree>
    <p:extLst>
      <p:ext uri="{BB962C8B-B14F-4D97-AF65-F5344CB8AC3E}">
        <p14:creationId xmlns:p14="http://schemas.microsoft.com/office/powerpoint/2010/main" val="37614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Secure Data Centers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871662"/>
            <a:ext cx="4038600" cy="46815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Specialized facilities are important.</a:t>
            </a:r>
          </a:p>
          <a:p>
            <a:pPr eaLnBrk="1" hangingPunct="1"/>
            <a:r>
              <a:rPr lang="en-US" altLang="en-US" dirty="0" smtClean="0"/>
              <a:t>Technical Requirements</a:t>
            </a:r>
          </a:p>
          <a:p>
            <a:pPr lvl="1" eaLnBrk="1" hangingPunct="1"/>
            <a:r>
              <a:rPr lang="en-US" altLang="en-US" dirty="0" smtClean="0"/>
              <a:t>Power</a:t>
            </a:r>
          </a:p>
          <a:p>
            <a:pPr lvl="1" eaLnBrk="1" hangingPunct="1"/>
            <a:r>
              <a:rPr lang="en-US" altLang="en-US" dirty="0" smtClean="0"/>
              <a:t>Cooling</a:t>
            </a:r>
          </a:p>
          <a:p>
            <a:pPr eaLnBrk="1" hangingPunct="1"/>
            <a:r>
              <a:rPr lang="en-US" altLang="en-US" dirty="0" smtClean="0"/>
              <a:t>How do organizations reliably protect themselves from threats?</a:t>
            </a:r>
          </a:p>
        </p:txBody>
      </p:sp>
      <p:pic>
        <p:nvPicPr>
          <p:cNvPr id="5325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781175"/>
            <a:ext cx="42862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1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Ensuring Availability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795462"/>
            <a:ext cx="4187825" cy="4681538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High-availability facilities</a:t>
            </a:r>
          </a:p>
          <a:p>
            <a:pPr lvl="1" eaLnBrk="1" hangingPunct="1"/>
            <a:r>
              <a:rPr lang="en-US" altLang="en-US" sz="2000" dirty="0" smtClean="0"/>
              <a:t>To ensure uninterrupted service</a:t>
            </a:r>
          </a:p>
          <a:p>
            <a:pPr lvl="1" eaLnBrk="1" hangingPunct="1"/>
            <a:r>
              <a:rPr lang="en-US" altLang="en-US" sz="2000" dirty="0" smtClean="0"/>
              <a:t>Self-sufficient</a:t>
            </a:r>
          </a:p>
          <a:p>
            <a:pPr lvl="1" eaLnBrk="1" hangingPunct="1"/>
            <a:r>
              <a:rPr lang="en-US" altLang="en-US" sz="2000" dirty="0" smtClean="0"/>
              <a:t>Backup cooling systems</a:t>
            </a:r>
          </a:p>
          <a:p>
            <a:pPr lvl="1" eaLnBrk="1" hangingPunct="1"/>
            <a:r>
              <a:rPr lang="en-US" altLang="en-US" sz="2000" dirty="0" smtClean="0"/>
              <a:t>Raised floors (to more easily reconfigure systems)</a:t>
            </a:r>
          </a:p>
          <a:p>
            <a:pPr lvl="1" eaLnBrk="1" hangingPunct="1"/>
            <a:r>
              <a:rPr lang="en-US" altLang="en-US" sz="2000" dirty="0" smtClean="0"/>
              <a:t>Built to withstand storms</a:t>
            </a:r>
          </a:p>
          <a:p>
            <a:pPr eaLnBrk="1" hangingPunct="1"/>
            <a:r>
              <a:rPr lang="en-US" altLang="en-US" sz="2400" dirty="0" smtClean="0"/>
              <a:t>Collocation facilities</a:t>
            </a:r>
          </a:p>
          <a:p>
            <a:pPr eaLnBrk="1" hangingPunct="1"/>
            <a:r>
              <a:rPr lang="en-US" altLang="en-US" sz="2400" dirty="0" smtClean="0"/>
              <a:t>UPS servers need 24/7/365 reliability</a:t>
            </a:r>
          </a:p>
          <a:p>
            <a:pPr eaLnBrk="1" hangingPunct="1"/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pic>
        <p:nvPicPr>
          <p:cNvPr id="55301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2028825"/>
            <a:ext cx="44862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Securing the Facilities Infrastructure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862137"/>
            <a:ext cx="8543925" cy="4767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Backups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Secondary storage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Regular intervals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Backup sites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Cold backup 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Hot backup site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Redundant data 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Different geographic areas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Closed-circuit television (CCTV)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Monitoring for physical intruders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Video cameras display and record all activity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Digital video recording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Uninterruptible power supply (UPS)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900" dirty="0" smtClean="0"/>
              <a:t>Protection against power surges</a:t>
            </a:r>
          </a:p>
        </p:txBody>
      </p:sp>
    </p:spTree>
    <p:extLst>
      <p:ext uri="{BB962C8B-B14F-4D97-AF65-F5344CB8AC3E}">
        <p14:creationId xmlns:p14="http://schemas.microsoft.com/office/powerpoint/2010/main" val="21570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3025"/>
            <a:ext cx="7620000" cy="152717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is “Computer Forensics”?</a:t>
            </a:r>
          </a:p>
        </p:txBody>
      </p:sp>
      <p:pic>
        <p:nvPicPr>
          <p:cNvPr id="2054" name="ShockwaveFlash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74838"/>
            <a:ext cx="51054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6270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IS Security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41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Managing Information Systems Security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719262"/>
            <a:ext cx="3624263" cy="468153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Non-technical safeguards</a:t>
            </a:r>
          </a:p>
          <a:p>
            <a:pPr lvl="1" eaLnBrk="1" hangingPunct="1"/>
            <a:r>
              <a:rPr lang="en-US" altLang="en-US" sz="2400" dirty="0" smtClean="0"/>
              <a:t>Management of people’s use of IS</a:t>
            </a:r>
          </a:p>
          <a:p>
            <a:pPr lvl="2" eaLnBrk="1" hangingPunct="1"/>
            <a:r>
              <a:rPr lang="en-US" altLang="en-US" dirty="0" smtClean="0"/>
              <a:t>Acceptable use policies</a:t>
            </a:r>
          </a:p>
          <a:p>
            <a:pPr lvl="1" eaLnBrk="1" hangingPunct="1"/>
            <a:r>
              <a:rPr lang="en-US" altLang="en-US" sz="2400" dirty="0" smtClean="0"/>
              <a:t>Trustworthy employees</a:t>
            </a:r>
          </a:p>
          <a:p>
            <a:pPr lvl="1" eaLnBrk="1" hangingPunct="1"/>
            <a:r>
              <a:rPr lang="en-US" altLang="en-US" sz="2400" dirty="0" smtClean="0"/>
              <a:t>Well-treated employees</a:t>
            </a:r>
          </a:p>
        </p:txBody>
      </p:sp>
      <p:pic>
        <p:nvPicPr>
          <p:cNvPr id="60421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2098675"/>
            <a:ext cx="49593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4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Disaster Planning</a:t>
            </a:r>
            <a:endParaRPr lang="en-US" dirty="0"/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8504238" cy="4572000"/>
          </a:xfrm>
        </p:spPr>
        <p:txBody>
          <a:bodyPr/>
          <a:lstStyle/>
          <a:p>
            <a:r>
              <a:rPr lang="en-US" altLang="en-US" sz="2800" dirty="0" smtClean="0"/>
              <a:t>Disasters can’t be completely avoided. Need to be prepared.</a:t>
            </a:r>
          </a:p>
          <a:p>
            <a:r>
              <a:rPr lang="en-US" altLang="en-US" sz="2800" dirty="0" smtClean="0"/>
              <a:t>Business continuity plan</a:t>
            </a:r>
          </a:p>
          <a:p>
            <a:pPr lvl="1"/>
            <a:r>
              <a:rPr lang="en-US" altLang="en-US" sz="2400" dirty="0" smtClean="0"/>
              <a:t>describes how a business resumes operation after a disaster</a:t>
            </a:r>
          </a:p>
          <a:p>
            <a:r>
              <a:rPr lang="en-US" altLang="en-US" sz="2800" dirty="0" smtClean="0"/>
              <a:t>Disaster recovery plan</a:t>
            </a:r>
          </a:p>
          <a:p>
            <a:pPr lvl="1"/>
            <a:r>
              <a:rPr lang="en-US" altLang="en-US" sz="2400" dirty="0" smtClean="0"/>
              <a:t>Subset of business continuity plan</a:t>
            </a:r>
          </a:p>
          <a:p>
            <a:pPr lvl="1"/>
            <a:r>
              <a:rPr lang="en-US" altLang="en-US" sz="2000" dirty="0" smtClean="0"/>
              <a:t>Procedures for recovering from systems-related disasters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Two types of objectives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Recovery time objectives (Maximum time allowed to recover)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Recovery point objectives (How current should the backup material be?)</a:t>
            </a:r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0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41325" y="1811338"/>
            <a:ext cx="7997825" cy="4205287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Ten </a:t>
            </a:r>
            <a:r>
              <a:rPr lang="en-US" sz="2800" dirty="0" smtClean="0">
                <a:solidFill>
                  <a:srgbClr val="000000"/>
                </a:solidFill>
              </a:rPr>
              <a:t>plus courses,  professional MS </a:t>
            </a:r>
            <a:r>
              <a:rPr lang="en-US" sz="2800" dirty="0">
                <a:solidFill>
                  <a:srgbClr val="000000"/>
                </a:solidFill>
              </a:rPr>
              <a:t>program 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Professional certification (CISA) preparation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$1,000 per credit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Scholarships available</a:t>
            </a:r>
          </a:p>
          <a:p>
            <a:pPr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2800" dirty="0">
                <a:solidFill>
                  <a:srgbClr val="000000"/>
                </a:solidFill>
              </a:rPr>
              <a:t>Looking for: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Accounting, Finance, MIS, or Risk majors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Some systems background</a:t>
            </a:r>
          </a:p>
          <a:p>
            <a:pPr marL="285750" indent="-285750" algn="l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GPA 3.0 or higher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b="1" smtClean="0">
                <a:solidFill>
                  <a:srgbClr val="17375E"/>
                </a:solidFill>
                <a:ea typeface="MS PGothic" pitchFamily="34" charset="-128"/>
              </a:rPr>
              <a:t>The MS ITACS Program</a:t>
            </a:r>
          </a:p>
        </p:txBody>
      </p:sp>
    </p:spTree>
    <p:extLst>
      <p:ext uri="{BB962C8B-B14F-4D97-AF65-F5344CB8AC3E}">
        <p14:creationId xmlns:p14="http://schemas.microsoft.com/office/powerpoint/2010/main" val="23318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Responding to a Security Breach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Restore lost data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Perform new risk audit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Implement additional safeguards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Contact law enforcement </a:t>
            </a:r>
            <a:r>
              <a:rPr lang="en-US" altLang="en-US" sz="2800" dirty="0" smtClean="0">
                <a:solidFill>
                  <a:srgbClr val="FF0000"/>
                </a:solidFill>
              </a:rPr>
              <a:t>(yeah, right!)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dirty="0" smtClean="0"/>
              <a:t>Computer Emergency Response Team Coordination Center (Federal  government center of Internet security expertise)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440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Systems Controls, Auditing, and the Sarbanes-Oxley Act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Hierarchy of IS Controls</a:t>
            </a:r>
          </a:p>
        </p:txBody>
      </p:sp>
      <p:pic>
        <p:nvPicPr>
          <p:cNvPr id="665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781175"/>
            <a:ext cx="477202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6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Types of IS Controls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Policies</a:t>
            </a:r>
          </a:p>
          <a:p>
            <a:pPr lvl="1" eaLnBrk="1" hangingPunct="1"/>
            <a:r>
              <a:rPr lang="en-US" altLang="en-US" sz="2300" dirty="0" smtClean="0"/>
              <a:t>Define aim and objectives.</a:t>
            </a:r>
          </a:p>
          <a:p>
            <a:pPr eaLnBrk="1" hangingPunct="1"/>
            <a:r>
              <a:rPr lang="en-US" altLang="en-US" sz="2800" dirty="0" smtClean="0"/>
              <a:t>Standards</a:t>
            </a:r>
          </a:p>
          <a:p>
            <a:pPr lvl="1" eaLnBrk="1" hangingPunct="1"/>
            <a:r>
              <a:rPr lang="en-US" altLang="en-US" sz="2300" dirty="0" smtClean="0"/>
              <a:t>Support the requirements of policies.</a:t>
            </a:r>
          </a:p>
          <a:p>
            <a:pPr eaLnBrk="1" hangingPunct="1"/>
            <a:r>
              <a:rPr lang="en-US" altLang="en-US" sz="2800" dirty="0" smtClean="0"/>
              <a:t>Organization and management</a:t>
            </a:r>
          </a:p>
          <a:p>
            <a:pPr lvl="1" eaLnBrk="1" hangingPunct="1"/>
            <a:r>
              <a:rPr lang="en-US" altLang="en-US" sz="2300" dirty="0" smtClean="0"/>
              <a:t>Define the lines of reporting.</a:t>
            </a:r>
          </a:p>
          <a:p>
            <a:pPr eaLnBrk="1" hangingPunct="1"/>
            <a:r>
              <a:rPr lang="en-US" altLang="en-US" sz="2800" dirty="0" smtClean="0"/>
              <a:t>Physical and environmental controls</a:t>
            </a:r>
          </a:p>
          <a:p>
            <a:pPr lvl="1" eaLnBrk="1" hangingPunct="1"/>
            <a:r>
              <a:rPr lang="en-US" altLang="en-US" sz="2300" dirty="0" smtClean="0"/>
              <a:t>Protect the organization’s IS assets.</a:t>
            </a:r>
          </a:p>
          <a:p>
            <a:pPr lvl="1" eaLnBrk="1" hangingPunct="1"/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1055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Types of IS Controls (cont’d)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050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Systems software controls</a:t>
            </a:r>
          </a:p>
          <a:p>
            <a:pPr lvl="1" eaLnBrk="1" hangingPunct="1"/>
            <a:r>
              <a:rPr lang="en-US" altLang="en-US" sz="1800" dirty="0" smtClean="0"/>
              <a:t>Enable applications and users to utilize the systems.</a:t>
            </a:r>
          </a:p>
          <a:p>
            <a:pPr lvl="1" eaLnBrk="1" hangingPunct="1"/>
            <a:endParaRPr lang="en-US" altLang="en-US" sz="1800" dirty="0" smtClean="0"/>
          </a:p>
          <a:p>
            <a:pPr eaLnBrk="1" hangingPunct="1"/>
            <a:r>
              <a:rPr lang="en-US" altLang="en-US" sz="2800" dirty="0" smtClean="0"/>
              <a:t>Systems development and acquisition controls</a:t>
            </a:r>
          </a:p>
          <a:p>
            <a:pPr lvl="1" eaLnBrk="1" hangingPunct="1"/>
            <a:r>
              <a:rPr lang="en-US" altLang="en-US" sz="1800" dirty="0" smtClean="0"/>
              <a:t>Ensure systems meet the organization’s needs.</a:t>
            </a:r>
          </a:p>
          <a:p>
            <a:pPr lvl="1" eaLnBrk="1" hangingPunct="1"/>
            <a:endParaRPr lang="en-US" altLang="en-US" sz="1800" dirty="0" smtClean="0"/>
          </a:p>
          <a:p>
            <a:pPr eaLnBrk="1" hangingPunct="1"/>
            <a:r>
              <a:rPr lang="en-US" altLang="en-US" sz="2800" dirty="0" smtClean="0"/>
              <a:t>Application-based controls</a:t>
            </a:r>
          </a:p>
          <a:p>
            <a:pPr lvl="1" eaLnBrk="1" hangingPunct="1"/>
            <a:r>
              <a:rPr lang="en-US" altLang="en-US" sz="1800" dirty="0" smtClean="0"/>
              <a:t>Ensures correct input, processing, storage, and output of data; maintain record of data as it moves through the system.</a:t>
            </a:r>
          </a:p>
          <a:p>
            <a:pPr lvl="1" eaLnBrk="1" hangingPunct="1"/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9330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IS Auditing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ea typeface="MS PGothic" pitchFamily="34" charset="-128"/>
              </a:rPr>
              <a:t>Information Systems audit </a:t>
            </a:r>
          </a:p>
          <a:p>
            <a:pPr lvl="1" eaLnBrk="1" hangingPunct="1"/>
            <a:r>
              <a:rPr lang="en-US" altLang="ja-JP" sz="2000" dirty="0" smtClean="0">
                <a:ea typeface="MS PGothic" pitchFamily="34" charset="-128"/>
              </a:rPr>
              <a:t>Performed by external auditors to help organizations assess the state of their IS controls. </a:t>
            </a:r>
          </a:p>
          <a:p>
            <a:pPr lvl="2" eaLnBrk="1" hangingPunct="1"/>
            <a:r>
              <a:rPr lang="en-US" altLang="ja-JP" sz="1800" dirty="0" smtClean="0">
                <a:ea typeface="MS PGothic" pitchFamily="34" charset="-128"/>
              </a:rPr>
              <a:t>To determine necessary changes </a:t>
            </a:r>
          </a:p>
          <a:p>
            <a:pPr lvl="2" eaLnBrk="1" hangingPunct="1">
              <a:spcAft>
                <a:spcPct val="50000"/>
              </a:spcAft>
            </a:pPr>
            <a:r>
              <a:rPr lang="en-US" altLang="ja-JP" sz="1800" dirty="0" smtClean="0">
                <a:ea typeface="MS PGothic" pitchFamily="34" charset="-128"/>
              </a:rPr>
              <a:t>To assure the IS availability, confidentiality, and integrity </a:t>
            </a:r>
          </a:p>
          <a:p>
            <a:pPr eaLnBrk="1" hangingPunct="1"/>
            <a:r>
              <a:rPr lang="en-US" altLang="ja-JP" sz="2400" dirty="0" smtClean="0">
                <a:ea typeface="MS PGothic" pitchFamily="34" charset="-128"/>
              </a:rPr>
              <a:t>Risk assessment 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altLang="ja-JP" sz="2000" dirty="0" smtClean="0">
                <a:ea typeface="MS PGothic" pitchFamily="34" charset="-128"/>
              </a:rPr>
              <a:t>Determine what type of risks the IS infrastructure faces.</a:t>
            </a:r>
          </a:p>
          <a:p>
            <a:pPr eaLnBrk="1" hangingPunct="1"/>
            <a:r>
              <a:rPr lang="en-US" altLang="ja-JP" sz="2400" dirty="0" smtClean="0">
                <a:ea typeface="MS PGothic" pitchFamily="34" charset="-128"/>
              </a:rPr>
              <a:t>Computer-Assisted Auditing Tools (CAAT) </a:t>
            </a:r>
          </a:p>
          <a:p>
            <a:pPr lvl="1" eaLnBrk="1" hangingPunct="1"/>
            <a:r>
              <a:rPr lang="en-US" altLang="ja-JP" sz="2000" dirty="0" smtClean="0">
                <a:ea typeface="MS PGothic" pitchFamily="34" charset="-128"/>
              </a:rPr>
              <a:t>Specific software to test applications and data, using test data or simulations.</a:t>
            </a:r>
            <a:endParaRPr lang="en-US" altLang="en-US" sz="2000" dirty="0" smtClean="0"/>
          </a:p>
          <a:p>
            <a:pPr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30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The Sarbanes-Oxley Act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00200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ja-JP" sz="2400" dirty="0" smtClean="0">
                <a:ea typeface="MS PGothic" pitchFamily="34" charset="-128"/>
              </a:rPr>
              <a:t>The Sarbanes-Oxley Act was formed as a reaction to large-scale accounting scandals.</a:t>
            </a:r>
          </a:p>
          <a:p>
            <a:pPr lvl="1" eaLnBrk="1" hangingPunct="1"/>
            <a:r>
              <a:rPr lang="en-US" altLang="ja-JP" sz="2000" dirty="0" smtClean="0">
                <a:ea typeface="MS PGothic" pitchFamily="34" charset="-128"/>
              </a:rPr>
              <a:t>WorldCom, Enron</a:t>
            </a:r>
          </a:p>
          <a:p>
            <a:pPr eaLnBrk="1" hangingPunct="1"/>
            <a:r>
              <a:rPr lang="en-US" altLang="ja-JP" sz="2400" dirty="0" smtClean="0">
                <a:ea typeface="MS PGothic" pitchFamily="34" charset="-128"/>
              </a:rPr>
              <a:t>It primarily addresses the accounting side of organizations.</a:t>
            </a:r>
          </a:p>
          <a:p>
            <a:pPr eaLnBrk="1" hangingPunct="1"/>
            <a:r>
              <a:rPr lang="en-US" altLang="en-US" sz="2400" dirty="0" smtClean="0"/>
              <a:t>Companies have to demonstrate that:</a:t>
            </a:r>
          </a:p>
          <a:p>
            <a:pPr lvl="1" eaLnBrk="1" hangingPunct="1"/>
            <a:r>
              <a:rPr lang="en-US" altLang="en-US" sz="2000" dirty="0" smtClean="0"/>
              <a:t>controls are in place to prevent misuse and fraud,</a:t>
            </a:r>
          </a:p>
          <a:p>
            <a:pPr lvl="1" eaLnBrk="1" hangingPunct="1"/>
            <a:r>
              <a:rPr lang="en-US" altLang="en-US" sz="2000" dirty="0" smtClean="0"/>
              <a:t>controls are in place to detect potential problems, and</a:t>
            </a:r>
          </a:p>
          <a:p>
            <a:pPr lvl="1" eaLnBrk="1" hangingPunct="1"/>
            <a:r>
              <a:rPr lang="en-US" altLang="en-US" sz="2000" dirty="0" smtClean="0"/>
              <a:t>measures are in place to correct problems</a:t>
            </a:r>
          </a:p>
          <a:p>
            <a:pPr eaLnBrk="1" hangingPunct="1"/>
            <a:r>
              <a:rPr lang="en-US" altLang="en-US" sz="2400" dirty="0" smtClean="0"/>
              <a:t>COBIT (Control Objectives for Information and Related Technology) </a:t>
            </a:r>
          </a:p>
          <a:p>
            <a:pPr lvl="1" eaLnBrk="1" hangingPunct="1"/>
            <a:r>
              <a:rPr lang="en-US" altLang="en-US" sz="2000" dirty="0" smtClean="0"/>
              <a:t>Set of best practices </a:t>
            </a:r>
          </a:p>
          <a:p>
            <a:pPr lvl="2" eaLnBrk="1" hangingPunct="1"/>
            <a:r>
              <a:rPr lang="en-US" altLang="en-US" sz="1800" dirty="0" smtClean="0"/>
              <a:t>Help organizations to maximize the benefits from their IS infrastructure </a:t>
            </a:r>
          </a:p>
          <a:p>
            <a:pPr lvl="2" eaLnBrk="1" hangingPunct="1"/>
            <a:r>
              <a:rPr lang="en-US" altLang="en-US" sz="1800" dirty="0" smtClean="0"/>
              <a:t>Establish appropriate controls</a:t>
            </a:r>
          </a:p>
        </p:txBody>
      </p:sp>
    </p:spTree>
    <p:extLst>
      <p:ext uri="{BB962C8B-B14F-4D97-AF65-F5344CB8AC3E}">
        <p14:creationId xmlns:p14="http://schemas.microsoft.com/office/powerpoint/2010/main" val="36848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more information about ITACS check out: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2209800"/>
            <a:ext cx="8504238" cy="45720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n-US" altLang="en-US" dirty="0" smtClean="0">
                <a:ea typeface="MS PGothic" pitchFamily="34" charset="-128"/>
                <a:hlinkClick r:id="rId3" action="ppaction://hlinkfile"/>
              </a:rPr>
              <a:t>community.mis.temple.edu/</a:t>
            </a:r>
            <a:r>
              <a:rPr lang="en-US" altLang="en-US" dirty="0" err="1" smtClean="0">
                <a:ea typeface="MS PGothic" pitchFamily="34" charset="-128"/>
                <a:hlinkClick r:id="rId3" action="ppaction://hlinkfile"/>
              </a:rPr>
              <a:t>itacs</a:t>
            </a:r>
            <a:endParaRPr lang="en-US" altLang="en-US" dirty="0" smtClean="0">
              <a:ea typeface="MS PGothic" pitchFamily="34" charset="-128"/>
            </a:endParaRPr>
          </a:p>
          <a:p>
            <a:pPr marL="0" indent="0" algn="ctr">
              <a:buFont typeface="Wingdings 2" pitchFamily="18" charset="2"/>
              <a:buNone/>
            </a:pPr>
            <a:endParaRPr lang="en-US" altLang="en-US" dirty="0" smtClean="0">
              <a:ea typeface="MS PGothic" pitchFamily="34" charset="-128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dirty="0" smtClean="0">
                <a:ea typeface="MS PGothic" pitchFamily="34" charset="-128"/>
              </a:rPr>
              <a:t>Or contact: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dirty="0" smtClean="0">
                <a:ea typeface="MS PGothic" pitchFamily="34" charset="-128"/>
              </a:rPr>
              <a:t>Rich Flanagan, Director ITACS Program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dirty="0" smtClean="0">
                <a:ea typeface="MS PGothic" pitchFamily="34" charset="-128"/>
              </a:rPr>
              <a:t>215 204 3077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US" altLang="en-US" dirty="0" smtClean="0">
                <a:ea typeface="MS PGothic" pitchFamily="34" charset="-128"/>
                <a:hlinkClick r:id="rId4"/>
              </a:rPr>
              <a:t>richard.flanagan@temple.edu</a:t>
            </a:r>
            <a:endParaRPr lang="en-US" altLang="en-US" dirty="0" smtClean="0">
              <a:ea typeface="MS PGothic" pitchFamily="34" charset="-128"/>
            </a:endParaRPr>
          </a:p>
          <a:p>
            <a:pPr marL="0" indent="0" algn="ctr">
              <a:buFont typeface="Wingdings 2" pitchFamily="18" charset="2"/>
              <a:buNone/>
            </a:pPr>
            <a:endParaRPr lang="en-US" altLang="en-US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5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81000" y="2422525"/>
            <a:ext cx="8458200" cy="1717675"/>
          </a:xfrm>
          <a:prstGeom prst="rect">
            <a:avLst/>
          </a:prstGeom>
          <a:solidFill>
            <a:srgbClr val="EB963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3200" i="1"/>
              <a:t>Worldwide losses due to software piracy in 2008 exceeded $50 billion.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200" b="1">
                <a:solidFill>
                  <a:schemeClr val="folHlink"/>
                </a:solidFill>
              </a:rPr>
              <a:t>Business Software Alliance, 2009 </a:t>
            </a:r>
            <a:endParaRPr lang="en-US" altLang="en-US" sz="24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458200" cy="1717675"/>
          </a:xfrm>
          <a:prstGeom prst="rect">
            <a:avLst/>
          </a:prstGeom>
          <a:solidFill>
            <a:srgbClr val="EB963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3200" i="1"/>
              <a:t>Worldwide losses due to software piracy in 2005 exceeded $34 billion.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200" b="1">
                <a:solidFill>
                  <a:schemeClr val="folHlink"/>
                </a:solidFill>
              </a:rPr>
              <a:t>Business Software Alliance, 2006 </a:t>
            </a:r>
            <a:endParaRPr lang="en-US" altLang="en-US" sz="24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1000" y="4659313"/>
            <a:ext cx="8458200" cy="1717675"/>
          </a:xfrm>
          <a:prstGeom prst="rect">
            <a:avLst/>
          </a:prstGeom>
          <a:solidFill>
            <a:srgbClr val="EB963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3200" i="1"/>
              <a:t>Worldwide losses due to software piracy in 2010 exceeded $59 billion.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en-US" sz="3200" b="1">
                <a:solidFill>
                  <a:schemeClr val="folHlink"/>
                </a:solidFill>
              </a:rPr>
              <a:t>Business Software Alliance, 2011 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344285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10 Learning Objectives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Crime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603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Primary Threats to Information </a:t>
            </a:r>
            <a:br>
              <a:rPr lang="en-US" altLang="en-US" sz="3200" dirty="0" smtClean="0"/>
            </a:br>
            <a:r>
              <a:rPr lang="en-US" altLang="en-US" sz="3200" dirty="0" smtClean="0"/>
              <a:t>Systems Security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9225" y="1871662"/>
            <a:ext cx="4038600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Natural disasters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Power outages, hurricanes, floods, and so 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Accidents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Power outages, </a:t>
            </a:r>
            <a:r>
              <a:rPr lang="en-US" altLang="en-US" sz="2000" dirty="0" smtClean="0">
                <a:solidFill>
                  <a:srgbClr val="FF0000"/>
                </a:solidFill>
              </a:rPr>
              <a:t>cats walking across keyboards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Employees and consultants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Links to outside business contacts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Travel between business affiliates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Outsiders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/>
              <a:t>Viruses</a:t>
            </a:r>
          </a:p>
        </p:txBody>
      </p:sp>
      <p:pic>
        <p:nvPicPr>
          <p:cNvPr id="22533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1825625"/>
            <a:ext cx="475773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1.0.2296"/>
  <p:tag name="PPTVERSION" val="14"/>
  <p:tag name="TPOS" val="2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2143</Words>
  <Application>Microsoft Office PowerPoint</Application>
  <PresentationFormat>On-screen Show (4:3)</PresentationFormat>
  <Paragraphs>361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MS PGothic</vt:lpstr>
      <vt:lpstr>MS PGothic</vt:lpstr>
      <vt:lpstr>Arial</vt:lpstr>
      <vt:lpstr>Arial Rounded MT Bold</vt:lpstr>
      <vt:lpstr>Calibri</vt:lpstr>
      <vt:lpstr>Wingdings 2</vt:lpstr>
      <vt:lpstr>Office Theme</vt:lpstr>
      <vt:lpstr>Chapter 10 - Securing Information Systems</vt:lpstr>
      <vt:lpstr>MS in Information Technology Auditing  and Cyber-Security</vt:lpstr>
      <vt:lpstr>The Career</vt:lpstr>
      <vt:lpstr>The MS ITACS Program</vt:lpstr>
      <vt:lpstr>For more information about ITACS check out:</vt:lpstr>
      <vt:lpstr>PowerPoint Presentation</vt:lpstr>
      <vt:lpstr>Chapter 10 Learning Objectives</vt:lpstr>
      <vt:lpstr>Computer Crime</vt:lpstr>
      <vt:lpstr>Primary Threats to Information  Systems Security</vt:lpstr>
      <vt:lpstr>Computer Crime</vt:lpstr>
      <vt:lpstr>Types of Computer Crimes and Financial Losses</vt:lpstr>
      <vt:lpstr>Computer Virus Attacks</vt:lpstr>
      <vt:lpstr>Federal and State Laws</vt:lpstr>
      <vt:lpstr>Other Federal Laws</vt:lpstr>
      <vt:lpstr>Hacking and Cracking</vt:lpstr>
      <vt:lpstr>Types of Criminals</vt:lpstr>
      <vt:lpstr>Computer Viruses and Other Destructive Code</vt:lpstr>
      <vt:lpstr>Denial of Service Attack</vt:lpstr>
      <vt:lpstr>Cybersquatting</vt:lpstr>
      <vt:lpstr>Cyber Harassment, Stalking, and Bullying</vt:lpstr>
      <vt:lpstr>Cyberwar and Cyberterrorism</vt:lpstr>
      <vt:lpstr>Cyberterrorism</vt:lpstr>
      <vt:lpstr>Information Systems Security</vt:lpstr>
      <vt:lpstr>Safeguarding IS Resources</vt:lpstr>
      <vt:lpstr>Information Systems Security</vt:lpstr>
      <vt:lpstr>Technological Safeguards</vt:lpstr>
      <vt:lpstr>Biometrics</vt:lpstr>
      <vt:lpstr>Wireless LAN Control</vt:lpstr>
      <vt:lpstr>Virtual Private Networks</vt:lpstr>
      <vt:lpstr>Firewalls</vt:lpstr>
      <vt:lpstr>Encryption</vt:lpstr>
      <vt:lpstr>Virus Monitoring and Prevention</vt:lpstr>
      <vt:lpstr>Secure Data Centers</vt:lpstr>
      <vt:lpstr>Ensuring Availability</vt:lpstr>
      <vt:lpstr>Securing the Facilities Infrastructure</vt:lpstr>
      <vt:lpstr>What is “Computer Forensics”?</vt:lpstr>
      <vt:lpstr>Managing IS Security</vt:lpstr>
      <vt:lpstr>Managing Information Systems Security</vt:lpstr>
      <vt:lpstr>Disaster Planning</vt:lpstr>
      <vt:lpstr>Responding to a Security Breach</vt:lpstr>
      <vt:lpstr>Information Systems Controls, Auditing, and the Sarbanes-Oxley Act</vt:lpstr>
      <vt:lpstr>Hierarchy of IS Controls</vt:lpstr>
      <vt:lpstr>Types of IS Controls</vt:lpstr>
      <vt:lpstr>Types of IS Controls (cont’d)</vt:lpstr>
      <vt:lpstr>IS Auditing</vt:lpstr>
      <vt:lpstr>The Sarbanes-Oxley 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10 - Securing Information Systems</dc:title>
  <dc:creator/>
  <cp:lastModifiedBy/>
  <cp:revision>4</cp:revision>
  <dcterms:created xsi:type="dcterms:W3CDTF">2013-01-13T17:11:04Z</dcterms:created>
  <dcterms:modified xsi:type="dcterms:W3CDTF">2014-02-12T13:24:29Z</dcterms:modified>
</cp:coreProperties>
</file>