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53"/>
  </p:notesMasterIdLst>
  <p:handoutMasterIdLst>
    <p:handoutMasterId r:id="rId54"/>
  </p:handoutMasterIdLst>
  <p:sldIdLst>
    <p:sldId id="256" r:id="rId2"/>
    <p:sldId id="271" r:id="rId3"/>
    <p:sldId id="333" r:id="rId4"/>
    <p:sldId id="382" r:id="rId5"/>
    <p:sldId id="310" r:id="rId6"/>
    <p:sldId id="384" r:id="rId7"/>
    <p:sldId id="386" r:id="rId8"/>
    <p:sldId id="388" r:id="rId9"/>
    <p:sldId id="313" r:id="rId10"/>
    <p:sldId id="392" r:id="rId11"/>
    <p:sldId id="390" r:id="rId12"/>
    <p:sldId id="395" r:id="rId13"/>
    <p:sldId id="394" r:id="rId14"/>
    <p:sldId id="340" r:id="rId15"/>
    <p:sldId id="312" r:id="rId16"/>
    <p:sldId id="341" r:id="rId17"/>
    <p:sldId id="343" r:id="rId18"/>
    <p:sldId id="345" r:id="rId19"/>
    <p:sldId id="346" r:id="rId20"/>
    <p:sldId id="397" r:id="rId21"/>
    <p:sldId id="347" r:id="rId22"/>
    <p:sldId id="349" r:id="rId23"/>
    <p:sldId id="350" r:id="rId24"/>
    <p:sldId id="351" r:id="rId25"/>
    <p:sldId id="352" r:id="rId26"/>
    <p:sldId id="353" r:id="rId27"/>
    <p:sldId id="354" r:id="rId28"/>
    <p:sldId id="355" r:id="rId29"/>
    <p:sldId id="356" r:id="rId30"/>
    <p:sldId id="357" r:id="rId31"/>
    <p:sldId id="359" r:id="rId32"/>
    <p:sldId id="360" r:id="rId33"/>
    <p:sldId id="361" r:id="rId34"/>
    <p:sldId id="362" r:id="rId35"/>
    <p:sldId id="364" r:id="rId36"/>
    <p:sldId id="365" r:id="rId37"/>
    <p:sldId id="367" r:id="rId38"/>
    <p:sldId id="368" r:id="rId39"/>
    <p:sldId id="369" r:id="rId40"/>
    <p:sldId id="370" r:id="rId41"/>
    <p:sldId id="371" r:id="rId42"/>
    <p:sldId id="372" r:id="rId43"/>
    <p:sldId id="401" r:id="rId44"/>
    <p:sldId id="374" r:id="rId45"/>
    <p:sldId id="375" r:id="rId46"/>
    <p:sldId id="376" r:id="rId47"/>
    <p:sldId id="377" r:id="rId48"/>
    <p:sldId id="378" r:id="rId49"/>
    <p:sldId id="379" r:id="rId50"/>
    <p:sldId id="403" r:id="rId51"/>
    <p:sldId id="404" r:id="rId52"/>
  </p:sldIdLst>
  <p:sldSz cx="9144000" cy="6858000" type="screen4x3"/>
  <p:notesSz cx="6858000" cy="9144000"/>
  <p:custDataLst>
    <p:tags r:id="rId5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51" autoAdjust="0"/>
    <p:restoredTop sz="80853" autoAdjust="0"/>
  </p:normalViewPr>
  <p:slideViewPr>
    <p:cSldViewPr>
      <p:cViewPr varScale="1">
        <p:scale>
          <a:sx n="112" d="100"/>
          <a:sy n="112" d="100"/>
        </p:scale>
        <p:origin x="-2424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notesMaster" Target="notesMasters/notesMaster1.xml"/><Relationship Id="rId54" Type="http://schemas.openxmlformats.org/officeDocument/2006/relationships/handoutMaster" Target="handoutMasters/handoutMaster1.xml"/><Relationship Id="rId55" Type="http://schemas.openxmlformats.org/officeDocument/2006/relationships/printerSettings" Target="printerSettings/printerSettings1.bin"/><Relationship Id="rId56" Type="http://schemas.openxmlformats.org/officeDocument/2006/relationships/tags" Target="tags/tag1.xml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" Target="../slides/slide3.xml"/><Relationship Id="rId2" Type="http://schemas.openxmlformats.org/officeDocument/2006/relationships/slide" Target="../slides/slide15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2F2C61-E41B-4642-B082-EF9C103085B5}" type="doc">
      <dgm:prSet loTypeId="urn:microsoft.com/office/officeart/2005/8/layout/vList4#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A8E9C07B-48B2-4B9C-8EC7-0782825D816E}">
      <dgm:prSet phldrT="[Text]" custT="1"/>
      <dgm:spPr/>
      <dgm:t>
        <a:bodyPr anchor="ctr" anchorCtr="0"/>
        <a:lstStyle/>
        <a:p>
          <a:r>
            <a:rPr lang="en-US" sz="2400" b="1" dirty="0" smtClean="0">
              <a:hlinkClick xmlns:r="http://schemas.openxmlformats.org/officeDocument/2006/relationships" r:id="rId1" action="ppaction://hlinksldjump"/>
            </a:rPr>
            <a:t>Business Intelligence</a:t>
          </a:r>
          <a:endParaRPr lang="en-US" sz="2400" dirty="0"/>
        </a:p>
      </dgm:t>
    </dgm:pt>
    <dgm:pt modelId="{C7A73202-DE5A-4072-95A6-BFF1402B4BC2}" type="parTrans" cxnId="{9617FCF8-0802-436C-A7CD-E87B3B8C2893}">
      <dgm:prSet/>
      <dgm:spPr/>
      <dgm:t>
        <a:bodyPr/>
        <a:lstStyle/>
        <a:p>
          <a:endParaRPr lang="en-US" sz="2000"/>
        </a:p>
      </dgm:t>
    </dgm:pt>
    <dgm:pt modelId="{631AC269-E33A-4752-92A6-6DC1380588AA}" type="sibTrans" cxnId="{9617FCF8-0802-436C-A7CD-E87B3B8C2893}">
      <dgm:prSet/>
      <dgm:spPr/>
      <dgm:t>
        <a:bodyPr/>
        <a:lstStyle/>
        <a:p>
          <a:endParaRPr lang="en-US" sz="2000"/>
        </a:p>
      </dgm:t>
    </dgm:pt>
    <dgm:pt modelId="{6D011581-C5DD-419A-AAED-AD05631CDF0A}">
      <dgm:prSet phldrT="[Text]" custT="1"/>
      <dgm:spPr/>
      <dgm:t>
        <a:bodyPr anchor="ctr" anchorCtr="0"/>
        <a:lstStyle/>
        <a:p>
          <a:r>
            <a:rPr lang="en-US" sz="2000" dirty="0" smtClean="0"/>
            <a:t>Describe the concept of business intelligence and how databases serve as a foundation for gaining business intelligence.</a:t>
          </a:r>
          <a:endParaRPr lang="en-US" sz="2000" dirty="0"/>
        </a:p>
      </dgm:t>
    </dgm:pt>
    <dgm:pt modelId="{9AD826C6-DA8A-4FF7-A064-27557BE243B8}" type="parTrans" cxnId="{27AF655E-BB1D-4732-8A07-03E7E00B3EC5}">
      <dgm:prSet/>
      <dgm:spPr/>
      <dgm:t>
        <a:bodyPr/>
        <a:lstStyle/>
        <a:p>
          <a:endParaRPr lang="en-US" sz="2000"/>
        </a:p>
      </dgm:t>
    </dgm:pt>
    <dgm:pt modelId="{C1639196-CA28-4BD6-A52D-AF603368A606}" type="sibTrans" cxnId="{27AF655E-BB1D-4732-8A07-03E7E00B3EC5}">
      <dgm:prSet/>
      <dgm:spPr/>
      <dgm:t>
        <a:bodyPr/>
        <a:lstStyle/>
        <a:p>
          <a:endParaRPr lang="en-US" sz="2000"/>
        </a:p>
      </dgm:t>
    </dgm:pt>
    <dgm:pt modelId="{629933C8-186B-4311-BF2D-DC99990EFBF2}">
      <dgm:prSet phldrT="[Text]" custT="1"/>
      <dgm:spPr/>
      <dgm:t>
        <a:bodyPr anchor="ctr" anchorCtr="0"/>
        <a:lstStyle/>
        <a:p>
          <a:r>
            <a:rPr lang="en-US" sz="2400" b="1" dirty="0" smtClean="0">
              <a:hlinkClick xmlns:r="http://schemas.openxmlformats.org/officeDocument/2006/relationships" r:id="rId2" action="ppaction://hlinksldjump"/>
            </a:rPr>
            <a:t>Business Intelligence Components</a:t>
          </a:r>
          <a:endParaRPr lang="en-US" sz="2400" dirty="0"/>
        </a:p>
      </dgm:t>
    </dgm:pt>
    <dgm:pt modelId="{BD5F7455-41FD-4EDB-BB6D-E2107F429F6E}" type="parTrans" cxnId="{308514BA-8780-41F3-B8AD-EB260DAF35E1}">
      <dgm:prSet/>
      <dgm:spPr/>
      <dgm:t>
        <a:bodyPr/>
        <a:lstStyle/>
        <a:p>
          <a:endParaRPr lang="en-US" sz="2000"/>
        </a:p>
      </dgm:t>
    </dgm:pt>
    <dgm:pt modelId="{1801FD8D-8375-49FB-8B3F-210ACF517DEF}" type="sibTrans" cxnId="{308514BA-8780-41F3-B8AD-EB260DAF35E1}">
      <dgm:prSet/>
      <dgm:spPr/>
      <dgm:t>
        <a:bodyPr/>
        <a:lstStyle/>
        <a:p>
          <a:endParaRPr lang="en-US" sz="2000"/>
        </a:p>
      </dgm:t>
    </dgm:pt>
    <dgm:pt modelId="{363F0ED0-6985-439E-857A-EC47F8A3DAB0}">
      <dgm:prSet phldrT="[Text]" custT="1"/>
      <dgm:spPr/>
      <dgm:t>
        <a:bodyPr anchor="ctr" anchorCtr="0"/>
        <a:lstStyle/>
        <a:p>
          <a:r>
            <a:rPr lang="en-US" sz="2000" dirty="0" smtClean="0"/>
            <a:t>Explain the three components of business intelligence: information and knowledge discovery, business analytics, and information visualization.</a:t>
          </a:r>
          <a:endParaRPr lang="en-US" sz="2000" dirty="0"/>
        </a:p>
      </dgm:t>
    </dgm:pt>
    <dgm:pt modelId="{A9B0CFF2-8D5D-47E0-900D-55A9A3E83BE1}" type="parTrans" cxnId="{3A619D55-5747-4E00-A1FA-E45F6AED8303}">
      <dgm:prSet/>
      <dgm:spPr/>
      <dgm:t>
        <a:bodyPr/>
        <a:lstStyle/>
        <a:p>
          <a:endParaRPr lang="en-US" sz="2000"/>
        </a:p>
      </dgm:t>
    </dgm:pt>
    <dgm:pt modelId="{F7E04B30-62AE-4465-859B-270409FE7C94}" type="sibTrans" cxnId="{3A619D55-5747-4E00-A1FA-E45F6AED8303}">
      <dgm:prSet/>
      <dgm:spPr/>
      <dgm:t>
        <a:bodyPr/>
        <a:lstStyle/>
        <a:p>
          <a:endParaRPr lang="en-US" sz="2000"/>
        </a:p>
      </dgm:t>
    </dgm:pt>
    <dgm:pt modelId="{25E29AB1-DE1E-48E4-B66F-1D7048CC3527}" type="pres">
      <dgm:prSet presAssocID="{482F2C61-E41B-4642-B082-EF9C103085B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6847C0-F8DB-4977-A3FD-5A95306D8B69}" type="pres">
      <dgm:prSet presAssocID="{A8E9C07B-48B2-4B9C-8EC7-0782825D816E}" presName="comp" presStyleCnt="0"/>
      <dgm:spPr/>
    </dgm:pt>
    <dgm:pt modelId="{BA89CFF3-74C1-4F32-B093-38D94D4D20CF}" type="pres">
      <dgm:prSet presAssocID="{A8E9C07B-48B2-4B9C-8EC7-0782825D816E}" presName="box" presStyleLbl="node1" presStyleIdx="0" presStyleCnt="2" custScaleY="106447" custLinFactNeighborX="-1250" custLinFactNeighborY="-2000"/>
      <dgm:spPr/>
      <dgm:t>
        <a:bodyPr/>
        <a:lstStyle/>
        <a:p>
          <a:endParaRPr lang="en-US"/>
        </a:p>
      </dgm:t>
    </dgm:pt>
    <dgm:pt modelId="{7D7D61F9-D1AA-4F6A-8715-FD6AC3E01198}" type="pres">
      <dgm:prSet presAssocID="{A8E9C07B-48B2-4B9C-8EC7-0782825D816E}" presName="img" presStyleLbl="fgImgPlace1" presStyleIdx="0" presStyleCnt="2" custScaleX="83650" custScaleY="79487"/>
      <dgm:spPr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9E2F980-7E69-446B-A4B0-923DF6DEFA98}" type="pres">
      <dgm:prSet presAssocID="{A8E9C07B-48B2-4B9C-8EC7-0782825D816E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C83B37-0F1D-4FEA-B7E7-FF6719B27A33}" type="pres">
      <dgm:prSet presAssocID="{631AC269-E33A-4752-92A6-6DC1380588AA}" presName="spacer" presStyleCnt="0"/>
      <dgm:spPr/>
    </dgm:pt>
    <dgm:pt modelId="{129D03A9-9EE6-42F0-9D54-DE111F5C82E8}" type="pres">
      <dgm:prSet presAssocID="{629933C8-186B-4311-BF2D-DC99990EFBF2}" presName="comp" presStyleCnt="0"/>
      <dgm:spPr/>
    </dgm:pt>
    <dgm:pt modelId="{A93B6B1D-06C6-4860-8EBA-32C502FF8641}" type="pres">
      <dgm:prSet presAssocID="{629933C8-186B-4311-BF2D-DC99990EFBF2}" presName="box" presStyleLbl="node1" presStyleIdx="1" presStyleCnt="2" custScaleY="102343" custLinFactNeighborX="11111" custLinFactNeighborY="3211"/>
      <dgm:spPr/>
      <dgm:t>
        <a:bodyPr/>
        <a:lstStyle/>
        <a:p>
          <a:endParaRPr lang="en-US"/>
        </a:p>
      </dgm:t>
    </dgm:pt>
    <dgm:pt modelId="{7AEC1603-E11D-41B0-BE2A-F6201D5BEDCD}" type="pres">
      <dgm:prSet presAssocID="{629933C8-186B-4311-BF2D-DC99990EFBF2}" presName="img" presStyleLbl="fgImgPlace1" presStyleIdx="1" presStyleCnt="2" custScaleX="83650" custScaleY="79487"/>
      <dgm:spPr>
        <a:blipFill rotWithShape="1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B44DBCB-1EB0-418C-B751-858BAE4753CC}" type="pres">
      <dgm:prSet presAssocID="{629933C8-186B-4311-BF2D-DC99990EFBF2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ABF215-56EA-424F-9F41-6D2D84AEB436}" type="presOf" srcId="{6D011581-C5DD-419A-AAED-AD05631CDF0A}" destId="{BA89CFF3-74C1-4F32-B093-38D94D4D20CF}" srcOrd="0" destOrd="1" presId="urn:microsoft.com/office/officeart/2005/8/layout/vList4#1"/>
    <dgm:cxn modelId="{CFBF21C2-21BA-4949-AE7B-A1680EDBC722}" type="presOf" srcId="{363F0ED0-6985-439E-857A-EC47F8A3DAB0}" destId="{A93B6B1D-06C6-4860-8EBA-32C502FF8641}" srcOrd="0" destOrd="1" presId="urn:microsoft.com/office/officeart/2005/8/layout/vList4#1"/>
    <dgm:cxn modelId="{D7D120E4-0167-477E-960A-EF05D7A133C3}" type="presOf" srcId="{629933C8-186B-4311-BF2D-DC99990EFBF2}" destId="{A93B6B1D-06C6-4860-8EBA-32C502FF8641}" srcOrd="0" destOrd="0" presId="urn:microsoft.com/office/officeart/2005/8/layout/vList4#1"/>
    <dgm:cxn modelId="{36C20AF6-670E-4425-A77F-AAED1778981B}" type="presOf" srcId="{363F0ED0-6985-439E-857A-EC47F8A3DAB0}" destId="{7B44DBCB-1EB0-418C-B751-858BAE4753CC}" srcOrd="1" destOrd="1" presId="urn:microsoft.com/office/officeart/2005/8/layout/vList4#1"/>
    <dgm:cxn modelId="{9617FCF8-0802-436C-A7CD-E87B3B8C2893}" srcId="{482F2C61-E41B-4642-B082-EF9C103085B5}" destId="{A8E9C07B-48B2-4B9C-8EC7-0782825D816E}" srcOrd="0" destOrd="0" parTransId="{C7A73202-DE5A-4072-95A6-BFF1402B4BC2}" sibTransId="{631AC269-E33A-4752-92A6-6DC1380588AA}"/>
    <dgm:cxn modelId="{27AF655E-BB1D-4732-8A07-03E7E00B3EC5}" srcId="{A8E9C07B-48B2-4B9C-8EC7-0782825D816E}" destId="{6D011581-C5DD-419A-AAED-AD05631CDF0A}" srcOrd="0" destOrd="0" parTransId="{9AD826C6-DA8A-4FF7-A064-27557BE243B8}" sibTransId="{C1639196-CA28-4BD6-A52D-AF603368A606}"/>
    <dgm:cxn modelId="{7DD17957-3CF6-4F84-9B42-2D5B12D19F2A}" type="presOf" srcId="{A8E9C07B-48B2-4B9C-8EC7-0782825D816E}" destId="{49E2F980-7E69-446B-A4B0-923DF6DEFA98}" srcOrd="1" destOrd="0" presId="urn:microsoft.com/office/officeart/2005/8/layout/vList4#1"/>
    <dgm:cxn modelId="{D3B5C6B8-970A-4AE4-AF41-D9B6EC46DB45}" type="presOf" srcId="{629933C8-186B-4311-BF2D-DC99990EFBF2}" destId="{7B44DBCB-1EB0-418C-B751-858BAE4753CC}" srcOrd="1" destOrd="0" presId="urn:microsoft.com/office/officeart/2005/8/layout/vList4#1"/>
    <dgm:cxn modelId="{75BADD6D-3B09-41EB-BFCF-6D45064E94D0}" type="presOf" srcId="{A8E9C07B-48B2-4B9C-8EC7-0782825D816E}" destId="{BA89CFF3-74C1-4F32-B093-38D94D4D20CF}" srcOrd="0" destOrd="0" presId="urn:microsoft.com/office/officeart/2005/8/layout/vList4#1"/>
    <dgm:cxn modelId="{308514BA-8780-41F3-B8AD-EB260DAF35E1}" srcId="{482F2C61-E41B-4642-B082-EF9C103085B5}" destId="{629933C8-186B-4311-BF2D-DC99990EFBF2}" srcOrd="1" destOrd="0" parTransId="{BD5F7455-41FD-4EDB-BB6D-E2107F429F6E}" sibTransId="{1801FD8D-8375-49FB-8B3F-210ACF517DEF}"/>
    <dgm:cxn modelId="{3A619D55-5747-4E00-A1FA-E45F6AED8303}" srcId="{629933C8-186B-4311-BF2D-DC99990EFBF2}" destId="{363F0ED0-6985-439E-857A-EC47F8A3DAB0}" srcOrd="0" destOrd="0" parTransId="{A9B0CFF2-8D5D-47E0-900D-55A9A3E83BE1}" sibTransId="{F7E04B30-62AE-4465-859B-270409FE7C94}"/>
    <dgm:cxn modelId="{6110EF44-5760-46AD-88E0-A5EC417BA8A8}" type="presOf" srcId="{482F2C61-E41B-4642-B082-EF9C103085B5}" destId="{25E29AB1-DE1E-48E4-B66F-1D7048CC3527}" srcOrd="0" destOrd="0" presId="urn:microsoft.com/office/officeart/2005/8/layout/vList4#1"/>
    <dgm:cxn modelId="{98D67BD8-8427-47B0-B5AA-EB45D304815F}" type="presOf" srcId="{6D011581-C5DD-419A-AAED-AD05631CDF0A}" destId="{49E2F980-7E69-446B-A4B0-923DF6DEFA98}" srcOrd="1" destOrd="1" presId="urn:microsoft.com/office/officeart/2005/8/layout/vList4#1"/>
    <dgm:cxn modelId="{A5BFF1F8-2277-4279-9CFA-615A8B5ACCC9}" type="presParOf" srcId="{25E29AB1-DE1E-48E4-B66F-1D7048CC3527}" destId="{056847C0-F8DB-4977-A3FD-5A95306D8B69}" srcOrd="0" destOrd="0" presId="urn:microsoft.com/office/officeart/2005/8/layout/vList4#1"/>
    <dgm:cxn modelId="{D08A6F7D-A610-480F-A7F7-4BB734C57AE1}" type="presParOf" srcId="{056847C0-F8DB-4977-A3FD-5A95306D8B69}" destId="{BA89CFF3-74C1-4F32-B093-38D94D4D20CF}" srcOrd="0" destOrd="0" presId="urn:microsoft.com/office/officeart/2005/8/layout/vList4#1"/>
    <dgm:cxn modelId="{27C095F0-2E7B-461E-A659-88EACC3F170F}" type="presParOf" srcId="{056847C0-F8DB-4977-A3FD-5A95306D8B69}" destId="{7D7D61F9-D1AA-4F6A-8715-FD6AC3E01198}" srcOrd="1" destOrd="0" presId="urn:microsoft.com/office/officeart/2005/8/layout/vList4#1"/>
    <dgm:cxn modelId="{29C7785E-5EE5-4607-9A54-D32257CD2A09}" type="presParOf" srcId="{056847C0-F8DB-4977-A3FD-5A95306D8B69}" destId="{49E2F980-7E69-446B-A4B0-923DF6DEFA98}" srcOrd="2" destOrd="0" presId="urn:microsoft.com/office/officeart/2005/8/layout/vList4#1"/>
    <dgm:cxn modelId="{6701B864-6C2A-407A-A2EC-960381E08504}" type="presParOf" srcId="{25E29AB1-DE1E-48E4-B66F-1D7048CC3527}" destId="{02C83B37-0F1D-4FEA-B7E7-FF6719B27A33}" srcOrd="1" destOrd="0" presId="urn:microsoft.com/office/officeart/2005/8/layout/vList4#1"/>
    <dgm:cxn modelId="{0181AED4-71ED-45A4-BE2D-AD7EBE5A2057}" type="presParOf" srcId="{25E29AB1-DE1E-48E4-B66F-1D7048CC3527}" destId="{129D03A9-9EE6-42F0-9D54-DE111F5C82E8}" srcOrd="2" destOrd="0" presId="urn:microsoft.com/office/officeart/2005/8/layout/vList4#1"/>
    <dgm:cxn modelId="{4AA360B8-CCB0-4D3E-857C-5C3FA72A0C98}" type="presParOf" srcId="{129D03A9-9EE6-42F0-9D54-DE111F5C82E8}" destId="{A93B6B1D-06C6-4860-8EBA-32C502FF8641}" srcOrd="0" destOrd="0" presId="urn:microsoft.com/office/officeart/2005/8/layout/vList4#1"/>
    <dgm:cxn modelId="{C66921B1-7828-4C7E-AFD2-E55DE003A3CC}" type="presParOf" srcId="{129D03A9-9EE6-42F0-9D54-DE111F5C82E8}" destId="{7AEC1603-E11D-41B0-BE2A-F6201D5BEDCD}" srcOrd="1" destOrd="0" presId="urn:microsoft.com/office/officeart/2005/8/layout/vList4#1"/>
    <dgm:cxn modelId="{B24A2065-DD04-4345-B3ED-3712C7256292}" type="presParOf" srcId="{129D03A9-9EE6-42F0-9D54-DE111F5C82E8}" destId="{7B44DBCB-1EB0-418C-B751-858BAE4753CC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2F2C61-E41B-4642-B082-EF9C103085B5}" type="doc">
      <dgm:prSet loTypeId="urn:microsoft.com/office/officeart/2005/8/layout/vList4#3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A8E9C07B-48B2-4B9C-8EC7-0782825D816E}">
      <dgm:prSet phldrT="[Text]" custT="1"/>
      <dgm:spPr/>
      <dgm:t>
        <a:bodyPr anchor="ctr" anchorCtr="0"/>
        <a:lstStyle/>
        <a:p>
          <a:r>
            <a:rPr lang="en-US" sz="1800" b="1" dirty="0" smtClean="0">
              <a:hlinkClick xmlns:r="http://schemas.openxmlformats.org/officeDocument/2006/relationships" r:id="rId1" action="ppaction://hlinksldjump"/>
            </a:rPr>
            <a:t>Business Intelligence</a:t>
          </a:r>
          <a:endParaRPr lang="en-US" sz="1800" dirty="0" smtClean="0"/>
        </a:p>
        <a:p>
          <a:r>
            <a:rPr lang="en-US" sz="1800" dirty="0" smtClean="0"/>
            <a:t>Describe the concept of business intelligence and how databases serve as a foundation for gaining business intelligence.</a:t>
          </a:r>
          <a:endParaRPr lang="en-US" sz="1800" dirty="0"/>
        </a:p>
      </dgm:t>
    </dgm:pt>
    <dgm:pt modelId="{C7A73202-DE5A-4072-95A6-BFF1402B4BC2}" type="parTrans" cxnId="{9617FCF8-0802-436C-A7CD-E87B3B8C2893}">
      <dgm:prSet/>
      <dgm:spPr/>
      <dgm:t>
        <a:bodyPr/>
        <a:lstStyle/>
        <a:p>
          <a:endParaRPr lang="en-US" sz="2000"/>
        </a:p>
      </dgm:t>
    </dgm:pt>
    <dgm:pt modelId="{631AC269-E33A-4752-92A6-6DC1380588AA}" type="sibTrans" cxnId="{9617FCF8-0802-436C-A7CD-E87B3B8C2893}">
      <dgm:prSet/>
      <dgm:spPr/>
      <dgm:t>
        <a:bodyPr/>
        <a:lstStyle/>
        <a:p>
          <a:endParaRPr lang="en-US" sz="2000"/>
        </a:p>
      </dgm:t>
    </dgm:pt>
    <dgm:pt modelId="{629933C8-186B-4311-BF2D-DC99990EFBF2}">
      <dgm:prSet phldrT="[Text]" custT="1"/>
      <dgm:spPr/>
      <dgm:t>
        <a:bodyPr anchor="ctr" anchorCtr="0"/>
        <a:lstStyle/>
        <a:p>
          <a:r>
            <a:rPr lang="en-US" sz="2400" b="1" dirty="0" smtClean="0"/>
            <a:t>Business Intelligence Components</a:t>
          </a:r>
          <a:endParaRPr lang="en-US" sz="2400" dirty="0" smtClean="0"/>
        </a:p>
        <a:p>
          <a:r>
            <a:rPr lang="en-US" sz="2400" dirty="0" smtClean="0"/>
            <a:t>Explain the three components of business intelligence: information and knowledge discovery, business analytics, and information visualization.</a:t>
          </a:r>
          <a:endParaRPr lang="en-US" sz="2400" dirty="0"/>
        </a:p>
      </dgm:t>
    </dgm:pt>
    <dgm:pt modelId="{BD5F7455-41FD-4EDB-BB6D-E2107F429F6E}" type="parTrans" cxnId="{308514BA-8780-41F3-B8AD-EB260DAF35E1}">
      <dgm:prSet/>
      <dgm:spPr/>
      <dgm:t>
        <a:bodyPr/>
        <a:lstStyle/>
        <a:p>
          <a:endParaRPr lang="en-US" sz="2000"/>
        </a:p>
      </dgm:t>
    </dgm:pt>
    <dgm:pt modelId="{1801FD8D-8375-49FB-8B3F-210ACF517DEF}" type="sibTrans" cxnId="{308514BA-8780-41F3-B8AD-EB260DAF35E1}">
      <dgm:prSet/>
      <dgm:spPr/>
      <dgm:t>
        <a:bodyPr/>
        <a:lstStyle/>
        <a:p>
          <a:endParaRPr lang="en-US" sz="2000"/>
        </a:p>
      </dgm:t>
    </dgm:pt>
    <dgm:pt modelId="{25E29AB1-DE1E-48E4-B66F-1D7048CC3527}" type="pres">
      <dgm:prSet presAssocID="{482F2C61-E41B-4642-B082-EF9C103085B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6847C0-F8DB-4977-A3FD-5A95306D8B69}" type="pres">
      <dgm:prSet presAssocID="{A8E9C07B-48B2-4B9C-8EC7-0782825D816E}" presName="comp" presStyleCnt="0"/>
      <dgm:spPr/>
    </dgm:pt>
    <dgm:pt modelId="{BA89CFF3-74C1-4F32-B093-38D94D4D20CF}" type="pres">
      <dgm:prSet presAssocID="{A8E9C07B-48B2-4B9C-8EC7-0782825D816E}" presName="box" presStyleLbl="node1" presStyleIdx="0" presStyleCnt="2" custScaleY="106447" custLinFactNeighborX="-1250" custLinFactNeighborY="-2000"/>
      <dgm:spPr/>
      <dgm:t>
        <a:bodyPr/>
        <a:lstStyle/>
        <a:p>
          <a:endParaRPr lang="en-US"/>
        </a:p>
      </dgm:t>
    </dgm:pt>
    <dgm:pt modelId="{7D7D61F9-D1AA-4F6A-8715-FD6AC3E01198}" type="pres">
      <dgm:prSet presAssocID="{A8E9C07B-48B2-4B9C-8EC7-0782825D816E}" presName="img" presStyleLbl="fgImgPlace1" presStyleIdx="0" presStyleCnt="2" custScaleX="72222" custScaleY="81356"/>
      <dgm:spPr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9E2F980-7E69-446B-A4B0-923DF6DEFA98}" type="pres">
      <dgm:prSet presAssocID="{A8E9C07B-48B2-4B9C-8EC7-0782825D816E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C83B37-0F1D-4FEA-B7E7-FF6719B27A33}" type="pres">
      <dgm:prSet presAssocID="{631AC269-E33A-4752-92A6-6DC1380588AA}" presName="spacer" presStyleCnt="0"/>
      <dgm:spPr/>
    </dgm:pt>
    <dgm:pt modelId="{129D03A9-9EE6-42F0-9D54-DE111F5C82E8}" type="pres">
      <dgm:prSet presAssocID="{629933C8-186B-4311-BF2D-DC99990EFBF2}" presName="comp" presStyleCnt="0"/>
      <dgm:spPr/>
    </dgm:pt>
    <dgm:pt modelId="{A93B6B1D-06C6-4860-8EBA-32C502FF8641}" type="pres">
      <dgm:prSet presAssocID="{629933C8-186B-4311-BF2D-DC99990EFBF2}" presName="box" presStyleLbl="node1" presStyleIdx="1" presStyleCnt="2" custScaleY="150465" custLinFactNeighborX="11111" custLinFactNeighborY="3211"/>
      <dgm:spPr/>
      <dgm:t>
        <a:bodyPr/>
        <a:lstStyle/>
        <a:p>
          <a:endParaRPr lang="en-US"/>
        </a:p>
      </dgm:t>
    </dgm:pt>
    <dgm:pt modelId="{7AEC1603-E11D-41B0-BE2A-F6201D5BEDCD}" type="pres">
      <dgm:prSet presAssocID="{629933C8-186B-4311-BF2D-DC99990EFBF2}" presName="img" presStyleLbl="fgImgPlace1" presStyleIdx="1" presStyleCnt="2" custScaleX="95556" custScaleY="107640"/>
      <dgm:spPr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B44DBCB-1EB0-418C-B751-858BAE4753CC}" type="pres">
      <dgm:prSet presAssocID="{629933C8-186B-4311-BF2D-DC99990EFBF2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17FCF8-0802-436C-A7CD-E87B3B8C2893}" srcId="{482F2C61-E41B-4642-B082-EF9C103085B5}" destId="{A8E9C07B-48B2-4B9C-8EC7-0782825D816E}" srcOrd="0" destOrd="0" parTransId="{C7A73202-DE5A-4072-95A6-BFF1402B4BC2}" sibTransId="{631AC269-E33A-4752-92A6-6DC1380588AA}"/>
    <dgm:cxn modelId="{22F1A204-80AE-4D0A-AC5B-AC5063E6FAA8}" type="presOf" srcId="{629933C8-186B-4311-BF2D-DC99990EFBF2}" destId="{7B44DBCB-1EB0-418C-B751-858BAE4753CC}" srcOrd="1" destOrd="0" presId="urn:microsoft.com/office/officeart/2005/8/layout/vList4#3"/>
    <dgm:cxn modelId="{6176F86B-6AC9-4090-80AD-4845193EEF91}" type="presOf" srcId="{A8E9C07B-48B2-4B9C-8EC7-0782825D816E}" destId="{BA89CFF3-74C1-4F32-B093-38D94D4D20CF}" srcOrd="0" destOrd="0" presId="urn:microsoft.com/office/officeart/2005/8/layout/vList4#3"/>
    <dgm:cxn modelId="{486D2D17-2FD5-414D-96DA-F45721703272}" type="presOf" srcId="{629933C8-186B-4311-BF2D-DC99990EFBF2}" destId="{A93B6B1D-06C6-4860-8EBA-32C502FF8641}" srcOrd="0" destOrd="0" presId="urn:microsoft.com/office/officeart/2005/8/layout/vList4#3"/>
    <dgm:cxn modelId="{7CA147FB-F258-4F5C-9F05-8E4379490FDA}" type="presOf" srcId="{A8E9C07B-48B2-4B9C-8EC7-0782825D816E}" destId="{49E2F980-7E69-446B-A4B0-923DF6DEFA98}" srcOrd="1" destOrd="0" presId="urn:microsoft.com/office/officeart/2005/8/layout/vList4#3"/>
    <dgm:cxn modelId="{308514BA-8780-41F3-B8AD-EB260DAF35E1}" srcId="{482F2C61-E41B-4642-B082-EF9C103085B5}" destId="{629933C8-186B-4311-BF2D-DC99990EFBF2}" srcOrd="1" destOrd="0" parTransId="{BD5F7455-41FD-4EDB-BB6D-E2107F429F6E}" sibTransId="{1801FD8D-8375-49FB-8B3F-210ACF517DEF}"/>
    <dgm:cxn modelId="{32116FE4-DD80-4F17-90D8-3B37DC6824B7}" type="presOf" srcId="{482F2C61-E41B-4642-B082-EF9C103085B5}" destId="{25E29AB1-DE1E-48E4-B66F-1D7048CC3527}" srcOrd="0" destOrd="0" presId="urn:microsoft.com/office/officeart/2005/8/layout/vList4#3"/>
    <dgm:cxn modelId="{4E8EE4D3-697C-4406-9C1D-2097A53F272E}" type="presParOf" srcId="{25E29AB1-DE1E-48E4-B66F-1D7048CC3527}" destId="{056847C0-F8DB-4977-A3FD-5A95306D8B69}" srcOrd="0" destOrd="0" presId="urn:microsoft.com/office/officeart/2005/8/layout/vList4#3"/>
    <dgm:cxn modelId="{89663012-5477-4C22-89D9-715A0EEF75C0}" type="presParOf" srcId="{056847C0-F8DB-4977-A3FD-5A95306D8B69}" destId="{BA89CFF3-74C1-4F32-B093-38D94D4D20CF}" srcOrd="0" destOrd="0" presId="urn:microsoft.com/office/officeart/2005/8/layout/vList4#3"/>
    <dgm:cxn modelId="{8CBF04EB-242C-409A-B821-5830AADA70B3}" type="presParOf" srcId="{056847C0-F8DB-4977-A3FD-5A95306D8B69}" destId="{7D7D61F9-D1AA-4F6A-8715-FD6AC3E01198}" srcOrd="1" destOrd="0" presId="urn:microsoft.com/office/officeart/2005/8/layout/vList4#3"/>
    <dgm:cxn modelId="{F42460AE-61A9-4351-8D90-90E3A3213C40}" type="presParOf" srcId="{056847C0-F8DB-4977-A3FD-5A95306D8B69}" destId="{49E2F980-7E69-446B-A4B0-923DF6DEFA98}" srcOrd="2" destOrd="0" presId="urn:microsoft.com/office/officeart/2005/8/layout/vList4#3"/>
    <dgm:cxn modelId="{D4F52AD9-F171-4143-9775-AB0FC147D603}" type="presParOf" srcId="{25E29AB1-DE1E-48E4-B66F-1D7048CC3527}" destId="{02C83B37-0F1D-4FEA-B7E7-FF6719B27A33}" srcOrd="1" destOrd="0" presId="urn:microsoft.com/office/officeart/2005/8/layout/vList4#3"/>
    <dgm:cxn modelId="{ACF8F729-993F-4AFB-BAAB-38CE58728F47}" type="presParOf" srcId="{25E29AB1-DE1E-48E4-B66F-1D7048CC3527}" destId="{129D03A9-9EE6-42F0-9D54-DE111F5C82E8}" srcOrd="2" destOrd="0" presId="urn:microsoft.com/office/officeart/2005/8/layout/vList4#3"/>
    <dgm:cxn modelId="{0BA37FB3-D46D-44FF-8F9B-093FBCEF3DCC}" type="presParOf" srcId="{129D03A9-9EE6-42F0-9D54-DE111F5C82E8}" destId="{A93B6B1D-06C6-4860-8EBA-32C502FF8641}" srcOrd="0" destOrd="0" presId="urn:microsoft.com/office/officeart/2005/8/layout/vList4#3"/>
    <dgm:cxn modelId="{A7AA5549-00BD-453F-BA97-5DAEDFE4B670}" type="presParOf" srcId="{129D03A9-9EE6-42F0-9D54-DE111F5C82E8}" destId="{7AEC1603-E11D-41B0-BE2A-F6201D5BEDCD}" srcOrd="1" destOrd="0" presId="urn:microsoft.com/office/officeart/2005/8/layout/vList4#3"/>
    <dgm:cxn modelId="{B62DBB42-F51C-45A2-820E-7300341732F6}" type="presParOf" srcId="{129D03A9-9EE6-42F0-9D54-DE111F5C82E8}" destId="{7B44DBCB-1EB0-418C-B751-858BAE4753CC}" srcOrd="2" destOrd="0" presId="urn:microsoft.com/office/officeart/2005/8/layout/vList4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89CFF3-74C1-4F32-B093-38D94D4D20CF}">
      <dsp:nvSpPr>
        <dsp:cNvPr id="0" name=""/>
        <dsp:cNvSpPr/>
      </dsp:nvSpPr>
      <dsp:spPr>
        <a:xfrm>
          <a:off x="0" y="0"/>
          <a:ext cx="8229600" cy="23725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hlinkClick xmlns:r="http://schemas.openxmlformats.org/officeDocument/2006/relationships" r:id="" action="ppaction://hlinksldjump"/>
            </a:rPr>
            <a:t>Business Intelligence</a:t>
          </a:r>
          <a:endParaRPr lang="en-US" sz="24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Describe the concept of business intelligence and how databases serve as a foundation for gaining business intelligence.</a:t>
          </a:r>
          <a:endParaRPr lang="en-US" sz="2000" kern="1200" dirty="0"/>
        </a:p>
      </dsp:txBody>
      <dsp:txXfrm>
        <a:off x="1868805" y="0"/>
        <a:ext cx="6360795" cy="2372543"/>
      </dsp:txXfrm>
    </dsp:sp>
    <dsp:sp modelId="{7D7D61F9-D1AA-4F6A-8715-FD6AC3E01198}">
      <dsp:nvSpPr>
        <dsp:cNvPr id="0" name=""/>
        <dsp:cNvSpPr/>
      </dsp:nvSpPr>
      <dsp:spPr>
        <a:xfrm>
          <a:off x="357438" y="477613"/>
          <a:ext cx="1376812" cy="141731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3B6B1D-06C6-4860-8EBA-32C502FF8641}">
      <dsp:nvSpPr>
        <dsp:cNvPr id="0" name=""/>
        <dsp:cNvSpPr/>
      </dsp:nvSpPr>
      <dsp:spPr>
        <a:xfrm>
          <a:off x="0" y="2595728"/>
          <a:ext cx="8229600" cy="228107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hlinkClick xmlns:r="http://schemas.openxmlformats.org/officeDocument/2006/relationships" r:id="" action="ppaction://hlinksldjump"/>
            </a:rPr>
            <a:t>Business Intelligence Components</a:t>
          </a:r>
          <a:endParaRPr lang="en-US" sz="24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Explain the three components of business intelligence: information and knowledge discovery, business analytics, and information visualization.</a:t>
          </a:r>
          <a:endParaRPr lang="en-US" sz="2000" kern="1200" dirty="0"/>
        </a:p>
      </dsp:txBody>
      <dsp:txXfrm>
        <a:off x="1868805" y="2595728"/>
        <a:ext cx="6360795" cy="2281071"/>
      </dsp:txXfrm>
    </dsp:sp>
    <dsp:sp modelId="{7AEC1603-E11D-41B0-BE2A-F6201D5BEDCD}">
      <dsp:nvSpPr>
        <dsp:cNvPr id="0" name=""/>
        <dsp:cNvSpPr/>
      </dsp:nvSpPr>
      <dsp:spPr>
        <a:xfrm>
          <a:off x="357438" y="3027306"/>
          <a:ext cx="1376812" cy="141731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89CFF3-74C1-4F32-B093-38D94D4D20CF}">
      <dsp:nvSpPr>
        <dsp:cNvPr id="0" name=""/>
        <dsp:cNvSpPr/>
      </dsp:nvSpPr>
      <dsp:spPr>
        <a:xfrm>
          <a:off x="0" y="0"/>
          <a:ext cx="8229600" cy="19441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hlinkClick xmlns:r="http://schemas.openxmlformats.org/officeDocument/2006/relationships" r:id="" action="ppaction://hlinksldjump"/>
            </a:rPr>
            <a:t>Business Intelligence</a:t>
          </a:r>
          <a:endParaRPr lang="en-US" sz="1800" kern="1200" dirty="0" smtClean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Describe the concept of business intelligence and how databases serve as a foundation for gaining business intelligence.</a:t>
          </a:r>
          <a:endParaRPr lang="en-US" sz="1800" kern="1200" dirty="0"/>
        </a:p>
      </dsp:txBody>
      <dsp:txXfrm>
        <a:off x="1828561" y="0"/>
        <a:ext cx="6401038" cy="1944167"/>
      </dsp:txXfrm>
    </dsp:sp>
    <dsp:sp modelId="{7D7D61F9-D1AA-4F6A-8715-FD6AC3E01198}">
      <dsp:nvSpPr>
        <dsp:cNvPr id="0" name=""/>
        <dsp:cNvSpPr/>
      </dsp:nvSpPr>
      <dsp:spPr>
        <a:xfrm>
          <a:off x="411243" y="377723"/>
          <a:ext cx="1188716" cy="11887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3B6B1D-06C6-4860-8EBA-32C502FF8641}">
      <dsp:nvSpPr>
        <dsp:cNvPr id="0" name=""/>
        <dsp:cNvSpPr/>
      </dsp:nvSpPr>
      <dsp:spPr>
        <a:xfrm>
          <a:off x="0" y="2128679"/>
          <a:ext cx="8229600" cy="27481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Business Intelligence Components</a:t>
          </a:r>
          <a:endParaRPr lang="en-US" sz="2400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Explain the three components of business intelligence: information and knowledge discovery, business analytics, and information visualization.</a:t>
          </a:r>
          <a:endParaRPr lang="en-US" sz="2400" kern="1200" dirty="0"/>
        </a:p>
      </dsp:txBody>
      <dsp:txXfrm>
        <a:off x="1828561" y="2128679"/>
        <a:ext cx="6401038" cy="2748120"/>
      </dsp:txXfrm>
    </dsp:sp>
    <dsp:sp modelId="{7AEC1603-E11D-41B0-BE2A-F6201D5BEDCD}">
      <dsp:nvSpPr>
        <dsp:cNvPr id="0" name=""/>
        <dsp:cNvSpPr/>
      </dsp:nvSpPr>
      <dsp:spPr>
        <a:xfrm>
          <a:off x="219214" y="2714487"/>
          <a:ext cx="1572775" cy="157276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339ED-A0A3-4289-B2CD-DA5C23B9268B}" type="datetimeFigureOut">
              <a:rPr lang="en-US" smtClean="0"/>
              <a:pPr/>
              <a:t>3/7/14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E9391A-7EF1-43D8-947E-F7F81D297A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703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BEAAE8-7D2D-40ED-9A9A-583F7513B67D}" type="datetimeFigureOut">
              <a:rPr lang="en-US" smtClean="0"/>
              <a:pPr/>
              <a:t>3/7/14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F9D51-80C0-44B3-A279-206886E200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02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F9D51-80C0-44B3-A279-206886E200E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8850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2400" dirty="0" smtClean="0"/>
          </a:p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F9D51-80C0-44B3-A279-206886E200E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9328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xfrm>
            <a:off x="0" y="4343400"/>
            <a:ext cx="6858000" cy="4113213"/>
          </a:xfrm>
          <a:ln/>
        </p:spPr>
        <p:txBody>
          <a:bodyPr/>
          <a:lstStyle/>
          <a:p>
            <a:pPr eaLnBrk="1" hangingPunct="1">
              <a:defRPr/>
            </a:pPr>
            <a:endParaRPr lang="en-US" sz="2400" kern="0" dirty="0">
              <a:solidFill>
                <a:schemeClr val="tx2"/>
              </a:solidFill>
              <a:latin typeface="Book Antiqua" pitchFamily="18" charset="0"/>
            </a:endParaRPr>
          </a:p>
          <a:p>
            <a:pPr marL="280406" indent="-280406">
              <a:spcBef>
                <a:spcPct val="20000"/>
              </a:spcBef>
              <a:buClr>
                <a:schemeClr val="accent1"/>
              </a:buClr>
              <a:buSzPct val="75000"/>
              <a:defRPr/>
            </a:pPr>
            <a:r>
              <a:rPr lang="en-US" sz="2400" kern="0" dirty="0">
                <a:solidFill>
                  <a:schemeClr val="tx2"/>
                </a:solidFill>
                <a:latin typeface="Book Antiqua" pitchFamily="18" charset="0"/>
              </a:rPr>
              <a:t>	</a:t>
            </a:r>
            <a:endParaRPr lang="en-US" sz="2400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F9D51-80C0-44B3-A279-206886E200E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31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F9D51-80C0-44B3-A279-206886E200E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31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24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F9D51-80C0-44B3-A279-206886E200E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932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1219200" y="3810000"/>
            <a:ext cx="6705600" cy="1905000"/>
          </a:xfrm>
          <a:prstGeom prst="round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 userDrawn="1"/>
        </p:nvSpPr>
        <p:spPr>
          <a:xfrm>
            <a:off x="533400" y="2057400"/>
            <a:ext cx="8077200" cy="1600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685800" y="2133600"/>
            <a:ext cx="77724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205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381000" y="228600"/>
            <a:ext cx="8382000" cy="1447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95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Rounded Rectangle 9"/>
          <p:cNvSpPr/>
          <p:nvPr userDrawn="1"/>
        </p:nvSpPr>
        <p:spPr>
          <a:xfrm>
            <a:off x="381000" y="1752600"/>
            <a:ext cx="8382000" cy="4724400"/>
          </a:xfrm>
          <a:prstGeom prst="round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569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 userDrawn="1"/>
        </p:nvSpPr>
        <p:spPr>
          <a:xfrm>
            <a:off x="6553200" y="228600"/>
            <a:ext cx="2209800" cy="5943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1"/>
            <a:ext cx="2057400" cy="5791200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1"/>
            <a:ext cx="58674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Rounded Rectangle 9"/>
          <p:cNvSpPr/>
          <p:nvPr userDrawn="1"/>
        </p:nvSpPr>
        <p:spPr>
          <a:xfrm>
            <a:off x="381000" y="228600"/>
            <a:ext cx="6019800" cy="5943600"/>
          </a:xfrm>
          <a:prstGeom prst="round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41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381000" y="228600"/>
            <a:ext cx="8382000" cy="1447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545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>
          <a:xfrm>
            <a:off x="609600" y="4343400"/>
            <a:ext cx="8001000" cy="1600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19600"/>
            <a:ext cx="7772400" cy="1447800"/>
          </a:xfr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667000"/>
            <a:ext cx="7772400" cy="15240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Rounded Rectangle 12"/>
          <p:cNvSpPr/>
          <p:nvPr userDrawn="1"/>
        </p:nvSpPr>
        <p:spPr>
          <a:xfrm>
            <a:off x="609600" y="2590800"/>
            <a:ext cx="8001000" cy="1676400"/>
          </a:xfrm>
          <a:prstGeom prst="round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471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381000" y="228600"/>
            <a:ext cx="8382000" cy="1447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352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343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 userDrawn="1"/>
        </p:nvSpPr>
        <p:spPr>
          <a:xfrm>
            <a:off x="381000" y="228600"/>
            <a:ext cx="8382000" cy="1295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016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7042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7725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4145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57200" y="6504801"/>
            <a:ext cx="822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53388" algn="r"/>
              </a:tabLst>
              <a:defRPr/>
            </a:pPr>
            <a:r>
              <a:rPr lang="en-US" sz="1200" dirty="0" smtClean="0"/>
              <a:t>Copyright © 2014 Pearson Education, Inc. 	</a:t>
            </a:r>
            <a:fld id="{199C6309-6900-4C9A-B7CB-1E436A9733DD}" type="slidenum">
              <a:rPr lang="en-US" sz="1200" smtClean="0"/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053388" algn="r"/>
                </a:tabLst>
                <a:defRPr/>
              </a:pPr>
              <a:t>‹#›</a:t>
            </a:fld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33839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www.youtube.com/watch?v=AiAHlZVgXjk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7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Managers need high-quality and timely information to support decision making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6 </a:t>
            </a:r>
            <a:r>
              <a:rPr lang="en-US" dirty="0"/>
              <a:t>- Enhancing Business Intelligence Using Information Systems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932682" cy="20529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2683" y="0"/>
            <a:ext cx="4696717" cy="20529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400" y="0"/>
            <a:ext cx="2514600" cy="205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296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Databases: Foundation Concepts</a:t>
            </a:r>
            <a:endParaRPr lang="en-US" dirty="0">
              <a:ea typeface="+mj-ea"/>
            </a:endParaRPr>
          </a:p>
        </p:txBody>
      </p:sp>
      <p:sp>
        <p:nvSpPr>
          <p:cNvPr id="28674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828799"/>
            <a:ext cx="4022725" cy="4270375"/>
          </a:xfrm>
        </p:spPr>
        <p:txBody>
          <a:bodyPr>
            <a:normAutofit fontScale="92500"/>
          </a:bodyPr>
          <a:lstStyle/>
          <a:p>
            <a:r>
              <a:rPr lang="en-US" dirty="0"/>
              <a:t>Database management systems (DBMS)—software to create, store, organize, and retrieve data from one or more databases.</a:t>
            </a:r>
          </a:p>
          <a:p>
            <a:r>
              <a:rPr lang="en-US" dirty="0"/>
              <a:t>E.g., Microsoft Access</a:t>
            </a:r>
          </a:p>
          <a:p>
            <a:endParaRPr lang="en-US" dirty="0">
              <a:latin typeface="Georgia" charset="0"/>
            </a:endParaRPr>
          </a:p>
        </p:txBody>
      </p:sp>
      <p:pic>
        <p:nvPicPr>
          <p:cNvPr id="28676" name="Picture 4" descr="Nonam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828800"/>
            <a:ext cx="4449763" cy="470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7716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Operational vs. Informational Systems</a:t>
            </a:r>
            <a:endParaRPr lang="en-US" dirty="0">
              <a:ea typeface="+mj-ea"/>
            </a:endParaRPr>
          </a:p>
        </p:txBody>
      </p:sp>
      <p:pic>
        <p:nvPicPr>
          <p:cNvPr id="40963" name="Content Placeholder 5" descr="Noname.gif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7500" y="2125663"/>
            <a:ext cx="8504238" cy="2895600"/>
          </a:xfrm>
        </p:spPr>
      </p:pic>
    </p:spTree>
    <p:extLst>
      <p:ext uri="{BB962C8B-B14F-4D97-AF65-F5344CB8AC3E}">
        <p14:creationId xmlns:p14="http://schemas.microsoft.com/office/powerpoint/2010/main" val="727510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Data Warehouses</a:t>
            </a:r>
            <a:endParaRPr lang="en-US" dirty="0">
              <a:ea typeface="+mj-ea"/>
            </a:endParaRPr>
          </a:p>
        </p:txBody>
      </p:sp>
      <p:sp>
        <p:nvSpPr>
          <p:cNvPr id="43010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828800"/>
            <a:ext cx="8504238" cy="4572000"/>
          </a:xfrm>
        </p:spPr>
        <p:txBody>
          <a:bodyPr/>
          <a:lstStyle/>
          <a:p>
            <a:r>
              <a:rPr lang="en-US" dirty="0"/>
              <a:t>Data warehouses integrate multiple databases and other information sources into a single repository.</a:t>
            </a:r>
          </a:p>
          <a:p>
            <a:r>
              <a:rPr lang="en-US" dirty="0"/>
              <a:t>For direct querying, analysis, or processing</a:t>
            </a:r>
          </a:p>
          <a:p>
            <a:r>
              <a:rPr lang="en-US" dirty="0"/>
              <a:t>Purpose: put key business information into the hands of decision makers.</a:t>
            </a:r>
          </a:p>
          <a:p>
            <a:r>
              <a:rPr lang="en-US" dirty="0"/>
              <a:t>Take up hundreds of gigabytes (even terabytes) of data</a:t>
            </a:r>
          </a:p>
          <a:p>
            <a:endParaRPr lang="en-US" dirty="0"/>
          </a:p>
          <a:p>
            <a:endParaRPr lang="en-US" dirty="0">
              <a:latin typeface="Georgia" charset="0"/>
            </a:endParaRPr>
          </a:p>
          <a:p>
            <a:endParaRPr lang="en-US" dirty="0">
              <a:latin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792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Data Marts</a:t>
            </a:r>
            <a:endParaRPr lang="en-US" dirty="0">
              <a:ea typeface="+mj-ea"/>
            </a:endParaRPr>
          </a:p>
        </p:txBody>
      </p:sp>
      <p:sp>
        <p:nvSpPr>
          <p:cNvPr id="45058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2057400"/>
            <a:ext cx="8504238" cy="4572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data mart is a data warehouse that is limited in scope.</a:t>
            </a:r>
          </a:p>
          <a:p>
            <a:r>
              <a:rPr lang="en-US" dirty="0"/>
              <a:t>Each data mart is customized for decision support of a particular end-user group.</a:t>
            </a:r>
          </a:p>
          <a:p>
            <a:r>
              <a:rPr lang="en-US" dirty="0"/>
              <a:t>It is popular for small and medium-sized businesses and departments within larger organizations.</a:t>
            </a:r>
          </a:p>
          <a:p>
            <a:r>
              <a:rPr lang="en-US" dirty="0"/>
              <a:t>Data marts can be deployed on less powerful hardware.</a:t>
            </a:r>
          </a:p>
          <a:p>
            <a:endParaRPr lang="en-US" dirty="0">
              <a:latin typeface="Georgia" charset="0"/>
            </a:endParaRPr>
          </a:p>
          <a:p>
            <a:endParaRPr lang="en-US" dirty="0">
              <a:latin typeface="Georgia" charset="0"/>
            </a:endParaRPr>
          </a:p>
          <a:p>
            <a:endParaRPr lang="en-US" dirty="0">
              <a:latin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913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Data Marts</a:t>
            </a:r>
          </a:p>
        </p:txBody>
      </p:sp>
      <p:pic>
        <p:nvPicPr>
          <p:cNvPr id="27651" name="Picture 7" descr="haa5223x_03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1792288"/>
            <a:ext cx="9021762" cy="474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8646652"/>
      </p:ext>
    </p:extLst>
  </p:cSld>
  <p:clrMapOvr>
    <a:masterClrMapping/>
  </p:clrMapOvr>
  <p:transition xmlns:p14="http://schemas.microsoft.com/office/powerpoint/2010/main" spd="slow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Business Intelligence Components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69309441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53576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700" smtClean="0">
                <a:solidFill>
                  <a:srgbClr val="4B5064"/>
                </a:solidFill>
              </a:rPr>
              <a:t>Business Intelligence Components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301625" y="1871662"/>
            <a:ext cx="8575675" cy="46815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Three types of tools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Information and knowledge discovery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Business analytics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Information visualization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Information and Knowledge Discovery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Search for hidden relationships.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Hypotheses are tested against existing data.</a:t>
            </a:r>
          </a:p>
          <a:p>
            <a:pPr lvl="2" eaLnBrk="1" hangingPunct="1">
              <a:lnSpc>
                <a:spcPct val="95000"/>
              </a:lnSpc>
            </a:pPr>
            <a:r>
              <a:rPr lang="en-US" altLang="en-US" dirty="0" smtClean="0"/>
              <a:t>For example: Customers with a household income over $150,000 are twice as likely to respond to our marketing campaign as customers with an income of $60,000 or less.</a:t>
            </a:r>
            <a:endParaRPr lang="en-US" alt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1821479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700" smtClean="0"/>
              <a:t>Ad Hoc Reports and Queries</a:t>
            </a:r>
          </a:p>
        </p:txBody>
      </p:sp>
      <p:pic>
        <p:nvPicPr>
          <p:cNvPr id="31748" name="Picture 4" descr="Nonam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2052638"/>
            <a:ext cx="8212138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1698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4B5064"/>
                </a:solidFill>
              </a:rPr>
              <a:t>Online Analytical Processing (OLAP)</a:t>
            </a:r>
          </a:p>
        </p:txBody>
      </p:sp>
      <p:sp>
        <p:nvSpPr>
          <p:cNvPr id="33796" name="Content Placeholder 6"/>
          <p:cNvSpPr>
            <a:spLocks noGrp="1"/>
          </p:cNvSpPr>
          <p:nvPr>
            <p:ph sz="quarter" idx="1"/>
          </p:nvPr>
        </p:nvSpPr>
        <p:spPr>
          <a:xfrm>
            <a:off x="269875" y="1946275"/>
            <a:ext cx="6805613" cy="4302125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altLang="en-US" dirty="0" smtClean="0"/>
              <a:t>Complex, multidimensional analyses of data beyond simple queries</a:t>
            </a:r>
          </a:p>
          <a:p>
            <a:pPr eaLnBrk="1" hangingPunct="1"/>
            <a:r>
              <a:rPr lang="en-US" altLang="en-US" dirty="0" smtClean="0"/>
              <a:t>OLAP server —main OLAP component</a:t>
            </a:r>
          </a:p>
          <a:p>
            <a:pPr eaLnBrk="1" hangingPunct="1"/>
            <a:r>
              <a:rPr lang="en-US" altLang="en-US" dirty="0" smtClean="0"/>
              <a:t>Key OLAP concepts:</a:t>
            </a:r>
          </a:p>
          <a:p>
            <a:pPr lvl="1" eaLnBrk="1" hangingPunct="1"/>
            <a:r>
              <a:rPr lang="en-US" altLang="en-US" dirty="0" smtClean="0"/>
              <a:t>Measures and dimensions</a:t>
            </a:r>
          </a:p>
          <a:p>
            <a:pPr lvl="1" eaLnBrk="1" hangingPunct="1"/>
            <a:r>
              <a:rPr lang="en-US" altLang="en-US" dirty="0" smtClean="0"/>
              <a:t>Cubes, slicing, and dicing</a:t>
            </a:r>
          </a:p>
          <a:p>
            <a:pPr lvl="1" eaLnBrk="1" hangingPunct="1"/>
            <a:r>
              <a:rPr lang="en-US" altLang="en-US" dirty="0" smtClean="0"/>
              <a:t>Data mining</a:t>
            </a:r>
          </a:p>
          <a:p>
            <a:pPr lvl="1" eaLnBrk="1" hangingPunct="1"/>
            <a:r>
              <a:rPr lang="en-US" altLang="en-US" dirty="0" smtClean="0"/>
              <a:t>Association discovery</a:t>
            </a:r>
          </a:p>
          <a:p>
            <a:pPr lvl="1" eaLnBrk="1" hangingPunct="1"/>
            <a:r>
              <a:rPr lang="en-US" altLang="en-US" dirty="0" smtClean="0"/>
              <a:t>Clustering and classification</a:t>
            </a:r>
          </a:p>
          <a:p>
            <a:pPr lvl="1" eaLnBrk="1" hangingPunct="1"/>
            <a:r>
              <a:rPr lang="en-US" altLang="en-US" dirty="0" smtClean="0"/>
              <a:t>Text mining and Web content mining</a:t>
            </a:r>
          </a:p>
          <a:p>
            <a:pPr lvl="1" eaLnBrk="1" hangingPunct="1"/>
            <a:r>
              <a:rPr lang="en-US" altLang="en-US" dirty="0" smtClean="0"/>
              <a:t>Web usage mining</a:t>
            </a:r>
          </a:p>
          <a:p>
            <a:pPr lvl="1" eaLnBrk="1" hangingPunct="1"/>
            <a:endParaRPr lang="en-US" altLang="en-US" dirty="0" smtClean="0"/>
          </a:p>
          <a:p>
            <a:pPr lvl="1" eaLnBrk="1" hangingPunct="1"/>
            <a:endParaRPr lang="en-US" altLang="en-US" dirty="0" smtClean="0"/>
          </a:p>
          <a:p>
            <a:pPr lvl="1" eaLnBrk="1" hangingPunct="1"/>
            <a:endParaRPr lang="en-US" altLang="en-US" dirty="0" smtClean="0"/>
          </a:p>
        </p:txBody>
      </p:sp>
      <p:sp>
        <p:nvSpPr>
          <p:cNvPr id="33797" name="TextBox 1"/>
          <p:cNvSpPr txBox="1">
            <a:spLocks noChangeArrowheads="1"/>
          </p:cNvSpPr>
          <p:nvPr/>
        </p:nvSpPr>
        <p:spPr bwMode="auto">
          <a:xfrm>
            <a:off x="6931025" y="4519613"/>
            <a:ext cx="17764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charset="0"/>
                <a:hlinkClick r:id="rId3"/>
              </a:rPr>
              <a:t>One application of OLAP…</a:t>
            </a:r>
            <a:endParaRPr lang="en-US" altLang="en-US" sz="1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881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Cubes</a:t>
            </a:r>
            <a:endParaRPr lang="en-US" dirty="0"/>
          </a:p>
        </p:txBody>
      </p:sp>
      <p:sp>
        <p:nvSpPr>
          <p:cNvPr id="34819" name="Content Placeholder 2"/>
          <p:cNvSpPr>
            <a:spLocks noGrp="1"/>
          </p:cNvSpPr>
          <p:nvPr>
            <p:ph sz="quarter" idx="1"/>
          </p:nvPr>
        </p:nvSpPr>
        <p:spPr>
          <a:xfrm>
            <a:off x="265113" y="1847850"/>
            <a:ext cx="4210050" cy="470535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 smtClean="0"/>
              <a:t>Cube—an OLAP data structure organizing data via multiple dimensions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Cubes can have any number of dimensions</a:t>
            </a:r>
          </a:p>
          <a:p>
            <a:pPr lvl="1"/>
            <a:r>
              <a:rPr lang="en-US" altLang="en-US" dirty="0" smtClean="0"/>
              <a:t>Be careful, most people can’t comprehend after 3 dimensions!</a:t>
            </a:r>
          </a:p>
          <a:p>
            <a:endParaRPr lang="en-US" altLang="en-US" dirty="0" smtClean="0"/>
          </a:p>
        </p:txBody>
      </p:sp>
      <p:pic>
        <p:nvPicPr>
          <p:cNvPr id="34821" name="Picture 4" descr="Nonam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13" y="2119313"/>
            <a:ext cx="3656012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Box 5"/>
          <p:cNvSpPr txBox="1">
            <a:spLocks noChangeArrowheads="1"/>
          </p:cNvSpPr>
          <p:nvPr/>
        </p:nvSpPr>
        <p:spPr bwMode="auto">
          <a:xfrm>
            <a:off x="5186363" y="5354638"/>
            <a:ext cx="3184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charset="0"/>
              </a:rPr>
              <a:t>A cube with three dimensions</a:t>
            </a:r>
          </a:p>
        </p:txBody>
      </p:sp>
    </p:spTree>
    <p:extLst>
      <p:ext uri="{BB962C8B-B14F-4D97-AF65-F5344CB8AC3E}">
        <p14:creationId xmlns:p14="http://schemas.microsoft.com/office/powerpoint/2010/main" val="3142944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Chapter 6 Learning Objectives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86291141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77945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Measures and Dimensions</a:t>
            </a:r>
            <a:endParaRPr lang="en-US" dirty="0">
              <a:ea typeface="+mj-ea"/>
            </a:endParaRPr>
          </a:p>
        </p:txBody>
      </p:sp>
      <p:sp>
        <p:nvSpPr>
          <p:cNvPr id="54274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71638"/>
            <a:ext cx="8577263" cy="4572000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Measures (facts)—values or numbers to analyze. </a:t>
            </a:r>
          </a:p>
          <a:p>
            <a:pPr lvl="1"/>
            <a:r>
              <a:rPr lang="en-US" sz="2400" dirty="0"/>
              <a:t>Examples: sum of sales, number of orders placed</a:t>
            </a:r>
          </a:p>
          <a:p>
            <a:r>
              <a:rPr lang="en-US" sz="2800" dirty="0"/>
              <a:t>Dimensions—groupings of data, providing a way to summarize the data.</a:t>
            </a:r>
          </a:p>
          <a:p>
            <a:pPr lvl="1"/>
            <a:r>
              <a:rPr lang="en-US" sz="2400" dirty="0"/>
              <a:t>Examples: region, time, product line</a:t>
            </a:r>
          </a:p>
          <a:p>
            <a:r>
              <a:rPr lang="en-US" sz="2800" dirty="0"/>
              <a:t>Dimensions are organized as hierarchies (general-to-detailed).</a:t>
            </a:r>
          </a:p>
          <a:p>
            <a:pPr lvl="1"/>
            <a:r>
              <a:rPr lang="en-US" sz="2400" dirty="0"/>
              <a:t>Examples: year–month–day, state–county–city</a:t>
            </a:r>
          </a:p>
          <a:p>
            <a:r>
              <a:rPr lang="en-US" sz="2800" dirty="0"/>
              <a:t>Drill-down—viewing measures at lower levels of hierarchy.</a:t>
            </a:r>
          </a:p>
          <a:p>
            <a:r>
              <a:rPr lang="en-US" sz="2800" dirty="0"/>
              <a:t>Roll-up—viewing measures at higher levels of hierarchy.</a:t>
            </a:r>
          </a:p>
          <a:p>
            <a:endParaRPr lang="en-US" sz="2800" dirty="0"/>
          </a:p>
          <a:p>
            <a:endParaRPr lang="en-US" sz="2400" dirty="0">
              <a:latin typeface="Georgia" charset="0"/>
            </a:endParaRPr>
          </a:p>
          <a:p>
            <a:endParaRPr lang="en-US" sz="2400" dirty="0">
              <a:latin typeface="Georgia" charset="0"/>
            </a:endParaRPr>
          </a:p>
          <a:p>
            <a:endParaRPr lang="en-US" sz="2400" dirty="0">
              <a:latin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067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Slicing and Dicing</a:t>
            </a:r>
            <a:endParaRPr lang="en-US" dirty="0"/>
          </a:p>
        </p:txBody>
      </p:sp>
      <p:sp>
        <p:nvSpPr>
          <p:cNvPr id="35843" name="Content Placeholder 2"/>
          <p:cNvSpPr>
            <a:spLocks noGrp="1"/>
          </p:cNvSpPr>
          <p:nvPr>
            <p:ph sz="quarter" idx="1"/>
          </p:nvPr>
        </p:nvSpPr>
        <p:spPr>
          <a:xfrm>
            <a:off x="265113" y="1847850"/>
            <a:ext cx="8589962" cy="4705350"/>
          </a:xfrm>
        </p:spPr>
        <p:txBody>
          <a:bodyPr/>
          <a:lstStyle/>
          <a:p>
            <a:r>
              <a:rPr lang="en-US" altLang="en-US" dirty="0" smtClean="0"/>
              <a:t>Slicing and dicing—analyzing the data on subsets of the dimensions</a:t>
            </a:r>
          </a:p>
          <a:p>
            <a:endParaRPr lang="en-US" altLang="en-US" dirty="0" smtClean="0"/>
          </a:p>
        </p:txBody>
      </p:sp>
      <p:pic>
        <p:nvPicPr>
          <p:cNvPr id="35845" name="Picture 5" descr="Nonam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2971800"/>
            <a:ext cx="7629525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7472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Data Mining</a:t>
            </a:r>
          </a:p>
        </p:txBody>
      </p:sp>
      <p:sp>
        <p:nvSpPr>
          <p:cNvPr id="37892" name="Content Placeholder 6"/>
          <p:cNvSpPr>
            <a:spLocks noGrp="1"/>
          </p:cNvSpPr>
          <p:nvPr>
            <p:ph sz="half" idx="4294967295"/>
          </p:nvPr>
        </p:nvSpPr>
        <p:spPr>
          <a:xfrm>
            <a:off x="301625" y="1795462"/>
            <a:ext cx="8482013" cy="4681538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sz="3000" dirty="0" smtClean="0"/>
              <a:t>Used for discovering “hidden” predictive relationships in the data</a:t>
            </a:r>
            <a:endParaRPr lang="en-US" altLang="en-US" sz="2500" dirty="0" smtClean="0"/>
          </a:p>
          <a:p>
            <a:pPr marL="742950" lvl="1" indent="-285750" eaLnBrk="1" hangingPunct="1"/>
            <a:r>
              <a:rPr lang="en-US" altLang="en-US" dirty="0" smtClean="0"/>
              <a:t>Patterns, trends, or rules</a:t>
            </a:r>
          </a:p>
          <a:p>
            <a:pPr marL="742950" lvl="1" indent="-285750" eaLnBrk="1" hangingPunct="1"/>
            <a:r>
              <a:rPr lang="en-US" altLang="en-US" dirty="0" smtClean="0"/>
              <a:t>Example: identification of profitable customer segments or fraud detection</a:t>
            </a:r>
          </a:p>
          <a:p>
            <a:pPr marL="742950" lvl="1" indent="-285750" eaLnBrk="1" hangingPunct="1"/>
            <a:r>
              <a:rPr lang="en-US" altLang="en-US" dirty="0" smtClean="0"/>
              <a:t>Any predictive models should be tested against “fresh” data.</a:t>
            </a:r>
          </a:p>
          <a:p>
            <a:pPr eaLnBrk="1" hangingPunct="1"/>
            <a:endParaRPr lang="en-US" altLang="en-US" sz="2500" dirty="0" smtClean="0"/>
          </a:p>
          <a:p>
            <a:pPr eaLnBrk="1" hangingPunct="1"/>
            <a:r>
              <a:rPr lang="en-US" altLang="en-US" sz="3000" dirty="0" smtClean="0"/>
              <a:t>Data-mining algorithms are run against large data warehouses.</a:t>
            </a:r>
          </a:p>
          <a:p>
            <a:pPr marL="742950" lvl="1" indent="-285750" eaLnBrk="1" hangingPunct="1"/>
            <a:r>
              <a:rPr lang="en-US" altLang="en-US" dirty="0" smtClean="0"/>
              <a:t>Data reduction helps to reduce the complexity 0f data and speed up analysis.</a:t>
            </a:r>
          </a:p>
        </p:txBody>
      </p:sp>
    </p:spTree>
    <p:extLst>
      <p:ext uri="{BB962C8B-B14F-4D97-AF65-F5344CB8AC3E}">
        <p14:creationId xmlns:p14="http://schemas.microsoft.com/office/powerpoint/2010/main" val="1456982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Text mining the Internet</a:t>
            </a:r>
            <a:endParaRPr lang="en-US" dirty="0"/>
          </a:p>
        </p:txBody>
      </p:sp>
      <p:pic>
        <p:nvPicPr>
          <p:cNvPr id="38915" name="Content Placeholder 5" descr="Noname.gif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9988" y="1905000"/>
            <a:ext cx="6638925" cy="4572000"/>
          </a:xfrm>
        </p:spPr>
      </p:pic>
    </p:spTree>
    <p:extLst>
      <p:ext uri="{BB962C8B-B14F-4D97-AF65-F5344CB8AC3E}">
        <p14:creationId xmlns:p14="http://schemas.microsoft.com/office/powerpoint/2010/main" val="2238529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Textual Analysis Benefits</a:t>
            </a:r>
            <a:endParaRPr lang="en-US" dirty="0"/>
          </a:p>
        </p:txBody>
      </p:sp>
      <p:sp>
        <p:nvSpPr>
          <p:cNvPr id="39939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768475"/>
            <a:ext cx="8504238" cy="4572000"/>
          </a:xfrm>
        </p:spPr>
        <p:txBody>
          <a:bodyPr/>
          <a:lstStyle/>
          <a:p>
            <a:r>
              <a:rPr lang="en-US" altLang="en-US" sz="2400" smtClean="0"/>
              <a:t>Marketing—learn about customers’ thoughts, feelings, and emotions.</a:t>
            </a:r>
          </a:p>
          <a:p>
            <a:r>
              <a:rPr lang="en-US" altLang="en-US" sz="2400" smtClean="0"/>
              <a:t>Operations—learn about product performance by analyzing service records or customer calls.</a:t>
            </a:r>
          </a:p>
          <a:p>
            <a:r>
              <a:rPr lang="en-US" altLang="en-US" sz="2400" smtClean="0"/>
              <a:t> Strategic decisions—gather competitive intelligence.</a:t>
            </a:r>
          </a:p>
          <a:p>
            <a:r>
              <a:rPr lang="en-US" altLang="en-US" sz="2400" smtClean="0"/>
              <a:t>Sales—learn about major accounts by analyzing news coverage.</a:t>
            </a:r>
          </a:p>
          <a:p>
            <a:r>
              <a:rPr lang="en-US" altLang="en-US" sz="2400" smtClean="0"/>
              <a:t> Human resources—monitor employee satisfaction or compliance to company policies (important for compliance with regulations such as the Sarbanes-Oxley Act).</a:t>
            </a:r>
          </a:p>
        </p:txBody>
      </p:sp>
    </p:spTree>
    <p:extLst>
      <p:ext uri="{BB962C8B-B14F-4D97-AF65-F5344CB8AC3E}">
        <p14:creationId xmlns:p14="http://schemas.microsoft.com/office/powerpoint/2010/main" val="634033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Web Usage Mining</a:t>
            </a:r>
            <a:endParaRPr lang="en-US" dirty="0"/>
          </a:p>
        </p:txBody>
      </p:sp>
      <p:sp>
        <p:nvSpPr>
          <p:cNvPr id="4096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876425"/>
            <a:ext cx="8504238" cy="400685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smtClean="0"/>
              <a:t>Used by organizations such as Amazon.com</a:t>
            </a:r>
          </a:p>
          <a:p>
            <a:r>
              <a:rPr lang="en-US" altLang="en-US" smtClean="0"/>
              <a:t>Used to determine patterns in customers’ usage data.</a:t>
            </a:r>
          </a:p>
          <a:p>
            <a:pPr lvl="1"/>
            <a:r>
              <a:rPr lang="en-US" altLang="en-US" smtClean="0"/>
              <a:t>How users navigate through the site</a:t>
            </a:r>
          </a:p>
          <a:p>
            <a:pPr lvl="1"/>
            <a:r>
              <a:rPr lang="en-US" altLang="en-US" smtClean="0"/>
              <a:t>How much time they spend on different pages</a:t>
            </a:r>
          </a:p>
          <a:p>
            <a:r>
              <a:rPr lang="en-US" altLang="en-US" smtClean="0"/>
              <a:t>Clickstream data—recording of the users’ path through a Web site.</a:t>
            </a:r>
          </a:p>
          <a:p>
            <a:r>
              <a:rPr lang="en-US" altLang="en-US" smtClean="0"/>
              <a:t>Stickiness—a Web page’s ability to attract and keep visitors.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32630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Web Usage Mining</a:t>
            </a:r>
            <a:endParaRPr lang="en-US" dirty="0"/>
          </a:p>
        </p:txBody>
      </p:sp>
      <p:sp>
        <p:nvSpPr>
          <p:cNvPr id="41987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905000"/>
            <a:ext cx="8504238" cy="4572000"/>
          </a:xfrm>
        </p:spPr>
        <p:txBody>
          <a:bodyPr/>
          <a:lstStyle/>
          <a:p>
            <a:r>
              <a:rPr lang="en-US" altLang="en-US" dirty="0" smtClean="0"/>
              <a:t>Project 3</a:t>
            </a:r>
          </a:p>
          <a:p>
            <a:pPr lvl="1"/>
            <a:r>
              <a:rPr lang="en-US" altLang="en-US" dirty="0" smtClean="0"/>
              <a:t>Create an e-Portfolio</a:t>
            </a:r>
          </a:p>
          <a:p>
            <a:pPr lvl="1"/>
            <a:r>
              <a:rPr lang="en-US" altLang="en-US" dirty="0" smtClean="0"/>
              <a:t>Enable Google Analytics</a:t>
            </a:r>
          </a:p>
          <a:p>
            <a:pPr lvl="1"/>
            <a:r>
              <a:rPr lang="en-US" altLang="en-US" dirty="0" smtClean="0"/>
              <a:t>Analyze the traffic to your site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What will you be doing with Google Analytics?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30869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Twitter Feeds</a:t>
            </a:r>
            <a:endParaRPr lang="en-US" dirty="0"/>
          </a:p>
        </p:txBody>
      </p:sp>
      <p:sp>
        <p:nvSpPr>
          <p:cNvPr id="43011" name="Content Placeholder 3"/>
          <p:cNvSpPr>
            <a:spLocks noGrp="1"/>
          </p:cNvSpPr>
          <p:nvPr>
            <p:ph sz="quarter" idx="1"/>
          </p:nvPr>
        </p:nvSpPr>
        <p:spPr>
          <a:xfrm>
            <a:off x="301625" y="1981200"/>
            <a:ext cx="8504238" cy="4572000"/>
          </a:xfrm>
        </p:spPr>
        <p:txBody>
          <a:bodyPr/>
          <a:lstStyle/>
          <a:p>
            <a:r>
              <a:rPr lang="en-US" altLang="en-US" dirty="0" smtClean="0"/>
              <a:t>Have you ever heard of anyone mining Twitter feeds?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As a business person, what kind of information could you learn about your customers if you subscribed to every Twitter feed imaginable and mined the data?</a:t>
            </a:r>
          </a:p>
        </p:txBody>
      </p:sp>
    </p:spTree>
    <p:extLst>
      <p:ext uri="{BB962C8B-B14F-4D97-AF65-F5344CB8AC3E}">
        <p14:creationId xmlns:p14="http://schemas.microsoft.com/office/powerpoint/2010/main" val="1274577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Presenting Results</a:t>
            </a:r>
          </a:p>
        </p:txBody>
      </p:sp>
      <p:pic>
        <p:nvPicPr>
          <p:cNvPr id="44036" name="Picture 6" descr="Fig8-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1930400"/>
            <a:ext cx="4581525" cy="4470400"/>
          </a:xfrm>
          <a:prstGeom prst="rect">
            <a:avLst/>
          </a:prstGeom>
          <a:noFill/>
          <a:ln w="28575">
            <a:solidFill>
              <a:srgbClr val="71918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55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Any Danger?</a:t>
            </a:r>
            <a:endParaRPr lang="en-US" dirty="0"/>
          </a:p>
        </p:txBody>
      </p:sp>
      <p:sp>
        <p:nvSpPr>
          <p:cNvPr id="45059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887537"/>
            <a:ext cx="8504238" cy="2836863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 smtClean="0"/>
              <a:t>Is there any danger in a business student becoming too “tech savvy”? </a:t>
            </a:r>
          </a:p>
          <a:p>
            <a:r>
              <a:rPr lang="en-US" altLang="en-US" dirty="0" smtClean="0"/>
              <a:t>Is there an danger in a business student not becoming “tech savvy” enough?</a:t>
            </a:r>
          </a:p>
          <a:p>
            <a:r>
              <a:rPr lang="en-US" altLang="en-US" dirty="0" smtClean="0"/>
              <a:t>What is a “program” and is there anything that is more nerdy that being a “programmer”?</a:t>
            </a:r>
          </a:p>
        </p:txBody>
      </p:sp>
    </p:spTree>
    <p:extLst>
      <p:ext uri="{BB962C8B-B14F-4D97-AF65-F5344CB8AC3E}">
        <p14:creationId xmlns:p14="http://schemas.microsoft.com/office/powerpoint/2010/main" val="1858352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4B5064"/>
                </a:solidFill>
              </a:rPr>
              <a:t>Business Intelligence (BI)</a:t>
            </a:r>
          </a:p>
        </p:txBody>
      </p:sp>
      <p:sp>
        <p:nvSpPr>
          <p:cNvPr id="20484" name="Content Placeholder 4"/>
          <p:cNvSpPr>
            <a:spLocks noGrp="1"/>
          </p:cNvSpPr>
          <p:nvPr>
            <p:ph sz="quarter" idx="1"/>
          </p:nvPr>
        </p:nvSpPr>
        <p:spPr>
          <a:xfrm>
            <a:off x="301625" y="1828800"/>
            <a:ext cx="8504238" cy="45720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dirty="0" smtClean="0"/>
              <a:t>Business Intelligence (BI) is the use of information systems to gather and analyze information from internal and external sources in order to make better business decisions.</a:t>
            </a:r>
          </a:p>
          <a:p>
            <a:pPr eaLnBrk="1" hangingPunct="1"/>
            <a:r>
              <a:rPr lang="en-US" altLang="en-US" dirty="0" smtClean="0"/>
              <a:t>BI is used to integrate data from disconnected:</a:t>
            </a:r>
          </a:p>
          <a:p>
            <a:pPr lvl="1" eaLnBrk="1" hangingPunct="1"/>
            <a:r>
              <a:rPr lang="en-US" altLang="en-US" dirty="0" smtClean="0"/>
              <a:t>Reports</a:t>
            </a:r>
          </a:p>
          <a:p>
            <a:pPr lvl="1" eaLnBrk="1" hangingPunct="1"/>
            <a:r>
              <a:rPr lang="en-US" altLang="en-US" dirty="0" smtClean="0"/>
              <a:t>Databases</a:t>
            </a:r>
          </a:p>
          <a:p>
            <a:pPr lvl="1" eaLnBrk="1" hangingPunct="1"/>
            <a:r>
              <a:rPr lang="en-US" altLang="en-US" dirty="0" smtClean="0"/>
              <a:t>Spreadsheets</a:t>
            </a:r>
          </a:p>
          <a:p>
            <a:pPr eaLnBrk="1" hangingPunct="1"/>
            <a:r>
              <a:rPr lang="en-US" altLang="en-US" sz="2600" dirty="0" smtClean="0"/>
              <a:t>Integrated data helps to monitor and fine-tune business processes.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06937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700" smtClean="0">
                <a:solidFill>
                  <a:srgbClr val="4B5064"/>
                </a:solidFill>
              </a:rPr>
              <a:t>Business Analytics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828800"/>
            <a:ext cx="8504238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200" dirty="0" smtClean="0"/>
              <a:t>BI applications to support human and automated decision making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 smtClean="0"/>
              <a:t>Business Analytics—predict future  outcomes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 smtClean="0"/>
              <a:t>Decision Support Systems (DSS)—support human unstructured decision making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 smtClean="0"/>
              <a:t>Intelligent systems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 smtClean="0"/>
              <a:t>Enhancing organizational collaboration</a:t>
            </a:r>
          </a:p>
        </p:txBody>
      </p:sp>
    </p:spTree>
    <p:extLst>
      <p:ext uri="{BB962C8B-B14F-4D97-AF65-F5344CB8AC3E}">
        <p14:creationId xmlns:p14="http://schemas.microsoft.com/office/powerpoint/2010/main" val="128254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4B5064"/>
                </a:solidFill>
              </a:rPr>
              <a:t>Decision Support Systems (DSS)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828800"/>
            <a:ext cx="8504238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200" dirty="0" smtClean="0"/>
              <a:t>Decision-making support for recurring problems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 smtClean="0"/>
              <a:t>Used mostly by managerial level employees (can be used at any level)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 smtClean="0"/>
              <a:t>Interactive decision aid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200" dirty="0" smtClean="0"/>
              <a:t>What-if analyses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 smtClean="0"/>
              <a:t>Analyze results for hypothetical changes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800" dirty="0" smtClean="0"/>
              <a:t>Example: Microsoft Excel</a:t>
            </a:r>
          </a:p>
          <a:p>
            <a:pPr eaLnBrk="1" hangingPunct="1">
              <a:lnSpc>
                <a:spcPct val="90000"/>
              </a:lnSpc>
            </a:pPr>
            <a:endParaRPr lang="en-US" alt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950554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pPr eaLnBrk="1" hangingPunct="1"/>
            <a:r>
              <a:rPr lang="en-US" altLang="en-US" smtClean="0"/>
              <a:t>Architecture of a DSS</a:t>
            </a:r>
          </a:p>
        </p:txBody>
      </p:sp>
      <p:pic>
        <p:nvPicPr>
          <p:cNvPr id="49156" name="Picture 4" descr="Nonam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3" y="1885950"/>
            <a:ext cx="634365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7731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4B5064"/>
                </a:solidFill>
              </a:rPr>
              <a:t>Common DSS Models</a:t>
            </a:r>
          </a:p>
        </p:txBody>
      </p:sp>
      <p:pic>
        <p:nvPicPr>
          <p:cNvPr id="50180" name="Picture 4" descr="Nonam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2028825"/>
            <a:ext cx="8367713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5461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4B5064"/>
                </a:solidFill>
              </a:rPr>
              <a:t>Artificial Intelligence</a:t>
            </a:r>
          </a:p>
        </p:txBody>
      </p:sp>
      <p:sp>
        <p:nvSpPr>
          <p:cNvPr id="51204" name="Text Box 7"/>
          <p:cNvSpPr txBox="1">
            <a:spLocks noChangeArrowheads="1"/>
          </p:cNvSpPr>
          <p:nvPr/>
        </p:nvSpPr>
        <p:spPr bwMode="auto">
          <a:xfrm>
            <a:off x="5505450" y="5664200"/>
            <a:ext cx="347345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Spencer Platt/Getty Images, Inc.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.</a:t>
            </a:r>
          </a:p>
        </p:txBody>
      </p:sp>
      <p:pic>
        <p:nvPicPr>
          <p:cNvPr id="51205" name="Picture 6" descr="Fig8-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788" y="1712913"/>
            <a:ext cx="5815012" cy="3927475"/>
          </a:xfrm>
          <a:prstGeom prst="rect">
            <a:avLst/>
          </a:prstGeom>
          <a:noFill/>
          <a:ln w="28575">
            <a:solidFill>
              <a:srgbClr val="71918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6" name="Text Box 7"/>
          <p:cNvSpPr txBox="1">
            <a:spLocks noChangeArrowheads="1"/>
          </p:cNvSpPr>
          <p:nvPr/>
        </p:nvSpPr>
        <p:spPr bwMode="auto">
          <a:xfrm>
            <a:off x="5510213" y="5865813"/>
            <a:ext cx="4187825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© 2002 Paramount Pictures/Courtesy: Everett Collection.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latin typeface="Arial" charset="0"/>
              </a:rPr>
              <a:t>.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-415925" y="1793875"/>
            <a:ext cx="3541713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/>
            </a:pPr>
            <a:r>
              <a:rPr lang="en-US" sz="2400" kern="0" dirty="0">
                <a:solidFill>
                  <a:schemeClr val="tx2"/>
                </a:solidFill>
                <a:latin typeface="+mn-lt"/>
              </a:rPr>
              <a:t>Is Nicholas’ robot “intelligent”?  Will it become “intelligent” over the summer</a:t>
            </a:r>
            <a:r>
              <a:rPr lang="en-US" sz="2400" kern="0" dirty="0" smtClean="0">
                <a:solidFill>
                  <a:schemeClr val="tx2"/>
                </a:solidFill>
                <a:latin typeface="+mn-lt"/>
              </a:rPr>
              <a:t>?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/>
            </a:pPr>
            <a:endParaRPr lang="en-US" sz="2400" kern="0" dirty="0">
              <a:solidFill>
                <a:schemeClr val="tx2"/>
              </a:solidFill>
              <a:latin typeface="+mn-lt"/>
            </a:endParaRP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  <a:defRPr/>
            </a:pPr>
            <a:r>
              <a:rPr lang="en-US" sz="2400" kern="0" dirty="0">
                <a:solidFill>
                  <a:schemeClr val="tx2"/>
                </a:solidFill>
                <a:latin typeface="+mn-lt"/>
              </a:rPr>
              <a:t>Be wary of “Artificial” anything?</a:t>
            </a:r>
          </a:p>
        </p:txBody>
      </p:sp>
    </p:spTree>
    <p:extLst>
      <p:ext uri="{BB962C8B-B14F-4D97-AF65-F5344CB8AC3E}">
        <p14:creationId xmlns:p14="http://schemas.microsoft.com/office/powerpoint/2010/main" val="3320336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874838"/>
            <a:ext cx="2743200" cy="1527175"/>
          </a:xfrm>
        </p:spPr>
        <p:txBody>
          <a:bodyPr/>
          <a:lstStyle/>
          <a:p>
            <a:pPr eaLnBrk="1" hangingPunct="1"/>
            <a:r>
              <a:rPr lang="en-US" altLang="en-US" smtClean="0"/>
              <a:t>Expert Systems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47800" y="1508125"/>
            <a:ext cx="7010400" cy="2622550"/>
          </a:xfrm>
        </p:spPr>
        <p:txBody>
          <a:bodyPr/>
          <a:lstStyle/>
          <a:p>
            <a:pPr eaLnBrk="1" hangingPunct="1"/>
            <a:endParaRPr lang="en-US" altLang="en-US" sz="2000" smtClean="0"/>
          </a:p>
          <a:p>
            <a:pPr eaLnBrk="1" hangingPunct="1"/>
            <a:endParaRPr lang="en-US" altLang="en-US" sz="240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28600" y="4343400"/>
            <a:ext cx="7640638" cy="46863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/>
            </a:pPr>
            <a:endParaRPr lang="en-US" sz="2000" kern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191000" y="4343400"/>
            <a:ext cx="7640638" cy="46863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  <a:defRPr/>
            </a:pPr>
            <a:endParaRPr lang="en-US" sz="2000" kern="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53254" name="Picture 6" descr="Fig7.1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263" y="-68263"/>
            <a:ext cx="5849937" cy="692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4969892"/>
      </p:ext>
    </p:extLst>
  </p:cSld>
  <p:clrMapOvr>
    <a:masterClrMapping/>
  </p:clrMapOvr>
  <p:transition xmlns:p14="http://schemas.microsoft.com/office/powerpoint/2010/main" spd="slow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Could You Use an Expert System?</a:t>
            </a:r>
            <a:endParaRPr lang="en-US" dirty="0"/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304800" y="1874838"/>
            <a:ext cx="8534400" cy="4114800"/>
          </a:xfrm>
        </p:spPr>
        <p:txBody>
          <a:bodyPr>
            <a:normAutofit lnSpcReduction="10000"/>
          </a:bodyPr>
          <a:lstStyle/>
          <a:p>
            <a:r>
              <a:rPr lang="en-US" altLang="en-US" smtClean="0"/>
              <a:t>Talk to the person next to you about the various jobs that you have had.</a:t>
            </a:r>
          </a:p>
          <a:p>
            <a:r>
              <a:rPr lang="en-US" altLang="en-US" smtClean="0"/>
              <a:t>Discuss situations where a decision tree could be used to lead an employee who wasn’t really an expert through a series of questions and eventually to the answer they are looking for.</a:t>
            </a:r>
          </a:p>
          <a:p>
            <a:r>
              <a:rPr lang="en-US" altLang="en-US" smtClean="0"/>
              <a:t>Where is the intelligence…in the employee or the decision tree?</a:t>
            </a:r>
          </a:p>
        </p:txBody>
      </p:sp>
    </p:spTree>
    <p:extLst>
      <p:ext uri="{BB962C8B-B14F-4D97-AF65-F5344CB8AC3E}">
        <p14:creationId xmlns:p14="http://schemas.microsoft.com/office/powerpoint/2010/main" val="2431434728"/>
      </p:ext>
    </p:extLst>
  </p:cSld>
  <p:clrMapOvr>
    <a:masterClrMapping/>
  </p:clrMapOvr>
  <p:transition xmlns:p14="http://schemas.microsoft.com/office/powerpoint/2010/main" spd="slow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Can you recognize patterns and be trained?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74838"/>
            <a:ext cx="4495800" cy="41148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altLang="en-US" sz="2800" dirty="0" smtClean="0"/>
              <a:t>You see a new breed of dog</a:t>
            </a:r>
          </a:p>
          <a:p>
            <a:pPr>
              <a:lnSpc>
                <a:spcPct val="80000"/>
              </a:lnSpc>
            </a:pPr>
            <a:r>
              <a:rPr lang="en-US" altLang="en-US" sz="2800" dirty="0" smtClean="0"/>
              <a:t>How do you know it is a dog?</a:t>
            </a:r>
          </a:p>
          <a:p>
            <a:pPr>
              <a:lnSpc>
                <a:spcPct val="80000"/>
              </a:lnSpc>
            </a:pPr>
            <a:r>
              <a:rPr lang="en-US" altLang="en-US" sz="2800" dirty="0" smtClean="0"/>
              <a:t>How do you know it is even an animal?</a:t>
            </a:r>
          </a:p>
          <a:p>
            <a:pPr lvl="1">
              <a:lnSpc>
                <a:spcPct val="80000"/>
              </a:lnSpc>
            </a:pPr>
            <a:endParaRPr lang="en-US" altLang="en-US" dirty="0" smtClean="0"/>
          </a:p>
          <a:p>
            <a:pPr>
              <a:lnSpc>
                <a:spcPct val="80000"/>
              </a:lnSpc>
            </a:pPr>
            <a:r>
              <a:rPr lang="en-US" altLang="en-US" sz="2800" dirty="0" smtClean="0"/>
              <a:t>How do you know if an animal is a mammal?</a:t>
            </a:r>
          </a:p>
          <a:p>
            <a:pPr>
              <a:lnSpc>
                <a:spcPct val="80000"/>
              </a:lnSpc>
            </a:pPr>
            <a:r>
              <a:rPr lang="en-US" altLang="en-US" sz="2800" dirty="0" smtClean="0"/>
              <a:t>How about a whale?</a:t>
            </a:r>
          </a:p>
          <a:p>
            <a:pPr>
              <a:lnSpc>
                <a:spcPct val="80000"/>
              </a:lnSpc>
            </a:pPr>
            <a:r>
              <a:rPr lang="en-US" altLang="en-US" sz="2800" dirty="0" smtClean="0"/>
              <a:t>How about a platypus?</a:t>
            </a:r>
          </a:p>
          <a:p>
            <a:endParaRPr lang="en-US" altLang="en-US" sz="3600" dirty="0" smtClean="0"/>
          </a:p>
        </p:txBody>
      </p:sp>
      <p:pic>
        <p:nvPicPr>
          <p:cNvPr id="56324" name="Picture 3" descr="Ugly_do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87625"/>
            <a:ext cx="4572000" cy="427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3890751"/>
      </p:ext>
    </p:extLst>
  </p:cSld>
  <p:clrMapOvr>
    <a:masterClrMapping/>
  </p:clrMapOvr>
  <p:transition xmlns:p14="http://schemas.microsoft.com/office/powerpoint/2010/main" spd="slow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Scenario – Loan Officer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534400" cy="4114800"/>
          </a:xfrm>
        </p:spPr>
        <p:txBody>
          <a:bodyPr>
            <a:normAutofit fontScale="92500"/>
          </a:bodyPr>
          <a:lstStyle/>
          <a:p>
            <a:r>
              <a:rPr lang="en-US" altLang="en-US" dirty="0" smtClean="0"/>
              <a:t>You need to make approval/rejection decisions on loan applications?</a:t>
            </a:r>
          </a:p>
          <a:p>
            <a:r>
              <a:rPr lang="en-US" altLang="en-US" dirty="0" smtClean="0"/>
              <a:t>What information do you look at to make your decisions?</a:t>
            </a:r>
          </a:p>
          <a:p>
            <a:r>
              <a:rPr lang="en-US" altLang="en-US" dirty="0" smtClean="0"/>
              <a:t>Do you make decisions based on individual pieces of information or combinations of information?</a:t>
            </a:r>
          </a:p>
          <a:p>
            <a:r>
              <a:rPr lang="en-US" altLang="en-US" dirty="0" smtClean="0"/>
              <a:t>What combinations correlate with good/bad loans?</a:t>
            </a:r>
          </a:p>
        </p:txBody>
      </p:sp>
    </p:spTree>
    <p:extLst>
      <p:ext uri="{BB962C8B-B14F-4D97-AF65-F5344CB8AC3E}">
        <p14:creationId xmlns:p14="http://schemas.microsoft.com/office/powerpoint/2010/main" val="735780768"/>
      </p:ext>
    </p:extLst>
  </p:cSld>
  <p:clrMapOvr>
    <a:masterClrMapping/>
  </p:clrMapOvr>
  <p:transition xmlns:p14="http://schemas.microsoft.com/office/powerpoint/2010/main" spd="slow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solidFill>
                  <a:srgbClr val="4B5064"/>
                </a:solidFill>
              </a:rPr>
              <a:t>Example: Neural Network System</a:t>
            </a:r>
          </a:p>
        </p:txBody>
      </p:sp>
      <p:pic>
        <p:nvPicPr>
          <p:cNvPr id="58372" name="Picture 4" descr="Nonam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25" y="1895475"/>
            <a:ext cx="5513388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2785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900" dirty="0">
                <a:solidFill>
                  <a:srgbClr val="4B5064"/>
                </a:solidFill>
              </a:rPr>
              <a:t>BI: Responding to Threats and Opportunities</a:t>
            </a:r>
          </a:p>
        </p:txBody>
      </p:sp>
      <p:sp>
        <p:nvSpPr>
          <p:cNvPr id="23555" name="Content Placeholder 4"/>
          <p:cNvSpPr>
            <a:spLocks noGrp="1"/>
          </p:cNvSpPr>
          <p:nvPr>
            <p:ph sz="half" idx="4294967295"/>
          </p:nvPr>
        </p:nvSpPr>
        <p:spPr>
          <a:xfrm>
            <a:off x="301625" y="2057400"/>
            <a:ext cx="4038600" cy="399573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500" dirty="0"/>
              <a:t>BI can help with reacting to various threats and opportunities, including:</a:t>
            </a:r>
          </a:p>
          <a:p>
            <a:pPr lvl="1" eaLnBrk="1" hangingPunct="1"/>
            <a:r>
              <a:rPr lang="en-US" sz="2400" dirty="0"/>
              <a:t>Unstable markets</a:t>
            </a:r>
          </a:p>
          <a:p>
            <a:pPr lvl="1" eaLnBrk="1" hangingPunct="1"/>
            <a:r>
              <a:rPr lang="en-US" sz="2400" dirty="0"/>
              <a:t>Global threats</a:t>
            </a:r>
          </a:p>
          <a:p>
            <a:pPr lvl="1" eaLnBrk="1" hangingPunct="1"/>
            <a:r>
              <a:rPr lang="en-US" sz="2400" dirty="0"/>
              <a:t>Fierce competition</a:t>
            </a:r>
          </a:p>
          <a:p>
            <a:pPr lvl="1" eaLnBrk="1" hangingPunct="1"/>
            <a:r>
              <a:rPr lang="en-US" sz="2400" dirty="0"/>
              <a:t>Short product life cycles</a:t>
            </a:r>
          </a:p>
          <a:p>
            <a:pPr lvl="1" eaLnBrk="1" hangingPunct="1"/>
            <a:r>
              <a:rPr lang="en-US" sz="2400" dirty="0"/>
              <a:t>Stringent regulations</a:t>
            </a:r>
          </a:p>
          <a:p>
            <a:pPr lvl="1" eaLnBrk="1" hangingPunct="1"/>
            <a:r>
              <a:rPr lang="en-US" sz="2400" dirty="0"/>
              <a:t>Wider choices for consumers </a:t>
            </a:r>
          </a:p>
        </p:txBody>
      </p:sp>
      <p:pic>
        <p:nvPicPr>
          <p:cNvPr id="23556" name="Picture 5" descr="Nonam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838" y="1998663"/>
            <a:ext cx="4405312" cy="376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1819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4B5064"/>
                </a:solidFill>
              </a:rPr>
              <a:t>Intelligent Agent Systems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828800"/>
            <a:ext cx="8504238" cy="4572000"/>
          </a:xfrm>
        </p:spPr>
        <p:txBody>
          <a:bodyPr/>
          <a:lstStyle/>
          <a:p>
            <a:pPr marL="533400" indent="-533400" eaLnBrk="1" hangingPunct="1"/>
            <a:r>
              <a:rPr lang="en-US" altLang="en-US" sz="2800" dirty="0" smtClean="0"/>
              <a:t>Program working in the background</a:t>
            </a:r>
          </a:p>
          <a:p>
            <a:pPr marL="533400" indent="-533400" eaLnBrk="1" hangingPunct="1"/>
            <a:r>
              <a:rPr lang="en-US" altLang="en-US" sz="2800" dirty="0" smtClean="0"/>
              <a:t>Bot (software robot)</a:t>
            </a:r>
          </a:p>
          <a:p>
            <a:pPr marL="533400" indent="-533400" eaLnBrk="1" hangingPunct="1"/>
            <a:r>
              <a:rPr lang="en-US" altLang="en-US" sz="2800" dirty="0" smtClean="0"/>
              <a:t>Provides service when a specific event occurs</a:t>
            </a:r>
          </a:p>
        </p:txBody>
      </p:sp>
    </p:spTree>
    <p:extLst>
      <p:ext uri="{BB962C8B-B14F-4D97-AF65-F5344CB8AC3E}">
        <p14:creationId xmlns:p14="http://schemas.microsoft.com/office/powerpoint/2010/main" val="412951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4B5064"/>
                </a:solidFill>
              </a:rPr>
              <a:t>Types of Intelligent Agent Systems</a:t>
            </a:r>
          </a:p>
        </p:txBody>
      </p:sp>
      <p:sp>
        <p:nvSpPr>
          <p:cNvPr id="60420" name="Content Placeholder 4"/>
          <p:cNvSpPr>
            <a:spLocks noGrp="1"/>
          </p:cNvSpPr>
          <p:nvPr>
            <p:ph sz="quarter" idx="1"/>
          </p:nvPr>
        </p:nvSpPr>
        <p:spPr>
          <a:xfrm>
            <a:off x="301625" y="1828800"/>
            <a:ext cx="8504238" cy="4572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5000"/>
              </a:lnSpc>
            </a:pPr>
            <a:r>
              <a:rPr lang="en-US" altLang="en-US" sz="2400" dirty="0" smtClean="0"/>
              <a:t>User agents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 sz="2000" dirty="0" smtClean="0"/>
              <a:t>Performs a task for the user</a:t>
            </a:r>
          </a:p>
          <a:p>
            <a:pPr eaLnBrk="1" hangingPunct="1">
              <a:lnSpc>
                <a:spcPct val="95000"/>
              </a:lnSpc>
            </a:pPr>
            <a:r>
              <a:rPr lang="en-US" altLang="en-US" sz="2400" dirty="0" smtClean="0"/>
              <a:t>Buyer agents (shopping bots)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 sz="2000" dirty="0" smtClean="0"/>
              <a:t>Search for the best price</a:t>
            </a:r>
          </a:p>
          <a:p>
            <a:pPr eaLnBrk="1" hangingPunct="1">
              <a:lnSpc>
                <a:spcPct val="95000"/>
              </a:lnSpc>
            </a:pPr>
            <a:r>
              <a:rPr lang="en-US" altLang="en-US" sz="2400" dirty="0" smtClean="0"/>
              <a:t>Monitoring and sensing agents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 sz="2000" dirty="0" smtClean="0"/>
              <a:t>Keep track of information and notifies users when it changes</a:t>
            </a:r>
          </a:p>
          <a:p>
            <a:pPr eaLnBrk="1" hangingPunct="1">
              <a:lnSpc>
                <a:spcPct val="95000"/>
              </a:lnSpc>
            </a:pPr>
            <a:r>
              <a:rPr lang="en-US" altLang="en-US" sz="2000" dirty="0" smtClean="0"/>
              <a:t> </a:t>
            </a:r>
            <a:r>
              <a:rPr lang="en-US" altLang="en-US" sz="2400" dirty="0" smtClean="0"/>
              <a:t>Data-mining agents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 sz="2000" dirty="0" smtClean="0"/>
              <a:t>Continuously browse data warehouses to detect changes</a:t>
            </a:r>
          </a:p>
          <a:p>
            <a:pPr eaLnBrk="1" hangingPunct="1">
              <a:lnSpc>
                <a:spcPct val="95000"/>
              </a:lnSpc>
            </a:pPr>
            <a:r>
              <a:rPr lang="en-US" altLang="en-US" sz="2400" dirty="0" smtClean="0"/>
              <a:t>Web crawlers (aka Web spiders)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 sz="2000" dirty="0" smtClean="0"/>
              <a:t>Continuously browses the Web </a:t>
            </a:r>
          </a:p>
          <a:p>
            <a:pPr eaLnBrk="1" hangingPunct="1">
              <a:lnSpc>
                <a:spcPct val="95000"/>
              </a:lnSpc>
            </a:pPr>
            <a:r>
              <a:rPr lang="en-US" altLang="en-US" sz="2400" dirty="0" smtClean="0"/>
              <a:t>Destructive agents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 sz="2000" dirty="0" smtClean="0"/>
              <a:t>Designed to farm e-mail addresses or deposit spyware</a:t>
            </a:r>
          </a:p>
        </p:txBody>
      </p:sp>
    </p:spTree>
    <p:extLst>
      <p:ext uri="{BB962C8B-B14F-4D97-AF65-F5344CB8AC3E}">
        <p14:creationId xmlns:p14="http://schemas.microsoft.com/office/powerpoint/2010/main" val="3157888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905000"/>
            <a:ext cx="8686800" cy="4114800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/>
              <a:t>What is a “Baby Boomer” and how many of them are in the workforce today?</a:t>
            </a:r>
          </a:p>
          <a:p>
            <a:r>
              <a:rPr lang="en-US" altLang="en-US" dirty="0" smtClean="0"/>
              <a:t>How many will be in the workforce 10 years from now?</a:t>
            </a:r>
          </a:p>
          <a:p>
            <a:r>
              <a:rPr lang="en-US" altLang="en-US" dirty="0" smtClean="0"/>
              <a:t>What is “Tacit Knowledge”?</a:t>
            </a:r>
          </a:p>
          <a:p>
            <a:r>
              <a:rPr lang="en-US" altLang="en-US" dirty="0" smtClean="0"/>
              <a:t>Why is this keeping CEOs awake at night?</a:t>
            </a:r>
          </a:p>
          <a:p>
            <a:r>
              <a:rPr lang="en-US" altLang="en-US" dirty="0" smtClean="0"/>
              <a:t>Is there technology that we can use to help with this?</a:t>
            </a:r>
          </a:p>
        </p:txBody>
      </p:sp>
    </p:spTree>
    <p:extLst>
      <p:ext uri="{BB962C8B-B14F-4D97-AF65-F5344CB8AC3E}">
        <p14:creationId xmlns:p14="http://schemas.microsoft.com/office/powerpoint/2010/main" val="571340268"/>
      </p:ext>
    </p:extLst>
  </p:cSld>
  <p:clrMapOvr>
    <a:masterClrMapping/>
  </p:clrMapOvr>
  <p:transition xmlns:p14="http://schemas.microsoft.com/office/powerpoint/2010/main" spd="slow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/>
          </p:nvPr>
        </p:nvSpPr>
        <p:spPr>
          <a:xfrm>
            <a:off x="644932" y="228600"/>
            <a:ext cx="8534400" cy="758825"/>
          </a:xfrm>
        </p:spPr>
        <p:txBody>
          <a:bodyPr/>
          <a:lstStyle/>
          <a:p>
            <a:pPr eaLnBrk="1" hangingPunct="1"/>
            <a:r>
              <a:rPr lang="en-US" dirty="0"/>
              <a:t>Knowledge Asset Categories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905000"/>
            <a:ext cx="3757613" cy="4452938"/>
          </a:xfrm>
        </p:spPr>
        <p:txBody>
          <a:bodyPr/>
          <a:lstStyle/>
          <a:p>
            <a:pPr eaLnBrk="1" hangingPunct="1"/>
            <a:r>
              <a:rPr lang="en-US" dirty="0"/>
              <a:t>Explicit knowledge assets</a:t>
            </a:r>
          </a:p>
          <a:p>
            <a:pPr lvl="1" eaLnBrk="1" hangingPunct="1"/>
            <a:r>
              <a:rPr lang="en-US" dirty="0"/>
              <a:t>Can be documented</a:t>
            </a:r>
          </a:p>
          <a:p>
            <a:pPr eaLnBrk="1" hangingPunct="1"/>
            <a:r>
              <a:rPr lang="en-US" dirty="0"/>
              <a:t>Tacit knowledge assets</a:t>
            </a:r>
          </a:p>
          <a:p>
            <a:pPr lvl="1" eaLnBrk="1" hangingPunct="1"/>
            <a:r>
              <a:rPr lang="en-US" dirty="0"/>
              <a:t>Located in one</a:t>
            </a:r>
            <a:r>
              <a:rPr lang="ja-JP" altLang="en-US" dirty="0"/>
              <a:t>’</a:t>
            </a:r>
            <a:r>
              <a:rPr lang="en-US" dirty="0"/>
              <a:t>s mind</a:t>
            </a:r>
          </a:p>
          <a:p>
            <a:pPr lvl="1" eaLnBrk="1" hangingPunct="1"/>
            <a:r>
              <a:rPr lang="en-US" dirty="0"/>
              <a:t>Often reflect an organization</a:t>
            </a:r>
            <a:r>
              <a:rPr lang="ja-JP" altLang="en-US" dirty="0"/>
              <a:t>’</a:t>
            </a:r>
            <a:r>
              <a:rPr lang="en-US" dirty="0"/>
              <a:t>s best practices</a:t>
            </a:r>
          </a:p>
        </p:txBody>
      </p:sp>
      <p:pic>
        <p:nvPicPr>
          <p:cNvPr id="98308" name="Picture 5" descr="Nonam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763" y="1912938"/>
            <a:ext cx="4752975" cy="382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13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30200"/>
            <a:ext cx="8534400" cy="7604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dirty="0" smtClean="0">
                <a:solidFill>
                  <a:srgbClr val="4B5064"/>
                </a:solidFill>
              </a:rPr>
              <a:t>Benefits and Challenges of Knowledge-Based Systems</a:t>
            </a:r>
          </a:p>
        </p:txBody>
      </p:sp>
      <p:pic>
        <p:nvPicPr>
          <p:cNvPr id="63492" name="Picture 4" descr="Nonam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2439988"/>
            <a:ext cx="8159750" cy="237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4050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>
                <a:solidFill>
                  <a:srgbClr val="4B5064"/>
                </a:solidFill>
              </a:rPr>
              <a:t>Information Visualization</a:t>
            </a:r>
          </a:p>
        </p:txBody>
      </p:sp>
      <p:sp>
        <p:nvSpPr>
          <p:cNvPr id="6451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828800"/>
            <a:ext cx="4459288" cy="45720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Display of complex data relationships using graphical methods</a:t>
            </a:r>
          </a:p>
          <a:p>
            <a:pPr lvl="1" eaLnBrk="1" hangingPunct="1"/>
            <a:r>
              <a:rPr lang="en-US" altLang="en-US" sz="2400" dirty="0" smtClean="0"/>
              <a:t>Enables managers to quickly grasp results of analyses</a:t>
            </a:r>
          </a:p>
          <a:p>
            <a:pPr lvl="1" eaLnBrk="1" hangingPunct="1"/>
            <a:r>
              <a:rPr lang="en-US" altLang="en-US" sz="2400" dirty="0" smtClean="0"/>
              <a:t>Visual analytics</a:t>
            </a:r>
          </a:p>
          <a:p>
            <a:pPr lvl="1" eaLnBrk="1" hangingPunct="1"/>
            <a:r>
              <a:rPr lang="en-US" altLang="en-US" sz="2400" dirty="0" smtClean="0"/>
              <a:t>Dashboards</a:t>
            </a:r>
          </a:p>
          <a:p>
            <a:pPr lvl="1" eaLnBrk="1" hangingPunct="1"/>
            <a:r>
              <a:rPr lang="en-US" altLang="en-US" sz="2400" dirty="0" smtClean="0"/>
              <a:t>Geographic information systems</a:t>
            </a:r>
          </a:p>
        </p:txBody>
      </p:sp>
      <p:pic>
        <p:nvPicPr>
          <p:cNvPr id="64517" name="Picture 6" descr="Fig8-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2111375"/>
            <a:ext cx="3802063" cy="3790950"/>
          </a:xfrm>
          <a:prstGeom prst="rect">
            <a:avLst/>
          </a:prstGeom>
          <a:noFill/>
          <a:ln w="28575">
            <a:solidFill>
              <a:srgbClr val="71918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664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4B5064"/>
                </a:solidFill>
              </a:rPr>
              <a:t>Digital Dashboards</a:t>
            </a:r>
          </a:p>
        </p:txBody>
      </p:sp>
      <p:pic>
        <p:nvPicPr>
          <p:cNvPr id="65540" name="Picture 5" descr="Nonam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2073275"/>
            <a:ext cx="4165600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6" descr="Noname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2054225"/>
            <a:ext cx="4219575" cy="339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6573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Dashboards</a:t>
            </a:r>
            <a:endParaRPr lang="en-US" dirty="0"/>
          </a:p>
        </p:txBody>
      </p:sp>
      <p:sp>
        <p:nvSpPr>
          <p:cNvPr id="6656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752600"/>
            <a:ext cx="8504238" cy="4572000"/>
          </a:xfrm>
        </p:spPr>
        <p:txBody>
          <a:bodyPr/>
          <a:lstStyle/>
          <a:p>
            <a:r>
              <a:rPr lang="en-US" altLang="en-US" dirty="0" smtClean="0"/>
              <a:t>Dashboards use various graphical elements to  highlight important information.</a:t>
            </a:r>
          </a:p>
          <a:p>
            <a:endParaRPr lang="en-US" altLang="en-US" dirty="0" smtClean="0"/>
          </a:p>
        </p:txBody>
      </p:sp>
      <p:pic>
        <p:nvPicPr>
          <p:cNvPr id="66565" name="Picture 4" descr="Nonam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175" y="2903538"/>
            <a:ext cx="5732463" cy="364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934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Thematic Maps</a:t>
            </a:r>
            <a:endParaRPr lang="en-US" dirty="0"/>
          </a:p>
        </p:txBody>
      </p:sp>
      <p:sp>
        <p:nvSpPr>
          <p:cNvPr id="67587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752600"/>
            <a:ext cx="8504238" cy="4572000"/>
          </a:xfrm>
        </p:spPr>
        <p:txBody>
          <a:bodyPr/>
          <a:lstStyle/>
          <a:p>
            <a:r>
              <a:rPr lang="en-US" altLang="en-US" dirty="0" smtClean="0"/>
              <a:t>A thematic map showing car thefts in a town</a:t>
            </a:r>
          </a:p>
        </p:txBody>
      </p:sp>
      <p:pic>
        <p:nvPicPr>
          <p:cNvPr id="67589" name="Picture 4" descr="Nonam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2460625"/>
            <a:ext cx="5364163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8738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7975"/>
            <a:ext cx="8534400" cy="758825"/>
          </a:xfrm>
        </p:spPr>
        <p:txBody>
          <a:bodyPr/>
          <a:lstStyle/>
          <a:p>
            <a:pPr eaLnBrk="1" hangingPunct="1"/>
            <a:r>
              <a:rPr lang="en-US" altLang="en-US" smtClean="0"/>
              <a:t>Geographic Information System (GIS)</a:t>
            </a:r>
          </a:p>
        </p:txBody>
      </p:sp>
      <p:pic>
        <p:nvPicPr>
          <p:cNvPr id="68612" name="Picture 5" descr="Nonam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88" y="1468438"/>
            <a:ext cx="6049962" cy="484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3" name="Content Placeholder 1"/>
          <p:cNvSpPr>
            <a:spLocks noGrp="1"/>
          </p:cNvSpPr>
          <p:nvPr>
            <p:ph sz="half" idx="1"/>
          </p:nvPr>
        </p:nvSpPr>
        <p:spPr>
          <a:xfrm>
            <a:off x="301625" y="1371600"/>
            <a:ext cx="4038600" cy="4681538"/>
          </a:xfrm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97037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Organizations Need Business </a:t>
            </a:r>
            <a:r>
              <a:rPr lang="en-US" dirty="0" smtClean="0"/>
              <a:t>Intelligence: Understanding Big Data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Businesses are dealing with the challenge of “Big Data”</a:t>
            </a:r>
          </a:p>
          <a:p>
            <a:pPr lvl="1"/>
            <a:r>
              <a:rPr lang="en-US" dirty="0" smtClean="0"/>
              <a:t>High Volume</a:t>
            </a:r>
          </a:p>
          <a:p>
            <a:pPr lvl="2"/>
            <a:r>
              <a:rPr lang="en-US" dirty="0" smtClean="0"/>
              <a:t>Unprecedented amounts of data</a:t>
            </a:r>
          </a:p>
          <a:p>
            <a:pPr lvl="1"/>
            <a:r>
              <a:rPr lang="en-US" dirty="0" smtClean="0"/>
              <a:t>High Variety</a:t>
            </a:r>
          </a:p>
          <a:p>
            <a:pPr lvl="2"/>
            <a:r>
              <a:rPr lang="en-US" dirty="0" smtClean="0"/>
              <a:t>Structured data</a:t>
            </a:r>
          </a:p>
          <a:p>
            <a:pPr lvl="2"/>
            <a:r>
              <a:rPr lang="en-US" dirty="0" smtClean="0"/>
              <a:t>Unstructured data</a:t>
            </a:r>
          </a:p>
          <a:p>
            <a:pPr lvl="1"/>
            <a:r>
              <a:rPr lang="en-US" dirty="0" smtClean="0"/>
              <a:t>High Velocity</a:t>
            </a:r>
          </a:p>
          <a:p>
            <a:pPr lvl="2"/>
            <a:r>
              <a:rPr lang="en-US" dirty="0" smtClean="0"/>
              <a:t>Rapid processing to maximize value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826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Industry Uses of GIS</a:t>
            </a:r>
            <a:endParaRPr lang="en-US" dirty="0">
              <a:ea typeface="+mj-ea"/>
            </a:endParaRPr>
          </a:p>
        </p:txBody>
      </p:sp>
      <p:pic>
        <p:nvPicPr>
          <p:cNvPr id="117762" name="Content Placeholder 7" descr="Noname.gif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1625" y="2122488"/>
            <a:ext cx="8504238" cy="3381375"/>
          </a:xfrm>
        </p:spPr>
      </p:pic>
      <p:sp>
        <p:nvSpPr>
          <p:cNvPr id="117763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362450" y="1027113"/>
            <a:ext cx="4572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>
                <a:solidFill>
                  <a:srgbClr val="7B9899"/>
                </a:solidFill>
              </a:rPr>
              <a:t>6-</a:t>
            </a:r>
            <a:fld id="{D6A9DD59-1131-E546-A6B6-473813ADF069}" type="slidenum">
              <a:rPr lang="en-US">
                <a:solidFill>
                  <a:srgbClr val="7B9899"/>
                </a:solidFill>
              </a:rPr>
              <a:pPr/>
              <a:t>50</a:t>
            </a:fld>
            <a:endParaRPr lang="en-US">
              <a:solidFill>
                <a:srgbClr val="7B98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674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" y="325438"/>
            <a:ext cx="8866188" cy="7588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Various Ways of Representing Geospatial Data</a:t>
            </a:r>
            <a:endParaRPr lang="en-US" dirty="0">
              <a:ea typeface="+mj-ea"/>
            </a:endParaRPr>
          </a:p>
        </p:txBody>
      </p:sp>
      <p:pic>
        <p:nvPicPr>
          <p:cNvPr id="118786" name="Content Placeholder 4" descr="Noname.gif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1625" y="2339975"/>
            <a:ext cx="8504238" cy="2320925"/>
          </a:xfrm>
        </p:spPr>
      </p:pic>
      <p:sp>
        <p:nvSpPr>
          <p:cNvPr id="118787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362450" y="1027113"/>
            <a:ext cx="457200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>
                <a:solidFill>
                  <a:srgbClr val="7B9899"/>
                </a:solidFill>
              </a:rPr>
              <a:t>6-</a:t>
            </a:r>
            <a:fld id="{94377C41-3D8F-3242-85ED-45A5084BC0B5}" type="slidenum">
              <a:rPr lang="en-US">
                <a:solidFill>
                  <a:srgbClr val="7B9899"/>
                </a:solidFill>
              </a:rPr>
              <a:pPr/>
              <a:t>51</a:t>
            </a:fld>
            <a:endParaRPr lang="en-US">
              <a:solidFill>
                <a:srgbClr val="7B98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955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4B5064"/>
                </a:solidFill>
              </a:rPr>
              <a:t>BI: Continuous Planning</a:t>
            </a:r>
          </a:p>
        </p:txBody>
      </p:sp>
      <p:sp>
        <p:nvSpPr>
          <p:cNvPr id="25603" name="Content Placeholder 4"/>
          <p:cNvSpPr>
            <a:spLocks noGrp="1"/>
          </p:cNvSpPr>
          <p:nvPr>
            <p:ph sz="half" idx="4294967295"/>
          </p:nvPr>
        </p:nvSpPr>
        <p:spPr>
          <a:xfrm>
            <a:off x="228600" y="1752600"/>
            <a:ext cx="8647113" cy="4681538"/>
          </a:xfrm>
        </p:spPr>
        <p:txBody>
          <a:bodyPr/>
          <a:lstStyle/>
          <a:p>
            <a:pPr eaLnBrk="1" hangingPunct="1"/>
            <a:r>
              <a:rPr lang="en-US" sz="2500" dirty="0"/>
              <a:t>Organizations need to continuously monitor and analyze business processes.</a:t>
            </a:r>
          </a:p>
          <a:p>
            <a:pPr eaLnBrk="1" hangingPunct="1"/>
            <a:r>
              <a:rPr lang="en-US" sz="2500" dirty="0"/>
              <a:t>Results lead to ongoing adjustments.</a:t>
            </a:r>
          </a:p>
          <a:p>
            <a:pPr eaLnBrk="1" hangingPunct="1"/>
            <a:r>
              <a:rPr lang="en-US" sz="2500" dirty="0"/>
              <a:t>It involves decision makers from all levels.</a:t>
            </a:r>
          </a:p>
          <a:p>
            <a:pPr eaLnBrk="1" hangingPunct="1"/>
            <a:endParaRPr lang="en-US" sz="2500" dirty="0">
              <a:latin typeface="Georgia" charset="0"/>
            </a:endParaRPr>
          </a:p>
          <a:p>
            <a:pPr eaLnBrk="1" hangingPunct="1"/>
            <a:endParaRPr lang="en-US" sz="2500" dirty="0">
              <a:latin typeface="Georgia" charset="0"/>
            </a:endParaRPr>
          </a:p>
        </p:txBody>
      </p:sp>
      <p:pic>
        <p:nvPicPr>
          <p:cNvPr id="25604" name="Picture 5" descr="Nonam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581400"/>
            <a:ext cx="4614862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0662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Databases: Inputs to BI Applications</a:t>
            </a:r>
            <a:endParaRPr lang="en-US" dirty="0">
              <a:ea typeface="+mj-ea"/>
            </a:endParaRPr>
          </a:p>
        </p:txBody>
      </p:sp>
      <p:sp>
        <p:nvSpPr>
          <p:cNvPr id="27650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719263"/>
            <a:ext cx="8504238" cy="4572000"/>
          </a:xfrm>
        </p:spPr>
        <p:txBody>
          <a:bodyPr/>
          <a:lstStyle/>
          <a:p>
            <a:r>
              <a:rPr lang="en-US" dirty="0"/>
              <a:t>Data and knowledge are among the most important assets for an organization.</a:t>
            </a:r>
          </a:p>
          <a:p>
            <a:r>
              <a:rPr lang="en-US" dirty="0"/>
              <a:t>Databases are collections of related data organized in a way that facilitates data searches.</a:t>
            </a:r>
          </a:p>
          <a:p>
            <a:r>
              <a:rPr lang="en-US" dirty="0"/>
              <a:t>Uses:</a:t>
            </a:r>
          </a:p>
          <a:p>
            <a:pPr lvl="1"/>
            <a:r>
              <a:rPr lang="en-US" sz="2300" dirty="0"/>
              <a:t>Identify customers for personalized communications</a:t>
            </a:r>
          </a:p>
          <a:p>
            <a:pPr lvl="1"/>
            <a:r>
              <a:rPr lang="en-US" sz="2300" dirty="0"/>
              <a:t>Database technology fuels electronic commerce on the Web.</a:t>
            </a:r>
            <a:endParaRPr lang="en-US" sz="6100" dirty="0"/>
          </a:p>
          <a:p>
            <a:pPr lvl="1"/>
            <a:endParaRPr lang="en-US" sz="6100" dirty="0">
              <a:latin typeface="Georgia" charset="0"/>
            </a:endParaRPr>
          </a:p>
          <a:p>
            <a:pPr lvl="1"/>
            <a:endParaRPr lang="en-US" dirty="0">
              <a:latin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258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Main Database Elements</a:t>
            </a:r>
            <a:endParaRPr lang="en-US" dirty="0">
              <a:ea typeface="+mj-ea"/>
            </a:endParaRPr>
          </a:p>
        </p:txBody>
      </p:sp>
      <p:sp>
        <p:nvSpPr>
          <p:cNvPr id="29698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828799"/>
            <a:ext cx="8577263" cy="427037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Entity—something you collect data about, such as people or classes.</a:t>
            </a:r>
          </a:p>
          <a:p>
            <a:r>
              <a:rPr lang="en-US" dirty="0"/>
              <a:t>Table—contains entities. Consists of rows an columns.</a:t>
            </a:r>
          </a:p>
          <a:p>
            <a:r>
              <a:rPr lang="en-US" dirty="0"/>
              <a:t>Row (record)—a record in a table. One row pertains to one entity instance.</a:t>
            </a:r>
          </a:p>
          <a:p>
            <a:r>
              <a:rPr lang="en-US" dirty="0"/>
              <a:t>Column (attribute)—one cell in a row. Each attribute contains a piece of information about the entity.</a:t>
            </a:r>
          </a:p>
          <a:p>
            <a:endParaRPr lang="en-US" dirty="0">
              <a:latin typeface="Georgia" charset="0"/>
            </a:endParaRPr>
          </a:p>
          <a:p>
            <a:endParaRPr lang="en-US" dirty="0">
              <a:latin typeface="Georgia" charset="0"/>
            </a:endParaRPr>
          </a:p>
          <a:p>
            <a:endParaRPr lang="en-US" dirty="0">
              <a:latin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162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Databases: </a:t>
            </a:r>
            <a:r>
              <a:rPr lang="en-US" dirty="0" smtClean="0"/>
              <a:t>Tables and Records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828800"/>
            <a:ext cx="8229600" cy="463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208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1715</Words>
  <Application>Microsoft Macintosh PowerPoint</Application>
  <PresentationFormat>On-screen Show (4:3)</PresentationFormat>
  <Paragraphs>247</Paragraphs>
  <Slides>51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Chapter 6 - Enhancing Business Intelligence Using Information Systems</vt:lpstr>
      <vt:lpstr>Chapter 6 Learning Objectives</vt:lpstr>
      <vt:lpstr>Business Intelligence (BI)</vt:lpstr>
      <vt:lpstr>BI: Responding to Threats and Opportunities</vt:lpstr>
      <vt:lpstr>Why Organizations Need Business Intelligence: Understanding Big Data</vt:lpstr>
      <vt:lpstr>BI: Continuous Planning</vt:lpstr>
      <vt:lpstr>Databases: Inputs to BI Applications</vt:lpstr>
      <vt:lpstr>Main Database Elements</vt:lpstr>
      <vt:lpstr>Databases: Tables and Records</vt:lpstr>
      <vt:lpstr>Databases: Foundation Concepts</vt:lpstr>
      <vt:lpstr>Operational vs. Informational Systems</vt:lpstr>
      <vt:lpstr>Data Warehouses</vt:lpstr>
      <vt:lpstr>Data Marts</vt:lpstr>
      <vt:lpstr>Data Marts</vt:lpstr>
      <vt:lpstr>Business Intelligence Components</vt:lpstr>
      <vt:lpstr>Business Intelligence Components</vt:lpstr>
      <vt:lpstr>Ad Hoc Reports and Queries</vt:lpstr>
      <vt:lpstr>Online Analytical Processing (OLAP)</vt:lpstr>
      <vt:lpstr>Cubes</vt:lpstr>
      <vt:lpstr>Measures and Dimensions</vt:lpstr>
      <vt:lpstr>Slicing and Dicing</vt:lpstr>
      <vt:lpstr>Data Mining</vt:lpstr>
      <vt:lpstr>Text mining the Internet</vt:lpstr>
      <vt:lpstr>Textual Analysis Benefits</vt:lpstr>
      <vt:lpstr>Web Usage Mining</vt:lpstr>
      <vt:lpstr>Web Usage Mining</vt:lpstr>
      <vt:lpstr>Twitter Feeds</vt:lpstr>
      <vt:lpstr>Presenting Results</vt:lpstr>
      <vt:lpstr>Any Danger?</vt:lpstr>
      <vt:lpstr>Business Analytics</vt:lpstr>
      <vt:lpstr>Decision Support Systems (DSS)</vt:lpstr>
      <vt:lpstr>Architecture of a DSS</vt:lpstr>
      <vt:lpstr>Common DSS Models</vt:lpstr>
      <vt:lpstr>Artificial Intelligence</vt:lpstr>
      <vt:lpstr>Expert Systems</vt:lpstr>
      <vt:lpstr>Could You Use an Expert System?</vt:lpstr>
      <vt:lpstr>Can you recognize patterns and be trained?</vt:lpstr>
      <vt:lpstr>Scenario – Loan Officer</vt:lpstr>
      <vt:lpstr>Example: Neural Network System</vt:lpstr>
      <vt:lpstr>Intelligent Agent Systems</vt:lpstr>
      <vt:lpstr>Types of Intelligent Agent Systems</vt:lpstr>
      <vt:lpstr>Questions</vt:lpstr>
      <vt:lpstr>Knowledge Asset Categories</vt:lpstr>
      <vt:lpstr>Benefits and Challenges of Knowledge-Based Systems</vt:lpstr>
      <vt:lpstr>Information Visualization</vt:lpstr>
      <vt:lpstr>Digital Dashboards</vt:lpstr>
      <vt:lpstr>Dashboards</vt:lpstr>
      <vt:lpstr>Thematic Maps</vt:lpstr>
      <vt:lpstr>Geographic Information System (GIS)</vt:lpstr>
      <vt:lpstr>Industry Uses of GIS</vt:lpstr>
      <vt:lpstr>Various Ways of Representing Geospatial Data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2013-01-13T02:58:12Z</dcterms:created>
  <dcterms:modified xsi:type="dcterms:W3CDTF">2014-03-07T18:01:22Z</dcterms:modified>
</cp:coreProperties>
</file>