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71" r:id="rId3"/>
    <p:sldId id="396" r:id="rId4"/>
    <p:sldId id="347" r:id="rId5"/>
    <p:sldId id="348" r:id="rId6"/>
    <p:sldId id="349" r:id="rId7"/>
    <p:sldId id="400" r:id="rId8"/>
    <p:sldId id="401" r:id="rId9"/>
    <p:sldId id="352" r:id="rId10"/>
    <p:sldId id="354" r:id="rId11"/>
    <p:sldId id="392" r:id="rId12"/>
    <p:sldId id="355" r:id="rId13"/>
    <p:sldId id="356" r:id="rId14"/>
    <p:sldId id="403" r:id="rId15"/>
    <p:sldId id="357" r:id="rId16"/>
    <p:sldId id="405" r:id="rId17"/>
    <p:sldId id="394" r:id="rId18"/>
    <p:sldId id="359" r:id="rId19"/>
    <p:sldId id="360" r:id="rId20"/>
    <p:sldId id="364" r:id="rId21"/>
    <p:sldId id="420" r:id="rId22"/>
    <p:sldId id="363" r:id="rId23"/>
    <p:sldId id="312" r:id="rId24"/>
    <p:sldId id="367" r:id="rId25"/>
    <p:sldId id="368" r:id="rId26"/>
    <p:sldId id="407" r:id="rId27"/>
    <p:sldId id="370" r:id="rId28"/>
    <p:sldId id="408" r:id="rId29"/>
    <p:sldId id="371" r:id="rId30"/>
    <p:sldId id="410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81" r:id="rId39"/>
    <p:sldId id="412" r:id="rId40"/>
    <p:sldId id="414" r:id="rId41"/>
    <p:sldId id="382" r:id="rId42"/>
    <p:sldId id="416" r:id="rId43"/>
    <p:sldId id="384" r:id="rId44"/>
    <p:sldId id="386" r:id="rId45"/>
    <p:sldId id="387" r:id="rId46"/>
    <p:sldId id="418" r:id="rId47"/>
    <p:sldId id="390" r:id="rId48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51" autoAdjust="0"/>
    <p:restoredTop sz="89394" autoAdjust="0"/>
  </p:normalViewPr>
  <p:slideViewPr>
    <p:cSldViewPr>
      <p:cViewPr>
        <p:scale>
          <a:sx n="100" d="100"/>
          <a:sy n="100" d="100"/>
        </p:scale>
        <p:origin x="-3512" y="-10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64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tags" Target="tags/tag1.xml"/><Relationship Id="rId53" Type="http://schemas.openxmlformats.org/officeDocument/2006/relationships/commentAuthors" Target="commentAuthors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" Target="../slides/slide3.xml"/><Relationship Id="rId2" Type="http://schemas.openxmlformats.org/officeDocument/2006/relationships/slide" Target="../slides/slide2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1" loCatId="list" qsTypeId="urn:microsoft.com/office/officeart/2005/8/quickstyle/simple1#1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 anchor="ctr" anchorCtr="0"/>
        <a:lstStyle/>
        <a:p>
          <a:r>
            <a:rPr lang="en-US" sz="2400" b="1" dirty="0" smtClean="0">
              <a:hlinkClick xmlns:r="http://schemas.openxmlformats.org/officeDocument/2006/relationships" r:id="rId1" action="ppaction://hlinksldjump"/>
            </a:rPr>
            <a:t>Supply Chain Management</a:t>
          </a:r>
          <a:endParaRPr lang="en-US" sz="24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D011581-C5DD-419A-AAED-AD05631CDF0A}">
      <dgm:prSet phldrT="[Text]" custT="1"/>
      <dgm:spPr/>
      <dgm:t>
        <a:bodyPr anchor="ctr" anchorCtr="0"/>
        <a:lstStyle/>
        <a:p>
          <a:r>
            <a:rPr lang="en-US" sz="2000" dirty="0" smtClean="0"/>
            <a:t>Describe supply chain management systems and how they help to improve interorganizational business processes.</a:t>
          </a:r>
          <a:endParaRPr lang="en-US" sz="2000" dirty="0"/>
        </a:p>
      </dgm:t>
    </dgm:pt>
    <dgm:pt modelId="{9AD826C6-DA8A-4FF7-A064-27557BE243B8}" type="parTrans" cxnId="{27AF655E-BB1D-4732-8A07-03E7E00B3EC5}">
      <dgm:prSet/>
      <dgm:spPr/>
      <dgm:t>
        <a:bodyPr/>
        <a:lstStyle/>
        <a:p>
          <a:endParaRPr lang="en-US" sz="2000"/>
        </a:p>
      </dgm:t>
    </dgm:pt>
    <dgm:pt modelId="{C1639196-CA28-4BD6-A52D-AF603368A606}" type="sibTrans" cxnId="{27AF655E-BB1D-4732-8A07-03E7E00B3EC5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 anchor="ctr" anchorCtr="0"/>
        <a:lstStyle/>
        <a:p>
          <a:r>
            <a:rPr lang="en-US" sz="2400" b="1" dirty="0" smtClean="0">
              <a:hlinkClick xmlns:r="http://schemas.openxmlformats.org/officeDocument/2006/relationships" r:id="rId2" action="ppaction://hlinksldjump"/>
            </a:rPr>
            <a:t>Customer Relationship Management</a:t>
          </a:r>
          <a:endParaRPr lang="en-US" sz="24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63F0ED0-6985-439E-857A-EC47F8A3DAB0}">
      <dgm:prSet phldrT="[Text]" custT="1"/>
      <dgm:spPr/>
      <dgm:t>
        <a:bodyPr anchor="ctr" anchorCtr="0"/>
        <a:lstStyle/>
        <a:p>
          <a:r>
            <a:rPr lang="en-US" sz="2000" dirty="0" smtClean="0"/>
            <a:t>Describe customer relationship management systems and how they help to improve the activities involved in promoting and selling products to customers as well as providing customer service and nourishing long-term relationships.</a:t>
          </a:r>
          <a:endParaRPr lang="en-US" sz="2000" dirty="0"/>
        </a:p>
      </dgm:t>
    </dgm:pt>
    <dgm:pt modelId="{A9B0CFF2-8D5D-47E0-900D-55A9A3E83BE1}" type="parTrans" cxnId="{3A619D55-5747-4E00-A1FA-E45F6AED8303}">
      <dgm:prSet/>
      <dgm:spPr/>
      <dgm:t>
        <a:bodyPr/>
        <a:lstStyle/>
        <a:p>
          <a:endParaRPr lang="en-US" sz="2000"/>
        </a:p>
      </dgm:t>
    </dgm:pt>
    <dgm:pt modelId="{F7E04B30-62AE-4465-859B-270409FE7C94}" type="sibTrans" cxnId="{3A619D55-5747-4E00-A1FA-E45F6AED8303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2" custScaleY="106447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2" custScaleX="83650" custScaleY="77436"/>
      <dgm:spPr>
        <a:blipFill rotWithShape="1">
          <a:blip xmlns:r="http://schemas.openxmlformats.org/officeDocument/2006/relationships" r:embed="rId3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2" custScaleY="102343" custLinFactNeighborX="11111" custLinFactNeighborY="3211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2" custScaleX="83650" custScaleY="77436"/>
      <dgm:spPr>
        <a:blipFill rotWithShape="1">
          <a:blip xmlns:r="http://schemas.openxmlformats.org/officeDocument/2006/relationships" r:embed="rId4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ABF215-56EA-424F-9F41-6D2D84AEB436}" type="presOf" srcId="{6D011581-C5DD-419A-AAED-AD05631CDF0A}" destId="{BA89CFF3-74C1-4F32-B093-38D94D4D20CF}" srcOrd="0" destOrd="1" presId="urn:microsoft.com/office/officeart/2005/8/layout/vList4#1"/>
    <dgm:cxn modelId="{CFBF21C2-21BA-4949-AE7B-A1680EDBC722}" type="presOf" srcId="{363F0ED0-6985-439E-857A-EC47F8A3DAB0}" destId="{A93B6B1D-06C6-4860-8EBA-32C502FF8641}" srcOrd="0" destOrd="1" presId="urn:microsoft.com/office/officeart/2005/8/layout/vList4#1"/>
    <dgm:cxn modelId="{D7D120E4-0167-477E-960A-EF05D7A133C3}" type="presOf" srcId="{629933C8-186B-4311-BF2D-DC99990EFBF2}" destId="{A93B6B1D-06C6-4860-8EBA-32C502FF8641}" srcOrd="0" destOrd="0" presId="urn:microsoft.com/office/officeart/2005/8/layout/vList4#1"/>
    <dgm:cxn modelId="{36C20AF6-670E-4425-A77F-AAED1778981B}" type="presOf" srcId="{363F0ED0-6985-439E-857A-EC47F8A3DAB0}" destId="{7B44DBCB-1EB0-418C-B751-858BAE4753CC}" srcOrd="1" destOrd="1" presId="urn:microsoft.com/office/officeart/2005/8/layout/vList4#1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27AF655E-BB1D-4732-8A07-03E7E00B3EC5}" srcId="{A8E9C07B-48B2-4B9C-8EC7-0782825D816E}" destId="{6D011581-C5DD-419A-AAED-AD05631CDF0A}" srcOrd="0" destOrd="0" parTransId="{9AD826C6-DA8A-4FF7-A064-27557BE243B8}" sibTransId="{C1639196-CA28-4BD6-A52D-AF603368A606}"/>
    <dgm:cxn modelId="{7DD17957-3CF6-4F84-9B42-2D5B12D19F2A}" type="presOf" srcId="{A8E9C07B-48B2-4B9C-8EC7-0782825D816E}" destId="{49E2F980-7E69-446B-A4B0-923DF6DEFA98}" srcOrd="1" destOrd="0" presId="urn:microsoft.com/office/officeart/2005/8/layout/vList4#1"/>
    <dgm:cxn modelId="{D3B5C6B8-970A-4AE4-AF41-D9B6EC46DB45}" type="presOf" srcId="{629933C8-186B-4311-BF2D-DC99990EFBF2}" destId="{7B44DBCB-1EB0-418C-B751-858BAE4753CC}" srcOrd="1" destOrd="0" presId="urn:microsoft.com/office/officeart/2005/8/layout/vList4#1"/>
    <dgm:cxn modelId="{75BADD6D-3B09-41EB-BFCF-6D45064E94D0}" type="presOf" srcId="{A8E9C07B-48B2-4B9C-8EC7-0782825D816E}" destId="{BA89CFF3-74C1-4F32-B093-38D94D4D20CF}" srcOrd="0" destOrd="0" presId="urn:microsoft.com/office/officeart/2005/8/layout/vList4#1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3A619D55-5747-4E00-A1FA-E45F6AED8303}" srcId="{629933C8-186B-4311-BF2D-DC99990EFBF2}" destId="{363F0ED0-6985-439E-857A-EC47F8A3DAB0}" srcOrd="0" destOrd="0" parTransId="{A9B0CFF2-8D5D-47E0-900D-55A9A3E83BE1}" sibTransId="{F7E04B30-62AE-4465-859B-270409FE7C94}"/>
    <dgm:cxn modelId="{6110EF44-5760-46AD-88E0-A5EC417BA8A8}" type="presOf" srcId="{482F2C61-E41B-4642-B082-EF9C103085B5}" destId="{25E29AB1-DE1E-48E4-B66F-1D7048CC3527}" srcOrd="0" destOrd="0" presId="urn:microsoft.com/office/officeart/2005/8/layout/vList4#1"/>
    <dgm:cxn modelId="{98D67BD8-8427-47B0-B5AA-EB45D304815F}" type="presOf" srcId="{6D011581-C5DD-419A-AAED-AD05631CDF0A}" destId="{49E2F980-7E69-446B-A4B0-923DF6DEFA98}" srcOrd="1" destOrd="1" presId="urn:microsoft.com/office/officeart/2005/8/layout/vList4#1"/>
    <dgm:cxn modelId="{A5BFF1F8-2277-4279-9CFA-615A8B5ACCC9}" type="presParOf" srcId="{25E29AB1-DE1E-48E4-B66F-1D7048CC3527}" destId="{056847C0-F8DB-4977-A3FD-5A95306D8B69}" srcOrd="0" destOrd="0" presId="urn:microsoft.com/office/officeart/2005/8/layout/vList4#1"/>
    <dgm:cxn modelId="{D08A6F7D-A610-480F-A7F7-4BB734C57AE1}" type="presParOf" srcId="{056847C0-F8DB-4977-A3FD-5A95306D8B69}" destId="{BA89CFF3-74C1-4F32-B093-38D94D4D20CF}" srcOrd="0" destOrd="0" presId="urn:microsoft.com/office/officeart/2005/8/layout/vList4#1"/>
    <dgm:cxn modelId="{27C095F0-2E7B-461E-A659-88EACC3F170F}" type="presParOf" srcId="{056847C0-F8DB-4977-A3FD-5A95306D8B69}" destId="{7D7D61F9-D1AA-4F6A-8715-FD6AC3E01198}" srcOrd="1" destOrd="0" presId="urn:microsoft.com/office/officeart/2005/8/layout/vList4#1"/>
    <dgm:cxn modelId="{29C7785E-5EE5-4607-9A54-D32257CD2A09}" type="presParOf" srcId="{056847C0-F8DB-4977-A3FD-5A95306D8B69}" destId="{49E2F980-7E69-446B-A4B0-923DF6DEFA98}" srcOrd="2" destOrd="0" presId="urn:microsoft.com/office/officeart/2005/8/layout/vList4#1"/>
    <dgm:cxn modelId="{6701B864-6C2A-407A-A2EC-960381E08504}" type="presParOf" srcId="{25E29AB1-DE1E-48E4-B66F-1D7048CC3527}" destId="{02C83B37-0F1D-4FEA-B7E7-FF6719B27A33}" srcOrd="1" destOrd="0" presId="urn:microsoft.com/office/officeart/2005/8/layout/vList4#1"/>
    <dgm:cxn modelId="{0181AED4-71ED-45A4-BE2D-AD7EBE5A2057}" type="presParOf" srcId="{25E29AB1-DE1E-48E4-B66F-1D7048CC3527}" destId="{129D03A9-9EE6-42F0-9D54-DE111F5C82E8}" srcOrd="2" destOrd="0" presId="urn:microsoft.com/office/officeart/2005/8/layout/vList4#1"/>
    <dgm:cxn modelId="{4AA360B8-CCB0-4D3E-857C-5C3FA72A0C98}" type="presParOf" srcId="{129D03A9-9EE6-42F0-9D54-DE111F5C82E8}" destId="{A93B6B1D-06C6-4860-8EBA-32C502FF8641}" srcOrd="0" destOrd="0" presId="urn:microsoft.com/office/officeart/2005/8/layout/vList4#1"/>
    <dgm:cxn modelId="{C66921B1-7828-4C7E-AFD2-E55DE003A3CC}" type="presParOf" srcId="{129D03A9-9EE6-42F0-9D54-DE111F5C82E8}" destId="{7AEC1603-E11D-41B0-BE2A-F6201D5BEDCD}" srcOrd="1" destOrd="0" presId="urn:microsoft.com/office/officeart/2005/8/layout/vList4#1"/>
    <dgm:cxn modelId="{B24A2065-DD04-4345-B3ED-3712C7256292}" type="presParOf" srcId="{129D03A9-9EE6-42F0-9D54-DE111F5C82E8}" destId="{7B44DBCB-1EB0-418C-B751-858BAE4753C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3" loCatId="list" qsTypeId="urn:microsoft.com/office/officeart/2005/8/quickstyle/simple1#1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 anchor="ctr" anchorCtr="0"/>
        <a:lstStyle/>
        <a:p>
          <a:r>
            <a:rPr lang="en-US" sz="2400" b="1" dirty="0" smtClean="0">
              <a:hlinkClick xmlns:r="http://schemas.openxmlformats.org/officeDocument/2006/relationships" r:id="rId1" action="ppaction://hlinksldjump"/>
            </a:rPr>
            <a:t>Supply Chain Management</a:t>
          </a:r>
          <a:endParaRPr lang="en-US" sz="24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D011581-C5DD-419A-AAED-AD05631CDF0A}">
      <dgm:prSet phldrT="[Text]" custT="1"/>
      <dgm:spPr/>
      <dgm:t>
        <a:bodyPr anchor="ctr" anchorCtr="0"/>
        <a:lstStyle/>
        <a:p>
          <a:r>
            <a:rPr lang="en-US" sz="2000" dirty="0" smtClean="0"/>
            <a:t>Describe supply chain management systems and how they help to improve interorganizational business processes.</a:t>
          </a:r>
          <a:endParaRPr lang="en-US" sz="2000" dirty="0"/>
        </a:p>
      </dgm:t>
    </dgm:pt>
    <dgm:pt modelId="{9AD826C6-DA8A-4FF7-A064-27557BE243B8}" type="parTrans" cxnId="{27AF655E-BB1D-4732-8A07-03E7E00B3EC5}">
      <dgm:prSet/>
      <dgm:spPr/>
      <dgm:t>
        <a:bodyPr/>
        <a:lstStyle/>
        <a:p>
          <a:endParaRPr lang="en-US" sz="2000"/>
        </a:p>
      </dgm:t>
    </dgm:pt>
    <dgm:pt modelId="{C1639196-CA28-4BD6-A52D-AF603368A606}" type="sibTrans" cxnId="{27AF655E-BB1D-4732-8A07-03E7E00B3EC5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 anchor="ctr" anchorCtr="0"/>
        <a:lstStyle/>
        <a:p>
          <a:r>
            <a:rPr lang="en-US" sz="2400" b="1" dirty="0" smtClean="0"/>
            <a:t>Customer Relationship Management</a:t>
          </a:r>
          <a:endParaRPr lang="en-US" sz="24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63F0ED0-6985-439E-857A-EC47F8A3DAB0}">
      <dgm:prSet phldrT="[Text]" custT="1"/>
      <dgm:spPr/>
      <dgm:t>
        <a:bodyPr anchor="ctr" anchorCtr="0"/>
        <a:lstStyle/>
        <a:p>
          <a:r>
            <a:rPr lang="en-US" sz="2000" dirty="0" smtClean="0"/>
            <a:t>Describe customer relationship management systems and how they help to improve the activities involved in promoting and selling products to customers as well as providing customer service and nourishing long-term relationships.</a:t>
          </a:r>
          <a:endParaRPr lang="en-US" sz="2000" dirty="0"/>
        </a:p>
      </dgm:t>
    </dgm:pt>
    <dgm:pt modelId="{A9B0CFF2-8D5D-47E0-900D-55A9A3E83BE1}" type="parTrans" cxnId="{3A619D55-5747-4E00-A1FA-E45F6AED8303}">
      <dgm:prSet/>
      <dgm:spPr/>
      <dgm:t>
        <a:bodyPr/>
        <a:lstStyle/>
        <a:p>
          <a:endParaRPr lang="en-US" sz="2000"/>
        </a:p>
      </dgm:t>
    </dgm:pt>
    <dgm:pt modelId="{F7E04B30-62AE-4465-859B-270409FE7C94}" type="sibTrans" cxnId="{3A619D55-5747-4E00-A1FA-E45F6AED8303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2" custScaleY="106447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2" custScaleX="72778" custScaleY="81982"/>
      <dgm:spPr>
        <a:blipFill rotWithShape="1">
          <a:blip xmlns:r="http://schemas.openxmlformats.org/officeDocument/2006/relationships" r:embed="rId2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2" custScaleY="150465" custLinFactNeighborX="11111" custLinFactNeighborY="3211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2" custScaleX="95000" custScaleY="107014"/>
      <dgm:spPr>
        <a:blipFill rotWithShape="1">
          <a:blip xmlns:r="http://schemas.openxmlformats.org/officeDocument/2006/relationships" r:embed="rId3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310658-D31C-4B0E-8FDF-8ED9255F171B}" type="presOf" srcId="{363F0ED0-6985-439E-857A-EC47F8A3DAB0}" destId="{7B44DBCB-1EB0-418C-B751-858BAE4753CC}" srcOrd="1" destOrd="1" presId="urn:microsoft.com/office/officeart/2005/8/layout/vList4#3"/>
    <dgm:cxn modelId="{486D2D17-2FD5-414D-96DA-F45721703272}" type="presOf" srcId="{629933C8-186B-4311-BF2D-DC99990EFBF2}" destId="{A93B6B1D-06C6-4860-8EBA-32C502FF8641}" srcOrd="0" destOrd="0" presId="urn:microsoft.com/office/officeart/2005/8/layout/vList4#3"/>
    <dgm:cxn modelId="{FBD20674-3DEF-489B-B4F4-5B56BB42A881}" type="presOf" srcId="{363F0ED0-6985-439E-857A-EC47F8A3DAB0}" destId="{A93B6B1D-06C6-4860-8EBA-32C502FF8641}" srcOrd="0" destOrd="1" presId="urn:microsoft.com/office/officeart/2005/8/layout/vList4#3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32116FE4-DD80-4F17-90D8-3B37DC6824B7}" type="presOf" srcId="{482F2C61-E41B-4642-B082-EF9C103085B5}" destId="{25E29AB1-DE1E-48E4-B66F-1D7048CC3527}" srcOrd="0" destOrd="0" presId="urn:microsoft.com/office/officeart/2005/8/layout/vList4#3"/>
    <dgm:cxn modelId="{7CA147FB-F258-4F5C-9F05-8E4379490FDA}" type="presOf" srcId="{A8E9C07B-48B2-4B9C-8EC7-0782825D816E}" destId="{49E2F980-7E69-446B-A4B0-923DF6DEFA98}" srcOrd="1" destOrd="0" presId="urn:microsoft.com/office/officeart/2005/8/layout/vList4#3"/>
    <dgm:cxn modelId="{27AF655E-BB1D-4732-8A07-03E7E00B3EC5}" srcId="{A8E9C07B-48B2-4B9C-8EC7-0782825D816E}" destId="{6D011581-C5DD-419A-AAED-AD05631CDF0A}" srcOrd="0" destOrd="0" parTransId="{9AD826C6-DA8A-4FF7-A064-27557BE243B8}" sibTransId="{C1639196-CA28-4BD6-A52D-AF603368A606}"/>
    <dgm:cxn modelId="{22F1A204-80AE-4D0A-AC5B-AC5063E6FAA8}" type="presOf" srcId="{629933C8-186B-4311-BF2D-DC99990EFBF2}" destId="{7B44DBCB-1EB0-418C-B751-858BAE4753CC}" srcOrd="1" destOrd="0" presId="urn:microsoft.com/office/officeart/2005/8/layout/vList4#3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8FCF5E44-32F1-4235-8469-73A6F4F75455}" type="presOf" srcId="{6D011581-C5DD-419A-AAED-AD05631CDF0A}" destId="{BA89CFF3-74C1-4F32-B093-38D94D4D20CF}" srcOrd="0" destOrd="1" presId="urn:microsoft.com/office/officeart/2005/8/layout/vList4#3"/>
    <dgm:cxn modelId="{6176F86B-6AC9-4090-80AD-4845193EEF91}" type="presOf" srcId="{A8E9C07B-48B2-4B9C-8EC7-0782825D816E}" destId="{BA89CFF3-74C1-4F32-B093-38D94D4D20CF}" srcOrd="0" destOrd="0" presId="urn:microsoft.com/office/officeart/2005/8/layout/vList4#3"/>
    <dgm:cxn modelId="{2493944D-705D-4D7C-A7AB-B9B2A91601C2}" type="presOf" srcId="{6D011581-C5DD-419A-AAED-AD05631CDF0A}" destId="{49E2F980-7E69-446B-A4B0-923DF6DEFA98}" srcOrd="1" destOrd="1" presId="urn:microsoft.com/office/officeart/2005/8/layout/vList4#3"/>
    <dgm:cxn modelId="{3A619D55-5747-4E00-A1FA-E45F6AED8303}" srcId="{629933C8-186B-4311-BF2D-DC99990EFBF2}" destId="{363F0ED0-6985-439E-857A-EC47F8A3DAB0}" srcOrd="0" destOrd="0" parTransId="{A9B0CFF2-8D5D-47E0-900D-55A9A3E83BE1}" sibTransId="{F7E04B30-62AE-4465-859B-270409FE7C94}"/>
    <dgm:cxn modelId="{4E8EE4D3-697C-4406-9C1D-2097A53F272E}" type="presParOf" srcId="{25E29AB1-DE1E-48E4-B66F-1D7048CC3527}" destId="{056847C0-F8DB-4977-A3FD-5A95306D8B69}" srcOrd="0" destOrd="0" presId="urn:microsoft.com/office/officeart/2005/8/layout/vList4#3"/>
    <dgm:cxn modelId="{89663012-5477-4C22-89D9-715A0EEF75C0}" type="presParOf" srcId="{056847C0-F8DB-4977-A3FD-5A95306D8B69}" destId="{BA89CFF3-74C1-4F32-B093-38D94D4D20CF}" srcOrd="0" destOrd="0" presId="urn:microsoft.com/office/officeart/2005/8/layout/vList4#3"/>
    <dgm:cxn modelId="{8CBF04EB-242C-409A-B821-5830AADA70B3}" type="presParOf" srcId="{056847C0-F8DB-4977-A3FD-5A95306D8B69}" destId="{7D7D61F9-D1AA-4F6A-8715-FD6AC3E01198}" srcOrd="1" destOrd="0" presId="urn:microsoft.com/office/officeart/2005/8/layout/vList4#3"/>
    <dgm:cxn modelId="{F42460AE-61A9-4351-8D90-90E3A3213C40}" type="presParOf" srcId="{056847C0-F8DB-4977-A3FD-5A95306D8B69}" destId="{49E2F980-7E69-446B-A4B0-923DF6DEFA98}" srcOrd="2" destOrd="0" presId="urn:microsoft.com/office/officeart/2005/8/layout/vList4#3"/>
    <dgm:cxn modelId="{D4F52AD9-F171-4143-9775-AB0FC147D603}" type="presParOf" srcId="{25E29AB1-DE1E-48E4-B66F-1D7048CC3527}" destId="{02C83B37-0F1D-4FEA-B7E7-FF6719B27A33}" srcOrd="1" destOrd="0" presId="urn:microsoft.com/office/officeart/2005/8/layout/vList4#3"/>
    <dgm:cxn modelId="{ACF8F729-993F-4AFB-BAAB-38CE58728F47}" type="presParOf" srcId="{25E29AB1-DE1E-48E4-B66F-1D7048CC3527}" destId="{129D03A9-9EE6-42F0-9D54-DE111F5C82E8}" srcOrd="2" destOrd="0" presId="urn:microsoft.com/office/officeart/2005/8/layout/vList4#3"/>
    <dgm:cxn modelId="{0BA37FB3-D46D-44FF-8F9B-093FBCEF3DCC}" type="presParOf" srcId="{129D03A9-9EE6-42F0-9D54-DE111F5C82E8}" destId="{A93B6B1D-06C6-4860-8EBA-32C502FF8641}" srcOrd="0" destOrd="0" presId="urn:microsoft.com/office/officeart/2005/8/layout/vList4#3"/>
    <dgm:cxn modelId="{A7AA5549-00BD-453F-BA97-5DAEDFE4B670}" type="presParOf" srcId="{129D03A9-9EE6-42F0-9D54-DE111F5C82E8}" destId="{7AEC1603-E11D-41B0-BE2A-F6201D5BEDCD}" srcOrd="1" destOrd="0" presId="urn:microsoft.com/office/officeart/2005/8/layout/vList4#3"/>
    <dgm:cxn modelId="{B62DBB42-F51C-45A2-820E-7300341732F6}" type="presParOf" srcId="{129D03A9-9EE6-42F0-9D54-DE111F5C82E8}" destId="{7B44DBCB-1EB0-418C-B751-858BAE4753CC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9CFF3-74C1-4F32-B093-38D94D4D20CF}">
      <dsp:nvSpPr>
        <dsp:cNvPr id="0" name=""/>
        <dsp:cNvSpPr/>
      </dsp:nvSpPr>
      <dsp:spPr>
        <a:xfrm>
          <a:off x="0" y="0"/>
          <a:ext cx="8229600" cy="23725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hlinkClick xmlns:r="http://schemas.openxmlformats.org/officeDocument/2006/relationships" r:id="" action="ppaction://hlinksldjump"/>
            </a:rPr>
            <a:t>Supply Chain Management</a:t>
          </a:r>
          <a:endParaRPr 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Describe supply chain management systems and how they help to improve interorganizational business processes.</a:t>
          </a:r>
          <a:endParaRPr lang="en-US" sz="2000" kern="1200" dirty="0"/>
        </a:p>
      </dsp:txBody>
      <dsp:txXfrm>
        <a:off x="1868805" y="0"/>
        <a:ext cx="6360795" cy="2372543"/>
      </dsp:txXfrm>
    </dsp:sp>
    <dsp:sp modelId="{7D7D61F9-D1AA-4F6A-8715-FD6AC3E01198}">
      <dsp:nvSpPr>
        <dsp:cNvPr id="0" name=""/>
        <dsp:cNvSpPr/>
      </dsp:nvSpPr>
      <dsp:spPr>
        <a:xfrm>
          <a:off x="357438" y="495899"/>
          <a:ext cx="1376812" cy="13807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/>
          </a:blip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B6B1D-06C6-4860-8EBA-32C502FF8641}">
      <dsp:nvSpPr>
        <dsp:cNvPr id="0" name=""/>
        <dsp:cNvSpPr/>
      </dsp:nvSpPr>
      <dsp:spPr>
        <a:xfrm>
          <a:off x="0" y="2595728"/>
          <a:ext cx="8229600" cy="2281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hlinkClick xmlns:r="http://schemas.openxmlformats.org/officeDocument/2006/relationships" r:id="" action="ppaction://hlinksldjump"/>
            </a:rPr>
            <a:t>Customer Relationship Management</a:t>
          </a:r>
          <a:endParaRPr 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Describe customer relationship management systems and how they help to improve the activities involved in promoting and selling products to customers as well as providing customer service and nourishing long-term relationships.</a:t>
          </a:r>
          <a:endParaRPr lang="en-US" sz="2000" kern="1200" dirty="0"/>
        </a:p>
      </dsp:txBody>
      <dsp:txXfrm>
        <a:off x="1868805" y="2595728"/>
        <a:ext cx="6360795" cy="2281071"/>
      </dsp:txXfrm>
    </dsp:sp>
    <dsp:sp modelId="{7AEC1603-E11D-41B0-BE2A-F6201D5BEDCD}">
      <dsp:nvSpPr>
        <dsp:cNvPr id="0" name=""/>
        <dsp:cNvSpPr/>
      </dsp:nvSpPr>
      <dsp:spPr>
        <a:xfrm>
          <a:off x="357438" y="3045592"/>
          <a:ext cx="1376812" cy="13807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/>
          </a:blip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9CFF3-74C1-4F32-B093-38D94D4D20CF}">
      <dsp:nvSpPr>
        <dsp:cNvPr id="0" name=""/>
        <dsp:cNvSpPr/>
      </dsp:nvSpPr>
      <dsp:spPr>
        <a:xfrm>
          <a:off x="0" y="0"/>
          <a:ext cx="8229600" cy="1944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hlinkClick xmlns:r="http://schemas.openxmlformats.org/officeDocument/2006/relationships" r:id="" action="ppaction://hlinksldjump"/>
            </a:rPr>
            <a:t>Supply Chain Management</a:t>
          </a:r>
          <a:endParaRPr 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Describe supply chain management systems and how they help to improve interorganizational business processes.</a:t>
          </a:r>
          <a:endParaRPr lang="en-US" sz="2000" kern="1200" dirty="0"/>
        </a:p>
      </dsp:txBody>
      <dsp:txXfrm>
        <a:off x="1828561" y="0"/>
        <a:ext cx="6401038" cy="1944167"/>
      </dsp:txXfrm>
    </dsp:sp>
    <dsp:sp modelId="{7D7D61F9-D1AA-4F6A-8715-FD6AC3E01198}">
      <dsp:nvSpPr>
        <dsp:cNvPr id="0" name=""/>
        <dsp:cNvSpPr/>
      </dsp:nvSpPr>
      <dsp:spPr>
        <a:xfrm>
          <a:off x="406668" y="373150"/>
          <a:ext cx="1197867" cy="11978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/>
          </a:blip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B6B1D-06C6-4860-8EBA-32C502FF8641}">
      <dsp:nvSpPr>
        <dsp:cNvPr id="0" name=""/>
        <dsp:cNvSpPr/>
      </dsp:nvSpPr>
      <dsp:spPr>
        <a:xfrm>
          <a:off x="0" y="2128679"/>
          <a:ext cx="8229600" cy="2748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Customer Relationship Management</a:t>
          </a:r>
          <a:endParaRPr 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Describe customer relationship management systems and how they help to improve the activities involved in promoting and selling products to customers as well as providing customer service and nourishing long-term relationships.</a:t>
          </a:r>
          <a:endParaRPr lang="en-US" sz="2000" kern="1200" dirty="0"/>
        </a:p>
      </dsp:txBody>
      <dsp:txXfrm>
        <a:off x="1828561" y="2128679"/>
        <a:ext cx="6401038" cy="2748120"/>
      </dsp:txXfrm>
    </dsp:sp>
    <dsp:sp modelId="{7AEC1603-E11D-41B0-BE2A-F6201D5BEDCD}">
      <dsp:nvSpPr>
        <dsp:cNvPr id="0" name=""/>
        <dsp:cNvSpPr/>
      </dsp:nvSpPr>
      <dsp:spPr>
        <a:xfrm>
          <a:off x="223789" y="2719060"/>
          <a:ext cx="1563624" cy="15636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/>
          </a:blip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AA9F61-1AF8-44B4-9E6C-09B0EEDDF400}" type="datetimeFigureOut">
              <a:rPr lang="en-US"/>
              <a:pPr>
                <a:defRPr/>
              </a:pPr>
              <a:t>4/10/14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D1540B-42B5-4C64-94D9-CD8D108B8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84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D04DC3-4B2C-4D92-95AD-9FB818316CD6}" type="datetimeFigureOut">
              <a:rPr lang="en-US"/>
              <a:pPr>
                <a:defRPr/>
              </a:pPr>
              <a:t>4/10/14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F09DDF-2EE2-4887-9583-671CFD611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51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CF03EF-96F9-4D26-8019-3B5C1D02896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09DDF-2EE2-4887-9583-671CFD61104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2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400" dirty="0" smtClean="0"/>
              <a:t>Automation of business processes between supplier and multiple customers</a:t>
            </a:r>
          </a:p>
          <a:p>
            <a:pPr lvl="1" eaLnBrk="1" hangingPunct="1"/>
            <a:r>
              <a:rPr lang="en-US" altLang="en-US" sz="2400" dirty="0" smtClean="0"/>
              <a:t>Before transaction</a:t>
            </a:r>
          </a:p>
          <a:p>
            <a:pPr lvl="1" eaLnBrk="1" hangingPunct="1"/>
            <a:r>
              <a:rPr lang="en-US" altLang="en-US" sz="2400" dirty="0" smtClean="0"/>
              <a:t>During transaction</a:t>
            </a:r>
          </a:p>
          <a:p>
            <a:pPr lvl="1" eaLnBrk="1" hangingPunct="1"/>
            <a:r>
              <a:rPr lang="en-US" altLang="en-US" sz="2400" dirty="0" smtClean="0"/>
              <a:t>After transaction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Customers can manage all phases of the purchasing cycle!</a:t>
            </a:r>
          </a:p>
          <a:p>
            <a:endParaRPr lang="en-US" altLang="en-US" sz="24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343400"/>
            <a:ext cx="67056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 dirty="0" smtClean="0"/>
              <a:t>Automation of business processes between a buyer and multiple suppliers</a:t>
            </a:r>
          </a:p>
          <a:p>
            <a:endParaRPr lang="en-US" altLang="en-US" sz="24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F34860-3266-41E2-8D3C-F09633C5DC6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AB828-E831-45BE-8722-8916EF0C494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C57BE7-B791-4C14-B353-B5AC8F91508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0" indent="-190500">
              <a:defRPr/>
            </a:pPr>
            <a:r>
              <a:rPr lang="en-US" sz="1800" b="1" i="1" dirty="0" smtClean="0"/>
              <a:t>Customer relationship management (CRM)</a:t>
            </a:r>
            <a:r>
              <a:rPr lang="en-US" sz="1800" dirty="0" smtClean="0"/>
              <a:t> – involves managing all aspects of a customer’s relationship with an organization to increase customer loyalty and retention and an organization's profitability</a:t>
            </a:r>
          </a:p>
          <a:p>
            <a:pPr marL="190500" indent="-190500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CRM is not just technology, but a strategy, process, and business goal that an organization must embrace on an enterprise-wide level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CRM can enable an organization to:</a:t>
            </a:r>
          </a:p>
          <a:p>
            <a:pPr lvl="1" eaLnBrk="1" hangingPunct="1">
              <a:defRPr/>
            </a:pPr>
            <a:r>
              <a:rPr lang="en-US" sz="1800" dirty="0" smtClean="0"/>
              <a:t>Identify types of customers</a:t>
            </a:r>
          </a:p>
          <a:p>
            <a:pPr lvl="1" eaLnBrk="1" hangingPunct="1">
              <a:defRPr/>
            </a:pPr>
            <a:r>
              <a:rPr lang="en-US" sz="1800" dirty="0" smtClean="0"/>
              <a:t>Design individual customer marketing campaigns </a:t>
            </a:r>
          </a:p>
          <a:p>
            <a:pPr lvl="1" eaLnBrk="1" hangingPunct="1">
              <a:defRPr/>
            </a:pPr>
            <a:r>
              <a:rPr lang="en-US" sz="1800" dirty="0" smtClean="0"/>
              <a:t>Treat each customer as an individual</a:t>
            </a:r>
          </a:p>
          <a:p>
            <a:pPr lvl="1" eaLnBrk="1" hangingPunct="1">
              <a:defRPr/>
            </a:pPr>
            <a:r>
              <a:rPr lang="en-US" sz="1800" dirty="0" smtClean="0"/>
              <a:t>Understand customer buying behaviors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0" indent="-190500">
              <a:defRPr/>
            </a:pPr>
            <a:r>
              <a:rPr lang="en-US" sz="1800" b="1" i="1" dirty="0" smtClean="0"/>
              <a:t>Customer relationship management (CRM)</a:t>
            </a:r>
            <a:r>
              <a:rPr lang="en-US" sz="1800" dirty="0" smtClean="0"/>
              <a:t> – involves managing all aspects of a customer’s relationship with an organization to increase customer loyalty and retention and an organization's profitability</a:t>
            </a:r>
          </a:p>
          <a:p>
            <a:pPr marL="190500" indent="-190500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CRM is not just technology, but a strategy, process, and business goal that an organization must embrace on an enterprise-wide level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CRM can enable an organization to:</a:t>
            </a:r>
          </a:p>
          <a:p>
            <a:pPr lvl="1" eaLnBrk="1" hangingPunct="1">
              <a:defRPr/>
            </a:pPr>
            <a:r>
              <a:rPr lang="en-US" sz="1800" dirty="0" smtClean="0"/>
              <a:t>Identify types of customers</a:t>
            </a:r>
          </a:p>
          <a:p>
            <a:pPr lvl="1" eaLnBrk="1" hangingPunct="1">
              <a:defRPr/>
            </a:pPr>
            <a:r>
              <a:rPr lang="en-US" sz="1800" dirty="0" smtClean="0"/>
              <a:t>Design individual customer marketing campaigns </a:t>
            </a:r>
          </a:p>
          <a:p>
            <a:pPr lvl="1" eaLnBrk="1" hangingPunct="1">
              <a:defRPr/>
            </a:pPr>
            <a:r>
              <a:rPr lang="en-US" sz="1800" dirty="0" smtClean="0"/>
              <a:t>Treat each customer as an individual</a:t>
            </a:r>
          </a:p>
          <a:p>
            <a:pPr lvl="1" eaLnBrk="1" hangingPunct="1">
              <a:defRPr/>
            </a:pPr>
            <a:r>
              <a:rPr lang="en-US" sz="1800" dirty="0" smtClean="0"/>
              <a:t>Understand customer buying behaviors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6858000" cy="4114800"/>
          </a:xfrm>
          <a:ln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Multiple Contact Points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The goal is to provide a single, integrated view of all customer activity, available to all employees who interact with the customer.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Feedback, Individual Needs, and Cross Selling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Having better information enables workers to provide better service, meet the individual needs of each customer.</a:t>
            </a:r>
          </a:p>
          <a:p>
            <a:pPr marL="190500" indent="-190500">
              <a:defRPr/>
            </a:pPr>
            <a:endParaRPr lang="en-US" sz="240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D6CD37-EF9A-45CF-9B85-42A0D27736B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C741AC-36B5-4B9F-9F7B-6A7C4F3BA0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8C6D03-1426-4F31-884D-DF03198A6E9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F4674-BDB9-411B-92A7-1B16D1F838A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5325A9-B842-4C2F-AB30-16E81C86882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F7DA77-F952-4379-9264-50BC0A76FB4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F2090D-31BE-4BD2-80BF-570822C4620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>
          <a:xfrm>
            <a:off x="1219200" y="3810000"/>
            <a:ext cx="6705600" cy="19050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7"/>
          <p:cNvSpPr/>
          <p:nvPr userDrawn="1"/>
        </p:nvSpPr>
        <p:spPr>
          <a:xfrm>
            <a:off x="533400" y="2057400"/>
            <a:ext cx="80772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9"/>
          <p:cNvSpPr/>
          <p:nvPr userDrawn="1"/>
        </p:nvSpPr>
        <p:spPr>
          <a:xfrm>
            <a:off x="381000" y="1752600"/>
            <a:ext cx="8382000" cy="4724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 userDrawn="1"/>
        </p:nvSpPr>
        <p:spPr>
          <a:xfrm>
            <a:off x="6553200" y="228600"/>
            <a:ext cx="2209800" cy="594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9"/>
          <p:cNvSpPr/>
          <p:nvPr userDrawn="1"/>
        </p:nvSpPr>
        <p:spPr>
          <a:xfrm>
            <a:off x="381000" y="228600"/>
            <a:ext cx="6019800" cy="59436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7912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5867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/>
          <p:nvPr userDrawn="1"/>
        </p:nvSpPr>
        <p:spPr>
          <a:xfrm>
            <a:off x="609600" y="4343400"/>
            <a:ext cx="80010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 userDrawn="1"/>
        </p:nvSpPr>
        <p:spPr>
          <a:xfrm>
            <a:off x="609600" y="2590800"/>
            <a:ext cx="8001000" cy="1676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9600"/>
            <a:ext cx="7772400" cy="1447800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24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/>
          <p:cNvSpPr/>
          <p:nvPr userDrawn="1"/>
        </p:nvSpPr>
        <p:spPr>
          <a:xfrm>
            <a:off x="381000" y="228600"/>
            <a:ext cx="83820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6505575"/>
            <a:ext cx="8229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8053388" algn="r"/>
              </a:tabLst>
              <a:defRPr/>
            </a:pPr>
            <a:r>
              <a:rPr lang="en-US" sz="1200" dirty="0">
                <a:latin typeface="+mn-lt"/>
                <a:cs typeface="+mn-cs"/>
              </a:rPr>
              <a:t>Copyright © 2014 Pearson Education, Inc. 	</a:t>
            </a:r>
            <a:fld id="{DFF2A00C-597B-483E-BCE6-9A0667B15814}" type="slidenum">
              <a:rPr lang="en-US" sz="12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8053388" algn="r"/>
                </a:tabLst>
                <a:defRPr/>
              </a:pPr>
              <a:t>‹#›</a:t>
            </a:fld>
            <a:endParaRPr lang="en-US" sz="1200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2" r:id="rId5"/>
    <p:sldLayoutId id="2147483677" r:id="rId6"/>
    <p:sldLayoutId id="2147483671" r:id="rId7"/>
    <p:sldLayoutId id="2147483670" r:id="rId8"/>
    <p:sldLayoutId id="2147483669" r:id="rId9"/>
    <p:sldLayoutId id="2147483678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S</a:t>
            </a:r>
            <a:r>
              <a:rPr lang="en-US" dirty="0" smtClean="0"/>
              <a:t>upply </a:t>
            </a:r>
            <a:r>
              <a:rPr lang="en-US" dirty="0"/>
              <a:t>chain management (SCM) systems supporting </a:t>
            </a:r>
            <a:r>
              <a:rPr lang="en-US" dirty="0" smtClean="0"/>
              <a:t>business-to-business </a:t>
            </a:r>
            <a:r>
              <a:rPr lang="en-US" dirty="0"/>
              <a:t>(B2B) </a:t>
            </a:r>
            <a:r>
              <a:rPr lang="en-US" dirty="0" smtClean="0"/>
              <a:t>transactions, customer </a:t>
            </a:r>
            <a:r>
              <a:rPr lang="en-US" dirty="0"/>
              <a:t>relationship management (CRM) </a:t>
            </a:r>
            <a:r>
              <a:rPr lang="en-US" dirty="0" smtClean="0"/>
              <a:t>systems promote sales and long-term customer relationships</a:t>
            </a:r>
            <a:endParaRPr lang="en-US" dirty="0"/>
          </a:p>
        </p:txBody>
      </p:sp>
      <p:sp>
        <p:nvSpPr>
          <p:cNvPr id="1638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8 - Strengthening Business-to-Business Relationships via Supply Chain and Customer Relationship Management</a:t>
            </a: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0"/>
            <a:ext cx="1990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2163" y="0"/>
            <a:ext cx="20018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5013" y="0"/>
            <a:ext cx="5137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Vendor-Managed Inventory (VMI)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168275" y="1828800"/>
            <a:ext cx="8842375" cy="4572000"/>
          </a:xfrm>
        </p:spPr>
        <p:txBody>
          <a:bodyPr/>
          <a:lstStyle/>
          <a:p>
            <a:r>
              <a:rPr lang="en-US" altLang="en-US" sz="2400" dirty="0" smtClean="0"/>
              <a:t>VMI is a business model in which suppliers manage the manufacturer’s (or retailer’s) inventory levels based on pre-established service levels.</a:t>
            </a:r>
          </a:p>
          <a:p>
            <a:r>
              <a:rPr lang="en-US" altLang="en-US" sz="2400" dirty="0" smtClean="0"/>
              <a:t>Supplier </a:t>
            </a:r>
            <a:r>
              <a:rPr lang="en-US" altLang="en-US" sz="2400" dirty="0" smtClean="0"/>
              <a:t>monitors </a:t>
            </a:r>
            <a:r>
              <a:rPr lang="en-US" altLang="en-US" sz="2400" dirty="0" smtClean="0"/>
              <a:t>stock levels and sales data.</a:t>
            </a:r>
          </a:p>
          <a:p>
            <a:r>
              <a:rPr lang="en-US" altLang="en-US" sz="2400" dirty="0" smtClean="0"/>
              <a:t>VMI requires manufacturer (retailer) to share real-time data.</a:t>
            </a:r>
          </a:p>
          <a:p>
            <a:r>
              <a:rPr lang="en-US" altLang="en-US" sz="2400" dirty="0" smtClean="0"/>
              <a:t>Benefits</a:t>
            </a:r>
          </a:p>
          <a:p>
            <a:pPr lvl="1"/>
            <a:r>
              <a:rPr lang="en-US" altLang="en-US" sz="1800" dirty="0" smtClean="0"/>
              <a:t>Cost savings</a:t>
            </a:r>
          </a:p>
          <a:p>
            <a:pPr lvl="1"/>
            <a:r>
              <a:rPr lang="en-US" altLang="en-US" sz="1800" dirty="0" smtClean="0"/>
              <a:t>Minimized stock-out situations</a:t>
            </a:r>
          </a:p>
          <a:p>
            <a:pPr lvl="1"/>
            <a:r>
              <a:rPr lang="en-US" altLang="en-US" sz="1800" dirty="0" smtClean="0"/>
              <a:t>Accurate  forecasts</a:t>
            </a:r>
          </a:p>
          <a:p>
            <a:pPr lvl="1"/>
            <a:r>
              <a:rPr lang="en-US" altLang="en-US" sz="1800" dirty="0" smtClean="0"/>
              <a:t>Reduced errors</a:t>
            </a:r>
          </a:p>
          <a:p>
            <a:pPr lvl="1"/>
            <a:r>
              <a:rPr lang="en-US" altLang="en-US" sz="1800" dirty="0" smtClean="0"/>
              <a:t>Prioritized goods shipments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535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534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The Bullwhip </a:t>
            </a:r>
            <a:r>
              <a:rPr lang="en-US" dirty="0" smtClean="0">
                <a:ea typeface="+mj-ea"/>
              </a:rPr>
              <a:t>Effect: </a:t>
            </a:r>
            <a:br>
              <a:rPr lang="en-US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49344"/>
            <a:ext cx="8428038" cy="518121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Definition: Large fluctuations in suppliers’ forecasts caused by small fluctuations in demand for the end product and the need to create safety buffers</a:t>
            </a:r>
          </a:p>
          <a:p>
            <a:r>
              <a:rPr lang="en-US" sz="2400" dirty="0" smtClean="0"/>
              <a:t>Ripple </a:t>
            </a:r>
            <a:r>
              <a:rPr lang="en-US" sz="2400" dirty="0"/>
              <a:t>effects in which forecast errors and safety stocks multiply when moving up the supply chain</a:t>
            </a:r>
          </a:p>
          <a:p>
            <a:r>
              <a:rPr lang="en-US" sz="2400" dirty="0"/>
              <a:t>Happens when businesses include safety buffer to prevent stock-outs</a:t>
            </a:r>
          </a:p>
          <a:p>
            <a:r>
              <a:rPr lang="en-US" sz="2400" dirty="0"/>
              <a:t>Small end-product demand fluctuations cause large fluctuations further up the supply chain.</a:t>
            </a:r>
          </a:p>
          <a:p>
            <a:r>
              <a:rPr lang="en-US" sz="2400" dirty="0"/>
              <a:t>Small forecasting errors at end of supply chain cause large errors further up the supply chain.</a:t>
            </a:r>
          </a:p>
          <a:p>
            <a:r>
              <a:rPr lang="en-US" sz="2400" dirty="0"/>
              <a:t>Integrated business processes help mitigate the bullwhip effect.</a:t>
            </a:r>
          </a:p>
        </p:txBody>
      </p:sp>
    </p:spTree>
    <p:extLst>
      <p:ext uri="{BB962C8B-B14F-4D97-AF65-F5344CB8AC3E}">
        <p14:creationId xmlns:p14="http://schemas.microsoft.com/office/powerpoint/2010/main" val="188291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6106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Functions That Optimize the Supply Network</a:t>
            </a:r>
          </a:p>
        </p:txBody>
      </p:sp>
      <p:sp>
        <p:nvSpPr>
          <p:cNvPr id="27652" name="Content Placeholder 6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915400" cy="4800600"/>
          </a:xfrm>
        </p:spPr>
        <p:txBody>
          <a:bodyPr/>
          <a:lstStyle/>
          <a:p>
            <a:r>
              <a:rPr lang="en-US" altLang="en-US" sz="1800" b="1" dirty="0" smtClean="0"/>
              <a:t>Supply Chain Management (SCM) </a:t>
            </a:r>
            <a:r>
              <a:rPr lang="en-US" altLang="en-US" sz="1800" dirty="0" smtClean="0"/>
              <a:t>improves the coordination of suppliers, product or service production, and distribution</a:t>
            </a:r>
            <a:r>
              <a:rPr lang="en-US" altLang="en-US" sz="1800" dirty="0" smtClean="0"/>
              <a:t>.</a:t>
            </a:r>
          </a:p>
          <a:p>
            <a:r>
              <a:rPr lang="en-US" sz="1800" dirty="0" smtClean="0"/>
              <a:t>Has </a:t>
            </a:r>
            <a:r>
              <a:rPr lang="en-US" sz="1800" dirty="0"/>
              <a:t>two main objectives: to accelerate product development and innovation while reducing costs.</a:t>
            </a:r>
          </a:p>
          <a:p>
            <a:r>
              <a:rPr lang="en-US" sz="1800" dirty="0"/>
              <a:t> </a:t>
            </a:r>
          </a:p>
          <a:p>
            <a:endParaRPr lang="en-US" altLang="en-US" sz="1800" dirty="0" smtClean="0"/>
          </a:p>
        </p:txBody>
      </p:sp>
      <p:pic>
        <p:nvPicPr>
          <p:cNvPr id="27653" name="Picture 7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86010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6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Integrating SCM with ERP and CRM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ERP systems are primarily used to optimize business processes </a:t>
            </a:r>
            <a:r>
              <a:rPr lang="en-US" altLang="en-US" i="1" dirty="0" smtClean="0"/>
              <a:t>within the organization.</a:t>
            </a:r>
          </a:p>
          <a:p>
            <a:r>
              <a:rPr lang="en-US" altLang="en-US" dirty="0" smtClean="0"/>
              <a:t>SCM is used to improve business processes that </a:t>
            </a:r>
            <a:r>
              <a:rPr lang="en-US" altLang="en-US" i="1" dirty="0" smtClean="0"/>
              <a:t>span organizational </a:t>
            </a:r>
            <a:r>
              <a:rPr lang="en-US" altLang="en-US" dirty="0" smtClean="0"/>
              <a:t>boundaries.</a:t>
            </a:r>
          </a:p>
          <a:p>
            <a:r>
              <a:rPr lang="en-US" altLang="en-US" dirty="0" smtClean="0"/>
              <a:t>Tight ERP/CRM/SCM integration reaps great benefits.</a:t>
            </a:r>
          </a:p>
          <a:p>
            <a:r>
              <a:rPr lang="en-US" altLang="en-US" dirty="0" smtClean="0"/>
              <a:t>SCM uses data about customer orders (from CRM) and payments (from ERP).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514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4B5064"/>
                </a:solidFill>
                <a:latin typeface="Georgia" charset="0"/>
              </a:rPr>
              <a:t>Supply Chain Planning (SCP)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9075" y="1717675"/>
            <a:ext cx="8229600" cy="457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 dirty="0"/>
              <a:t>Four types of plans are developed:</a:t>
            </a:r>
          </a:p>
          <a:p>
            <a:pPr marL="990600" lvl="1" indent="-533400" eaLnBrk="1" hangingPunct="1">
              <a:lnSpc>
                <a:spcPct val="90000"/>
              </a:lnSpc>
              <a:buSzPct val="95000"/>
              <a:buFontTx/>
              <a:buAutoNum type="arabicPeriod"/>
            </a:pPr>
            <a:r>
              <a:rPr lang="en-US" sz="2000" dirty="0"/>
              <a:t>Demand planning and forecasting</a:t>
            </a:r>
          </a:p>
          <a:p>
            <a:pPr marL="1371600" lvl="2" indent="-457200" eaLnBrk="1" hangingPunct="1">
              <a:lnSpc>
                <a:spcPct val="90000"/>
              </a:lnSpc>
              <a:buSzPct val="95000"/>
              <a:buFontTx/>
              <a:buChar char="o"/>
            </a:pPr>
            <a:r>
              <a:rPr lang="en-US" sz="2000" dirty="0"/>
              <a:t>Examination of historic data</a:t>
            </a:r>
          </a:p>
          <a:p>
            <a:pPr marL="990600" lvl="1" indent="-533400" eaLnBrk="1" hangingPunct="1">
              <a:lnSpc>
                <a:spcPct val="90000"/>
              </a:lnSpc>
              <a:buSzPct val="95000"/>
              <a:buFontTx/>
              <a:buAutoNum type="arabicPeriod"/>
            </a:pPr>
            <a:r>
              <a:rPr lang="en-US" sz="2000" dirty="0"/>
              <a:t>Distribution planning</a:t>
            </a:r>
          </a:p>
          <a:p>
            <a:pPr marL="1371600" lvl="2" indent="-457200" eaLnBrk="1" hangingPunct="1">
              <a:lnSpc>
                <a:spcPct val="90000"/>
              </a:lnSpc>
              <a:buSzPct val="95000"/>
              <a:buFontTx/>
              <a:buChar char="o"/>
            </a:pPr>
            <a:r>
              <a:rPr lang="en-US" sz="2000" dirty="0"/>
              <a:t>Delivering products to consumers</a:t>
            </a:r>
          </a:p>
          <a:p>
            <a:pPr marL="1371600" lvl="2" indent="-457200" eaLnBrk="1" hangingPunct="1">
              <a:lnSpc>
                <a:spcPct val="90000"/>
              </a:lnSpc>
              <a:buSzPct val="95000"/>
              <a:buFontTx/>
              <a:buChar char="o"/>
            </a:pPr>
            <a:r>
              <a:rPr lang="en-US" sz="2000" dirty="0"/>
              <a:t>Warehousing, delivering, invoicing, and payment collection</a:t>
            </a:r>
          </a:p>
          <a:p>
            <a:pPr marL="990600" lvl="1" indent="-533400" eaLnBrk="1" hangingPunct="1">
              <a:lnSpc>
                <a:spcPct val="90000"/>
              </a:lnSpc>
              <a:buSzPct val="95000"/>
              <a:buFontTx/>
              <a:buAutoNum type="arabicPeriod"/>
            </a:pPr>
            <a:r>
              <a:rPr lang="en-US" sz="2000" dirty="0"/>
              <a:t>Production scheduling</a:t>
            </a:r>
          </a:p>
          <a:p>
            <a:pPr marL="1371600" lvl="2" indent="-457200" eaLnBrk="1" hangingPunct="1">
              <a:lnSpc>
                <a:spcPct val="90000"/>
              </a:lnSpc>
              <a:buSzPct val="95000"/>
              <a:buFontTx/>
              <a:buChar char="o"/>
            </a:pPr>
            <a:r>
              <a:rPr lang="en-US" sz="2000" dirty="0"/>
              <a:t>Coordination of activities needed to create the product/service</a:t>
            </a:r>
          </a:p>
          <a:p>
            <a:pPr marL="1371600" lvl="2" indent="-457200" eaLnBrk="1" hangingPunct="1">
              <a:lnSpc>
                <a:spcPct val="90000"/>
              </a:lnSpc>
              <a:buSzPct val="95000"/>
              <a:buFontTx/>
              <a:buChar char="o"/>
            </a:pPr>
            <a:r>
              <a:rPr lang="en-US" sz="2000" dirty="0"/>
              <a:t>Optimization of the use of materials, equipment, and labor</a:t>
            </a:r>
          </a:p>
          <a:p>
            <a:pPr marL="990600" lvl="1" indent="-533400" eaLnBrk="1" hangingPunct="1">
              <a:lnSpc>
                <a:spcPct val="90000"/>
              </a:lnSpc>
              <a:buSzPct val="95000"/>
              <a:buFontTx/>
              <a:buAutoNum type="arabicPeriod"/>
            </a:pPr>
            <a:r>
              <a:rPr lang="en-US" sz="2000" dirty="0"/>
              <a:t>Inventory and safety stock planning</a:t>
            </a:r>
          </a:p>
          <a:p>
            <a:pPr marL="1371600" lvl="2" indent="-457200" eaLnBrk="1" hangingPunct="1">
              <a:lnSpc>
                <a:spcPct val="90000"/>
              </a:lnSpc>
              <a:buSzPct val="95000"/>
              <a:buFontTx/>
              <a:buChar char="o"/>
            </a:pPr>
            <a:r>
              <a:rPr lang="en-US" sz="2000" dirty="0"/>
              <a:t>Development of inventory estimates</a:t>
            </a:r>
          </a:p>
          <a:p>
            <a:pPr marL="1371600" lvl="2" indent="-457200" eaLnBrk="1" hangingPunct="1">
              <a:lnSpc>
                <a:spcPct val="90000"/>
              </a:lnSpc>
              <a:buSzPct val="95000"/>
              <a:buFontTx/>
              <a:buChar char="o"/>
            </a:pPr>
            <a:endParaRPr lang="en-US" sz="2000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2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SCM Architecture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0175" y="1752600"/>
            <a:ext cx="8947150" cy="4495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SCM modules support two functions.</a:t>
            </a:r>
          </a:p>
          <a:p>
            <a:pPr lvl="1" eaLnBrk="1" hangingPunct="1"/>
            <a:r>
              <a:rPr lang="en-US" altLang="en-US" sz="1600" dirty="0" smtClean="0"/>
              <a:t>Supply chain </a:t>
            </a:r>
            <a:r>
              <a:rPr lang="en-US" altLang="en-US" sz="1600" dirty="0" smtClean="0"/>
              <a:t>planning (SCP) —</a:t>
            </a:r>
            <a:r>
              <a:rPr lang="en-US" altLang="en-US" sz="1600" dirty="0" smtClean="0"/>
              <a:t>development of resource plans to support production.</a:t>
            </a:r>
          </a:p>
          <a:p>
            <a:pPr lvl="1" eaLnBrk="1" hangingPunct="1"/>
            <a:endParaRPr lang="en-US" altLang="en-US" sz="1800" dirty="0" smtClean="0"/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r>
              <a:rPr lang="en-US" altLang="en-US" sz="1600" dirty="0" smtClean="0"/>
              <a:t>Supply chain </a:t>
            </a:r>
            <a:r>
              <a:rPr lang="en-US" altLang="en-US" sz="1600" dirty="0" smtClean="0"/>
              <a:t>execution(SCE) —</a:t>
            </a:r>
            <a:r>
              <a:rPr lang="en-US" altLang="en-US" sz="1600" dirty="0" smtClean="0"/>
              <a:t>efficient flow of products, information, and financing.</a:t>
            </a:r>
          </a:p>
        </p:txBody>
      </p:sp>
      <p:pic>
        <p:nvPicPr>
          <p:cNvPr id="29701" name="Picture 6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533650"/>
            <a:ext cx="57213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Nonam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4676775"/>
            <a:ext cx="57975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84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4B5064"/>
                </a:solidFill>
                <a:latin typeface="Georgia" charset="0"/>
              </a:rPr>
              <a:t>Emerging SCM Trends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9075" y="1809750"/>
            <a:ext cx="8229600" cy="1828800"/>
          </a:xfrm>
        </p:spPr>
        <p:txBody>
          <a:bodyPr/>
          <a:lstStyle/>
          <a:p>
            <a:pPr eaLnBrk="1" hangingPunct="1"/>
            <a:r>
              <a:rPr lang="en-US" sz="2000" dirty="0"/>
              <a:t>Key trends</a:t>
            </a:r>
          </a:p>
          <a:p>
            <a:pPr lvl="1" eaLnBrk="1" hangingPunct="1"/>
            <a:r>
              <a:rPr lang="en-US" sz="1800" dirty="0"/>
              <a:t>Supplier portals</a:t>
            </a:r>
          </a:p>
          <a:p>
            <a:pPr lvl="1" eaLnBrk="1" hangingPunct="1"/>
            <a:r>
              <a:rPr lang="en-US" sz="1800" dirty="0"/>
              <a:t>Customer portals</a:t>
            </a:r>
          </a:p>
          <a:p>
            <a:pPr lvl="1" eaLnBrk="1" hangingPunct="1"/>
            <a:r>
              <a:rPr lang="en-US" sz="1800" dirty="0"/>
              <a:t>Business-to-business (B2B) </a:t>
            </a:r>
            <a:r>
              <a:rPr lang="en-US" sz="1800" dirty="0" smtClean="0"/>
              <a:t>marketplaces:</a:t>
            </a:r>
          </a:p>
          <a:p>
            <a:pPr lvl="2"/>
            <a:r>
              <a:rPr lang="en-US" sz="1800" dirty="0"/>
              <a:t>Many buyers and many sellers can come together</a:t>
            </a:r>
          </a:p>
          <a:p>
            <a:pPr lvl="2"/>
            <a:r>
              <a:rPr lang="en-US" sz="1800" dirty="0"/>
              <a:t>Popular trading exchanges:</a:t>
            </a:r>
          </a:p>
          <a:p>
            <a:pPr lvl="2"/>
            <a:r>
              <a:rPr lang="en-US" sz="1800" dirty="0" err="1"/>
              <a:t>www.scrapsite.com</a:t>
            </a:r>
            <a:r>
              <a:rPr lang="en-US" sz="1800" dirty="0"/>
              <a:t> (steel)</a:t>
            </a:r>
          </a:p>
          <a:p>
            <a:pPr lvl="2"/>
            <a:r>
              <a:rPr lang="en-US" sz="1800" dirty="0" err="1"/>
              <a:t>www.paperspace.com</a:t>
            </a:r>
            <a:r>
              <a:rPr lang="en-US" sz="1800" dirty="0"/>
              <a:t> (paper)</a:t>
            </a:r>
          </a:p>
          <a:p>
            <a:pPr lvl="2"/>
            <a:r>
              <a:rPr lang="en-US" sz="1800" dirty="0" err="1"/>
              <a:t>www.sciquest.com</a:t>
            </a:r>
            <a:r>
              <a:rPr lang="en-US" sz="1800" dirty="0"/>
              <a:t> (medical equipment</a:t>
            </a:r>
            <a:r>
              <a:rPr lang="en-US" sz="1800" dirty="0" smtClean="0"/>
              <a:t>)</a:t>
            </a:r>
            <a:endParaRPr lang="en-US" sz="2300" dirty="0"/>
          </a:p>
          <a:p>
            <a:pPr eaLnBrk="1" hangingPunct="1"/>
            <a:r>
              <a:rPr lang="en-US" sz="1800" dirty="0"/>
              <a:t>Key enabling technologies</a:t>
            </a:r>
          </a:p>
          <a:p>
            <a:pPr lvl="1" eaLnBrk="1" hangingPunct="1"/>
            <a:r>
              <a:rPr lang="en-US" sz="1800" dirty="0"/>
              <a:t>Extensible Markup Language (XML)</a:t>
            </a:r>
          </a:p>
          <a:p>
            <a:pPr lvl="1" eaLnBrk="1" hangingPunct="1"/>
            <a:r>
              <a:rPr lang="en-US" sz="1800" dirty="0"/>
              <a:t>Radio Frequency Identification (RFID)</a:t>
            </a:r>
          </a:p>
          <a:p>
            <a:pPr lvl="1" eaLnBrk="1" hangingPunct="1"/>
            <a:endParaRPr lang="en-US" sz="1800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9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B-2-B Portals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76800"/>
          </a:xfrm>
        </p:spPr>
        <p:txBody>
          <a:bodyPr/>
          <a:lstStyle/>
          <a:p>
            <a:r>
              <a:rPr lang="en-US" sz="1800" dirty="0"/>
              <a:t>An access point or front door through which a business partner accesses secured proprietary information from an organization – typically using extranets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Enables interactions between a single company and its suppliers or customers</a:t>
            </a:r>
            <a:endParaRPr lang="en-US" sz="1800" dirty="0"/>
          </a:p>
          <a:p>
            <a:r>
              <a:rPr lang="en-US" sz="1800" dirty="0"/>
              <a:t>Portals allow access to critical info needed to conduct business – portals provide productivity gains and cost savings for B2B transactions. </a:t>
            </a:r>
            <a:endParaRPr lang="en-US" sz="1800" dirty="0" smtClean="0"/>
          </a:p>
          <a:p>
            <a:r>
              <a:rPr lang="en-US" sz="1800" dirty="0" smtClean="0"/>
              <a:t>Supplier Portals and Customer Portals</a:t>
            </a:r>
            <a:endParaRPr lang="en-US" sz="2000" dirty="0" smtClean="0"/>
          </a:p>
          <a:p>
            <a:pPr lvl="1"/>
            <a:r>
              <a:rPr lang="en-US" sz="1800" dirty="0" smtClean="0"/>
              <a:t>Supplier Portals:</a:t>
            </a:r>
          </a:p>
          <a:p>
            <a:pPr lvl="2"/>
            <a:r>
              <a:rPr lang="en-US" sz="1800" dirty="0" smtClean="0"/>
              <a:t>Automate the business processes involved in purchasing or procuring products between a single buyer and multiple suppliers</a:t>
            </a:r>
          </a:p>
          <a:p>
            <a:pPr lvl="1"/>
            <a:r>
              <a:rPr lang="en-US" sz="1800" dirty="0" smtClean="0"/>
              <a:t>Customer Portals:</a:t>
            </a:r>
          </a:p>
          <a:p>
            <a:pPr lvl="2"/>
            <a:r>
              <a:rPr lang="en-US" sz="1800" dirty="0" smtClean="0"/>
              <a:t>Automate the business processes involved in selling or distributing products from a single supplier to multiple buyers </a:t>
            </a:r>
          </a:p>
          <a:p>
            <a:pPr marL="0" indent="0">
              <a:buNone/>
            </a:pPr>
            <a:endParaRPr lang="en-US" sz="2000" dirty="0"/>
          </a:p>
          <a:p>
            <a:pPr lvl="8"/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334000"/>
            <a:ext cx="31242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b="1" dirty="0" smtClean="0">
                <a:solidFill>
                  <a:schemeClr val="tx2"/>
                </a:solidFill>
              </a:rPr>
              <a:t>Supplier Portal 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2400300" y="5703332"/>
            <a:ext cx="495300" cy="3926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524000" y="5715000"/>
            <a:ext cx="4572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6172200"/>
            <a:ext cx="41148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Multiple Suppliers           Single Buyer</a:t>
            </a:r>
            <a:endParaRPr lang="en-US" sz="1600" dirty="0">
              <a:solidFill>
                <a:srgbClr val="1F497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5334000"/>
            <a:ext cx="34290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Customer Portal</a:t>
            </a:r>
          </a:p>
          <a:p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Single Supplier       Multiple Buyers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010400" y="5638800"/>
            <a:ext cx="6096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324600" y="5638800"/>
            <a:ext cx="3048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774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Example: </a:t>
            </a:r>
            <a:r>
              <a:rPr lang="en-US" altLang="en-US" dirty="0" smtClean="0"/>
              <a:t>B2B Customer Portal</a:t>
            </a:r>
            <a:endParaRPr lang="en-US" alt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905000"/>
            <a:ext cx="3886200" cy="4495800"/>
          </a:xfrm>
        </p:spPr>
        <p:txBody>
          <a:bodyPr/>
          <a:lstStyle/>
          <a:p>
            <a:r>
              <a:rPr lang="en-US" sz="2400" dirty="0"/>
              <a:t>An enterprise portal designed to automate the business processes that occur before, during and after sales between a supplier and multiple customers.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Business customers can manage all phases of the purchasing cycle</a:t>
            </a:r>
            <a:endParaRPr lang="en-US" sz="2400" dirty="0"/>
          </a:p>
          <a:p>
            <a:pPr eaLnBrk="1" hangingPunct="1"/>
            <a:endParaRPr lang="en-US" altLang="en-US" sz="2200" dirty="0" smtClean="0"/>
          </a:p>
        </p:txBody>
      </p:sp>
      <p:pic>
        <p:nvPicPr>
          <p:cNvPr id="31748" name="Picture 4" descr="Sc08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508125"/>
            <a:ext cx="4651375" cy="4938713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40791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-460375"/>
            <a:ext cx="7620000" cy="15271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Example: Procurement Portal</a:t>
            </a:r>
          </a:p>
        </p:txBody>
      </p:sp>
      <p:pic>
        <p:nvPicPr>
          <p:cNvPr id="32771" name="Picture 4" descr="Sc08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90588"/>
            <a:ext cx="4789488" cy="5532437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1219200"/>
            <a:ext cx="3657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Supplier Portals</a:t>
            </a:r>
            <a:endParaRPr lang="en-US" dirty="0"/>
          </a:p>
          <a:p>
            <a:r>
              <a:rPr lang="en-US" dirty="0" smtClean="0"/>
              <a:t>- A </a:t>
            </a:r>
            <a:r>
              <a:rPr lang="en-US" dirty="0"/>
              <a:t>subset of an organization’s extranet designed to automate the business processes that occur before, during an after sales have been transacted between a single buyer an multiple suppliers.  </a:t>
            </a:r>
            <a:endParaRPr lang="en-US" dirty="0" smtClean="0"/>
          </a:p>
          <a:p>
            <a:r>
              <a:rPr lang="en-US" dirty="0" smtClean="0"/>
              <a:t>-Also </a:t>
            </a:r>
            <a:r>
              <a:rPr lang="en-US" dirty="0"/>
              <a:t>referred to as sourcing portal or procurement portal.</a:t>
            </a:r>
          </a:p>
          <a:p>
            <a:r>
              <a:rPr lang="en-US" dirty="0"/>
              <a:t> 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285663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8 Learning Objectives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Radio Frequency Identification (RFID)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73225"/>
            <a:ext cx="5562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2000" smtClean="0"/>
              <a:t>RFID tags will soon replace standard bar codes</a:t>
            </a:r>
            <a:r>
              <a:rPr lang="en-US" altLang="en-US" sz="2400" smtClean="0"/>
              <a:t>.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800" smtClean="0"/>
              <a:t>RFID is the use of electromagnetic energy  to transit energy between a  reader (transceiver) and the tag (antenna).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800" smtClean="0"/>
              <a:t>Line-of-sight reading is not necessary.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800" smtClean="0"/>
              <a:t>RFID tags can contain more information than bar codes.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2000" smtClean="0"/>
              <a:t>Tags are programmable, so there is a vast array of potential uses.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2000" smtClean="0"/>
              <a:t>Scanning can be done from greater distance.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800" smtClean="0"/>
              <a:t>Passive tags—inexpensive, range of few feet.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800" smtClean="0"/>
              <a:t>Active tags—more expensive, range of hundreds of feet.</a:t>
            </a:r>
          </a:p>
        </p:txBody>
      </p:sp>
      <p:grpSp>
        <p:nvGrpSpPr>
          <p:cNvPr id="36869" name="Group 8"/>
          <p:cNvGrpSpPr>
            <a:grpSpLocks/>
          </p:cNvGrpSpPr>
          <p:nvPr/>
        </p:nvGrpSpPr>
        <p:grpSpPr bwMode="auto">
          <a:xfrm>
            <a:off x="6019800" y="1974850"/>
            <a:ext cx="2562225" cy="3633788"/>
            <a:chOff x="3792" y="1104"/>
            <a:chExt cx="1614" cy="2289"/>
          </a:xfrm>
        </p:grpSpPr>
        <p:pic>
          <p:nvPicPr>
            <p:cNvPr id="36870" name="Picture 4" descr="Ph08-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104"/>
              <a:ext cx="1614" cy="2016"/>
            </a:xfrm>
            <a:prstGeom prst="rect">
              <a:avLst/>
            </a:prstGeom>
            <a:noFill/>
            <a:ln w="31750" algn="ctr">
              <a:solidFill>
                <a:srgbClr val="7191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71" name="Text Box 6"/>
            <p:cNvSpPr txBox="1">
              <a:spLocks noChangeArrowheads="1"/>
            </p:cNvSpPr>
            <p:nvPr/>
          </p:nvSpPr>
          <p:spPr bwMode="auto">
            <a:xfrm>
              <a:off x="3907" y="3181"/>
              <a:ext cx="13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Source: METRO AG.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87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315200" cy="838200"/>
          </a:xfrm>
        </p:spPr>
        <p:txBody>
          <a:bodyPr/>
          <a:lstStyle/>
          <a:p>
            <a:pPr marL="465138" algn="l" eaLnBrk="1" hangingPunct="1"/>
            <a:r>
              <a:rPr lang="en-US" sz="1600">
                <a:solidFill>
                  <a:srgbClr val="4B5064"/>
                </a:solidFill>
                <a:latin typeface="Georgia" charset="0"/>
              </a:rPr>
              <a:t>NET STATS</a:t>
            </a:r>
            <a:r>
              <a:rPr lang="en-US">
                <a:solidFill>
                  <a:srgbClr val="4B5064"/>
                </a:solidFill>
                <a:latin typeface="Georgia" charset="0"/>
              </a:rPr>
              <a:t/>
            </a:r>
            <a:br>
              <a:rPr lang="en-US">
                <a:solidFill>
                  <a:srgbClr val="4B5064"/>
                </a:solidFill>
                <a:latin typeface="Georgia" charset="0"/>
              </a:rPr>
            </a:br>
            <a:r>
              <a:rPr lang="en-US">
                <a:solidFill>
                  <a:srgbClr val="4B5064"/>
                </a:solidFill>
                <a:latin typeface="Georgia" charset="0"/>
              </a:rPr>
              <a:t>RFID on the Rise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001000" cy="3702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RFID on the Rise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Expected growth of 28 percent between 2010 and 2013 ($11 billion revenue)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Software and services play an increasingly larger role to help companies utilize RFID-generated data.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Adoption in health care, retail, automotive, packaged goods, government, transportation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Requires large start-up investment, but provides strong long-term ROI</a:t>
            </a:r>
          </a:p>
        </p:txBody>
      </p:sp>
      <p:pic>
        <p:nvPicPr>
          <p:cNvPr id="47109" name="Picture 6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30188"/>
            <a:ext cx="11906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73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Supply Chain Visibility and Analytics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795462"/>
            <a:ext cx="8504238" cy="4071938"/>
          </a:xfrm>
        </p:spPr>
        <p:txBody>
          <a:bodyPr/>
          <a:lstStyle/>
          <a:p>
            <a:r>
              <a:rPr lang="en-US" altLang="en-US" b="1" dirty="0" smtClean="0"/>
              <a:t>Supply chain visibility—</a:t>
            </a:r>
            <a:r>
              <a:rPr lang="en-US" altLang="en-US" dirty="0" smtClean="0"/>
              <a:t>the ability to track products as they move through the supply chain but also to foresee external events.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Supply chain analytics—</a:t>
            </a:r>
            <a:r>
              <a:rPr lang="en-US" altLang="en-US" dirty="0" smtClean="0"/>
              <a:t>the use of key performance indicators to monitor performance of the entire supply chain, including sourcing, planning, production, and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43180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Customer Relationship Management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Question?</a:t>
            </a: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304800" y="1600200"/>
            <a:ext cx="8458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/>
              <a:t>Forget about MIS and technology and computer systems…as a business professional, what do you think about when it comes to attracting and retaining the most profitable customers?</a:t>
            </a:r>
          </a:p>
          <a:p>
            <a:pPr eaLnBrk="1" hangingPunct="1"/>
            <a:endParaRPr lang="en-US" altLang="en-US" sz="3200"/>
          </a:p>
          <a:p>
            <a:pPr eaLnBrk="1" hangingPunct="1"/>
            <a:r>
              <a:rPr lang="en-US" altLang="en-US" sz="3200"/>
              <a:t>What information do you need to do these things?</a:t>
            </a:r>
          </a:p>
        </p:txBody>
      </p:sp>
    </p:spTree>
    <p:extLst>
      <p:ext uri="{BB962C8B-B14F-4D97-AF65-F5344CB8AC3E}">
        <p14:creationId xmlns:p14="http://schemas.microsoft.com/office/powerpoint/2010/main" val="2589178796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Sales - “Art” or “Science”?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2113" y="1684338"/>
            <a:ext cx="8331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/>
              <a:t>If you asked a good salesman, is sales an “art” or a “science”, what would they say?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113" y="1684338"/>
            <a:ext cx="8331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/>
              <a:t>If you asked a great salesman, is sales an “art” or a “science”, what would they say?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113" y="3468688"/>
            <a:ext cx="82010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3200"/>
          </a:p>
          <a:p>
            <a:pPr eaLnBrk="1" hangingPunct="1"/>
            <a:r>
              <a:rPr lang="en-US" altLang="en-US" sz="3200"/>
              <a:t>CRM adds the “science” to sales and makes good salesmen great!</a:t>
            </a:r>
          </a:p>
          <a:p>
            <a:pPr eaLnBrk="1" hangingPunct="1"/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02795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rgbClr val="4B5064"/>
                </a:solidFill>
                <a:latin typeface="Georgia" charset="0"/>
              </a:rPr>
              <a:t>Customer Relationship Management (CRM)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sz="quarter" idx="1"/>
          </p:nvPr>
        </p:nvSpPr>
        <p:spPr>
          <a:xfrm>
            <a:off x="301624" y="1828799"/>
            <a:ext cx="3736975" cy="4270375"/>
          </a:xfrm>
        </p:spPr>
        <p:txBody>
          <a:bodyPr/>
          <a:lstStyle/>
          <a:p>
            <a:r>
              <a:rPr lang="en-US" sz="2000" dirty="0"/>
              <a:t>Organizations must work harder than ever to attract and retain customers where comparison shopping is the norm and competitors are just a click away</a:t>
            </a:r>
            <a:r>
              <a:rPr lang="en-US" sz="2400" dirty="0" smtClean="0">
                <a:latin typeface="Georgia" charset="0"/>
              </a:rPr>
              <a:t>.</a:t>
            </a:r>
          </a:p>
          <a:p>
            <a:pPr eaLnBrk="1" hangingPunct="1">
              <a:lnSpc>
                <a:spcPct val="95000"/>
              </a:lnSpc>
              <a:buFont typeface="Arial"/>
              <a:buChar char="•"/>
            </a:pPr>
            <a:r>
              <a:rPr lang="en-US" sz="2200" dirty="0"/>
              <a:t>Customers have the power.</a:t>
            </a:r>
          </a:p>
          <a:p>
            <a:pPr eaLnBrk="1" hangingPunct="1">
              <a:lnSpc>
                <a:spcPct val="95000"/>
              </a:lnSpc>
              <a:buFont typeface="Arial"/>
              <a:buChar char="•"/>
            </a:pPr>
            <a:r>
              <a:rPr lang="en-US" sz="2200" dirty="0"/>
              <a:t>Economic transformation is taking place; i.e., from transactions to relationships.</a:t>
            </a:r>
          </a:p>
          <a:p>
            <a:pPr eaLnBrk="1" hangingPunct="1">
              <a:lnSpc>
                <a:spcPct val="95000"/>
              </a:lnSpc>
              <a:buFont typeface="Arial"/>
              <a:buChar char="•"/>
            </a:pPr>
            <a:r>
              <a:rPr lang="en-US" sz="2200" dirty="0"/>
              <a:t>Keeping customers satisfied is key.</a:t>
            </a:r>
          </a:p>
          <a:p>
            <a:endParaRPr lang="en-US" sz="2400" dirty="0" smtClean="0">
              <a:latin typeface="Georgia" charset="0"/>
            </a:endParaRPr>
          </a:p>
          <a:p>
            <a:endParaRPr lang="en-US" sz="2400" dirty="0">
              <a:latin typeface="Georgia" charset="0"/>
            </a:endParaRPr>
          </a:p>
        </p:txBody>
      </p:sp>
      <p:pic>
        <p:nvPicPr>
          <p:cNvPr id="27653" name="Picture 4" descr="Fig08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1" y="2133600"/>
            <a:ext cx="5147509" cy="4059238"/>
          </a:xfrm>
          <a:prstGeom prst="rect">
            <a:avLst/>
          </a:prstGeom>
          <a:noFill/>
          <a:ln w="31750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7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4B5064"/>
                </a:solidFill>
              </a:rPr>
              <a:t>Customer Relationship Management (CRM)</a:t>
            </a:r>
          </a:p>
        </p:txBody>
      </p:sp>
      <p:pic>
        <p:nvPicPr>
          <p:cNvPr id="43012" name="Picture 4" descr="Fig08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47825"/>
            <a:ext cx="4953000" cy="4364038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676400"/>
            <a:ext cx="3657600" cy="5036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Involves managing all aspects of a customer’s relationship to increase customer loyalty and retention and profitability 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CRM Applications focusing on downstream information flows have 3 objectives: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Attract potential customers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Create customer loyalty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Portray a positive corporate image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0" lvl="1"/>
            <a:r>
              <a:rPr lang="en-US" dirty="0"/>
              <a:t>Managers need to be able to monitor and analyze factors driving customer satisfaction.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7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4B5064"/>
                </a:solidFill>
              </a:rPr>
              <a:t>Customer Relationship Management (CRM)</a:t>
            </a:r>
          </a:p>
        </p:txBody>
      </p:sp>
      <p:pic>
        <p:nvPicPr>
          <p:cNvPr id="43012" name="Picture 4" descr="Fig08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114800" cy="4364038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133600"/>
            <a:ext cx="46482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pPr eaLnBrk="1" hangingPunct="1">
              <a:defRPr/>
            </a:pPr>
            <a:r>
              <a:rPr lang="en-US" dirty="0"/>
              <a:t>CRM is not just technology, but a strategy, process, and business goal that an organization must embrace on an enterprise-wide </a:t>
            </a:r>
            <a:r>
              <a:rPr lang="en-US" dirty="0" smtClean="0"/>
              <a:t>level.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CRM can enable an organization to:</a:t>
            </a:r>
          </a:p>
          <a:p>
            <a:endParaRPr lang="en-US" b="1" dirty="0" smtClean="0"/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Identify types of customers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Design individual customer marketing campaigns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Treat each customer as an individual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Understand customer buying behaviors</a:t>
            </a:r>
          </a:p>
          <a:p>
            <a:pPr>
              <a:defRPr/>
            </a:pPr>
            <a:endParaRPr lang="en-US" dirty="0"/>
          </a:p>
          <a:p>
            <a:endParaRPr lang="en-US" b="1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4B5064"/>
                </a:solidFill>
              </a:rPr>
              <a:t>Customer Relationship Management(CRM) (cont’d)</a:t>
            </a:r>
          </a:p>
        </p:txBody>
      </p:sp>
      <p:sp>
        <p:nvSpPr>
          <p:cNvPr id="44036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Companies search for ways to widen, lengthen, and deepen customer relationships.</a:t>
            </a:r>
          </a:p>
        </p:txBody>
      </p:sp>
      <p:pic>
        <p:nvPicPr>
          <p:cNvPr id="44037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714625"/>
            <a:ext cx="6662738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What Is a Supply Chain?</a:t>
            </a:r>
            <a:endParaRPr lang="en-US" dirty="0">
              <a:ea typeface="+mj-ea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057400"/>
            <a:ext cx="8504238" cy="4572000"/>
          </a:xfrm>
        </p:spPr>
        <p:txBody>
          <a:bodyPr/>
          <a:lstStyle/>
          <a:p>
            <a:r>
              <a:rPr lang="en-US" sz="2000" dirty="0"/>
              <a:t>A supply chain is a collection of companies and processes moving a product:</a:t>
            </a:r>
          </a:p>
          <a:p>
            <a:pPr lvl="1"/>
            <a:r>
              <a:rPr lang="en-US" sz="2000" dirty="0"/>
              <a:t>suppliers of raw materials</a:t>
            </a:r>
          </a:p>
          <a:p>
            <a:pPr lvl="1"/>
            <a:r>
              <a:rPr lang="en-US" sz="2000" dirty="0"/>
              <a:t>suppliers of intermediate components</a:t>
            </a:r>
          </a:p>
          <a:p>
            <a:pPr lvl="1"/>
            <a:r>
              <a:rPr lang="en-US" sz="2000" dirty="0"/>
              <a:t>final production</a:t>
            </a:r>
          </a:p>
          <a:p>
            <a:pPr lvl="1"/>
            <a:r>
              <a:rPr lang="en-US" sz="2000" dirty="0"/>
              <a:t>to the customer</a:t>
            </a:r>
          </a:p>
          <a:p>
            <a:r>
              <a:rPr lang="en-US" sz="2000" dirty="0"/>
              <a:t>Upstream—flow from sources of raw materials and </a:t>
            </a:r>
            <a:r>
              <a:rPr lang="en-US" sz="2000" dirty="0" smtClean="0"/>
              <a:t>components</a:t>
            </a:r>
            <a:endParaRPr lang="en-US" sz="2000" dirty="0"/>
          </a:p>
          <a:p>
            <a:r>
              <a:rPr lang="en-US" sz="2000" dirty="0"/>
              <a:t>Downstream—flow to </a:t>
            </a:r>
            <a:r>
              <a:rPr lang="en-US" sz="2000" dirty="0" smtClean="0"/>
              <a:t>customers</a:t>
            </a:r>
            <a:endParaRPr lang="en-US" sz="2000" dirty="0"/>
          </a:p>
          <a:p>
            <a:r>
              <a:rPr lang="en-US" sz="2000" dirty="0"/>
              <a:t>Suppliers have their own supply </a:t>
            </a:r>
            <a:r>
              <a:rPr lang="en-US" sz="2000" dirty="0" smtClean="0"/>
              <a:t>chain</a:t>
            </a:r>
            <a:endParaRPr lang="en-US" sz="2000" dirty="0"/>
          </a:p>
          <a:p>
            <a:r>
              <a:rPr lang="en-US" sz="2000" dirty="0"/>
              <a:t>A </a:t>
            </a:r>
            <a:r>
              <a:rPr lang="en-US" sz="2000" dirty="0" smtClean="0"/>
              <a:t>more accurate name</a:t>
            </a:r>
            <a:r>
              <a:rPr lang="en-US" sz="2000" dirty="0"/>
              <a:t>: </a:t>
            </a:r>
            <a:r>
              <a:rPr lang="en-US" sz="2000" b="1" dirty="0"/>
              <a:t>supply </a:t>
            </a:r>
            <a:r>
              <a:rPr lang="en-US" sz="2000" b="1" dirty="0" smtClean="0"/>
              <a:t>network</a:t>
            </a:r>
            <a:endParaRPr lang="en-US" sz="2000" b="1" dirty="0"/>
          </a:p>
          <a:p>
            <a:endParaRPr lang="en-US" dirty="0">
              <a:latin typeface="Georgia" charset="0"/>
            </a:endParaRPr>
          </a:p>
          <a:p>
            <a:endParaRPr lang="en-US" dirty="0">
              <a:latin typeface="Georgia" charset="0"/>
            </a:endParaRPr>
          </a:p>
          <a:p>
            <a:endParaRPr lang="en-US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4B5064"/>
                </a:solidFill>
              </a:rPr>
              <a:t>Key Benefits of CRM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81200"/>
            <a:ext cx="8504238" cy="4572000"/>
          </a:xfrm>
        </p:spPr>
        <p:txBody>
          <a:bodyPr/>
          <a:lstStyle/>
          <a:p>
            <a:pPr marL="533400" indent="-533400" eaLnBrk="1" hangingPunct="1">
              <a:buSzTx/>
              <a:buFontTx/>
              <a:buAutoNum type="arabicPeriod"/>
            </a:pPr>
            <a:r>
              <a:rPr lang="en-US" sz="2800" dirty="0"/>
              <a:t>Enables 24/7/365 operation</a:t>
            </a:r>
          </a:p>
          <a:p>
            <a:pPr marL="533400" indent="-533400" eaLnBrk="1" hangingPunct="1">
              <a:buSzTx/>
              <a:buFontTx/>
              <a:buAutoNum type="arabicPeriod"/>
            </a:pPr>
            <a:r>
              <a:rPr lang="en-US" sz="2800" dirty="0"/>
              <a:t>Individualized service</a:t>
            </a:r>
          </a:p>
          <a:p>
            <a:pPr marL="533400" indent="-533400" eaLnBrk="1" hangingPunct="1">
              <a:buSzTx/>
              <a:buFontTx/>
              <a:buAutoNum type="arabicPeriod"/>
            </a:pPr>
            <a:r>
              <a:rPr lang="en-US" sz="2800" dirty="0"/>
              <a:t>Improved information</a:t>
            </a:r>
          </a:p>
          <a:p>
            <a:pPr marL="533400" indent="-533400" eaLnBrk="1" hangingPunct="1">
              <a:buSzTx/>
              <a:buFontTx/>
              <a:buAutoNum type="arabicPeriod"/>
            </a:pPr>
            <a:r>
              <a:rPr lang="en-US" sz="2800" dirty="0"/>
              <a:t>Speeds problem identification/resolution</a:t>
            </a:r>
          </a:p>
          <a:p>
            <a:pPr marL="533400" indent="-533400" eaLnBrk="1" hangingPunct="1">
              <a:buSzTx/>
              <a:buFontTx/>
              <a:buAutoNum type="arabicPeriod"/>
            </a:pPr>
            <a:r>
              <a:rPr lang="en-US" sz="2800" dirty="0"/>
              <a:t>Speeds processes</a:t>
            </a:r>
          </a:p>
          <a:p>
            <a:pPr marL="533400" indent="-533400" eaLnBrk="1" hangingPunct="1">
              <a:buSzTx/>
              <a:buFontTx/>
              <a:buAutoNum type="arabicPeriod"/>
            </a:pPr>
            <a:r>
              <a:rPr lang="en-US" sz="2800" dirty="0"/>
              <a:t>Improved integration</a:t>
            </a:r>
          </a:p>
          <a:p>
            <a:pPr marL="533400" indent="-533400" eaLnBrk="1" hangingPunct="1">
              <a:buSzTx/>
              <a:buFontTx/>
              <a:buAutoNum type="arabicPeriod"/>
            </a:pPr>
            <a:r>
              <a:rPr lang="en-US" sz="2800" dirty="0"/>
              <a:t>Improved product development</a:t>
            </a:r>
          </a:p>
          <a:p>
            <a:pPr marL="533400" indent="-533400" eaLnBrk="1" hangingPunct="1">
              <a:buSzTx/>
              <a:buFontTx/>
              <a:buAutoNum type="arabicPeriod"/>
            </a:pPr>
            <a:r>
              <a:rPr lang="en-US" sz="2800" dirty="0"/>
              <a:t>Improved planning</a:t>
            </a:r>
          </a:p>
        </p:txBody>
      </p:sp>
    </p:spTree>
    <p:extLst>
      <p:ext uri="{BB962C8B-B14F-4D97-AF65-F5344CB8AC3E}">
        <p14:creationId xmlns:p14="http://schemas.microsoft.com/office/powerpoint/2010/main" val="166802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21A1DA-B45A-4CC5-9F51-946F6FE2FD43}" type="slidenum">
              <a:rPr lang="en-US" sz="1200" smtClean="0"/>
              <a:pPr>
                <a:defRPr/>
              </a:pPr>
              <a:t>31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863" y="-79376"/>
            <a:ext cx="7620000" cy="152717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Customer Relationship Management</a:t>
            </a:r>
            <a:endParaRPr lang="en-US" sz="2800" dirty="0" smtClean="0"/>
          </a:p>
        </p:txBody>
      </p:sp>
      <p:pic>
        <p:nvPicPr>
          <p:cNvPr id="45060" name="Picture 4" descr="haa83019_0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6375"/>
            <a:ext cx="5062538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6110288" y="2697163"/>
            <a:ext cx="27432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Like all enterprise systems, CRM spans many functional areas</a:t>
            </a:r>
          </a:p>
        </p:txBody>
      </p:sp>
    </p:spTree>
    <p:extLst>
      <p:ext uri="{BB962C8B-B14F-4D97-AF65-F5344CB8AC3E}">
        <p14:creationId xmlns:p14="http://schemas.microsoft.com/office/powerpoint/2010/main" val="3554246571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Developing a CRM Strategy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81200"/>
            <a:ext cx="3581400" cy="3733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More than just software purchase and installation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Enterprise-wide changes</a:t>
            </a:r>
          </a:p>
        </p:txBody>
      </p:sp>
      <p:pic>
        <p:nvPicPr>
          <p:cNvPr id="46085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758950"/>
            <a:ext cx="460375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4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736725"/>
            <a:ext cx="460375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4B5064"/>
                </a:solidFill>
              </a:rPr>
              <a:t>Policy and Business Process Changes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81200"/>
            <a:ext cx="3581400" cy="3276600"/>
          </a:xfrm>
        </p:spPr>
        <p:txBody>
          <a:bodyPr/>
          <a:lstStyle/>
          <a:p>
            <a:pPr eaLnBrk="1" hangingPunct="1"/>
            <a:r>
              <a:rPr lang="en-US" altLang="en-US" smtClean="0"/>
              <a:t>Policies and procedures need to reflect customer-focused culture.</a:t>
            </a:r>
          </a:p>
        </p:txBody>
      </p:sp>
      <p:sp>
        <p:nvSpPr>
          <p:cNvPr id="47110" name="Oval 5"/>
          <p:cNvSpPr>
            <a:spLocks noChangeArrowheads="1"/>
          </p:cNvSpPr>
          <p:nvPr/>
        </p:nvSpPr>
        <p:spPr bwMode="auto">
          <a:xfrm>
            <a:off x="6829425" y="4179888"/>
            <a:ext cx="1912938" cy="1908175"/>
          </a:xfrm>
          <a:prstGeom prst="ellipse">
            <a:avLst/>
          </a:prstGeom>
          <a:solidFill>
            <a:srgbClr val="EB963C">
              <a:alpha val="30196"/>
            </a:srgbClr>
          </a:solidFill>
          <a:ln w="31750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83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758950"/>
            <a:ext cx="460375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Customer Service Changes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81200"/>
            <a:ext cx="3657600" cy="4419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Key metrics need to reflect customer-focused measures of quality.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Companies that implement successful  CRM </a:t>
            </a:r>
            <a:r>
              <a:rPr lang="en-US" altLang="en-US" sz="2400" dirty="0" smtClean="0"/>
              <a:t>strategy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experience </a:t>
            </a:r>
            <a:r>
              <a:rPr lang="en-US" altLang="en-US" sz="2400" dirty="0" smtClean="0"/>
              <a:t>greater customer satisfaction.</a:t>
            </a:r>
          </a:p>
        </p:txBody>
      </p:sp>
      <p:sp>
        <p:nvSpPr>
          <p:cNvPr id="48134" name="Oval 5"/>
          <p:cNvSpPr>
            <a:spLocks noChangeArrowheads="1"/>
          </p:cNvSpPr>
          <p:nvPr/>
        </p:nvSpPr>
        <p:spPr bwMode="auto">
          <a:xfrm>
            <a:off x="6951663" y="1978025"/>
            <a:ext cx="1828800" cy="1676400"/>
          </a:xfrm>
          <a:prstGeom prst="ellipse">
            <a:avLst/>
          </a:prstGeom>
          <a:solidFill>
            <a:srgbClr val="EB963C">
              <a:alpha val="30196"/>
            </a:srgbClr>
          </a:solidFill>
          <a:ln w="31750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27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1825625"/>
            <a:ext cx="460375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Employee Training Changes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81200"/>
            <a:ext cx="3581400" cy="3733800"/>
          </a:xfrm>
        </p:spPr>
        <p:txBody>
          <a:bodyPr/>
          <a:lstStyle/>
          <a:p>
            <a:pPr eaLnBrk="1" hangingPunct="1"/>
            <a:r>
              <a:rPr lang="en-US" altLang="en-US" smtClean="0"/>
              <a:t>Employees from all business areas must value customer service and satisfaction.</a:t>
            </a:r>
          </a:p>
        </p:txBody>
      </p:sp>
      <p:sp>
        <p:nvSpPr>
          <p:cNvPr id="49158" name="Oval 5"/>
          <p:cNvSpPr>
            <a:spLocks noChangeArrowheads="1"/>
          </p:cNvSpPr>
          <p:nvPr/>
        </p:nvSpPr>
        <p:spPr bwMode="auto">
          <a:xfrm>
            <a:off x="4081463" y="1838325"/>
            <a:ext cx="1676400" cy="1905000"/>
          </a:xfrm>
          <a:prstGeom prst="ellipse">
            <a:avLst/>
          </a:prstGeom>
          <a:solidFill>
            <a:srgbClr val="EB963C">
              <a:alpha val="30196"/>
            </a:srgbClr>
          </a:solidFill>
          <a:ln w="31750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93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803400"/>
            <a:ext cx="460375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4B5064"/>
                </a:solidFill>
              </a:rPr>
              <a:t>Data Collection, Analysis, and Sharing Changes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58975"/>
            <a:ext cx="36576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All aspects of customer experience must be tracked, analyzed, and shared</a:t>
            </a:r>
            <a:r>
              <a:rPr lang="en-US" altLang="en-US" dirty="0" smtClean="0"/>
              <a:t>.</a:t>
            </a:r>
            <a:endParaRPr lang="en-US" altLang="en-US" dirty="0" smtClean="0"/>
          </a:p>
        </p:txBody>
      </p:sp>
      <p:sp>
        <p:nvSpPr>
          <p:cNvPr id="50182" name="Oval 5"/>
          <p:cNvSpPr>
            <a:spLocks noChangeArrowheads="1"/>
          </p:cNvSpPr>
          <p:nvPr/>
        </p:nvSpPr>
        <p:spPr bwMode="auto">
          <a:xfrm>
            <a:off x="4132263" y="3762375"/>
            <a:ext cx="1933575" cy="2392363"/>
          </a:xfrm>
          <a:prstGeom prst="ellipse">
            <a:avLst/>
          </a:prstGeom>
          <a:solidFill>
            <a:srgbClr val="EB963C">
              <a:alpha val="30196"/>
            </a:srgbClr>
          </a:solidFill>
          <a:ln w="31750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97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Architecture of a CRM Environment</a:t>
            </a:r>
          </a:p>
        </p:txBody>
      </p:sp>
      <p:pic>
        <p:nvPicPr>
          <p:cNvPr id="51204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25600"/>
            <a:ext cx="8474075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8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4B5064"/>
                </a:solidFill>
              </a:rPr>
              <a:t>Operational </a:t>
            </a:r>
            <a:r>
              <a:rPr lang="en-US" altLang="en-US" dirty="0" smtClean="0">
                <a:solidFill>
                  <a:srgbClr val="4B5064"/>
                </a:solidFill>
              </a:rPr>
              <a:t>CRM: fundamental business processes: Marketing, Sales, Support </a:t>
            </a:r>
            <a:endParaRPr lang="en-US" altLang="en-US" dirty="0" smtClean="0">
              <a:solidFill>
                <a:srgbClr val="4B5064"/>
              </a:solidFill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981200"/>
            <a:ext cx="396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Systems for customer interaction and </a:t>
            </a:r>
            <a:r>
              <a:rPr lang="en-US" altLang="en-US" sz="2800" dirty="0" smtClean="0"/>
              <a:t>service</a:t>
            </a:r>
            <a:endParaRPr lang="en-US" alt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Enables direct interaction with customers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Personalized and efficient customer 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Access to complete  information about </a:t>
            </a:r>
            <a:r>
              <a:rPr lang="en-US" altLang="en-US" sz="2400" dirty="0" smtClean="0"/>
              <a:t>customers</a:t>
            </a:r>
            <a:endParaRPr lang="en-US" altLang="en-US" sz="2400" dirty="0" smtClean="0"/>
          </a:p>
        </p:txBody>
      </p:sp>
      <p:pic>
        <p:nvPicPr>
          <p:cNvPr id="54277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1981200"/>
            <a:ext cx="4543425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46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848600" cy="4540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4B5064"/>
                </a:solidFill>
                <a:latin typeface="Georgia" charset="0"/>
              </a:rPr>
              <a:t>Sales Force </a:t>
            </a:r>
            <a:r>
              <a:rPr lang="en-US" dirty="0" smtClean="0">
                <a:solidFill>
                  <a:srgbClr val="4B5064"/>
                </a:solidFill>
                <a:latin typeface="Georgia" charset="0"/>
              </a:rPr>
              <a:t>Automation - SFA</a:t>
            </a:r>
            <a:endParaRPr lang="en-US" dirty="0">
              <a:solidFill>
                <a:srgbClr val="4B5064"/>
              </a:solidFill>
              <a:latin typeface="Georgia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76400"/>
            <a:ext cx="8001000" cy="4724400"/>
          </a:xfrm>
        </p:spPr>
        <p:txBody>
          <a:bodyPr/>
          <a:lstStyle/>
          <a:p>
            <a:pPr eaLnBrk="1" hangingPunct="1"/>
            <a:r>
              <a:rPr lang="en-US" dirty="0"/>
              <a:t>Component of operational CRM</a:t>
            </a:r>
          </a:p>
          <a:p>
            <a:pPr eaLnBrk="1" hangingPunct="1"/>
            <a:r>
              <a:rPr lang="en-US" sz="2800" i="1" dirty="0">
                <a:solidFill>
                  <a:srgbClr val="4F6228"/>
                </a:solidFill>
              </a:rPr>
              <a:t>Supports day-to-day sales activities:</a:t>
            </a:r>
          </a:p>
          <a:p>
            <a:pPr lvl="1" eaLnBrk="1" hangingPunct="1"/>
            <a:r>
              <a:rPr lang="en-US" sz="2400" dirty="0"/>
              <a:t>Order processing and tracking</a:t>
            </a:r>
          </a:p>
          <a:p>
            <a:pPr lvl="1" eaLnBrk="1" hangingPunct="1"/>
            <a:r>
              <a:rPr lang="en-US" sz="2400" dirty="0"/>
              <a:t>Account and contact management</a:t>
            </a:r>
          </a:p>
          <a:p>
            <a:pPr lvl="1" eaLnBrk="1" hangingPunct="1"/>
            <a:r>
              <a:rPr lang="en-US" sz="2400" dirty="0"/>
              <a:t>Opportunity management</a:t>
            </a:r>
          </a:p>
          <a:p>
            <a:pPr lvl="1" eaLnBrk="1" hangingPunct="1"/>
            <a:r>
              <a:rPr lang="en-US" sz="2400" dirty="0"/>
              <a:t>Sales management</a:t>
            </a:r>
          </a:p>
          <a:p>
            <a:pPr lvl="1" eaLnBrk="1" hangingPunct="1"/>
            <a:r>
              <a:rPr lang="en-US" sz="2400" dirty="0"/>
              <a:t>Territory management</a:t>
            </a:r>
          </a:p>
          <a:p>
            <a:pPr lvl="1" eaLnBrk="1" hangingPunct="1"/>
            <a:r>
              <a:rPr lang="en-US" sz="2400" dirty="0"/>
              <a:t>Customer history preferences, (product and communication) management</a:t>
            </a:r>
          </a:p>
          <a:p>
            <a:pPr lvl="1" eaLnBrk="1" hangingPunct="1"/>
            <a:r>
              <a:rPr lang="en-US" sz="2400" dirty="0"/>
              <a:t>Sales forecasting and performance analysis</a:t>
            </a:r>
          </a:p>
        </p:txBody>
      </p:sp>
    </p:spTree>
    <p:extLst>
      <p:ext uri="{BB962C8B-B14F-4D97-AF65-F5344CB8AC3E}">
        <p14:creationId xmlns:p14="http://schemas.microsoft.com/office/powerpoint/2010/main" val="342820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4B5064"/>
                </a:solidFill>
              </a:rPr>
              <a:t>Supply </a:t>
            </a:r>
            <a:r>
              <a:rPr lang="en-US" altLang="en-US" dirty="0" smtClean="0">
                <a:solidFill>
                  <a:srgbClr val="4B5064"/>
                </a:solidFill>
              </a:rPr>
              <a:t>Network:</a:t>
            </a:r>
            <a:endParaRPr lang="en-US" altLang="en-US" dirty="0" smtClean="0">
              <a:solidFill>
                <a:srgbClr val="4B5064"/>
              </a:solidFill>
            </a:endParaRPr>
          </a:p>
        </p:txBody>
      </p:sp>
      <p:pic>
        <p:nvPicPr>
          <p:cNvPr id="19460" name="Picture 5" descr="Fig08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5043487" cy="467995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286000"/>
            <a:ext cx="297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Supply Network</a:t>
            </a:r>
            <a:r>
              <a:rPr lang="en-US" dirty="0" smtClean="0"/>
              <a:t>: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A network of multiple (sometimes related) producers of supplies that a company uses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Web-based EDI technologies enable information sharing via a company extranet and portals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7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43888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</a:rPr>
              <a:t>Examples of Sales Measures Tracked by SFA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81200"/>
            <a:ext cx="8356600" cy="4114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  <a:buSzPct val="110000"/>
            </a:pPr>
            <a:r>
              <a:rPr lang="en-US" sz="2200" dirty="0"/>
              <a:t>Sales pipeline for each salesperson, including rating and probability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  <a:buSzPct val="110000"/>
            </a:pPr>
            <a:r>
              <a:rPr lang="en-US" sz="2200" dirty="0"/>
              <a:t>Revenue per sales person, per territory, or as a percentage of sales quota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  <a:buSzPct val="110000"/>
            </a:pPr>
            <a:r>
              <a:rPr lang="en-US" sz="2200" dirty="0"/>
              <a:t>Margins by product category, customer segment, or customer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  <a:buSzPct val="110000"/>
            </a:pPr>
            <a:r>
              <a:rPr lang="en-US" sz="2200" dirty="0"/>
              <a:t>Number of calls per day, time spent per contract, revenue per call, cost per call, ratio of orders to calls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  <a:buSzPct val="110000"/>
            </a:pPr>
            <a:r>
              <a:rPr lang="en-US" sz="2200" dirty="0"/>
              <a:t>Number of lost customers per period or cost of customer acquisition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  <a:buSzPct val="110000"/>
            </a:pPr>
            <a:r>
              <a:rPr lang="en-US" sz="2200" dirty="0"/>
              <a:t>Percentage of goods returned, number of customer complaints, or number of overdue accounts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  <a:buSzPct val="110000"/>
            </a:pPr>
            <a:endParaRPr lang="en-US" sz="2400" dirty="0"/>
          </a:p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  <a:buSzPct val="110000"/>
            </a:pPr>
            <a:endParaRPr lang="en-US" sz="2400" dirty="0">
              <a:latin typeface="Georgia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  <a:buSzPct val="110000"/>
              <a:buFontTx/>
              <a:buNone/>
            </a:pPr>
            <a:endParaRPr lang="en-US" sz="2400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0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________ refers to systems that automate complaints, product returns, and information requests, among others.</a:t>
            </a:r>
          </a:p>
          <a:p>
            <a:pPr lvl="1"/>
            <a:r>
              <a:rPr lang="en-US" altLang="en-US" dirty="0" smtClean="0"/>
              <a:t>A) Customer service and support</a:t>
            </a:r>
          </a:p>
          <a:p>
            <a:pPr lvl="1"/>
            <a:r>
              <a:rPr lang="en-US" altLang="en-US" dirty="0" smtClean="0"/>
              <a:t>B) Sales force automation</a:t>
            </a:r>
          </a:p>
          <a:p>
            <a:pPr lvl="1"/>
            <a:r>
              <a:rPr lang="en-US" altLang="en-US" dirty="0" smtClean="0"/>
              <a:t>C) Enterprise marketing management</a:t>
            </a:r>
          </a:p>
          <a:p>
            <a:pPr lvl="1"/>
            <a:r>
              <a:rPr lang="en-US" altLang="en-US" dirty="0" smtClean="0"/>
              <a:t>D) Data warehouse</a:t>
            </a:r>
          </a:p>
          <a:p>
            <a:pPr lvl="1"/>
            <a:r>
              <a:rPr lang="en-US" altLang="en-US" dirty="0" smtClean="0"/>
              <a:t>E) Execution management</a:t>
            </a:r>
          </a:p>
        </p:txBody>
      </p:sp>
      <p:sp>
        <p:nvSpPr>
          <p:cNvPr id="5" name="Oval 4"/>
          <p:cNvSpPr/>
          <p:nvPr/>
        </p:nvSpPr>
        <p:spPr>
          <a:xfrm>
            <a:off x="838200" y="3421062"/>
            <a:ext cx="609600" cy="46513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4B5064"/>
                </a:solidFill>
                <a:latin typeface="+mn-lt"/>
              </a:rPr>
              <a:t>Customer Service and Support (CSS)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752600"/>
            <a:ext cx="50292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Second component of </a:t>
            </a:r>
            <a:r>
              <a:rPr lang="en-US" sz="2000" dirty="0" smtClean="0"/>
              <a:t>Operational </a:t>
            </a:r>
            <a:r>
              <a:rPr lang="en-US" sz="2000" dirty="0"/>
              <a:t>CRM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Automation of traditional </a:t>
            </a:r>
            <a:r>
              <a:rPr lang="ja-JP" altLang="en-US" sz="2000" dirty="0"/>
              <a:t>“</a:t>
            </a:r>
            <a:r>
              <a:rPr lang="en-US" sz="2000" dirty="0"/>
              <a:t>help desk</a:t>
            </a:r>
            <a:r>
              <a:rPr lang="ja-JP" altLang="en-US" sz="2000" dirty="0"/>
              <a:t>”</a:t>
            </a:r>
            <a:r>
              <a:rPr lang="en-US" sz="2000" dirty="0"/>
              <a:t>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Customer interaction center (CIC)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Multiple communication channels (blogs, Facebook, phone, face-to-face,  e-mail, and so 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Customer service anytime, anywhere through any channel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Low support cost</a:t>
            </a:r>
          </a:p>
        </p:txBody>
      </p:sp>
      <p:pic>
        <p:nvPicPr>
          <p:cNvPr id="35845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057400"/>
            <a:ext cx="41656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69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4B5064"/>
                </a:solidFill>
              </a:rPr>
              <a:t>Enterprise Marketing Management (EMM)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05000"/>
            <a:ext cx="800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Third component of an operational CRM is Enterprise Marketing Management (EMM)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 dirty="0" smtClean="0">
                <a:solidFill>
                  <a:srgbClr val="4F6228"/>
                </a:solidFill>
              </a:rPr>
              <a:t>Improve management of promotional campaigns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/>
              <a:t>Make sure right messages are sent to the right people through the right channels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100" dirty="0" smtClean="0"/>
              <a:t>Customer lists need to be managed carefully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100" dirty="0" smtClean="0"/>
              <a:t>Individualized attention to each potential customer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/>
              <a:t>Extensive analytical capabilities that can help to analyze effectiveness of campaigns</a:t>
            </a:r>
          </a:p>
        </p:txBody>
      </p:sp>
    </p:spTree>
    <p:extLst>
      <p:ext uri="{BB962C8B-B14F-4D97-AF65-F5344CB8AC3E}">
        <p14:creationId xmlns:p14="http://schemas.microsoft.com/office/powerpoint/2010/main" val="130580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4B5064"/>
                </a:solidFill>
              </a:rPr>
              <a:t>Analytical </a:t>
            </a:r>
            <a:r>
              <a:rPr lang="en-US" altLang="en-US" sz="2400" dirty="0" smtClean="0">
                <a:solidFill>
                  <a:srgbClr val="4B5064"/>
                </a:solidFill>
              </a:rPr>
              <a:t>CRM – one goal: a 360 degree view of the customer to</a:t>
            </a:r>
            <a:br>
              <a:rPr lang="en-US" altLang="en-US" sz="2400" dirty="0" smtClean="0">
                <a:solidFill>
                  <a:srgbClr val="4B5064"/>
                </a:solidFill>
              </a:rPr>
            </a:br>
            <a:r>
              <a:rPr lang="en-US" altLang="en-US" sz="2400" dirty="0" smtClean="0">
                <a:solidFill>
                  <a:srgbClr val="4B5064"/>
                </a:solidFill>
              </a:rPr>
              <a:t>maximize the outcomes of sales and marketing campaigns</a:t>
            </a:r>
            <a:r>
              <a:rPr lang="en-US" altLang="en-US" sz="2400" dirty="0" smtClean="0">
                <a:solidFill>
                  <a:srgbClr val="4B5064"/>
                </a:solidFill>
              </a:rPr>
              <a:t> and t find the most profitable customers</a:t>
            </a:r>
            <a:endParaRPr lang="en-US" altLang="en-US" sz="2400" dirty="0" smtClean="0">
              <a:solidFill>
                <a:srgbClr val="4B5064"/>
              </a:solidFill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Analysis of customer behavior and perceptions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Customized marketing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Up-selling, cross-</a:t>
            </a:r>
            <a:r>
              <a:rPr lang="en-US" altLang="en-US" sz="2000" dirty="0" smtClean="0"/>
              <a:t>selling more profitable products and more profitable bundles of products or services tailored to specific customers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Zip code, state, and regional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Customers’ preferred communication channels 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Retaining customers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Key technologies used to create predictive </a:t>
            </a:r>
            <a:r>
              <a:rPr lang="en-US" altLang="en-US" sz="2400" dirty="0" smtClean="0"/>
              <a:t>models for acquisition and retention: 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Data mining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Takes into account: customer demand, product usage as well as competitors:  price, quality, and satisfaction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Continuous data collection and analysis is </a:t>
            </a:r>
            <a:r>
              <a:rPr lang="en-US" altLang="en-US" sz="2400" dirty="0" smtClean="0"/>
              <a:t>necessary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3953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Digital Dashboards for CRM</a:t>
            </a:r>
            <a:endParaRPr 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752600"/>
            <a:ext cx="2865438" cy="4572000"/>
          </a:xfrm>
        </p:spPr>
        <p:txBody>
          <a:bodyPr/>
          <a:lstStyle/>
          <a:p>
            <a:r>
              <a:rPr lang="en-US" altLang="en-US" sz="2800" dirty="0" smtClean="0"/>
              <a:t>Digital dashboards help to visualize key CRM performance metrics.</a:t>
            </a:r>
          </a:p>
        </p:txBody>
      </p:sp>
      <p:pic>
        <p:nvPicPr>
          <p:cNvPr id="60421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16100"/>
            <a:ext cx="604202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82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</a:rPr>
              <a:t>Customer Focused Business Processes Addressed by Analytical CRM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8686800" cy="3886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40000"/>
              </a:spcBef>
              <a:buSzPct val="110000"/>
              <a:buFontTx/>
              <a:buAutoNum type="arabicPeriod"/>
            </a:pPr>
            <a:r>
              <a:rPr lang="en-US" sz="2600" dirty="0"/>
              <a:t>Marketing campaign management and analysis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0000"/>
              </a:spcBef>
              <a:buSzPct val="110000"/>
              <a:buFontTx/>
              <a:buAutoNum type="arabicPeriod"/>
            </a:pPr>
            <a:r>
              <a:rPr lang="en-US" sz="2600" dirty="0"/>
              <a:t>Customer campaign customization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0000"/>
              </a:spcBef>
              <a:buSzPct val="110000"/>
              <a:buFontTx/>
              <a:buAutoNum type="arabicPeriod"/>
            </a:pPr>
            <a:r>
              <a:rPr lang="en-US" sz="2600" dirty="0"/>
              <a:t>Customer communication optimization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0000"/>
              </a:spcBef>
              <a:buSzPct val="110000"/>
              <a:buFontTx/>
              <a:buAutoNum type="arabicPeriod"/>
            </a:pPr>
            <a:r>
              <a:rPr lang="en-US" sz="2600" dirty="0"/>
              <a:t>Customer segmentation and sales coverage optimization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0000"/>
              </a:spcBef>
              <a:buSzPct val="110000"/>
              <a:buFontTx/>
              <a:buAutoNum type="arabicPeriod"/>
            </a:pPr>
            <a:r>
              <a:rPr lang="en-US" sz="2600" dirty="0"/>
              <a:t>Pricing optimization and risk assessment and </a:t>
            </a:r>
            <a:r>
              <a:rPr lang="en-US" sz="2600" dirty="0" smtClean="0"/>
              <a:t>management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40000"/>
              </a:spcBef>
              <a:buSzPct val="110000"/>
              <a:buFontTx/>
              <a:buAutoNum type="arabicPeriod" startAt="6"/>
            </a:pPr>
            <a:r>
              <a:rPr lang="en-US" sz="2400" dirty="0"/>
              <a:t>Price, quality, and satisfaction analysis of competitors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40000"/>
              </a:spcBef>
              <a:buSzPct val="110000"/>
              <a:buFontTx/>
              <a:buAutoNum type="arabicPeriod" startAt="6"/>
            </a:pPr>
            <a:r>
              <a:rPr lang="en-US" sz="2400" dirty="0"/>
              <a:t>Customer acquisition and retention analysis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40000"/>
              </a:spcBef>
              <a:buSzPct val="110000"/>
              <a:buFontTx/>
              <a:buAutoNum type="arabicPeriod" startAt="6"/>
            </a:pPr>
            <a:r>
              <a:rPr lang="en-US" sz="2400" dirty="0"/>
              <a:t>Customer satisfaction and complaint management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40000"/>
              </a:spcBef>
              <a:buSzPct val="110000"/>
              <a:buFontTx/>
              <a:buAutoNum type="arabicPeriod" startAt="6"/>
            </a:pPr>
            <a:r>
              <a:rPr lang="en-US" sz="2400" dirty="0"/>
              <a:t>Product usage, life-cycle analysis, and product development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40000"/>
              </a:spcBef>
              <a:buSzPct val="110000"/>
              <a:buFontTx/>
              <a:buAutoNum type="arabicPeriod" startAt="6"/>
            </a:pPr>
            <a:r>
              <a:rPr lang="en-US" sz="2400" dirty="0"/>
              <a:t>Product and service quality tracking and management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0000"/>
              </a:spcBef>
              <a:buSzPct val="110000"/>
              <a:buFontTx/>
              <a:buAutoNum type="arabicPeriod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4671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Collaborative CRM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001000" cy="457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CRM refers to systems providing effective  and efficient communication with the customer from the entire organization.</a:t>
            </a:r>
          </a:p>
          <a:p>
            <a:pPr lvl="1" eaLnBrk="1" hangingPunct="1"/>
            <a:r>
              <a:rPr lang="en-US" altLang="en-US" sz="1800" dirty="0" smtClean="0"/>
              <a:t>CIC is the key.</a:t>
            </a:r>
          </a:p>
          <a:p>
            <a:pPr eaLnBrk="1" hangingPunct="1"/>
            <a:r>
              <a:rPr lang="en-US" altLang="en-US" sz="2800" dirty="0" smtClean="0"/>
              <a:t>Collaborative CRM enhances </a:t>
            </a:r>
            <a:r>
              <a:rPr lang="en-US" altLang="en-US" sz="2800" dirty="0" smtClean="0"/>
              <a:t>communication:</a:t>
            </a:r>
            <a:endParaRPr lang="en-US" altLang="en-US" sz="2800" dirty="0" smtClean="0"/>
          </a:p>
          <a:p>
            <a:pPr lvl="1" eaLnBrk="1" hangingPunct="1"/>
            <a:r>
              <a:rPr lang="en-US" altLang="en-US" sz="1800" dirty="0" smtClean="0"/>
              <a:t>Greater customer focus</a:t>
            </a:r>
          </a:p>
          <a:p>
            <a:pPr lvl="2" eaLnBrk="1" hangingPunct="1"/>
            <a:r>
              <a:rPr lang="en-US" altLang="en-US" sz="1600" dirty="0" smtClean="0"/>
              <a:t>Understanding of historical and current needs</a:t>
            </a:r>
          </a:p>
          <a:p>
            <a:pPr lvl="1" eaLnBrk="1" hangingPunct="1"/>
            <a:r>
              <a:rPr lang="en-US" altLang="en-US" sz="1800" dirty="0" smtClean="0"/>
              <a:t>Lower communication barriers</a:t>
            </a:r>
          </a:p>
          <a:p>
            <a:pPr lvl="2" eaLnBrk="1" hangingPunct="1"/>
            <a:r>
              <a:rPr lang="en-US" altLang="en-US" sz="1600" dirty="0" smtClean="0"/>
              <a:t>Communication preferences of the customer considered</a:t>
            </a:r>
          </a:p>
          <a:p>
            <a:pPr lvl="1" eaLnBrk="1" hangingPunct="1"/>
            <a:r>
              <a:rPr lang="en-US" altLang="en-US" sz="1800" dirty="0" smtClean="0"/>
              <a:t>Increased information integration</a:t>
            </a:r>
          </a:p>
          <a:p>
            <a:pPr lvl="2" eaLnBrk="1" hangingPunct="1"/>
            <a:r>
              <a:rPr lang="en-US" altLang="en-US" sz="1600" dirty="0" smtClean="0"/>
              <a:t>Customer information shared across the </a:t>
            </a:r>
            <a:r>
              <a:rPr lang="en-US" altLang="en-US" sz="1600" dirty="0" smtClean="0"/>
              <a:t>organization</a:t>
            </a:r>
          </a:p>
          <a:p>
            <a:pPr lvl="2" eaLnBrk="1" hangingPunct="1"/>
            <a:r>
              <a:rPr lang="en-US" altLang="en-US" sz="1600" dirty="0" smtClean="0"/>
              <a:t>Customer can get status updates from any </a:t>
            </a:r>
            <a:r>
              <a:rPr lang="en-US" altLang="en-US" sz="1600" dirty="0" err="1" smtClean="0"/>
              <a:t>touchpoint</a:t>
            </a:r>
            <a:endParaRPr lang="en-US" altLang="en-US" sz="1600" dirty="0" smtClean="0"/>
          </a:p>
          <a:p>
            <a:pPr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4641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Supply Chain for Apple’s iPhone</a:t>
            </a:r>
            <a:endParaRPr lang="en-US" dirty="0"/>
          </a:p>
        </p:txBody>
      </p:sp>
      <p:pic>
        <p:nvPicPr>
          <p:cNvPr id="20483" name="Content Placeholder 4" descr="Noname.g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828800"/>
            <a:ext cx="7886700" cy="4572000"/>
          </a:xfrm>
        </p:spPr>
      </p:pic>
    </p:spTree>
    <p:extLst>
      <p:ext uri="{BB962C8B-B14F-4D97-AF65-F5344CB8AC3E}">
        <p14:creationId xmlns:p14="http://schemas.microsoft.com/office/powerpoint/2010/main" val="164875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4175"/>
            <a:ext cx="9144000" cy="758825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Benefits and Problems with Supply Chains</a:t>
            </a:r>
            <a:endParaRPr lang="en-US" sz="3200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8504238" cy="4572000"/>
          </a:xfrm>
        </p:spPr>
        <p:txBody>
          <a:bodyPr/>
          <a:lstStyle/>
          <a:p>
            <a:r>
              <a:rPr lang="en-US" altLang="en-US" sz="2800" dirty="0" smtClean="0"/>
              <a:t>Potential benefits (the well oiled machine!)</a:t>
            </a:r>
          </a:p>
          <a:p>
            <a:pPr lvl="1"/>
            <a:r>
              <a:rPr lang="en-US" altLang="en-US" sz="2400" dirty="0" smtClean="0"/>
              <a:t>Process innovations</a:t>
            </a:r>
          </a:p>
          <a:p>
            <a:pPr lvl="1"/>
            <a:r>
              <a:rPr lang="en-US" altLang="en-US" sz="2400" dirty="0" smtClean="0"/>
              <a:t>Just-In-time  Production (JIT) </a:t>
            </a:r>
          </a:p>
          <a:p>
            <a:pPr lvl="1"/>
            <a:r>
              <a:rPr lang="en-US" altLang="en-US" sz="2400" dirty="0" smtClean="0"/>
              <a:t>Vendor-Managed Inventory (VMI</a:t>
            </a:r>
            <a:r>
              <a:rPr lang="en-US" altLang="en-US" sz="2400" dirty="0" smtClean="0"/>
              <a:t>)</a:t>
            </a:r>
            <a:endParaRPr lang="en-US" altLang="en-US" sz="2800" dirty="0" smtClean="0"/>
          </a:p>
          <a:p>
            <a:r>
              <a:rPr lang="en-US" altLang="en-US" sz="2800" dirty="0" smtClean="0"/>
              <a:t>Potential problems (with primitive supply chains)</a:t>
            </a:r>
          </a:p>
          <a:p>
            <a:pPr lvl="1"/>
            <a:r>
              <a:rPr lang="en-US" altLang="en-US" sz="2400" dirty="0" smtClean="0"/>
              <a:t>Distorted information</a:t>
            </a:r>
          </a:p>
          <a:p>
            <a:pPr lvl="1"/>
            <a:r>
              <a:rPr lang="en-US" altLang="en-US" sz="2400" dirty="0" smtClean="0"/>
              <a:t>Excessive inventories</a:t>
            </a:r>
          </a:p>
          <a:p>
            <a:pPr lvl="1"/>
            <a:r>
              <a:rPr lang="en-US" altLang="en-US" sz="2400" dirty="0" smtClean="0"/>
              <a:t>Inaccurate </a:t>
            </a:r>
            <a:r>
              <a:rPr lang="en-US" altLang="en-US" sz="2400" dirty="0" smtClean="0"/>
              <a:t>manufacturing capacity </a:t>
            </a:r>
            <a:r>
              <a:rPr lang="en-US" altLang="en-US" sz="2400" dirty="0" smtClean="0"/>
              <a:t>plans</a:t>
            </a:r>
          </a:p>
          <a:p>
            <a:pPr lvl="1"/>
            <a:r>
              <a:rPr lang="en-US" altLang="en-US" sz="2400" dirty="0" smtClean="0"/>
              <a:t>Missed product schedules</a:t>
            </a:r>
          </a:p>
          <a:p>
            <a:pPr lvl="1"/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5107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Corporate Social Responsibility</a:t>
            </a:r>
            <a:endParaRPr lang="en-US" dirty="0">
              <a:ea typeface="+mj-ea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504238" cy="4572000"/>
          </a:xfrm>
        </p:spPr>
        <p:txBody>
          <a:bodyPr/>
          <a:lstStyle/>
          <a:p>
            <a:r>
              <a:rPr lang="en-US" sz="2000" dirty="0"/>
              <a:t>Transparency and accountability within the supply chain helps save costs and create a good image.</a:t>
            </a:r>
          </a:p>
          <a:p>
            <a:r>
              <a:rPr lang="en-US" sz="2000" dirty="0"/>
              <a:t>Product Recalls</a:t>
            </a:r>
          </a:p>
          <a:p>
            <a:pPr lvl="1"/>
            <a:r>
              <a:rPr lang="en-US" sz="2000" dirty="0"/>
              <a:t>Shortcuts on quality standards </a:t>
            </a:r>
          </a:p>
          <a:p>
            <a:pPr lvl="1"/>
            <a:r>
              <a:rPr lang="en-US" sz="2000" dirty="0"/>
              <a:t>Examples </a:t>
            </a:r>
          </a:p>
          <a:p>
            <a:pPr lvl="2"/>
            <a:r>
              <a:rPr lang="en-US" sz="2000" dirty="0"/>
              <a:t>Cadmium in McDonald</a:t>
            </a:r>
            <a:r>
              <a:rPr lang="ja-JP" altLang="en-US" sz="2000" dirty="0"/>
              <a:t>’</a:t>
            </a:r>
            <a:r>
              <a:rPr lang="en-US" sz="2000" dirty="0"/>
              <a:t>s Shrek-themed glasses</a:t>
            </a:r>
          </a:p>
          <a:p>
            <a:pPr lvl="2"/>
            <a:r>
              <a:rPr lang="en-US" sz="2000" dirty="0"/>
              <a:t>Johnson &amp; Johnson children</a:t>
            </a:r>
            <a:r>
              <a:rPr lang="ja-JP" altLang="en-US" sz="2000" dirty="0"/>
              <a:t>’</a:t>
            </a:r>
            <a:r>
              <a:rPr lang="en-US" sz="2000" dirty="0"/>
              <a:t>s </a:t>
            </a:r>
            <a:r>
              <a:rPr lang="en-US" sz="2000" dirty="0" smtClean="0"/>
              <a:t>medicines</a:t>
            </a:r>
          </a:p>
          <a:p>
            <a:pPr lvl="2"/>
            <a:r>
              <a:rPr lang="en-US" sz="2000" dirty="0" smtClean="0"/>
              <a:t>GM – faulty ignition switches </a:t>
            </a:r>
            <a:endParaRPr lang="en-US" sz="2000" dirty="0"/>
          </a:p>
          <a:p>
            <a:pPr lvl="1"/>
            <a:r>
              <a:rPr lang="en-US" sz="2000" dirty="0"/>
              <a:t>It is, therefore, very important to have complete information throughout the supply </a:t>
            </a:r>
            <a:r>
              <a:rPr lang="en-US" sz="2000" dirty="0" smtClean="0"/>
              <a:t>network of all the suppliers</a:t>
            </a:r>
            <a:endParaRPr lang="en-US" sz="2000" dirty="0"/>
          </a:p>
          <a:p>
            <a:r>
              <a:rPr lang="en-US" sz="2000" dirty="0"/>
              <a:t>Sustainable Business Practices</a:t>
            </a:r>
          </a:p>
          <a:p>
            <a:pPr lvl="1"/>
            <a:r>
              <a:rPr lang="en-US" sz="2000" dirty="0"/>
              <a:t>Ethical treatment of workers</a:t>
            </a:r>
          </a:p>
          <a:p>
            <a:pPr lvl="1"/>
            <a:r>
              <a:rPr lang="en-US" sz="2000" dirty="0"/>
              <a:t>Green image</a:t>
            </a:r>
          </a:p>
        </p:txBody>
      </p:sp>
    </p:spTree>
    <p:extLst>
      <p:ext uri="{BB962C8B-B14F-4D97-AF65-F5344CB8AC3E}">
        <p14:creationId xmlns:p14="http://schemas.microsoft.com/office/powerpoint/2010/main" val="380372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Supply Chain Disruption</a:t>
            </a:r>
            <a:endParaRPr lang="en-US" dirty="0">
              <a:ea typeface="+mj-ea"/>
            </a:endParaRPr>
          </a:p>
        </p:txBody>
      </p:sp>
      <p:sp>
        <p:nvSpPr>
          <p:cNvPr id="4" name="Text Box 15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381000" y="914400"/>
            <a:ext cx="8656638" cy="6906506"/>
          </a:xfrm>
          <a:prstGeom prst="rect">
            <a:avLst/>
          </a:prstGeom>
          <a:solidFill>
            <a:srgbClr val="8CADAE"/>
          </a:solidFill>
          <a:ln w="20000">
            <a:solidFill>
              <a:schemeClr val="bg1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When disruptions in the supply chain occur because of weather, labor issues, or natural disasters, the operations of the business can be devastated and have ripple effects throughout the </a:t>
            </a:r>
            <a:r>
              <a:rPr lang="en-US" sz="2000" dirty="0" smtClean="0">
                <a:latin typeface="+mn-lt"/>
                <a:ea typeface="+mn-ea"/>
                <a:cs typeface="+mn-cs"/>
              </a:rPr>
              <a:t>world.</a:t>
            </a:r>
            <a:endParaRPr lang="en-US" sz="2400" i="1" dirty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  <a:buFont typeface="Arial"/>
              <a:buChar char="•"/>
              <a:defRPr/>
            </a:pPr>
            <a:r>
              <a:rPr lang="en-US" sz="2400" i="1" dirty="0" smtClean="0">
                <a:solidFill>
                  <a:srgbClr val="FFFFFF"/>
                </a:solidFill>
              </a:rPr>
              <a:t>Tsunamis in the Pacific</a:t>
            </a:r>
          </a:p>
          <a:p>
            <a:pPr>
              <a:spcBef>
                <a:spcPct val="50000"/>
              </a:spcBef>
              <a:buFont typeface="Arial"/>
              <a:buChar char="•"/>
              <a:defRPr/>
            </a:pPr>
            <a:r>
              <a:rPr lang="en-US" sz="2400" i="1" dirty="0" smtClean="0">
                <a:solidFill>
                  <a:srgbClr val="FFFFFF"/>
                </a:solidFill>
              </a:rPr>
              <a:t>Dock strike in California</a:t>
            </a:r>
          </a:p>
          <a:p>
            <a:pPr>
              <a:spcBef>
                <a:spcPct val="50000"/>
              </a:spcBef>
              <a:buFont typeface="Arial"/>
              <a:buChar char="•"/>
              <a:defRPr/>
            </a:pPr>
            <a:r>
              <a:rPr lang="en-US" sz="2400" i="1" dirty="0" smtClean="0">
                <a:solidFill>
                  <a:srgbClr val="FFFFFF"/>
                </a:solidFill>
              </a:rPr>
              <a:t>Volcano </a:t>
            </a:r>
            <a:r>
              <a:rPr lang="en-US" sz="2400" i="1" dirty="0">
                <a:solidFill>
                  <a:srgbClr val="FFFFFF"/>
                </a:solidFill>
              </a:rPr>
              <a:t>eruption in </a:t>
            </a:r>
            <a:r>
              <a:rPr lang="en-US" sz="2400" i="1" dirty="0" smtClean="0">
                <a:solidFill>
                  <a:srgbClr val="FFFFFF"/>
                </a:solidFill>
              </a:rPr>
              <a:t>Iceland and supply chain disruption</a:t>
            </a:r>
          </a:p>
          <a:p>
            <a:pPr marL="730250" lvl="1" indent="-273050">
              <a:buClr>
                <a:schemeClr val="accent1"/>
              </a:buClr>
              <a:buSzPct val="85000"/>
              <a:buFont typeface="Wingdings 2" charset="0"/>
              <a:buChar char=""/>
            </a:pPr>
            <a:r>
              <a:rPr lang="en-US" sz="1800" dirty="0"/>
              <a:t>Kenya: flowers and vegetables</a:t>
            </a:r>
          </a:p>
          <a:p>
            <a:pPr marL="730250" lvl="1" indent="-273050">
              <a:buClr>
                <a:schemeClr val="accent1"/>
              </a:buClr>
              <a:buSzPct val="85000"/>
              <a:buFont typeface="Wingdings 2" charset="0"/>
              <a:buChar char=""/>
            </a:pPr>
            <a:r>
              <a:rPr lang="en-US" sz="1800" dirty="0"/>
              <a:t>Netherlands: tulips and peonies</a:t>
            </a:r>
          </a:p>
          <a:p>
            <a:pPr marL="730250" lvl="1" indent="-273050">
              <a:buClr>
                <a:schemeClr val="accent1"/>
              </a:buClr>
              <a:buSzPct val="85000"/>
              <a:buFont typeface="Wingdings 2" charset="0"/>
              <a:buChar char=""/>
            </a:pPr>
            <a:r>
              <a:rPr lang="en-US" sz="1800" dirty="0"/>
              <a:t>Italy: cheeses</a:t>
            </a:r>
          </a:p>
          <a:p>
            <a:pPr>
              <a:spcBef>
                <a:spcPct val="50000"/>
              </a:spcBef>
              <a:buFont typeface="Arial"/>
              <a:buChar char="•"/>
              <a:defRPr/>
            </a:pPr>
            <a:endParaRPr lang="en-US" sz="2400" i="1" dirty="0" smtClean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  <a:buFont typeface="Arial"/>
              <a:buChar char="•"/>
              <a:defRPr/>
            </a:pPr>
            <a:endParaRPr lang="en-US" sz="2400" i="1" dirty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  <a:buFont typeface="Arial"/>
              <a:buChar char="•"/>
              <a:defRPr/>
            </a:pPr>
            <a:endParaRPr lang="en-US" sz="2400" i="1" dirty="0" smtClean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  <a:buFont typeface="Arial"/>
              <a:buChar char="•"/>
              <a:defRPr/>
            </a:pPr>
            <a:endParaRPr lang="en-US" sz="2400" i="1" dirty="0" smtClean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  <a:buFont typeface="Arial"/>
              <a:buChar char="•"/>
              <a:defRPr/>
            </a:pPr>
            <a:endParaRPr lang="en-US" sz="2400" i="1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 descr="Nonam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14800"/>
            <a:ext cx="43846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90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Just-in-Time Production (JIT)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8504238" cy="4572000"/>
          </a:xfrm>
        </p:spPr>
        <p:txBody>
          <a:bodyPr/>
          <a:lstStyle/>
          <a:p>
            <a:r>
              <a:rPr lang="en-US" altLang="en-US" sz="2400" dirty="0" smtClean="0"/>
              <a:t>Keeping inventory is costly (storage, capital, missed production schedules).</a:t>
            </a:r>
          </a:p>
          <a:p>
            <a:r>
              <a:rPr lang="en-US" altLang="en-US" sz="2400" dirty="0" smtClean="0"/>
              <a:t>JIT optimizes ordering quantities.</a:t>
            </a:r>
          </a:p>
          <a:p>
            <a:pPr lvl="1"/>
            <a:r>
              <a:rPr lang="en-US" altLang="en-US" sz="1800" dirty="0" smtClean="0"/>
              <a:t>Parts and raw materials arrive when needed for production.</a:t>
            </a:r>
          </a:p>
          <a:p>
            <a:pPr lvl="1"/>
            <a:r>
              <a:rPr lang="en-US" altLang="en-US" sz="1800" dirty="0" smtClean="0"/>
              <a:t>As orders arriver in smaller quantities, but at higher frequency) investment in storage space and inventory is minimized</a:t>
            </a:r>
            <a:r>
              <a:rPr lang="en-US" altLang="en-US" dirty="0" smtClean="0"/>
              <a:t>.</a:t>
            </a:r>
          </a:p>
          <a:p>
            <a:r>
              <a:rPr lang="en-US" altLang="en-US" sz="2400" dirty="0" smtClean="0"/>
              <a:t>The approach was pioneered by Toyota.</a:t>
            </a:r>
          </a:p>
          <a:p>
            <a:r>
              <a:rPr lang="en-US" altLang="en-US" sz="2400" dirty="0" smtClean="0"/>
              <a:t>It is used extensively by computer manufacturers to avoid component obsolescence (Moore’s law).</a:t>
            </a:r>
          </a:p>
          <a:p>
            <a:pPr lvl="1"/>
            <a:r>
              <a:rPr lang="en-US" altLang="en-US" sz="1800" dirty="0" smtClean="0"/>
              <a:t>Example: Dell keeps only two hours of inventory in stock</a:t>
            </a:r>
          </a:p>
          <a:p>
            <a:r>
              <a:rPr lang="en-US" altLang="en-US" sz="2400" dirty="0" smtClean="0"/>
              <a:t>JIT requires tight cooperation between all partners in the supply network.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261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1.0.2296"/>
  <p:tag name="PPTVERSION" val="14"/>
  <p:tag name="TPOS" val="2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2724</Words>
  <Application>Microsoft Macintosh PowerPoint</Application>
  <PresentationFormat>On-screen Show (4:3)</PresentationFormat>
  <Paragraphs>360</Paragraphs>
  <Slides>47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Chapter 8 - Strengthening Business-to-Business Relationships via Supply Chain and Customer Relationship Management</vt:lpstr>
      <vt:lpstr>Chapter 8 Learning Objectives</vt:lpstr>
      <vt:lpstr>What Is a Supply Chain?</vt:lpstr>
      <vt:lpstr>Supply Network:</vt:lpstr>
      <vt:lpstr>Supply Chain for Apple’s iPhone</vt:lpstr>
      <vt:lpstr>Benefits and Problems with Supply Chains</vt:lpstr>
      <vt:lpstr>Corporate Social Responsibility</vt:lpstr>
      <vt:lpstr>Supply Chain Disruption</vt:lpstr>
      <vt:lpstr>Just-in-Time Production (JIT)</vt:lpstr>
      <vt:lpstr>Vendor-Managed Inventory (VMI)</vt:lpstr>
      <vt:lpstr>The Bullwhip Effect:  </vt:lpstr>
      <vt:lpstr>Functions That Optimize the Supply Network</vt:lpstr>
      <vt:lpstr>Integrating SCM with ERP and CRM</vt:lpstr>
      <vt:lpstr>Supply Chain Planning (SCP)</vt:lpstr>
      <vt:lpstr>SCM Architecture</vt:lpstr>
      <vt:lpstr>Emerging SCM Trends</vt:lpstr>
      <vt:lpstr>B-2-B Portals</vt:lpstr>
      <vt:lpstr>Example: B2B Customer Portal</vt:lpstr>
      <vt:lpstr>Example: Procurement Portal</vt:lpstr>
      <vt:lpstr>Radio Frequency Identification (RFID)</vt:lpstr>
      <vt:lpstr>NET STATS RFID on the Rise</vt:lpstr>
      <vt:lpstr>Supply Chain Visibility and Analytics</vt:lpstr>
      <vt:lpstr>Customer Relationship Management</vt:lpstr>
      <vt:lpstr>Question?</vt:lpstr>
      <vt:lpstr>Sales - “Art” or “Science”?</vt:lpstr>
      <vt:lpstr>Customer Relationship Management (CRM)</vt:lpstr>
      <vt:lpstr>Customer Relationship Management (CRM)</vt:lpstr>
      <vt:lpstr>Customer Relationship Management (CRM)</vt:lpstr>
      <vt:lpstr>Customer Relationship Management(CRM) (cont’d)</vt:lpstr>
      <vt:lpstr>Key Benefits of CRM</vt:lpstr>
      <vt:lpstr>Customer Relationship Management</vt:lpstr>
      <vt:lpstr>Developing a CRM Strategy</vt:lpstr>
      <vt:lpstr>Policy and Business Process Changes</vt:lpstr>
      <vt:lpstr>Customer Service Changes</vt:lpstr>
      <vt:lpstr>Employee Training Changes</vt:lpstr>
      <vt:lpstr>Data Collection, Analysis, and Sharing Changes</vt:lpstr>
      <vt:lpstr>Architecture of a CRM Environment</vt:lpstr>
      <vt:lpstr>Operational CRM: fundamental business processes: Marketing, Sales, Support </vt:lpstr>
      <vt:lpstr>Sales Force Automation - SFA</vt:lpstr>
      <vt:lpstr>Examples of Sales Measures Tracked by SFA</vt:lpstr>
      <vt:lpstr>Question</vt:lpstr>
      <vt:lpstr>Customer Service and Support (CSS)</vt:lpstr>
      <vt:lpstr>Enterprise Marketing Management (EMM)</vt:lpstr>
      <vt:lpstr>Analytical CRM – one goal: a 360 degree view of the customer to maximize the outcomes of sales and marketing campaigns and t find the most profitable customers</vt:lpstr>
      <vt:lpstr>Digital Dashboards for CRM</vt:lpstr>
      <vt:lpstr>Customer Focused Business Processes Addressed by Analytical CRM</vt:lpstr>
      <vt:lpstr>Collaborative CRM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8 - Strengthening Business-to-Business Relationships via Supply Chain and Customer Relationship Management</dc:title>
  <dc:creator/>
  <cp:lastModifiedBy/>
  <cp:revision>4</cp:revision>
  <dcterms:created xsi:type="dcterms:W3CDTF">2013-01-13T04:38:25Z</dcterms:created>
  <dcterms:modified xsi:type="dcterms:W3CDTF">2014-04-15T20:32:53Z</dcterms:modified>
</cp:coreProperties>
</file>