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62"/>
  </p:notesMasterIdLst>
  <p:handoutMasterIdLst>
    <p:handoutMasterId r:id="rId63"/>
  </p:handoutMasterIdLst>
  <p:sldIdLst>
    <p:sldId id="256" r:id="rId2"/>
    <p:sldId id="349" r:id="rId3"/>
    <p:sldId id="350" r:id="rId4"/>
    <p:sldId id="351" r:id="rId5"/>
    <p:sldId id="352" r:id="rId6"/>
    <p:sldId id="271" r:id="rId7"/>
    <p:sldId id="402" r:id="rId8"/>
    <p:sldId id="354" r:id="rId9"/>
    <p:sldId id="356" r:id="rId10"/>
    <p:sldId id="357" r:id="rId11"/>
    <p:sldId id="353" r:id="rId12"/>
    <p:sldId id="422" r:id="rId13"/>
    <p:sldId id="423" r:id="rId14"/>
    <p:sldId id="359" r:id="rId15"/>
    <p:sldId id="362" r:id="rId16"/>
    <p:sldId id="363" r:id="rId17"/>
    <p:sldId id="406" r:id="rId18"/>
    <p:sldId id="407" r:id="rId19"/>
    <p:sldId id="404" r:id="rId20"/>
    <p:sldId id="409" r:id="rId21"/>
    <p:sldId id="358" r:id="rId22"/>
    <p:sldId id="411" r:id="rId23"/>
    <p:sldId id="413" r:id="rId24"/>
    <p:sldId id="414" r:id="rId25"/>
    <p:sldId id="415" r:id="rId26"/>
    <p:sldId id="418" r:id="rId27"/>
    <p:sldId id="420" r:id="rId28"/>
    <p:sldId id="306" r:id="rId29"/>
    <p:sldId id="367" r:id="rId30"/>
    <p:sldId id="368" r:id="rId31"/>
    <p:sldId id="425" r:id="rId32"/>
    <p:sldId id="427" r:id="rId33"/>
    <p:sldId id="426" r:id="rId34"/>
    <p:sldId id="429" r:id="rId35"/>
    <p:sldId id="428" r:id="rId36"/>
    <p:sldId id="431" r:id="rId37"/>
    <p:sldId id="430" r:id="rId38"/>
    <p:sldId id="307" r:id="rId39"/>
    <p:sldId id="329" r:id="rId40"/>
    <p:sldId id="374" r:id="rId41"/>
    <p:sldId id="375" r:id="rId42"/>
    <p:sldId id="377" r:id="rId43"/>
    <p:sldId id="378" r:id="rId44"/>
    <p:sldId id="379" r:id="rId45"/>
    <p:sldId id="380" r:id="rId46"/>
    <p:sldId id="381" r:id="rId47"/>
    <p:sldId id="382" r:id="rId48"/>
    <p:sldId id="383" r:id="rId49"/>
    <p:sldId id="385" r:id="rId50"/>
    <p:sldId id="386" r:id="rId51"/>
    <p:sldId id="433" r:id="rId52"/>
    <p:sldId id="280" r:id="rId53"/>
    <p:sldId id="390" r:id="rId54"/>
    <p:sldId id="392" r:id="rId55"/>
    <p:sldId id="308" r:id="rId56"/>
    <p:sldId id="395" r:id="rId57"/>
    <p:sldId id="397" r:id="rId58"/>
    <p:sldId id="398" r:id="rId59"/>
    <p:sldId id="399" r:id="rId60"/>
    <p:sldId id="401" r:id="rId61"/>
  </p:sldIdLst>
  <p:sldSz cx="9144000" cy="6858000" type="screen4x3"/>
  <p:notesSz cx="6858000" cy="9144000"/>
  <p:custDataLst>
    <p:tags r:id="rId65"/>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76709" autoAdjust="0"/>
  </p:normalViewPr>
  <p:slideViewPr>
    <p:cSldViewPr>
      <p:cViewPr varScale="1">
        <p:scale>
          <a:sx n="106" d="100"/>
          <a:sy n="106" d="100"/>
        </p:scale>
        <p:origin x="-712" y="-1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handoutMaster" Target="handoutMasters/handoutMaster1.xml"/><Relationship Id="rId64" Type="http://schemas.openxmlformats.org/officeDocument/2006/relationships/printerSettings" Target="printerSettings/printerSettings1.bin"/><Relationship Id="rId65" Type="http://schemas.openxmlformats.org/officeDocument/2006/relationships/tags" Target="tags/tag1.xml"/><Relationship Id="rId66" Type="http://schemas.openxmlformats.org/officeDocument/2006/relationships/commentAuthors" Target="commentAuthors.xml"/><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_rels/data1.xml.rels><?xml version="1.0" encoding="UTF-8" standalone="yes"?>
<Relationships xmlns="http://schemas.openxmlformats.org/package/2006/relationships"><Relationship Id="rId3" Type="http://schemas.openxmlformats.org/officeDocument/2006/relationships/slide" Target="../slides/slide38.xml"/><Relationship Id="rId4" Type="http://schemas.openxmlformats.org/officeDocument/2006/relationships/slide" Target="../slides/slide55.xml"/><Relationship Id="rId5" Type="http://schemas.openxmlformats.org/officeDocument/2006/relationships/slide" Target="../slides/slide52.xml"/><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 Id="rId1" Type="http://schemas.openxmlformats.org/officeDocument/2006/relationships/slide" Target="../slides/slide8.xml"/><Relationship Id="rId2" Type="http://schemas.openxmlformats.org/officeDocument/2006/relationships/slide" Target="../slides/slide28.xml"/></Relationships>
</file>

<file path=ppt/diagrams/_rels/data2.xml.rels><?xml version="1.0" encoding="UTF-8" standalone="yes"?>
<Relationships xmlns="http://schemas.openxmlformats.org/package/2006/relationships"><Relationship Id="rId3" Type="http://schemas.openxmlformats.org/officeDocument/2006/relationships/slide" Target="../slides/slide55.xml"/><Relationship Id="rId4" Type="http://schemas.openxmlformats.org/officeDocument/2006/relationships/slide" Target="../slides/slide52.xml"/><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 Type="http://schemas.openxmlformats.org/officeDocument/2006/relationships/slide" Target="../slides/slide8.xml"/><Relationship Id="rId2" Type="http://schemas.openxmlformats.org/officeDocument/2006/relationships/slide" Target="../slides/slide38.xml"/></Relationships>
</file>

<file path=ppt/diagrams/_rels/data3.xml.rels><?xml version="1.0" encoding="UTF-8" standalone="yes"?>
<Relationships xmlns="http://schemas.openxmlformats.org/package/2006/relationships"><Relationship Id="rId3" Type="http://schemas.openxmlformats.org/officeDocument/2006/relationships/slide" Target="../slides/slide55.xml"/><Relationship Id="rId4" Type="http://schemas.openxmlformats.org/officeDocument/2006/relationships/slide" Target="../slides/slide52.xml"/><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26.png"/><Relationship Id="rId1" Type="http://schemas.openxmlformats.org/officeDocument/2006/relationships/slide" Target="../slides/slide8.xml"/><Relationship Id="rId2" Type="http://schemas.openxmlformats.org/officeDocument/2006/relationships/slide" Target="../slides/slide28.xml"/></Relationships>
</file>

<file path=ppt/diagrams/_rels/data4.xml.rels><?xml version="1.0" encoding="UTF-8" standalone="yes"?>
<Relationships xmlns="http://schemas.openxmlformats.org/package/2006/relationships"><Relationship Id="rId3" Type="http://schemas.openxmlformats.org/officeDocument/2006/relationships/slide" Target="../slides/slide38.xml"/><Relationship Id="rId4" Type="http://schemas.openxmlformats.org/officeDocument/2006/relationships/slide" Target="../slides/slide55.xml"/><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 Id="rId8" Type="http://schemas.openxmlformats.org/officeDocument/2006/relationships/image" Target="../media/image43.png"/><Relationship Id="rId9" Type="http://schemas.openxmlformats.org/officeDocument/2006/relationships/image" Target="../media/image44.png"/><Relationship Id="rId1" Type="http://schemas.openxmlformats.org/officeDocument/2006/relationships/slide" Target="../slides/slide8.xml"/><Relationship Id="rId2" Type="http://schemas.openxmlformats.org/officeDocument/2006/relationships/slide" Target="../slides/slide28.xml"/></Relationships>
</file>

<file path=ppt/diagrams/_rels/data5.xml.rels><?xml version="1.0" encoding="UTF-8" standalone="yes"?>
<Relationships xmlns="http://schemas.openxmlformats.org/package/2006/relationships"><Relationship Id="rId3" Type="http://schemas.openxmlformats.org/officeDocument/2006/relationships/slide" Target="../slides/slide38.xml"/><Relationship Id="rId4" Type="http://schemas.openxmlformats.org/officeDocument/2006/relationships/slide" Target="../slides/slide52.xml"/><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9.png"/><Relationship Id="rId9" Type="http://schemas.openxmlformats.org/officeDocument/2006/relationships/image" Target="../media/image50.png"/><Relationship Id="rId1" Type="http://schemas.openxmlformats.org/officeDocument/2006/relationships/slide" Target="../slides/slide8.xml"/><Relationship Id="rId2" Type="http://schemas.openxmlformats.org/officeDocument/2006/relationships/slide" Target="../slides/slide28.xml"/></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image" Target="../media/image7.png"/><Relationship Id="rId2"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image" Target="../media/image22.png"/><Relationship Id="rId2" Type="http://schemas.openxmlformats.org/officeDocument/2006/relationships/image" Target="../media/image2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26.png"/><Relationship Id="rId1" Type="http://schemas.openxmlformats.org/officeDocument/2006/relationships/image" Target="../media/image28.png"/><Relationship Id="rId2" Type="http://schemas.openxmlformats.org/officeDocument/2006/relationships/image" Target="../media/image2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1" Type="http://schemas.openxmlformats.org/officeDocument/2006/relationships/image" Target="../media/image40.png"/><Relationship Id="rId2" Type="http://schemas.openxmlformats.org/officeDocument/2006/relationships/image" Target="../media/image41.png"/></Relationships>
</file>

<file path=ppt/diagrams/_rels/drawing5.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1" Type="http://schemas.openxmlformats.org/officeDocument/2006/relationships/image" Target="../media/image46.png"/><Relationship Id="rId2" Type="http://schemas.openxmlformats.org/officeDocument/2006/relationships/image" Target="../media/image47.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2F2C61-E41B-4642-B082-EF9C103085B5}" type="doc">
      <dgm:prSet loTypeId="urn:microsoft.com/office/officeart/2005/8/layout/vList4#1" loCatId="list" qsTypeId="urn:microsoft.com/office/officeart/2005/8/quickstyle/simple1#23" qsCatId="simple" csTypeId="urn:microsoft.com/office/officeart/2005/8/colors/accent3_1" csCatId="accent3" phldr="1"/>
      <dgm:spPr/>
      <dgm:t>
        <a:bodyPr/>
        <a:lstStyle/>
        <a:p>
          <a:endParaRPr lang="en-US"/>
        </a:p>
      </dgm:t>
    </dgm:pt>
    <dgm:pt modelId="{A8E9C07B-48B2-4B9C-8EC7-0782825D816E}">
      <dgm:prSet phldrT="[Text]" custT="1"/>
      <dgm:spPr/>
      <dgm:t>
        <a:bodyPr anchor="ctr"/>
        <a:lstStyle/>
        <a:p>
          <a:r>
            <a:rPr lang="en-US" sz="1600" b="1" dirty="0" smtClean="0">
              <a:hlinkClick xmlns:r="http://schemas.openxmlformats.org/officeDocument/2006/relationships" r:id="rId1" action="ppaction://hlinksldjump"/>
            </a:rPr>
            <a:t>Computer Crime</a:t>
          </a:r>
          <a:endParaRPr lang="en-US" sz="16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D011581-C5DD-419A-AAED-AD05631CDF0A}">
      <dgm:prSet phldrT="[Text]" custT="1"/>
      <dgm:spPr/>
      <dgm:t>
        <a:bodyPr anchor="ctr"/>
        <a:lstStyle/>
        <a:p>
          <a:r>
            <a:rPr lang="en-US" sz="1400" dirty="0" smtClean="0"/>
            <a:t>Define computer crime and describe several types of computer crime.  </a:t>
          </a:r>
          <a:endParaRPr lang="en-US" sz="1400" dirty="0"/>
        </a:p>
      </dgm:t>
    </dgm:pt>
    <dgm:pt modelId="{9AD826C6-DA8A-4FF7-A064-27557BE243B8}" type="parTrans" cxnId="{27AF655E-BB1D-4732-8A07-03E7E00B3EC5}">
      <dgm:prSet/>
      <dgm:spPr/>
      <dgm:t>
        <a:bodyPr/>
        <a:lstStyle/>
        <a:p>
          <a:endParaRPr lang="en-US" sz="2000"/>
        </a:p>
      </dgm:t>
    </dgm:pt>
    <dgm:pt modelId="{C1639196-CA28-4BD6-A52D-AF603368A606}" type="sibTrans" cxnId="{27AF655E-BB1D-4732-8A07-03E7E00B3EC5}">
      <dgm:prSet/>
      <dgm:spPr/>
      <dgm:t>
        <a:bodyPr/>
        <a:lstStyle/>
        <a:p>
          <a:endParaRPr lang="en-US" sz="2000"/>
        </a:p>
      </dgm:t>
    </dgm:pt>
    <dgm:pt modelId="{629933C8-186B-4311-BF2D-DC99990EFBF2}">
      <dgm:prSet phldrT="[Text]" custT="1"/>
      <dgm:spPr/>
      <dgm:t>
        <a:bodyPr anchor="ctr"/>
        <a:lstStyle/>
        <a:p>
          <a:r>
            <a:rPr lang="en-US" sz="1600" b="1" dirty="0" smtClean="0">
              <a:hlinkClick xmlns:r="http://schemas.openxmlformats.org/officeDocument/2006/relationships" r:id="rId2" action="ppaction://hlinksldjump"/>
            </a:rPr>
            <a:t>Cyberwar and Cyberterrorism</a:t>
          </a:r>
          <a:endParaRPr lang="en-US" sz="16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63F0ED0-6985-439E-857A-EC47F8A3DAB0}">
      <dgm:prSet phldrT="[Text]" custT="1"/>
      <dgm:spPr/>
      <dgm:t>
        <a:bodyPr anchor="ctr"/>
        <a:lstStyle/>
        <a:p>
          <a:r>
            <a:rPr lang="en-US" sz="1400" dirty="0" smtClean="0"/>
            <a:t>Describe and explain the differences between cyberwar and </a:t>
          </a:r>
          <a:r>
            <a:rPr lang="en-US" sz="1400" dirty="0" smtClean="0"/>
            <a:t>Cyberterrorism.</a:t>
          </a:r>
          <a:endParaRPr lang="en-US" sz="1400" dirty="0"/>
        </a:p>
      </dgm:t>
    </dgm:pt>
    <dgm:pt modelId="{A9B0CFF2-8D5D-47E0-900D-55A9A3E83BE1}" type="parTrans" cxnId="{3A619D55-5747-4E00-A1FA-E45F6AED8303}">
      <dgm:prSet/>
      <dgm:spPr/>
      <dgm:t>
        <a:bodyPr/>
        <a:lstStyle/>
        <a:p>
          <a:endParaRPr lang="en-US" sz="2000"/>
        </a:p>
      </dgm:t>
    </dgm:pt>
    <dgm:pt modelId="{F7E04B30-62AE-4465-859B-270409FE7C94}" type="sibTrans" cxnId="{3A619D55-5747-4E00-A1FA-E45F6AED8303}">
      <dgm:prSet/>
      <dgm:spPr/>
      <dgm:t>
        <a:bodyPr/>
        <a:lstStyle/>
        <a:p>
          <a:endParaRPr lang="en-US" sz="2000"/>
        </a:p>
      </dgm:t>
    </dgm:pt>
    <dgm:pt modelId="{34FB3FC8-FCB1-404C-AAE4-E98CF14CF5FB}">
      <dgm:prSet phldrT="[Text]" custT="1"/>
      <dgm:spPr/>
      <dgm:t>
        <a:bodyPr anchor="ctr"/>
        <a:lstStyle/>
        <a:p>
          <a:r>
            <a:rPr lang="en-US" sz="1600" b="1" dirty="0" smtClean="0">
              <a:hlinkClick xmlns:r="http://schemas.openxmlformats.org/officeDocument/2006/relationships" r:id="rId3" action="ppaction://hlinksldjump"/>
            </a:rPr>
            <a:t>Information Systems Security</a:t>
          </a:r>
          <a:endParaRPr lang="en-US" sz="16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pPr/>
      <dgm:t>
        <a:bodyPr anchor="ctr"/>
        <a:lstStyle/>
        <a:p>
          <a:r>
            <a:rPr lang="en-US" sz="1400" dirty="0" smtClean="0"/>
            <a:t>Explain what is meant by the term “IS security” and describe both technology and human based safeguards for information systems.</a:t>
          </a:r>
          <a:endParaRPr lang="en-US" sz="1400" dirty="0"/>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22E69BE8-653B-4CE1-975B-3C39DAE649D2}">
      <dgm:prSet custT="1"/>
      <dgm:spPr/>
      <dgm:t>
        <a:bodyPr anchor="ctr"/>
        <a:lstStyle/>
        <a:p>
          <a:r>
            <a:rPr lang="en-US" sz="1600" b="1" dirty="0" smtClean="0">
              <a:hlinkClick xmlns:r="http://schemas.openxmlformats.org/officeDocument/2006/relationships" r:id="rId4" action="ppaction://hlinksldjump"/>
            </a:rPr>
            <a:t>Information Systems Controls, Auditing, and the Sarbanes-Oxley Act</a:t>
          </a:r>
          <a:endParaRPr lang="en-US" sz="16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FDE1B2BF-4076-40E6-982F-93F0932EA27F}">
      <dgm:prSet custT="1"/>
      <dgm:spPr/>
      <dgm:t>
        <a:bodyPr anchor="ctr"/>
        <a:lstStyle/>
        <a:p>
          <a:r>
            <a:rPr lang="en-US" sz="1400" dirty="0" smtClean="0"/>
            <a:t>Describe how organizations can establish IS controls to better ensure IS security.</a:t>
          </a:r>
          <a:endParaRPr lang="en-US" sz="1400" dirty="0"/>
        </a:p>
      </dgm:t>
    </dgm:pt>
    <dgm:pt modelId="{F3F72B7C-59C8-4AB8-9789-C140956F291A}" type="parTrans" cxnId="{64146DDE-645F-43AC-80A4-2116B49BEB8B}">
      <dgm:prSet/>
      <dgm:spPr/>
      <dgm:t>
        <a:bodyPr/>
        <a:lstStyle/>
        <a:p>
          <a:endParaRPr lang="en-US" sz="2000"/>
        </a:p>
      </dgm:t>
    </dgm:pt>
    <dgm:pt modelId="{D6DE8BC5-2DFD-4054-B62B-11E207185A8A}" type="sibTrans" cxnId="{64146DDE-645F-43AC-80A4-2116B49BEB8B}">
      <dgm:prSet/>
      <dgm:spPr/>
      <dgm:t>
        <a:bodyPr/>
        <a:lstStyle/>
        <a:p>
          <a:endParaRPr lang="en-US" sz="2000"/>
        </a:p>
      </dgm:t>
    </dgm:pt>
    <dgm:pt modelId="{AECECD48-C5E4-4B1D-828F-DD9E0A90274D}">
      <dgm:prSet custT="1"/>
      <dgm:spPr/>
      <dgm:t>
        <a:bodyPr anchor="ctr"/>
        <a:lstStyle/>
        <a:p>
          <a:r>
            <a:rPr lang="en-US" sz="1600" b="1" dirty="0" smtClean="0">
              <a:hlinkClick xmlns:r="http://schemas.openxmlformats.org/officeDocument/2006/relationships" r:id="rId5" action="ppaction://hlinksldjump"/>
            </a:rPr>
            <a:t>Managing IS Security</a:t>
          </a:r>
          <a:endParaRPr lang="en-US" sz="16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E158F942-9CA0-47CD-BF20-BAC49C8142F5}">
      <dgm:prSet custT="1"/>
      <dgm:spPr/>
      <dgm:t>
        <a:bodyPr anchor="ctr"/>
        <a:lstStyle/>
        <a:p>
          <a:r>
            <a:rPr lang="en-US" sz="1400" dirty="0" smtClean="0"/>
            <a:t>Discuss how to better manage IS security and explain the process of developing an IS security plan.</a:t>
          </a:r>
          <a:endParaRPr lang="en-US" sz="1400" dirty="0"/>
        </a:p>
      </dgm:t>
    </dgm:pt>
    <dgm:pt modelId="{B7BDAF5C-E7FB-49F5-812D-654C2CD5A8EB}" type="parTrans" cxnId="{2EB7E772-9B0F-41BF-9241-715218B72860}">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83650"/>
      <dgm:spPr>
        <a:blipFill rotWithShape="1">
          <a:blip xmlns:r="http://schemas.openxmlformats.org/officeDocument/2006/relationships" r:embed="rId6" cstate="screen">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t>
        <a:bodyPr/>
        <a:lstStyle/>
        <a:p>
          <a:endParaRPr lang="en-US"/>
        </a:p>
      </dgm:t>
    </dgm:pt>
    <dgm:pt modelId="{7AEC1603-E11D-41B0-BE2A-F6201D5BEDCD}" type="pres">
      <dgm:prSet presAssocID="{629933C8-186B-4311-BF2D-DC99990EFBF2}" presName="img" presStyleLbl="fgImgPlace1" presStyleIdx="1" presStyleCnt="5" custScaleX="83650"/>
      <dgm:spPr>
        <a:blipFill rotWithShape="1">
          <a:blip xmlns:r="http://schemas.openxmlformats.org/officeDocument/2006/relationships" r:embed="rId7" cstate="screen">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t>
        <a:bodyPr/>
        <a:lstStyle/>
        <a:p>
          <a:endParaRPr lang="en-US"/>
        </a:p>
      </dgm:t>
    </dgm:pt>
    <dgm:pt modelId="{6ED042DA-90EA-415F-9861-14F87D22BB00}" type="pres">
      <dgm:prSet presAssocID="{34FB3FC8-FCB1-404C-AAE4-E98CF14CF5FB}" presName="img" presStyleLbl="fgImgPlace1" presStyleIdx="2" presStyleCnt="5" custScaleX="83650"/>
      <dgm:spPr>
        <a:blipFill rotWithShape="1">
          <a:blip xmlns:r="http://schemas.openxmlformats.org/officeDocument/2006/relationships" r:embed="rId8" cstate="screen">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t>
        <a:bodyPr/>
        <a:lstStyle/>
        <a:p>
          <a:endParaRPr lang="en-US"/>
        </a:p>
      </dgm:t>
    </dgm:pt>
    <dgm:pt modelId="{0C6B9C41-271F-4061-9955-70DED635DAC1}" type="pres">
      <dgm:prSet presAssocID="{AECECD48-C5E4-4B1D-828F-DD9E0A90274D}" presName="img" presStyleLbl="fgImgPlace1" presStyleIdx="3" presStyleCnt="5" custScaleX="83650"/>
      <dgm:spPr>
        <a:blipFill rotWithShape="1">
          <a:blip xmlns:r="http://schemas.openxmlformats.org/officeDocument/2006/relationships" r:embed="rId9" cstate="screen">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t>
        <a:bodyPr/>
        <a:lstStyle/>
        <a:p>
          <a:endParaRPr lang="en-US"/>
        </a:p>
      </dgm:t>
    </dgm:pt>
    <dgm:pt modelId="{889131BE-3A6B-4B48-98CB-9C233DE61FE5}" type="pres">
      <dgm:prSet presAssocID="{22E69BE8-653B-4CE1-975B-3C39DAE649D2}" presName="img" presStyleLbl="fgImgPlace1" presStyleIdx="4" presStyleCnt="5" custScaleX="83650"/>
      <dgm:spPr>
        <a:blipFill rotWithShape="1">
          <a:blip xmlns:r="http://schemas.openxmlformats.org/officeDocument/2006/relationships" r:embed="rId10" cstate="screen">
            <a:extLst/>
          </a:blip>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94FC978F-A2B8-46ED-81B4-5B0C5A60E259}" type="presOf" srcId="{34FB3FC8-FCB1-404C-AAE4-E98CF14CF5FB}" destId="{47C28FEA-814E-4A68-B726-08705D29C6AB}" srcOrd="0" destOrd="0" presId="urn:microsoft.com/office/officeart/2005/8/layout/vList4#1"/>
    <dgm:cxn modelId="{84CC1B9D-DB80-433F-828E-1349E31F1CF0}" type="presOf" srcId="{E158F942-9CA0-47CD-BF20-BAC49C8142F5}" destId="{5E310E1C-7377-4CBD-AD7A-3ED403513640}" srcOrd="1" destOrd="1" presId="urn:microsoft.com/office/officeart/2005/8/layout/vList4#1"/>
    <dgm:cxn modelId="{D7D120E4-0167-477E-960A-EF05D7A133C3}" type="presOf" srcId="{629933C8-186B-4311-BF2D-DC99990EFBF2}" destId="{A93B6B1D-06C6-4860-8EBA-32C502FF8641}" srcOrd="0" destOrd="0" presId="urn:microsoft.com/office/officeart/2005/8/layout/vList4#1"/>
    <dgm:cxn modelId="{7936DD08-464C-48B1-A042-92A0F79F9FFF}" type="presOf" srcId="{22E69BE8-653B-4CE1-975B-3C39DAE649D2}" destId="{CA3E3E8A-1393-43C6-A6A9-A1AF34CBCE71}" srcOrd="1" destOrd="0" presId="urn:microsoft.com/office/officeart/2005/8/layout/vList4#1"/>
    <dgm:cxn modelId="{1BABF215-56EA-424F-9F41-6D2D84AEB436}" type="presOf" srcId="{6D011581-C5DD-419A-AAED-AD05631CDF0A}" destId="{BA89CFF3-74C1-4F32-B093-38D94D4D20CF}" srcOrd="0" destOrd="1" presId="urn:microsoft.com/office/officeart/2005/8/layout/vList4#1"/>
    <dgm:cxn modelId="{7220127F-5DA2-4558-BD05-2D367A01FE4F}" type="presOf" srcId="{22E69BE8-653B-4CE1-975B-3C39DAE649D2}" destId="{9259372F-C70A-44BC-BCB4-E2D4392785FE}" srcOrd="0" destOrd="0" presId="urn:microsoft.com/office/officeart/2005/8/layout/vList4#1"/>
    <dgm:cxn modelId="{5EF40979-97FC-4938-9D34-9EF52BDE61C2}" type="presOf" srcId="{AECECD48-C5E4-4B1D-828F-DD9E0A90274D}" destId="{5E310E1C-7377-4CBD-AD7A-3ED403513640}" srcOrd="1" destOrd="0" presId="urn:microsoft.com/office/officeart/2005/8/layout/vList4#1"/>
    <dgm:cxn modelId="{F33BD368-F297-4CCA-8EDC-603629969546}" srcId="{34FB3FC8-FCB1-404C-AAE4-E98CF14CF5FB}" destId="{0CFC6EAA-DD42-49C0-A163-69A52F65D7DF}" srcOrd="0" destOrd="0" parTransId="{1A56339D-71D4-4C3E-A1C4-A33367110C47}" sibTransId="{C379DEEC-C8F4-4259-AB38-AE67A4582602}"/>
    <dgm:cxn modelId="{641411B0-5D8B-4E86-B9DA-326CC961AC9A}" type="presOf" srcId="{FDE1B2BF-4076-40E6-982F-93F0932EA27F}" destId="{CA3E3E8A-1393-43C6-A6A9-A1AF34CBCE71}" srcOrd="1" destOrd="1" presId="urn:microsoft.com/office/officeart/2005/8/layout/vList4#1"/>
    <dgm:cxn modelId="{FFB8572B-7192-49CE-9F0D-B856D183EDFE}" srcId="{482F2C61-E41B-4642-B082-EF9C103085B5}" destId="{34FB3FC8-FCB1-404C-AAE4-E98CF14CF5FB}" srcOrd="2" destOrd="0" parTransId="{5D2B6F70-AC7D-4E44-959A-1F3278F0AFC3}" sibTransId="{62C71E71-0AFF-4481-BF1F-D339780ADFC0}"/>
    <dgm:cxn modelId="{35F334EF-24B5-4239-A395-CB84CFA55B46}" type="presOf" srcId="{0CFC6EAA-DD42-49C0-A163-69A52F65D7DF}" destId="{47C28FEA-814E-4A68-B726-08705D29C6AB}" srcOrd="0" destOrd="1" presId="urn:microsoft.com/office/officeart/2005/8/layout/vList4#1"/>
    <dgm:cxn modelId="{7DD17957-3CF6-4F84-9B42-2D5B12D19F2A}" type="presOf" srcId="{A8E9C07B-48B2-4B9C-8EC7-0782825D816E}" destId="{49E2F980-7E69-446B-A4B0-923DF6DEFA98}" srcOrd="1" destOrd="0" presId="urn:microsoft.com/office/officeart/2005/8/layout/vList4#1"/>
    <dgm:cxn modelId="{D3B5C6B8-970A-4AE4-AF41-D9B6EC46DB45}" type="presOf" srcId="{629933C8-186B-4311-BF2D-DC99990EFBF2}" destId="{7B44DBCB-1EB0-418C-B751-858BAE4753CC}" srcOrd="1" destOrd="0" presId="urn:microsoft.com/office/officeart/2005/8/layout/vList4#1"/>
    <dgm:cxn modelId="{791DD5F5-4A05-45B6-BE4C-6BA2472DDC86}" type="presOf" srcId="{0CFC6EAA-DD42-49C0-A163-69A52F65D7DF}" destId="{799A5FF2-1A39-4675-818C-11261776BAE8}" srcOrd="1" destOrd="1" presId="urn:microsoft.com/office/officeart/2005/8/layout/vList4#1"/>
    <dgm:cxn modelId="{308514BA-8780-41F3-B8AD-EB260DAF35E1}" srcId="{482F2C61-E41B-4642-B082-EF9C103085B5}" destId="{629933C8-186B-4311-BF2D-DC99990EFBF2}" srcOrd="1" destOrd="0" parTransId="{BD5F7455-41FD-4EDB-BB6D-E2107F429F6E}" sibTransId="{1801FD8D-8375-49FB-8B3F-210ACF517DEF}"/>
    <dgm:cxn modelId="{18DDC36D-3496-47FC-A701-338E9B5DC0D1}" srcId="{482F2C61-E41B-4642-B082-EF9C103085B5}" destId="{22E69BE8-653B-4CE1-975B-3C39DAE649D2}" srcOrd="4" destOrd="0" parTransId="{893C5899-3276-4EA6-BD31-3139E062D004}" sibTransId="{26CB4EDE-8ED5-4533-B70F-3B0491BE510F}"/>
    <dgm:cxn modelId="{9617FCF8-0802-436C-A7CD-E87B3B8C2893}" srcId="{482F2C61-E41B-4642-B082-EF9C103085B5}" destId="{A8E9C07B-48B2-4B9C-8EC7-0782825D816E}" srcOrd="0" destOrd="0" parTransId="{C7A73202-DE5A-4072-95A6-BFF1402B4BC2}" sibTransId="{631AC269-E33A-4752-92A6-6DC1380588AA}"/>
    <dgm:cxn modelId="{6110EF44-5760-46AD-88E0-A5EC417BA8A8}" type="presOf" srcId="{482F2C61-E41B-4642-B082-EF9C103085B5}" destId="{25E29AB1-DE1E-48E4-B66F-1D7048CC3527}" srcOrd="0" destOrd="0" presId="urn:microsoft.com/office/officeart/2005/8/layout/vList4#1"/>
    <dgm:cxn modelId="{64146DDE-645F-43AC-80A4-2116B49BEB8B}" srcId="{22E69BE8-653B-4CE1-975B-3C39DAE649D2}" destId="{FDE1B2BF-4076-40E6-982F-93F0932EA27F}" srcOrd="0" destOrd="0" parTransId="{F3F72B7C-59C8-4AB8-9789-C140956F291A}" sibTransId="{D6DE8BC5-2DFD-4054-B62B-11E207185A8A}"/>
    <dgm:cxn modelId="{27AF655E-BB1D-4732-8A07-03E7E00B3EC5}" srcId="{A8E9C07B-48B2-4B9C-8EC7-0782825D816E}" destId="{6D011581-C5DD-419A-AAED-AD05631CDF0A}" srcOrd="0" destOrd="0" parTransId="{9AD826C6-DA8A-4FF7-A064-27557BE243B8}" sibTransId="{C1639196-CA28-4BD6-A52D-AF603368A606}"/>
    <dgm:cxn modelId="{98D67BD8-8427-47B0-B5AA-EB45D304815F}" type="presOf" srcId="{6D011581-C5DD-419A-AAED-AD05631CDF0A}" destId="{49E2F980-7E69-446B-A4B0-923DF6DEFA98}" srcOrd="1" destOrd="1" presId="urn:microsoft.com/office/officeart/2005/8/layout/vList4#1"/>
    <dgm:cxn modelId="{3A619D55-5747-4E00-A1FA-E45F6AED8303}" srcId="{629933C8-186B-4311-BF2D-DC99990EFBF2}" destId="{363F0ED0-6985-439E-857A-EC47F8A3DAB0}" srcOrd="0" destOrd="0" parTransId="{A9B0CFF2-8D5D-47E0-900D-55A9A3E83BE1}" sibTransId="{F7E04B30-62AE-4465-859B-270409FE7C94}"/>
    <dgm:cxn modelId="{8B673F7C-BE2D-49A5-B6F2-D9DEE7E4E328}" type="presOf" srcId="{AECECD48-C5E4-4B1D-828F-DD9E0A90274D}" destId="{471ACDAA-8EBB-4B3F-89FD-E777335919BA}" srcOrd="0" destOrd="0" presId="urn:microsoft.com/office/officeart/2005/8/layout/vList4#1"/>
    <dgm:cxn modelId="{5787E137-0A5F-4F45-A330-BF65147102C9}" type="presOf" srcId="{E158F942-9CA0-47CD-BF20-BAC49C8142F5}" destId="{471ACDAA-8EBB-4B3F-89FD-E777335919BA}" srcOrd="0" destOrd="1" presId="urn:microsoft.com/office/officeart/2005/8/layout/vList4#1"/>
    <dgm:cxn modelId="{75BADD6D-3B09-41EB-BFCF-6D45064E94D0}" type="presOf" srcId="{A8E9C07B-48B2-4B9C-8EC7-0782825D816E}" destId="{BA89CFF3-74C1-4F32-B093-38D94D4D20CF}" srcOrd="0" destOrd="0" presId="urn:microsoft.com/office/officeart/2005/8/layout/vList4#1"/>
    <dgm:cxn modelId="{2EB7E772-9B0F-41BF-9241-715218B72860}" srcId="{AECECD48-C5E4-4B1D-828F-DD9E0A90274D}" destId="{E158F942-9CA0-47CD-BF20-BAC49C8142F5}" srcOrd="0" destOrd="0" parTransId="{B7BDAF5C-E7FB-49F5-812D-654C2CD5A8EB}" sibTransId="{41774615-A6FB-4627-85F1-20FD324D9DA4}"/>
    <dgm:cxn modelId="{36C20AF6-670E-4425-A77F-AAED1778981B}" type="presOf" srcId="{363F0ED0-6985-439E-857A-EC47F8A3DAB0}" destId="{7B44DBCB-1EB0-418C-B751-858BAE4753CC}" srcOrd="1" destOrd="1" presId="urn:microsoft.com/office/officeart/2005/8/layout/vList4#1"/>
    <dgm:cxn modelId="{CFBF21C2-21BA-4949-AE7B-A1680EDBC722}" type="presOf" srcId="{363F0ED0-6985-439E-857A-EC47F8A3DAB0}" destId="{A93B6B1D-06C6-4860-8EBA-32C502FF8641}" srcOrd="0" destOrd="1" presId="urn:microsoft.com/office/officeart/2005/8/layout/vList4#1"/>
    <dgm:cxn modelId="{249DA96C-952E-42AC-8DB8-56C718E0C29A}" type="presOf" srcId="{34FB3FC8-FCB1-404C-AAE4-E98CF14CF5FB}" destId="{799A5FF2-1A39-4675-818C-11261776BAE8}" srcOrd="1" destOrd="0" presId="urn:microsoft.com/office/officeart/2005/8/layout/vList4#1"/>
    <dgm:cxn modelId="{AAD18608-F8B2-4CE8-86FF-887828D70638}" srcId="{482F2C61-E41B-4642-B082-EF9C103085B5}" destId="{AECECD48-C5E4-4B1D-828F-DD9E0A90274D}" srcOrd="3" destOrd="0" parTransId="{83588EAC-9746-4704-81BA-BB10DA868C11}" sibTransId="{06826EBE-8D13-453B-B822-8C195E6947E1}"/>
    <dgm:cxn modelId="{6C3A87FC-6E0D-4587-9FA3-2ABC2A3DC3D9}" type="presOf" srcId="{FDE1B2BF-4076-40E6-982F-93F0932EA27F}" destId="{9259372F-C70A-44BC-BCB4-E2D4392785FE}" srcOrd="0" destOrd="1" presId="urn:microsoft.com/office/officeart/2005/8/layout/vList4#1"/>
    <dgm:cxn modelId="{A5BFF1F8-2277-4279-9CFA-615A8B5ACCC9}" type="presParOf" srcId="{25E29AB1-DE1E-48E4-B66F-1D7048CC3527}" destId="{056847C0-F8DB-4977-A3FD-5A95306D8B69}" srcOrd="0" destOrd="0" presId="urn:microsoft.com/office/officeart/2005/8/layout/vList4#1"/>
    <dgm:cxn modelId="{D08A6F7D-A610-480F-A7F7-4BB734C57AE1}" type="presParOf" srcId="{056847C0-F8DB-4977-A3FD-5A95306D8B69}" destId="{BA89CFF3-74C1-4F32-B093-38D94D4D20CF}" srcOrd="0" destOrd="0" presId="urn:microsoft.com/office/officeart/2005/8/layout/vList4#1"/>
    <dgm:cxn modelId="{27C095F0-2E7B-461E-A659-88EACC3F170F}" type="presParOf" srcId="{056847C0-F8DB-4977-A3FD-5A95306D8B69}" destId="{7D7D61F9-D1AA-4F6A-8715-FD6AC3E01198}" srcOrd="1" destOrd="0" presId="urn:microsoft.com/office/officeart/2005/8/layout/vList4#1"/>
    <dgm:cxn modelId="{29C7785E-5EE5-4607-9A54-D32257CD2A09}" type="presParOf" srcId="{056847C0-F8DB-4977-A3FD-5A95306D8B69}" destId="{49E2F980-7E69-446B-A4B0-923DF6DEFA98}" srcOrd="2" destOrd="0" presId="urn:microsoft.com/office/officeart/2005/8/layout/vList4#1"/>
    <dgm:cxn modelId="{6701B864-6C2A-407A-A2EC-960381E08504}" type="presParOf" srcId="{25E29AB1-DE1E-48E4-B66F-1D7048CC3527}" destId="{02C83B37-0F1D-4FEA-B7E7-FF6719B27A33}" srcOrd="1" destOrd="0" presId="urn:microsoft.com/office/officeart/2005/8/layout/vList4#1"/>
    <dgm:cxn modelId="{0181AED4-71ED-45A4-BE2D-AD7EBE5A2057}" type="presParOf" srcId="{25E29AB1-DE1E-48E4-B66F-1D7048CC3527}" destId="{129D03A9-9EE6-42F0-9D54-DE111F5C82E8}" srcOrd="2" destOrd="0" presId="urn:microsoft.com/office/officeart/2005/8/layout/vList4#1"/>
    <dgm:cxn modelId="{4AA360B8-CCB0-4D3E-857C-5C3FA72A0C98}" type="presParOf" srcId="{129D03A9-9EE6-42F0-9D54-DE111F5C82E8}" destId="{A93B6B1D-06C6-4860-8EBA-32C502FF8641}" srcOrd="0" destOrd="0" presId="urn:microsoft.com/office/officeart/2005/8/layout/vList4#1"/>
    <dgm:cxn modelId="{C66921B1-7828-4C7E-AFD2-E55DE003A3CC}" type="presParOf" srcId="{129D03A9-9EE6-42F0-9D54-DE111F5C82E8}" destId="{7AEC1603-E11D-41B0-BE2A-F6201D5BEDCD}" srcOrd="1" destOrd="0" presId="urn:microsoft.com/office/officeart/2005/8/layout/vList4#1"/>
    <dgm:cxn modelId="{B24A2065-DD04-4345-B3ED-3712C7256292}" type="presParOf" srcId="{129D03A9-9EE6-42F0-9D54-DE111F5C82E8}" destId="{7B44DBCB-1EB0-418C-B751-858BAE4753CC}" srcOrd="2" destOrd="0" presId="urn:microsoft.com/office/officeart/2005/8/layout/vList4#1"/>
    <dgm:cxn modelId="{4E5D2B14-2294-444C-9892-83C509B1621A}" type="presParOf" srcId="{25E29AB1-DE1E-48E4-B66F-1D7048CC3527}" destId="{2A6A015C-E28C-44A4-9412-971012033AAE}" srcOrd="3" destOrd="0" presId="urn:microsoft.com/office/officeart/2005/8/layout/vList4#1"/>
    <dgm:cxn modelId="{102036E0-7527-43CE-A4DE-A6F82BBEBEEE}" type="presParOf" srcId="{25E29AB1-DE1E-48E4-B66F-1D7048CC3527}" destId="{BC272B12-7FD0-415F-81DF-F02239D32429}" srcOrd="4" destOrd="0" presId="urn:microsoft.com/office/officeart/2005/8/layout/vList4#1"/>
    <dgm:cxn modelId="{CD63CD41-B23F-402F-87EF-7921391E8215}" type="presParOf" srcId="{BC272B12-7FD0-415F-81DF-F02239D32429}" destId="{47C28FEA-814E-4A68-B726-08705D29C6AB}" srcOrd="0" destOrd="0" presId="urn:microsoft.com/office/officeart/2005/8/layout/vList4#1"/>
    <dgm:cxn modelId="{B27CC391-3C26-400C-930B-24AB379AF0B8}" type="presParOf" srcId="{BC272B12-7FD0-415F-81DF-F02239D32429}" destId="{6ED042DA-90EA-415F-9861-14F87D22BB00}" srcOrd="1" destOrd="0" presId="urn:microsoft.com/office/officeart/2005/8/layout/vList4#1"/>
    <dgm:cxn modelId="{63C873BA-8784-46D9-8582-FCBC44D28D17}" type="presParOf" srcId="{BC272B12-7FD0-415F-81DF-F02239D32429}" destId="{799A5FF2-1A39-4675-818C-11261776BAE8}" srcOrd="2" destOrd="0" presId="urn:microsoft.com/office/officeart/2005/8/layout/vList4#1"/>
    <dgm:cxn modelId="{E1B7920B-D939-468D-82B3-91A9D935E886}" type="presParOf" srcId="{25E29AB1-DE1E-48E4-B66F-1D7048CC3527}" destId="{9B636D59-4907-4E00-B740-911D24B9FF11}" srcOrd="5" destOrd="0" presId="urn:microsoft.com/office/officeart/2005/8/layout/vList4#1"/>
    <dgm:cxn modelId="{DCB4C042-4ED7-4BE1-B5FA-211A350980B1}" type="presParOf" srcId="{25E29AB1-DE1E-48E4-B66F-1D7048CC3527}" destId="{1ED16A2B-8516-4F79-8954-C053F3BC0B6B}" srcOrd="6" destOrd="0" presId="urn:microsoft.com/office/officeart/2005/8/layout/vList4#1"/>
    <dgm:cxn modelId="{3F728A9C-357D-44C1-BDEC-66BAF93D9BFA}" type="presParOf" srcId="{1ED16A2B-8516-4F79-8954-C053F3BC0B6B}" destId="{471ACDAA-8EBB-4B3F-89FD-E777335919BA}" srcOrd="0" destOrd="0" presId="urn:microsoft.com/office/officeart/2005/8/layout/vList4#1"/>
    <dgm:cxn modelId="{B873F13E-1E34-4FC3-9048-BBADB4163DCB}" type="presParOf" srcId="{1ED16A2B-8516-4F79-8954-C053F3BC0B6B}" destId="{0C6B9C41-271F-4061-9955-70DED635DAC1}" srcOrd="1" destOrd="0" presId="urn:microsoft.com/office/officeart/2005/8/layout/vList4#1"/>
    <dgm:cxn modelId="{044EB466-1802-4C25-B7DE-67C6D73F8CD5}" type="presParOf" srcId="{1ED16A2B-8516-4F79-8954-C053F3BC0B6B}" destId="{5E310E1C-7377-4CBD-AD7A-3ED403513640}" srcOrd="2" destOrd="0" presId="urn:microsoft.com/office/officeart/2005/8/layout/vList4#1"/>
    <dgm:cxn modelId="{A3CD609E-6847-4B9C-9AD1-7746F9B1F09F}" type="presParOf" srcId="{25E29AB1-DE1E-48E4-B66F-1D7048CC3527}" destId="{F89176E6-859D-4FD9-8DED-11CCE6D56F7C}" srcOrd="7" destOrd="0" presId="urn:microsoft.com/office/officeart/2005/8/layout/vList4#1"/>
    <dgm:cxn modelId="{20FB32AB-F21B-4F3E-8B30-95999D18F2A0}" type="presParOf" srcId="{25E29AB1-DE1E-48E4-B66F-1D7048CC3527}" destId="{B2BFB810-8CC4-47A7-8F53-5989733EAF0E}" srcOrd="8" destOrd="0" presId="urn:microsoft.com/office/officeart/2005/8/layout/vList4#1"/>
    <dgm:cxn modelId="{C8A92F4D-9C15-4D7F-B90C-4AC83ADAB405}" type="presParOf" srcId="{B2BFB810-8CC4-47A7-8F53-5989733EAF0E}" destId="{9259372F-C70A-44BC-BCB4-E2D4392785FE}" srcOrd="0" destOrd="0" presId="urn:microsoft.com/office/officeart/2005/8/layout/vList4#1"/>
    <dgm:cxn modelId="{3549A28D-2EA0-4A81-9A7D-20D43A6D39AF}" type="presParOf" srcId="{B2BFB810-8CC4-47A7-8F53-5989733EAF0E}" destId="{889131BE-3A6B-4B48-98CB-9C233DE61FE5}" srcOrd="1" destOrd="0" presId="urn:microsoft.com/office/officeart/2005/8/layout/vList4#1"/>
    <dgm:cxn modelId="{79AC9A58-A9AC-4283-9B80-386DCE79E23E}" type="presParOf" srcId="{B2BFB810-8CC4-47A7-8F53-5989733EAF0E}" destId="{CA3E3E8A-1393-43C6-A6A9-A1AF34CBCE71}"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2F2C61-E41B-4642-B082-EF9C103085B5}" type="doc">
      <dgm:prSet loTypeId="urn:microsoft.com/office/officeart/2005/8/layout/vList4#3" loCatId="list" qsTypeId="urn:microsoft.com/office/officeart/2005/8/quickstyle/simple1#25"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Computer Crime</a:t>
          </a:r>
          <a:endParaRPr lang="en-US" sz="1400" dirty="0" smtClean="0"/>
        </a:p>
        <a:p>
          <a:r>
            <a:rPr lang="en-US" sz="1200" dirty="0" smtClean="0"/>
            <a:t>Define computer crime and describe several types of computer crime.  </a:t>
          </a:r>
          <a:endParaRPr lang="en-US" sz="12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Cyberwar and Cyberterrorism</a:t>
          </a:r>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2" action="ppaction://hlinksldjump"/>
            </a:rPr>
            <a:t>Information Systems Security</a:t>
          </a:r>
          <a:endParaRPr lang="en-US" sz="1400" dirty="0" smtClean="0"/>
        </a:p>
        <a:p>
          <a:r>
            <a:rPr lang="en-US" sz="1200" dirty="0" smtClean="0"/>
            <a:t>Explain what is meant by the term “IS security” and describe both technology and human based safeguards for information systems.</a:t>
          </a:r>
          <a:endParaRPr lang="en-US" sz="12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677A52F5-4CAE-4309-A461-E811AF92EF26}">
      <dgm:prSet phldrT="[Text]" custT="1"/>
      <dgm:spPr/>
      <dgm:t>
        <a:bodyPr/>
        <a:lstStyle/>
        <a:p>
          <a:endParaRPr lang="en-US" sz="11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lstStyle/>
        <a:p>
          <a:r>
            <a:rPr lang="en-US" sz="1400" b="1" dirty="0" smtClean="0">
              <a:hlinkClick xmlns:r="http://schemas.openxmlformats.org/officeDocument/2006/relationships" r:id="rId3" action="ppaction://hlinksldjump"/>
            </a:rPr>
            <a:t>Information Systems Controls, Auditing, and the Sarbanes-Oxley Act</a:t>
          </a:r>
          <a:endParaRPr lang="en-US" sz="1400" dirty="0" smtClean="0"/>
        </a:p>
        <a:p>
          <a:r>
            <a:rPr lang="en-US" sz="1200" dirty="0" smtClean="0"/>
            <a:t>Describe how organizations can establish IS controls to better ensure IS security.</a:t>
          </a:r>
          <a:endParaRPr lang="en-US" sz="12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AECECD48-C5E4-4B1D-828F-DD9E0A90274D}">
      <dgm:prSet custT="1"/>
      <dgm:spPr/>
      <dgm:t>
        <a:bodyPr/>
        <a:lstStyle/>
        <a:p>
          <a:r>
            <a:rPr lang="en-US" sz="1400" b="1" dirty="0" smtClean="0">
              <a:hlinkClick xmlns:r="http://schemas.openxmlformats.org/officeDocument/2006/relationships" r:id="rId4" action="ppaction://hlinksldjump"/>
            </a:rPr>
            <a:t>Managing IS Security</a:t>
          </a:r>
          <a:endParaRPr lang="en-US" sz="1400" dirty="0" smtClean="0"/>
        </a:p>
        <a:p>
          <a:r>
            <a:rPr lang="en-US" sz="1200" dirty="0" smtClean="0"/>
            <a:t>Discuss how to better manage IS security and explain the process of developing an IS security plan.</a:t>
          </a:r>
          <a:endParaRPr lang="en-US" sz="12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363F0ED0-6985-439E-857A-EC47F8A3DAB0}">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000" dirty="0" smtClean="0"/>
            <a:t>Describe and explain the differences between cyberwar and </a:t>
          </a:r>
          <a:r>
            <a:rPr lang="en-US" sz="2000" dirty="0" smtClean="0"/>
            <a:t>Cyberterrorism.</a:t>
          </a:r>
          <a:endParaRPr lang="en-US" sz="2000" dirty="0"/>
        </a:p>
      </dgm:t>
    </dgm:pt>
    <dgm:pt modelId="{F7E04B30-62AE-4465-859B-270409FE7C94}" type="sibTrans" cxnId="{3A619D55-5747-4E00-A1FA-E45F6AED8303}">
      <dgm:prSet/>
      <dgm:spPr/>
      <dgm:t>
        <a:bodyPr/>
        <a:lstStyle/>
        <a:p>
          <a:endParaRPr lang="en-US" sz="2000"/>
        </a:p>
      </dgm:t>
    </dgm:pt>
    <dgm:pt modelId="{A9B0CFF2-8D5D-47E0-900D-55A9A3E83BE1}" type="parTrans" cxnId="{3A619D55-5747-4E00-A1FA-E45F6AED8303}">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67452"/>
      <dgm:spPr>
        <a:blipFill rotWithShape="1">
          <a:blip xmlns:r="http://schemas.openxmlformats.org/officeDocument/2006/relationships" r:embed="rId5" cstate="screen">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custScaleY="247959"/>
      <dgm:spPr/>
      <dgm:t>
        <a:bodyPr/>
        <a:lstStyle/>
        <a:p>
          <a:endParaRPr lang="en-US"/>
        </a:p>
      </dgm:t>
    </dgm:pt>
    <dgm:pt modelId="{7AEC1603-E11D-41B0-BE2A-F6201D5BEDCD}" type="pres">
      <dgm:prSet presAssocID="{629933C8-186B-4311-BF2D-DC99990EFBF2}" presName="img" presStyleLbl="fgImgPlace1" presStyleIdx="1" presStyleCnt="5" custScaleX="99214" custScaleY="257137"/>
      <dgm:spPr>
        <a:blipFill rotWithShape="1">
          <a:blip xmlns:r="http://schemas.openxmlformats.org/officeDocument/2006/relationships" r:embed="rId6" cstate="screen">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t>
        <a:bodyPr/>
        <a:lstStyle/>
        <a:p>
          <a:endParaRPr lang="en-US"/>
        </a:p>
      </dgm:t>
    </dgm:pt>
    <dgm:pt modelId="{6ED042DA-90EA-415F-9861-14F87D22BB00}" type="pres">
      <dgm:prSet presAssocID="{34FB3FC8-FCB1-404C-AAE4-E98CF14CF5FB}" presName="img" presStyleLbl="fgImgPlace1" presStyleIdx="2" presStyleCnt="5" custScaleX="67452"/>
      <dgm:spPr>
        <a:blipFill rotWithShape="1">
          <a:blip xmlns:r="http://schemas.openxmlformats.org/officeDocument/2006/relationships" r:embed="rId7" cstate="screen">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t>
        <a:bodyPr/>
        <a:lstStyle/>
        <a:p>
          <a:endParaRPr lang="en-US"/>
        </a:p>
      </dgm:t>
    </dgm:pt>
    <dgm:pt modelId="{0C6B9C41-271F-4061-9955-70DED635DAC1}" type="pres">
      <dgm:prSet presAssocID="{AECECD48-C5E4-4B1D-828F-DD9E0A90274D}" presName="img" presStyleLbl="fgImgPlace1" presStyleIdx="3" presStyleCnt="5" custScaleX="67452"/>
      <dgm:spPr>
        <a:blipFill rotWithShape="1">
          <a:blip xmlns:r="http://schemas.openxmlformats.org/officeDocument/2006/relationships" r:embed="rId8" cstate="screen">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t>
        <a:bodyPr/>
        <a:lstStyle/>
        <a:p>
          <a:endParaRPr lang="en-US"/>
        </a:p>
      </dgm:t>
    </dgm:pt>
    <dgm:pt modelId="{889131BE-3A6B-4B48-98CB-9C233DE61FE5}" type="pres">
      <dgm:prSet presAssocID="{22E69BE8-653B-4CE1-975B-3C39DAE649D2}" presName="img" presStyleLbl="fgImgPlace1" presStyleIdx="4" presStyleCnt="5" custScaleX="67452"/>
      <dgm:spPr>
        <a:blipFill rotWithShape="1">
          <a:blip xmlns:r="http://schemas.openxmlformats.org/officeDocument/2006/relationships" r:embed="rId9" cstate="screen">
            <a:extLst/>
          </a:blip>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FFB8572B-7192-49CE-9F0D-B856D183EDFE}" srcId="{482F2C61-E41B-4642-B082-EF9C103085B5}" destId="{34FB3FC8-FCB1-404C-AAE4-E98CF14CF5FB}" srcOrd="2" destOrd="0" parTransId="{5D2B6F70-AC7D-4E44-959A-1F3278F0AFC3}" sibTransId="{62C71E71-0AFF-4481-BF1F-D339780ADFC0}"/>
    <dgm:cxn modelId="{AB954C14-3858-413A-8C7D-4B290FD71843}" type="presOf" srcId="{629933C8-186B-4311-BF2D-DC99990EFBF2}" destId="{A93B6B1D-06C6-4860-8EBA-32C502FF8641}" srcOrd="0" destOrd="0" presId="urn:microsoft.com/office/officeart/2005/8/layout/vList4#3"/>
    <dgm:cxn modelId="{3C249085-2DAB-4E26-850D-D8FFA4BE0950}" type="presOf" srcId="{22E69BE8-653B-4CE1-975B-3C39DAE649D2}" destId="{CA3E3E8A-1393-43C6-A6A9-A1AF34CBCE71}" srcOrd="1" destOrd="0" presId="urn:microsoft.com/office/officeart/2005/8/layout/vList4#3"/>
    <dgm:cxn modelId="{D13FD293-9D8D-4577-A5C5-A41791BDB010}" type="presOf" srcId="{482F2C61-E41B-4642-B082-EF9C103085B5}" destId="{25E29AB1-DE1E-48E4-B66F-1D7048CC3527}" srcOrd="0" destOrd="0" presId="urn:microsoft.com/office/officeart/2005/8/layout/vList4#3"/>
    <dgm:cxn modelId="{AAD18608-F8B2-4CE8-86FF-887828D70638}" srcId="{482F2C61-E41B-4642-B082-EF9C103085B5}" destId="{AECECD48-C5E4-4B1D-828F-DD9E0A90274D}" srcOrd="3" destOrd="0" parTransId="{83588EAC-9746-4704-81BA-BB10DA868C11}" sibTransId="{06826EBE-8D13-453B-B822-8C195E6947E1}"/>
    <dgm:cxn modelId="{9617FCF8-0802-436C-A7CD-E87B3B8C2893}" srcId="{482F2C61-E41B-4642-B082-EF9C103085B5}" destId="{A8E9C07B-48B2-4B9C-8EC7-0782825D816E}" srcOrd="0" destOrd="0" parTransId="{C7A73202-DE5A-4072-95A6-BFF1402B4BC2}" sibTransId="{631AC269-E33A-4752-92A6-6DC1380588AA}"/>
    <dgm:cxn modelId="{075AD2DD-DE62-402C-8690-1DC5614ABEB3}" srcId="{34FB3FC8-FCB1-404C-AAE4-E98CF14CF5FB}" destId="{677A52F5-4CAE-4309-A461-E811AF92EF26}" srcOrd="0" destOrd="0" parTransId="{1AD2DCFB-B719-41BF-BEBB-12150A457F78}" sibTransId="{409F2E99-5E6A-4297-B1B3-C7C7D1142951}"/>
    <dgm:cxn modelId="{169C0DB7-453D-4000-82AF-CBDE73FC492D}" type="presOf" srcId="{AECECD48-C5E4-4B1D-828F-DD9E0A90274D}" destId="{5E310E1C-7377-4CBD-AD7A-3ED403513640}" srcOrd="1" destOrd="0" presId="urn:microsoft.com/office/officeart/2005/8/layout/vList4#3"/>
    <dgm:cxn modelId="{308514BA-8780-41F3-B8AD-EB260DAF35E1}" srcId="{482F2C61-E41B-4642-B082-EF9C103085B5}" destId="{629933C8-186B-4311-BF2D-DC99990EFBF2}" srcOrd="1" destOrd="0" parTransId="{BD5F7455-41FD-4EDB-BB6D-E2107F429F6E}" sibTransId="{1801FD8D-8375-49FB-8B3F-210ACF517DEF}"/>
    <dgm:cxn modelId="{99D7479F-4561-4EE2-855D-967CBC4F6A95}" type="presOf" srcId="{AECECD48-C5E4-4B1D-828F-DD9E0A90274D}" destId="{471ACDAA-8EBB-4B3F-89FD-E777335919BA}" srcOrd="0" destOrd="0" presId="urn:microsoft.com/office/officeart/2005/8/layout/vList4#3"/>
    <dgm:cxn modelId="{AF686861-D0AA-44C4-AEC2-9754B3068294}" type="presOf" srcId="{629933C8-186B-4311-BF2D-DC99990EFBF2}" destId="{7B44DBCB-1EB0-418C-B751-858BAE4753CC}" srcOrd="1" destOrd="0" presId="urn:microsoft.com/office/officeart/2005/8/layout/vList4#3"/>
    <dgm:cxn modelId="{4918AA9E-A0B4-4F30-8FC0-8609675D73C6}" type="presOf" srcId="{A8E9C07B-48B2-4B9C-8EC7-0782825D816E}" destId="{BA89CFF3-74C1-4F32-B093-38D94D4D20CF}" srcOrd="0" destOrd="0" presId="urn:microsoft.com/office/officeart/2005/8/layout/vList4#3"/>
    <dgm:cxn modelId="{A00757AA-14EC-46CB-BA60-0E8302B9A1E9}" type="presOf" srcId="{677A52F5-4CAE-4309-A461-E811AF92EF26}" destId="{47C28FEA-814E-4A68-B726-08705D29C6AB}" srcOrd="0" destOrd="1" presId="urn:microsoft.com/office/officeart/2005/8/layout/vList4#3"/>
    <dgm:cxn modelId="{803FCC73-4ACA-4F83-B430-DCFB804728C2}" type="presOf" srcId="{34FB3FC8-FCB1-404C-AAE4-E98CF14CF5FB}" destId="{47C28FEA-814E-4A68-B726-08705D29C6AB}" srcOrd="0" destOrd="0" presId="urn:microsoft.com/office/officeart/2005/8/layout/vList4#3"/>
    <dgm:cxn modelId="{5A0599A0-CBBF-442C-99A2-EAA450E48B3D}" type="presOf" srcId="{677A52F5-4CAE-4309-A461-E811AF92EF26}" destId="{799A5FF2-1A39-4675-818C-11261776BAE8}" srcOrd="1" destOrd="1" presId="urn:microsoft.com/office/officeart/2005/8/layout/vList4#3"/>
    <dgm:cxn modelId="{6D89E5EC-3091-474F-BCDF-E80F22726A6E}" type="presOf" srcId="{363F0ED0-6985-439E-857A-EC47F8A3DAB0}" destId="{7B44DBCB-1EB0-418C-B751-858BAE4753CC}" srcOrd="1" destOrd="1" presId="urn:microsoft.com/office/officeart/2005/8/layout/vList4#3"/>
    <dgm:cxn modelId="{3A619D55-5747-4E00-A1FA-E45F6AED8303}" srcId="{629933C8-186B-4311-BF2D-DC99990EFBF2}" destId="{363F0ED0-6985-439E-857A-EC47F8A3DAB0}" srcOrd="0" destOrd="0" parTransId="{A9B0CFF2-8D5D-47E0-900D-55A9A3E83BE1}" sibTransId="{F7E04B30-62AE-4465-859B-270409FE7C94}"/>
    <dgm:cxn modelId="{87EDE3A9-989F-470B-A1AA-A8C4635705CC}" type="presOf" srcId="{363F0ED0-6985-439E-857A-EC47F8A3DAB0}" destId="{A93B6B1D-06C6-4860-8EBA-32C502FF8641}" srcOrd="0" destOrd="1" presId="urn:microsoft.com/office/officeart/2005/8/layout/vList4#3"/>
    <dgm:cxn modelId="{5CCA2871-A9C8-4B12-BD63-547DA708AA4E}" type="presOf" srcId="{34FB3FC8-FCB1-404C-AAE4-E98CF14CF5FB}" destId="{799A5FF2-1A39-4675-818C-11261776BAE8}" srcOrd="1" destOrd="0" presId="urn:microsoft.com/office/officeart/2005/8/layout/vList4#3"/>
    <dgm:cxn modelId="{B5944C68-6D34-43B6-AB05-A1857F6B2BA8}" type="presOf" srcId="{22E69BE8-653B-4CE1-975B-3C39DAE649D2}" destId="{9259372F-C70A-44BC-BCB4-E2D4392785FE}" srcOrd="0" destOrd="0" presId="urn:microsoft.com/office/officeart/2005/8/layout/vList4#3"/>
    <dgm:cxn modelId="{18DDC36D-3496-47FC-A701-338E9B5DC0D1}" srcId="{482F2C61-E41B-4642-B082-EF9C103085B5}" destId="{22E69BE8-653B-4CE1-975B-3C39DAE649D2}" srcOrd="4" destOrd="0" parTransId="{893C5899-3276-4EA6-BD31-3139E062D004}" sibTransId="{26CB4EDE-8ED5-4533-B70F-3B0491BE510F}"/>
    <dgm:cxn modelId="{3CCA1E67-8B0B-4B91-A010-F0ABFD0B96F7}" type="presOf" srcId="{A8E9C07B-48B2-4B9C-8EC7-0782825D816E}" destId="{49E2F980-7E69-446B-A4B0-923DF6DEFA98}" srcOrd="1" destOrd="0" presId="urn:microsoft.com/office/officeart/2005/8/layout/vList4#3"/>
    <dgm:cxn modelId="{61344464-9FA6-4B1C-838E-1834F0786D8D}" type="presParOf" srcId="{25E29AB1-DE1E-48E4-B66F-1D7048CC3527}" destId="{056847C0-F8DB-4977-A3FD-5A95306D8B69}" srcOrd="0" destOrd="0" presId="urn:microsoft.com/office/officeart/2005/8/layout/vList4#3"/>
    <dgm:cxn modelId="{0E2D4030-6FD8-48B0-A036-B6A5769F1C75}" type="presParOf" srcId="{056847C0-F8DB-4977-A3FD-5A95306D8B69}" destId="{BA89CFF3-74C1-4F32-B093-38D94D4D20CF}" srcOrd="0" destOrd="0" presId="urn:microsoft.com/office/officeart/2005/8/layout/vList4#3"/>
    <dgm:cxn modelId="{F1B3C663-546C-4DB0-94D4-119E554F3988}" type="presParOf" srcId="{056847C0-F8DB-4977-A3FD-5A95306D8B69}" destId="{7D7D61F9-D1AA-4F6A-8715-FD6AC3E01198}" srcOrd="1" destOrd="0" presId="urn:microsoft.com/office/officeart/2005/8/layout/vList4#3"/>
    <dgm:cxn modelId="{867D16BB-8638-4613-9C5F-AB0EEDD47687}" type="presParOf" srcId="{056847C0-F8DB-4977-A3FD-5A95306D8B69}" destId="{49E2F980-7E69-446B-A4B0-923DF6DEFA98}" srcOrd="2" destOrd="0" presId="urn:microsoft.com/office/officeart/2005/8/layout/vList4#3"/>
    <dgm:cxn modelId="{851282A7-4987-4569-AF9E-EFFE2F04E27C}" type="presParOf" srcId="{25E29AB1-DE1E-48E4-B66F-1D7048CC3527}" destId="{02C83B37-0F1D-4FEA-B7E7-FF6719B27A33}" srcOrd="1" destOrd="0" presId="urn:microsoft.com/office/officeart/2005/8/layout/vList4#3"/>
    <dgm:cxn modelId="{41405021-0F92-4042-8885-0ECEB6D13DA2}" type="presParOf" srcId="{25E29AB1-DE1E-48E4-B66F-1D7048CC3527}" destId="{129D03A9-9EE6-42F0-9D54-DE111F5C82E8}" srcOrd="2" destOrd="0" presId="urn:microsoft.com/office/officeart/2005/8/layout/vList4#3"/>
    <dgm:cxn modelId="{4088F92A-47DE-4B5F-977D-32B20C921DCA}" type="presParOf" srcId="{129D03A9-9EE6-42F0-9D54-DE111F5C82E8}" destId="{A93B6B1D-06C6-4860-8EBA-32C502FF8641}" srcOrd="0" destOrd="0" presId="urn:microsoft.com/office/officeart/2005/8/layout/vList4#3"/>
    <dgm:cxn modelId="{F739A184-EFF3-4310-B3B6-4711D23C54CA}" type="presParOf" srcId="{129D03A9-9EE6-42F0-9D54-DE111F5C82E8}" destId="{7AEC1603-E11D-41B0-BE2A-F6201D5BEDCD}" srcOrd="1" destOrd="0" presId="urn:microsoft.com/office/officeart/2005/8/layout/vList4#3"/>
    <dgm:cxn modelId="{3966F762-A5D2-4123-80FB-AE0BB9F7C273}" type="presParOf" srcId="{129D03A9-9EE6-42F0-9D54-DE111F5C82E8}" destId="{7B44DBCB-1EB0-418C-B751-858BAE4753CC}" srcOrd="2" destOrd="0" presId="urn:microsoft.com/office/officeart/2005/8/layout/vList4#3"/>
    <dgm:cxn modelId="{B25E8643-67FB-40DB-AEDA-060A6391ED5F}" type="presParOf" srcId="{25E29AB1-DE1E-48E4-B66F-1D7048CC3527}" destId="{2A6A015C-E28C-44A4-9412-971012033AAE}" srcOrd="3" destOrd="0" presId="urn:microsoft.com/office/officeart/2005/8/layout/vList4#3"/>
    <dgm:cxn modelId="{384109DB-34F0-416C-BD8E-6AEE5F8B989A}" type="presParOf" srcId="{25E29AB1-DE1E-48E4-B66F-1D7048CC3527}" destId="{BC272B12-7FD0-415F-81DF-F02239D32429}" srcOrd="4" destOrd="0" presId="urn:microsoft.com/office/officeart/2005/8/layout/vList4#3"/>
    <dgm:cxn modelId="{62342AA3-CF2C-4C0D-88A9-57B515C16972}" type="presParOf" srcId="{BC272B12-7FD0-415F-81DF-F02239D32429}" destId="{47C28FEA-814E-4A68-B726-08705D29C6AB}" srcOrd="0" destOrd="0" presId="urn:microsoft.com/office/officeart/2005/8/layout/vList4#3"/>
    <dgm:cxn modelId="{6A2FD3FC-D309-4094-90C5-5EB7533E1E93}" type="presParOf" srcId="{BC272B12-7FD0-415F-81DF-F02239D32429}" destId="{6ED042DA-90EA-415F-9861-14F87D22BB00}" srcOrd="1" destOrd="0" presId="urn:microsoft.com/office/officeart/2005/8/layout/vList4#3"/>
    <dgm:cxn modelId="{03E18596-B22B-40C1-99C8-AE6C61F7A314}" type="presParOf" srcId="{BC272B12-7FD0-415F-81DF-F02239D32429}" destId="{799A5FF2-1A39-4675-818C-11261776BAE8}" srcOrd="2" destOrd="0" presId="urn:microsoft.com/office/officeart/2005/8/layout/vList4#3"/>
    <dgm:cxn modelId="{91D6CC5F-6914-4763-A014-A35607BFA047}" type="presParOf" srcId="{25E29AB1-DE1E-48E4-B66F-1D7048CC3527}" destId="{9B636D59-4907-4E00-B740-911D24B9FF11}" srcOrd="5" destOrd="0" presId="urn:microsoft.com/office/officeart/2005/8/layout/vList4#3"/>
    <dgm:cxn modelId="{C0C39A38-3E44-41F2-9AA9-364C10D2D59A}" type="presParOf" srcId="{25E29AB1-DE1E-48E4-B66F-1D7048CC3527}" destId="{1ED16A2B-8516-4F79-8954-C053F3BC0B6B}" srcOrd="6" destOrd="0" presId="urn:microsoft.com/office/officeart/2005/8/layout/vList4#3"/>
    <dgm:cxn modelId="{D114C3BA-099F-4BD9-9A24-E906BFC99300}" type="presParOf" srcId="{1ED16A2B-8516-4F79-8954-C053F3BC0B6B}" destId="{471ACDAA-8EBB-4B3F-89FD-E777335919BA}" srcOrd="0" destOrd="0" presId="urn:microsoft.com/office/officeart/2005/8/layout/vList4#3"/>
    <dgm:cxn modelId="{218F9ADE-0984-4B3F-941D-AE18E63212DD}" type="presParOf" srcId="{1ED16A2B-8516-4F79-8954-C053F3BC0B6B}" destId="{0C6B9C41-271F-4061-9955-70DED635DAC1}" srcOrd="1" destOrd="0" presId="urn:microsoft.com/office/officeart/2005/8/layout/vList4#3"/>
    <dgm:cxn modelId="{4C9EECB7-276C-4012-A239-EFA7D769C023}" type="presParOf" srcId="{1ED16A2B-8516-4F79-8954-C053F3BC0B6B}" destId="{5E310E1C-7377-4CBD-AD7A-3ED403513640}" srcOrd="2" destOrd="0" presId="urn:microsoft.com/office/officeart/2005/8/layout/vList4#3"/>
    <dgm:cxn modelId="{CEB7E175-9A93-49A8-AABE-7A8BA514A76A}" type="presParOf" srcId="{25E29AB1-DE1E-48E4-B66F-1D7048CC3527}" destId="{F89176E6-859D-4FD9-8DED-11CCE6D56F7C}" srcOrd="7" destOrd="0" presId="urn:microsoft.com/office/officeart/2005/8/layout/vList4#3"/>
    <dgm:cxn modelId="{5032A89F-2C0C-484C-BBE8-81EB17676D97}" type="presParOf" srcId="{25E29AB1-DE1E-48E4-B66F-1D7048CC3527}" destId="{B2BFB810-8CC4-47A7-8F53-5989733EAF0E}" srcOrd="8" destOrd="0" presId="urn:microsoft.com/office/officeart/2005/8/layout/vList4#3"/>
    <dgm:cxn modelId="{A681F0A8-3AB1-4904-ADB9-B6F8C4D818AE}" type="presParOf" srcId="{B2BFB810-8CC4-47A7-8F53-5989733EAF0E}" destId="{9259372F-C70A-44BC-BCB4-E2D4392785FE}" srcOrd="0" destOrd="0" presId="urn:microsoft.com/office/officeart/2005/8/layout/vList4#3"/>
    <dgm:cxn modelId="{23A2765C-77EB-429E-9FCC-74C94C5A3789}" type="presParOf" srcId="{B2BFB810-8CC4-47A7-8F53-5989733EAF0E}" destId="{889131BE-3A6B-4B48-98CB-9C233DE61FE5}" srcOrd="1" destOrd="0" presId="urn:microsoft.com/office/officeart/2005/8/layout/vList4#3"/>
    <dgm:cxn modelId="{9ABC34EC-E432-434D-B284-5DD4522E3A09}" type="presParOf" srcId="{B2BFB810-8CC4-47A7-8F53-5989733EAF0E}" destId="{CA3E3E8A-1393-43C6-A6A9-A1AF34CBCE71}" srcOrd="2" destOrd="0" presId="urn:microsoft.com/office/officeart/2005/8/layout/vList4#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2F2C61-E41B-4642-B082-EF9C103085B5}" type="doc">
      <dgm:prSet loTypeId="urn:microsoft.com/office/officeart/2005/8/layout/vList4#4" loCatId="list" qsTypeId="urn:microsoft.com/office/officeart/2005/8/quickstyle/simple1#26"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Computer Crime</a:t>
          </a:r>
          <a:endParaRPr lang="en-US" sz="1400" dirty="0" smtClean="0"/>
        </a:p>
        <a:p>
          <a:r>
            <a:rPr lang="en-US" sz="1400" dirty="0" smtClean="0"/>
            <a:t>Define computer crime and describe several types of computer crime.  </a:t>
          </a:r>
          <a:endParaRPr lang="en-US" sz="14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2" action="ppaction://hlinksldjump"/>
            </a:rPr>
            <a:t>Cyberwar and Cyberterrorism</a:t>
          </a:r>
          <a:endParaRPr lang="en-US" sz="1400" dirty="0" smtClean="0"/>
        </a:p>
        <a:p>
          <a:r>
            <a:rPr lang="en-US" sz="1400" dirty="0" smtClean="0"/>
            <a:t>Describe and explain the differences between cyberwar and </a:t>
          </a:r>
          <a:r>
            <a:rPr lang="en-US" sz="1400" dirty="0" smtClean="0"/>
            <a:t>Cyberterrorism.</a:t>
          </a:r>
          <a:endParaRPr lang="en-US" sz="14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Information Systems Security</a:t>
          </a:r>
          <a:endParaRPr lang="en-US" sz="24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0CFC6EAA-DD42-49C0-A163-69A52F65D7DF}">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2000" dirty="0" smtClean="0"/>
            <a:t>Explain what is meant by the term “IS security” and describe both technology and human based safeguards for information systems.</a:t>
          </a:r>
          <a:endParaRPr lang="en-US" sz="2000" dirty="0"/>
        </a:p>
      </dgm:t>
    </dgm:pt>
    <dgm:pt modelId="{1A56339D-71D4-4C3E-A1C4-A33367110C47}" type="parTrans" cxnId="{F33BD368-F297-4CCA-8EDC-603629969546}">
      <dgm:prSet/>
      <dgm:spPr/>
      <dgm:t>
        <a:bodyPr/>
        <a:lstStyle/>
        <a:p>
          <a:endParaRPr lang="en-US" sz="2000"/>
        </a:p>
      </dgm:t>
    </dgm:pt>
    <dgm:pt modelId="{C379DEEC-C8F4-4259-AB38-AE67A4582602}" type="sibTrans" cxnId="{F33BD368-F297-4CCA-8EDC-603629969546}">
      <dgm:prSet/>
      <dgm:spPr/>
      <dgm:t>
        <a:bodyPr/>
        <a:lstStyle/>
        <a:p>
          <a:endParaRPr lang="en-US" sz="2000"/>
        </a:p>
      </dgm:t>
    </dgm:pt>
    <dgm:pt modelId="{677A52F5-4CAE-4309-A461-E811AF92EF26}">
      <dgm:prSet phldrT="[Text]" custT="1">
        <dgm:style>
          <a:lnRef idx="2">
            <a:schemeClr val="accent3"/>
          </a:lnRef>
          <a:fillRef idx="1">
            <a:schemeClr val="lt1"/>
          </a:fillRef>
          <a:effectRef idx="0">
            <a:schemeClr val="accent3"/>
          </a:effectRef>
          <a:fontRef idx="minor">
            <a:schemeClr val="dk1"/>
          </a:fontRef>
        </dgm:style>
      </dgm:prSet>
      <dgm:spPr/>
      <dgm:t>
        <a:bodyPr/>
        <a:lstStyle/>
        <a:p>
          <a:endParaRPr lang="en-US" sz="18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lstStyle/>
        <a:p>
          <a:r>
            <a:rPr lang="en-US" sz="1400" b="1" dirty="0" smtClean="0">
              <a:hlinkClick xmlns:r="http://schemas.openxmlformats.org/officeDocument/2006/relationships" r:id="rId3" action="ppaction://hlinksldjump"/>
            </a:rPr>
            <a:t>Information Systems Controls, Auditing, and the Sarbanes-Oxley Act</a:t>
          </a:r>
          <a:endParaRPr lang="en-US" sz="1400" dirty="0" smtClean="0"/>
        </a:p>
        <a:p>
          <a:r>
            <a:rPr lang="en-US" sz="1200" dirty="0" smtClean="0"/>
            <a:t>Describe how organizations can establish IS controls to better ensure IS security.</a:t>
          </a:r>
          <a:endParaRPr lang="en-US" sz="12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AECECD48-C5E4-4B1D-828F-DD9E0A90274D}">
      <dgm:prSet custT="1"/>
      <dgm:spPr/>
      <dgm:t>
        <a:bodyPr/>
        <a:lstStyle/>
        <a:p>
          <a:r>
            <a:rPr lang="en-US" sz="1400" b="1" dirty="0" smtClean="0">
              <a:hlinkClick xmlns:r="http://schemas.openxmlformats.org/officeDocument/2006/relationships" r:id="rId4" action="ppaction://hlinksldjump"/>
            </a:rPr>
            <a:t>Managing IS Security</a:t>
          </a:r>
          <a:endParaRPr lang="en-US" sz="1400" dirty="0" smtClean="0"/>
        </a:p>
        <a:p>
          <a:r>
            <a:rPr lang="en-US" sz="1200" dirty="0" smtClean="0"/>
            <a:t>Discuss how to better manage IS security and explain the process of developing an IS security plan.</a:t>
          </a:r>
          <a:endParaRPr lang="en-US" sz="12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67509"/>
      <dgm:spPr>
        <a:blipFill rotWithShape="1">
          <a:blip xmlns:r="http://schemas.openxmlformats.org/officeDocument/2006/relationships" r:embed="rId5" cstate="screen">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t>
        <a:bodyPr/>
        <a:lstStyle/>
        <a:p>
          <a:endParaRPr lang="en-US"/>
        </a:p>
      </dgm:t>
    </dgm:pt>
    <dgm:pt modelId="{7AEC1603-E11D-41B0-BE2A-F6201D5BEDCD}" type="pres">
      <dgm:prSet presAssocID="{629933C8-186B-4311-BF2D-DC99990EFBF2}" presName="img" presStyleLbl="fgImgPlace1" presStyleIdx="1" presStyleCnt="5" custScaleX="67509"/>
      <dgm:spPr>
        <a:blipFill rotWithShape="1">
          <a:blip xmlns:r="http://schemas.openxmlformats.org/officeDocument/2006/relationships" r:embed="rId6" cstate="screen">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custScaleY="252549"/>
      <dgm:spPr/>
      <dgm:t>
        <a:bodyPr/>
        <a:lstStyle/>
        <a:p>
          <a:endParaRPr lang="en-US"/>
        </a:p>
      </dgm:t>
    </dgm:pt>
    <dgm:pt modelId="{6ED042DA-90EA-415F-9861-14F87D22BB00}" type="pres">
      <dgm:prSet presAssocID="{34FB3FC8-FCB1-404C-AAE4-E98CF14CF5FB}" presName="img" presStyleLbl="fgImgPlace1" presStyleIdx="2" presStyleCnt="5" custScaleX="95287" custScaleY="260631"/>
      <dgm:spPr>
        <a:blipFill rotWithShape="1">
          <a:blip xmlns:r="http://schemas.openxmlformats.org/officeDocument/2006/relationships" r:embed="rId7" cstate="screen">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t>
        <a:bodyPr/>
        <a:lstStyle/>
        <a:p>
          <a:endParaRPr lang="en-US"/>
        </a:p>
      </dgm:t>
    </dgm:pt>
    <dgm:pt modelId="{0C6B9C41-271F-4061-9955-70DED635DAC1}" type="pres">
      <dgm:prSet presAssocID="{AECECD48-C5E4-4B1D-828F-DD9E0A90274D}" presName="img" presStyleLbl="fgImgPlace1" presStyleIdx="3" presStyleCnt="5" custScaleX="67509"/>
      <dgm:spPr>
        <a:blipFill rotWithShape="1">
          <a:blip xmlns:r="http://schemas.openxmlformats.org/officeDocument/2006/relationships" r:embed="rId8" cstate="screen">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t>
        <a:bodyPr/>
        <a:lstStyle/>
        <a:p>
          <a:endParaRPr lang="en-US"/>
        </a:p>
      </dgm:t>
    </dgm:pt>
    <dgm:pt modelId="{889131BE-3A6B-4B48-98CB-9C233DE61FE5}" type="pres">
      <dgm:prSet presAssocID="{22E69BE8-653B-4CE1-975B-3C39DAE649D2}" presName="img" presStyleLbl="fgImgPlace1" presStyleIdx="4" presStyleCnt="5" custScaleX="67509"/>
      <dgm:spPr>
        <a:blipFill rotWithShape="1">
          <a:blip xmlns:r="http://schemas.openxmlformats.org/officeDocument/2006/relationships" r:embed="rId9" cstate="screen">
            <a:extLst/>
          </a:blip>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49EF8EE9-37D9-4F91-9677-25470C12EBAA}" type="presOf" srcId="{629933C8-186B-4311-BF2D-DC99990EFBF2}" destId="{A93B6B1D-06C6-4860-8EBA-32C502FF8641}" srcOrd="0" destOrd="0" presId="urn:microsoft.com/office/officeart/2005/8/layout/vList4#4"/>
    <dgm:cxn modelId="{28DA0EC1-A856-4B99-9B51-115B0C013B20}" type="presOf" srcId="{22E69BE8-653B-4CE1-975B-3C39DAE649D2}" destId="{CA3E3E8A-1393-43C6-A6A9-A1AF34CBCE71}" srcOrd="1" destOrd="0" presId="urn:microsoft.com/office/officeart/2005/8/layout/vList4#4"/>
    <dgm:cxn modelId="{E4EDA5CE-730F-466B-AF06-8C86993072D2}" type="presOf" srcId="{629933C8-186B-4311-BF2D-DC99990EFBF2}" destId="{7B44DBCB-1EB0-418C-B751-858BAE4753CC}" srcOrd="1" destOrd="0" presId="urn:microsoft.com/office/officeart/2005/8/layout/vList4#4"/>
    <dgm:cxn modelId="{927C14F8-830E-4D01-8403-73BB91F992FA}" type="presOf" srcId="{34FB3FC8-FCB1-404C-AAE4-E98CF14CF5FB}" destId="{47C28FEA-814E-4A68-B726-08705D29C6AB}" srcOrd="0" destOrd="0" presId="urn:microsoft.com/office/officeart/2005/8/layout/vList4#4"/>
    <dgm:cxn modelId="{02176A5F-48EF-4E01-B9FA-56CCC8265706}" type="presOf" srcId="{0CFC6EAA-DD42-49C0-A163-69A52F65D7DF}" destId="{799A5FF2-1A39-4675-818C-11261776BAE8}" srcOrd="1" destOrd="1" presId="urn:microsoft.com/office/officeart/2005/8/layout/vList4#4"/>
    <dgm:cxn modelId="{F33BD368-F297-4CCA-8EDC-603629969546}" srcId="{34FB3FC8-FCB1-404C-AAE4-E98CF14CF5FB}" destId="{0CFC6EAA-DD42-49C0-A163-69A52F65D7DF}" srcOrd="0" destOrd="0" parTransId="{1A56339D-71D4-4C3E-A1C4-A33367110C47}" sibTransId="{C379DEEC-C8F4-4259-AB38-AE67A4582602}"/>
    <dgm:cxn modelId="{E15F0F1F-17C1-4AFC-B8A6-F1B1B358E39F}" type="presOf" srcId="{22E69BE8-653B-4CE1-975B-3C39DAE649D2}" destId="{9259372F-C70A-44BC-BCB4-E2D4392785FE}" srcOrd="0" destOrd="0" presId="urn:microsoft.com/office/officeart/2005/8/layout/vList4#4"/>
    <dgm:cxn modelId="{7FD23F70-06EA-428A-BF71-AD046646677F}" type="presOf" srcId="{677A52F5-4CAE-4309-A461-E811AF92EF26}" destId="{47C28FEA-814E-4A68-B726-08705D29C6AB}" srcOrd="0" destOrd="2" presId="urn:microsoft.com/office/officeart/2005/8/layout/vList4#4"/>
    <dgm:cxn modelId="{FFB8572B-7192-49CE-9F0D-B856D183EDFE}" srcId="{482F2C61-E41B-4642-B082-EF9C103085B5}" destId="{34FB3FC8-FCB1-404C-AAE4-E98CF14CF5FB}" srcOrd="2" destOrd="0" parTransId="{5D2B6F70-AC7D-4E44-959A-1F3278F0AFC3}" sibTransId="{62C71E71-0AFF-4481-BF1F-D339780ADFC0}"/>
    <dgm:cxn modelId="{5ED2E095-9691-4BE7-A4BD-871C27E2A4BE}" type="presOf" srcId="{34FB3FC8-FCB1-404C-AAE4-E98CF14CF5FB}" destId="{799A5FF2-1A39-4675-818C-11261776BAE8}" srcOrd="1" destOrd="0" presId="urn:microsoft.com/office/officeart/2005/8/layout/vList4#4"/>
    <dgm:cxn modelId="{6F973D68-AA8C-4F0C-A6C6-1A6D5049F6BB}" type="presOf" srcId="{AECECD48-C5E4-4B1D-828F-DD9E0A90274D}" destId="{471ACDAA-8EBB-4B3F-89FD-E777335919BA}" srcOrd="0" destOrd="0" presId="urn:microsoft.com/office/officeart/2005/8/layout/vList4#4"/>
    <dgm:cxn modelId="{308514BA-8780-41F3-B8AD-EB260DAF35E1}" srcId="{482F2C61-E41B-4642-B082-EF9C103085B5}" destId="{629933C8-186B-4311-BF2D-DC99990EFBF2}" srcOrd="1" destOrd="0" parTransId="{BD5F7455-41FD-4EDB-BB6D-E2107F429F6E}" sibTransId="{1801FD8D-8375-49FB-8B3F-210ACF517DEF}"/>
    <dgm:cxn modelId="{18DDC36D-3496-47FC-A701-338E9B5DC0D1}" srcId="{482F2C61-E41B-4642-B082-EF9C103085B5}" destId="{22E69BE8-653B-4CE1-975B-3C39DAE649D2}" srcOrd="4" destOrd="0" parTransId="{893C5899-3276-4EA6-BD31-3139E062D004}" sibTransId="{26CB4EDE-8ED5-4533-B70F-3B0491BE510F}"/>
    <dgm:cxn modelId="{9617FCF8-0802-436C-A7CD-E87B3B8C2893}" srcId="{482F2C61-E41B-4642-B082-EF9C103085B5}" destId="{A8E9C07B-48B2-4B9C-8EC7-0782825D816E}" srcOrd="0" destOrd="0" parTransId="{C7A73202-DE5A-4072-95A6-BFF1402B4BC2}" sibTransId="{631AC269-E33A-4752-92A6-6DC1380588AA}"/>
    <dgm:cxn modelId="{8D764E12-DA0B-474A-B439-48FDABA61FE6}" type="presOf" srcId="{A8E9C07B-48B2-4B9C-8EC7-0782825D816E}" destId="{49E2F980-7E69-446B-A4B0-923DF6DEFA98}" srcOrd="1" destOrd="0" presId="urn:microsoft.com/office/officeart/2005/8/layout/vList4#4"/>
    <dgm:cxn modelId="{A16CAB95-19DC-4B4E-BA6B-E49689ACF200}" type="presOf" srcId="{0CFC6EAA-DD42-49C0-A163-69A52F65D7DF}" destId="{47C28FEA-814E-4A68-B726-08705D29C6AB}" srcOrd="0" destOrd="1" presId="urn:microsoft.com/office/officeart/2005/8/layout/vList4#4"/>
    <dgm:cxn modelId="{515457F1-4B4D-4065-98C2-33E2AE2CB77A}" type="presOf" srcId="{A8E9C07B-48B2-4B9C-8EC7-0782825D816E}" destId="{BA89CFF3-74C1-4F32-B093-38D94D4D20CF}" srcOrd="0" destOrd="0" presId="urn:microsoft.com/office/officeart/2005/8/layout/vList4#4"/>
    <dgm:cxn modelId="{075AD2DD-DE62-402C-8690-1DC5614ABEB3}" srcId="{34FB3FC8-FCB1-404C-AAE4-E98CF14CF5FB}" destId="{677A52F5-4CAE-4309-A461-E811AF92EF26}" srcOrd="1" destOrd="0" parTransId="{1AD2DCFB-B719-41BF-BEBB-12150A457F78}" sibTransId="{409F2E99-5E6A-4297-B1B3-C7C7D1142951}"/>
    <dgm:cxn modelId="{72A08371-40A5-402F-AC15-A5C74B32812E}" type="presOf" srcId="{677A52F5-4CAE-4309-A461-E811AF92EF26}" destId="{799A5FF2-1A39-4675-818C-11261776BAE8}" srcOrd="1" destOrd="2" presId="urn:microsoft.com/office/officeart/2005/8/layout/vList4#4"/>
    <dgm:cxn modelId="{F8A20B7B-4B68-4285-96F3-FF81C8275C58}" type="presOf" srcId="{AECECD48-C5E4-4B1D-828F-DD9E0A90274D}" destId="{5E310E1C-7377-4CBD-AD7A-3ED403513640}" srcOrd="1" destOrd="0" presId="urn:microsoft.com/office/officeart/2005/8/layout/vList4#4"/>
    <dgm:cxn modelId="{DF7A7DCB-4F20-473A-AF18-6BCFFCD28262}" type="presOf" srcId="{482F2C61-E41B-4642-B082-EF9C103085B5}" destId="{25E29AB1-DE1E-48E4-B66F-1D7048CC3527}" srcOrd="0" destOrd="0" presId="urn:microsoft.com/office/officeart/2005/8/layout/vList4#4"/>
    <dgm:cxn modelId="{AAD18608-F8B2-4CE8-86FF-887828D70638}" srcId="{482F2C61-E41B-4642-B082-EF9C103085B5}" destId="{AECECD48-C5E4-4B1D-828F-DD9E0A90274D}" srcOrd="3" destOrd="0" parTransId="{83588EAC-9746-4704-81BA-BB10DA868C11}" sibTransId="{06826EBE-8D13-453B-B822-8C195E6947E1}"/>
    <dgm:cxn modelId="{7B6D6658-10CE-424E-B550-572F8B3BBAD4}" type="presParOf" srcId="{25E29AB1-DE1E-48E4-B66F-1D7048CC3527}" destId="{056847C0-F8DB-4977-A3FD-5A95306D8B69}" srcOrd="0" destOrd="0" presId="urn:microsoft.com/office/officeart/2005/8/layout/vList4#4"/>
    <dgm:cxn modelId="{B9AE168D-B5EC-438A-9E4F-5AE509759CCE}" type="presParOf" srcId="{056847C0-F8DB-4977-A3FD-5A95306D8B69}" destId="{BA89CFF3-74C1-4F32-B093-38D94D4D20CF}" srcOrd="0" destOrd="0" presId="urn:microsoft.com/office/officeart/2005/8/layout/vList4#4"/>
    <dgm:cxn modelId="{05D8A4CD-0835-4D10-BD83-C79CFA08E95C}" type="presParOf" srcId="{056847C0-F8DB-4977-A3FD-5A95306D8B69}" destId="{7D7D61F9-D1AA-4F6A-8715-FD6AC3E01198}" srcOrd="1" destOrd="0" presId="urn:microsoft.com/office/officeart/2005/8/layout/vList4#4"/>
    <dgm:cxn modelId="{0EC1EF16-CA2B-4D4D-ACFB-7F147E30441A}" type="presParOf" srcId="{056847C0-F8DB-4977-A3FD-5A95306D8B69}" destId="{49E2F980-7E69-446B-A4B0-923DF6DEFA98}" srcOrd="2" destOrd="0" presId="urn:microsoft.com/office/officeart/2005/8/layout/vList4#4"/>
    <dgm:cxn modelId="{4B5A72CE-0656-4368-B4AA-CDE430175C9B}" type="presParOf" srcId="{25E29AB1-DE1E-48E4-B66F-1D7048CC3527}" destId="{02C83B37-0F1D-4FEA-B7E7-FF6719B27A33}" srcOrd="1" destOrd="0" presId="urn:microsoft.com/office/officeart/2005/8/layout/vList4#4"/>
    <dgm:cxn modelId="{5943D440-57A2-475B-92AC-088F71F6B5FC}" type="presParOf" srcId="{25E29AB1-DE1E-48E4-B66F-1D7048CC3527}" destId="{129D03A9-9EE6-42F0-9D54-DE111F5C82E8}" srcOrd="2" destOrd="0" presId="urn:microsoft.com/office/officeart/2005/8/layout/vList4#4"/>
    <dgm:cxn modelId="{95C9ED00-FF76-44A3-9E4A-5B2EBF51CE08}" type="presParOf" srcId="{129D03A9-9EE6-42F0-9D54-DE111F5C82E8}" destId="{A93B6B1D-06C6-4860-8EBA-32C502FF8641}" srcOrd="0" destOrd="0" presId="urn:microsoft.com/office/officeart/2005/8/layout/vList4#4"/>
    <dgm:cxn modelId="{A28373EA-8503-4C2B-8E66-9B13ED6A42EA}" type="presParOf" srcId="{129D03A9-9EE6-42F0-9D54-DE111F5C82E8}" destId="{7AEC1603-E11D-41B0-BE2A-F6201D5BEDCD}" srcOrd="1" destOrd="0" presId="urn:microsoft.com/office/officeart/2005/8/layout/vList4#4"/>
    <dgm:cxn modelId="{C0CE690B-C47B-4486-9D76-AC441F9974B8}" type="presParOf" srcId="{129D03A9-9EE6-42F0-9D54-DE111F5C82E8}" destId="{7B44DBCB-1EB0-418C-B751-858BAE4753CC}" srcOrd="2" destOrd="0" presId="urn:microsoft.com/office/officeart/2005/8/layout/vList4#4"/>
    <dgm:cxn modelId="{766412F9-8693-4E78-A221-62E7CA1AE8BD}" type="presParOf" srcId="{25E29AB1-DE1E-48E4-B66F-1D7048CC3527}" destId="{2A6A015C-E28C-44A4-9412-971012033AAE}" srcOrd="3" destOrd="0" presId="urn:microsoft.com/office/officeart/2005/8/layout/vList4#4"/>
    <dgm:cxn modelId="{CA56239A-3452-470F-BDE9-EEDC0A4684AF}" type="presParOf" srcId="{25E29AB1-DE1E-48E4-B66F-1D7048CC3527}" destId="{BC272B12-7FD0-415F-81DF-F02239D32429}" srcOrd="4" destOrd="0" presId="urn:microsoft.com/office/officeart/2005/8/layout/vList4#4"/>
    <dgm:cxn modelId="{40804489-558F-49EC-9A02-6EC5EA5D1E14}" type="presParOf" srcId="{BC272B12-7FD0-415F-81DF-F02239D32429}" destId="{47C28FEA-814E-4A68-B726-08705D29C6AB}" srcOrd="0" destOrd="0" presId="urn:microsoft.com/office/officeart/2005/8/layout/vList4#4"/>
    <dgm:cxn modelId="{4DA9FB64-308D-4C16-8D63-588C8D40AEA2}" type="presParOf" srcId="{BC272B12-7FD0-415F-81DF-F02239D32429}" destId="{6ED042DA-90EA-415F-9861-14F87D22BB00}" srcOrd="1" destOrd="0" presId="urn:microsoft.com/office/officeart/2005/8/layout/vList4#4"/>
    <dgm:cxn modelId="{83BD5FD0-BC6A-49F9-B64E-561A039416D9}" type="presParOf" srcId="{BC272B12-7FD0-415F-81DF-F02239D32429}" destId="{799A5FF2-1A39-4675-818C-11261776BAE8}" srcOrd="2" destOrd="0" presId="urn:microsoft.com/office/officeart/2005/8/layout/vList4#4"/>
    <dgm:cxn modelId="{44B5A2D4-4E2E-44C6-AEE4-EA4FA81C47BF}" type="presParOf" srcId="{25E29AB1-DE1E-48E4-B66F-1D7048CC3527}" destId="{9B636D59-4907-4E00-B740-911D24B9FF11}" srcOrd="5" destOrd="0" presId="urn:microsoft.com/office/officeart/2005/8/layout/vList4#4"/>
    <dgm:cxn modelId="{77300533-EAE2-4FE7-AC5B-E3165338860A}" type="presParOf" srcId="{25E29AB1-DE1E-48E4-B66F-1D7048CC3527}" destId="{1ED16A2B-8516-4F79-8954-C053F3BC0B6B}" srcOrd="6" destOrd="0" presId="urn:microsoft.com/office/officeart/2005/8/layout/vList4#4"/>
    <dgm:cxn modelId="{4E3AEA91-D28B-4073-AFE9-E5F2023323BF}" type="presParOf" srcId="{1ED16A2B-8516-4F79-8954-C053F3BC0B6B}" destId="{471ACDAA-8EBB-4B3F-89FD-E777335919BA}" srcOrd="0" destOrd="0" presId="urn:microsoft.com/office/officeart/2005/8/layout/vList4#4"/>
    <dgm:cxn modelId="{7DD6800A-4C90-4FE4-AB11-3DB67301EB9F}" type="presParOf" srcId="{1ED16A2B-8516-4F79-8954-C053F3BC0B6B}" destId="{0C6B9C41-271F-4061-9955-70DED635DAC1}" srcOrd="1" destOrd="0" presId="urn:microsoft.com/office/officeart/2005/8/layout/vList4#4"/>
    <dgm:cxn modelId="{C5E16007-26D3-41CB-B134-976BB9013AAD}" type="presParOf" srcId="{1ED16A2B-8516-4F79-8954-C053F3BC0B6B}" destId="{5E310E1C-7377-4CBD-AD7A-3ED403513640}" srcOrd="2" destOrd="0" presId="urn:microsoft.com/office/officeart/2005/8/layout/vList4#4"/>
    <dgm:cxn modelId="{C6CE5F19-D8E7-43F4-BE1B-FC0D43DB2791}" type="presParOf" srcId="{25E29AB1-DE1E-48E4-B66F-1D7048CC3527}" destId="{F89176E6-859D-4FD9-8DED-11CCE6D56F7C}" srcOrd="7" destOrd="0" presId="urn:microsoft.com/office/officeart/2005/8/layout/vList4#4"/>
    <dgm:cxn modelId="{AC45AFC5-93F8-49FC-B82A-10A7C8975EC7}" type="presParOf" srcId="{25E29AB1-DE1E-48E4-B66F-1D7048CC3527}" destId="{B2BFB810-8CC4-47A7-8F53-5989733EAF0E}" srcOrd="8" destOrd="0" presId="urn:microsoft.com/office/officeart/2005/8/layout/vList4#4"/>
    <dgm:cxn modelId="{117E54F2-FAC5-4811-A8B7-4A46A6CF7E06}" type="presParOf" srcId="{B2BFB810-8CC4-47A7-8F53-5989733EAF0E}" destId="{9259372F-C70A-44BC-BCB4-E2D4392785FE}" srcOrd="0" destOrd="0" presId="urn:microsoft.com/office/officeart/2005/8/layout/vList4#4"/>
    <dgm:cxn modelId="{4F4A8092-8F40-49C6-8069-F61A650EFF64}" type="presParOf" srcId="{B2BFB810-8CC4-47A7-8F53-5989733EAF0E}" destId="{889131BE-3A6B-4B48-98CB-9C233DE61FE5}" srcOrd="1" destOrd="0" presId="urn:microsoft.com/office/officeart/2005/8/layout/vList4#4"/>
    <dgm:cxn modelId="{011AF3F9-AA4A-415F-9E0B-AE99C43096FD}" type="presParOf" srcId="{B2BFB810-8CC4-47A7-8F53-5989733EAF0E}" destId="{CA3E3E8A-1393-43C6-A6A9-A1AF34CBCE71}" srcOrd="2" destOrd="0" presId="urn:microsoft.com/office/officeart/2005/8/layout/vList4#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2F2C61-E41B-4642-B082-EF9C103085B5}" type="doc">
      <dgm:prSet loTypeId="urn:microsoft.com/office/officeart/2005/8/layout/vList4#5" loCatId="list" qsTypeId="urn:microsoft.com/office/officeart/2005/8/quickstyle/simple1#27"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Computer Crime</a:t>
          </a:r>
          <a:endParaRPr lang="en-US" sz="1400" dirty="0" smtClean="0"/>
        </a:p>
        <a:p>
          <a:r>
            <a:rPr lang="en-US" sz="1200" dirty="0" smtClean="0"/>
            <a:t>Define computer crime and describe several types of computer crime.  </a:t>
          </a:r>
          <a:endParaRPr lang="en-US" sz="12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2" action="ppaction://hlinksldjump"/>
            </a:rPr>
            <a:t>Cyberwar and Cyberterrorism</a:t>
          </a:r>
          <a:endParaRPr lang="en-US" sz="1400" dirty="0" smtClean="0"/>
        </a:p>
        <a:p>
          <a:r>
            <a:rPr lang="en-US" sz="1200" dirty="0" smtClean="0"/>
            <a:t>Describe and explain the differences between cyberwar and </a:t>
          </a:r>
          <a:r>
            <a:rPr lang="en-US" sz="1200" dirty="0" smtClean="0"/>
            <a:t>Cyberterrorism.</a:t>
          </a:r>
          <a:endParaRPr lang="en-US" sz="12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3" action="ppaction://hlinksldjump"/>
            </a:rPr>
            <a:t>Information Systems Security</a:t>
          </a:r>
          <a:endParaRPr lang="en-US" sz="1400" dirty="0" smtClean="0"/>
        </a:p>
        <a:p>
          <a:r>
            <a:rPr lang="en-US" sz="1200" dirty="0" smtClean="0"/>
            <a:t>Explain what is meant by the term “IS security” and describe both technology and human based safeguards for information systems.</a:t>
          </a:r>
          <a:endParaRPr lang="en-US" sz="12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677A52F5-4CAE-4309-A461-E811AF92EF26}">
      <dgm:prSet phldrT="[Text]" custT="1"/>
      <dgm:spPr/>
      <dgm:t>
        <a:bodyPr/>
        <a:lstStyle/>
        <a:p>
          <a:endParaRPr lang="en-US" sz="11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pPr/>
      <dgm:t>
        <a:bodyPr/>
        <a:lstStyle/>
        <a:p>
          <a:r>
            <a:rPr lang="en-US" sz="1400" b="1" dirty="0" smtClean="0">
              <a:hlinkClick xmlns:r="http://schemas.openxmlformats.org/officeDocument/2006/relationships" r:id="rId4" action="ppaction://hlinksldjump"/>
            </a:rPr>
            <a:t>Information Systems Controls, Auditing, and the Sarbanes-Oxley Act</a:t>
          </a:r>
          <a:endParaRPr lang="en-US" sz="1400" dirty="0" smtClean="0"/>
        </a:p>
        <a:p>
          <a:r>
            <a:rPr lang="en-US" sz="1200" dirty="0" smtClean="0"/>
            <a:t>Describe how organizations can establish IS controls to better ensure IS security.</a:t>
          </a:r>
          <a:endParaRPr lang="en-US" sz="12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AECECD48-C5E4-4B1D-828F-DD9E0A90274D}">
      <dgm:prSe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Managing IS Security</a:t>
          </a:r>
          <a:endParaRPr lang="en-US" sz="24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E158F942-9CA0-47CD-BF20-BAC49C8142F5}">
      <dgm:prSet custT="1">
        <dgm:style>
          <a:lnRef idx="2">
            <a:schemeClr val="accent3"/>
          </a:lnRef>
          <a:fillRef idx="1">
            <a:schemeClr val="lt1"/>
          </a:fillRef>
          <a:effectRef idx="0">
            <a:schemeClr val="accent3"/>
          </a:effectRef>
          <a:fontRef idx="minor">
            <a:schemeClr val="dk1"/>
          </a:fontRef>
        </dgm:style>
      </dgm:prSet>
      <dgm:spPr/>
      <dgm:t>
        <a:bodyPr/>
        <a:lstStyle/>
        <a:p>
          <a:r>
            <a:rPr lang="en-US" sz="2000" dirty="0" smtClean="0"/>
            <a:t>Discuss how to better manage IS security and explain the process of developing an IS security plan.</a:t>
          </a:r>
          <a:endParaRPr lang="en-US" sz="2000" dirty="0"/>
        </a:p>
      </dgm:t>
    </dgm:pt>
    <dgm:pt modelId="{B7BDAF5C-E7FB-49F5-812D-654C2CD5A8EB}" type="parTrans" cxnId="{2EB7E772-9B0F-41BF-9241-715218B72860}">
      <dgm:prSet/>
      <dgm:spPr/>
      <dgm:t>
        <a:bodyPr/>
        <a:lstStyle/>
        <a:p>
          <a:endParaRPr lang="en-US" sz="2000"/>
        </a:p>
      </dgm:t>
    </dgm:pt>
    <dgm:pt modelId="{41774615-A6FB-4627-85F1-20FD324D9DA4}" type="sibTrans" cxnId="{2EB7E772-9B0F-41BF-9241-715218B72860}">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58592"/>
      <dgm:spPr>
        <a:blipFill rotWithShape="1">
          <a:blip xmlns:r="http://schemas.openxmlformats.org/officeDocument/2006/relationships" r:embed="rId5" cstate="screen">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t>
        <a:bodyPr/>
        <a:lstStyle/>
        <a:p>
          <a:endParaRPr lang="en-US"/>
        </a:p>
      </dgm:t>
    </dgm:pt>
    <dgm:pt modelId="{7AEC1603-E11D-41B0-BE2A-F6201D5BEDCD}" type="pres">
      <dgm:prSet presAssocID="{629933C8-186B-4311-BF2D-DC99990EFBF2}" presName="img" presStyleLbl="fgImgPlace1" presStyleIdx="1" presStyleCnt="5" custScaleX="67851"/>
      <dgm:spPr>
        <a:blipFill rotWithShape="1">
          <a:blip xmlns:r="http://schemas.openxmlformats.org/officeDocument/2006/relationships" r:embed="rId6" cstate="screen">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t>
        <a:bodyPr/>
        <a:lstStyle/>
        <a:p>
          <a:endParaRPr lang="en-US"/>
        </a:p>
      </dgm:t>
    </dgm:pt>
    <dgm:pt modelId="{6ED042DA-90EA-415F-9861-14F87D22BB00}" type="pres">
      <dgm:prSet presAssocID="{34FB3FC8-FCB1-404C-AAE4-E98CF14CF5FB}" presName="img" presStyleLbl="fgImgPlace1" presStyleIdx="2" presStyleCnt="5" custScaleX="67851"/>
      <dgm:spPr>
        <a:blipFill rotWithShape="1">
          <a:blip xmlns:r="http://schemas.openxmlformats.org/officeDocument/2006/relationships" r:embed="rId7" cstate="screen">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custScaleY="282149"/>
      <dgm:spPr/>
      <dgm:t>
        <a:bodyPr/>
        <a:lstStyle/>
        <a:p>
          <a:endParaRPr lang="en-US"/>
        </a:p>
      </dgm:t>
    </dgm:pt>
    <dgm:pt modelId="{0C6B9C41-271F-4061-9955-70DED635DAC1}" type="pres">
      <dgm:prSet presAssocID="{AECECD48-C5E4-4B1D-828F-DD9E0A90274D}" presName="img" presStyleLbl="fgImgPlace1" presStyleIdx="3" presStyleCnt="5" custScaleX="95629" custScaleY="317688"/>
      <dgm:spPr>
        <a:blipFill rotWithShape="1">
          <a:blip xmlns:r="http://schemas.openxmlformats.org/officeDocument/2006/relationships" r:embed="rId8" cstate="screen">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dgm:spPr/>
      <dgm:t>
        <a:bodyPr/>
        <a:lstStyle/>
        <a:p>
          <a:endParaRPr lang="en-US"/>
        </a:p>
      </dgm:t>
    </dgm:pt>
    <dgm:pt modelId="{889131BE-3A6B-4B48-98CB-9C233DE61FE5}" type="pres">
      <dgm:prSet presAssocID="{22E69BE8-653B-4CE1-975B-3C39DAE649D2}" presName="img" presStyleLbl="fgImgPlace1" presStyleIdx="4" presStyleCnt="5" custScaleX="67851"/>
      <dgm:spPr>
        <a:blipFill rotWithShape="1">
          <a:blip xmlns:r="http://schemas.openxmlformats.org/officeDocument/2006/relationships" r:embed="rId9" cstate="screen">
            <a:extLst/>
          </a:blip>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FFB8572B-7192-49CE-9F0D-B856D183EDFE}" srcId="{482F2C61-E41B-4642-B082-EF9C103085B5}" destId="{34FB3FC8-FCB1-404C-AAE4-E98CF14CF5FB}" srcOrd="2" destOrd="0" parTransId="{5D2B6F70-AC7D-4E44-959A-1F3278F0AFC3}" sibTransId="{62C71E71-0AFF-4481-BF1F-D339780ADFC0}"/>
    <dgm:cxn modelId="{2EB7E772-9B0F-41BF-9241-715218B72860}" srcId="{AECECD48-C5E4-4B1D-828F-DD9E0A90274D}" destId="{E158F942-9CA0-47CD-BF20-BAC49C8142F5}" srcOrd="0" destOrd="0" parTransId="{B7BDAF5C-E7FB-49F5-812D-654C2CD5A8EB}" sibTransId="{41774615-A6FB-4627-85F1-20FD324D9DA4}"/>
    <dgm:cxn modelId="{4520A8D8-DF47-40B8-B839-61366253FAC6}" type="presOf" srcId="{677A52F5-4CAE-4309-A461-E811AF92EF26}" destId="{47C28FEA-814E-4A68-B726-08705D29C6AB}" srcOrd="0" destOrd="1" presId="urn:microsoft.com/office/officeart/2005/8/layout/vList4#5"/>
    <dgm:cxn modelId="{AEFD7801-CE85-414E-82F3-5A248CCDF5E8}" type="presOf" srcId="{22E69BE8-653B-4CE1-975B-3C39DAE649D2}" destId="{CA3E3E8A-1393-43C6-A6A9-A1AF34CBCE71}" srcOrd="1" destOrd="0" presId="urn:microsoft.com/office/officeart/2005/8/layout/vList4#5"/>
    <dgm:cxn modelId="{AAD18608-F8B2-4CE8-86FF-887828D70638}" srcId="{482F2C61-E41B-4642-B082-EF9C103085B5}" destId="{AECECD48-C5E4-4B1D-828F-DD9E0A90274D}" srcOrd="3" destOrd="0" parTransId="{83588EAC-9746-4704-81BA-BB10DA868C11}" sibTransId="{06826EBE-8D13-453B-B822-8C195E6947E1}"/>
    <dgm:cxn modelId="{9617FCF8-0802-436C-A7CD-E87B3B8C2893}" srcId="{482F2C61-E41B-4642-B082-EF9C103085B5}" destId="{A8E9C07B-48B2-4B9C-8EC7-0782825D816E}" srcOrd="0" destOrd="0" parTransId="{C7A73202-DE5A-4072-95A6-BFF1402B4BC2}" sibTransId="{631AC269-E33A-4752-92A6-6DC1380588AA}"/>
    <dgm:cxn modelId="{814D7108-E886-40A5-8C98-2027272898F5}" type="presOf" srcId="{629933C8-186B-4311-BF2D-DC99990EFBF2}" destId="{A93B6B1D-06C6-4860-8EBA-32C502FF8641}" srcOrd="0" destOrd="0" presId="urn:microsoft.com/office/officeart/2005/8/layout/vList4#5"/>
    <dgm:cxn modelId="{075AD2DD-DE62-402C-8690-1DC5614ABEB3}" srcId="{34FB3FC8-FCB1-404C-AAE4-E98CF14CF5FB}" destId="{677A52F5-4CAE-4309-A461-E811AF92EF26}" srcOrd="0" destOrd="0" parTransId="{1AD2DCFB-B719-41BF-BEBB-12150A457F78}" sibTransId="{409F2E99-5E6A-4297-B1B3-C7C7D1142951}"/>
    <dgm:cxn modelId="{308514BA-8780-41F3-B8AD-EB260DAF35E1}" srcId="{482F2C61-E41B-4642-B082-EF9C103085B5}" destId="{629933C8-186B-4311-BF2D-DC99990EFBF2}" srcOrd="1" destOrd="0" parTransId="{BD5F7455-41FD-4EDB-BB6D-E2107F429F6E}" sibTransId="{1801FD8D-8375-49FB-8B3F-210ACF517DEF}"/>
    <dgm:cxn modelId="{E4C9D8C7-16D2-4D36-9697-9A80C02744A2}" type="presOf" srcId="{A8E9C07B-48B2-4B9C-8EC7-0782825D816E}" destId="{49E2F980-7E69-446B-A4B0-923DF6DEFA98}" srcOrd="1" destOrd="0" presId="urn:microsoft.com/office/officeart/2005/8/layout/vList4#5"/>
    <dgm:cxn modelId="{92683573-C0EB-48A0-B7F9-127E7D0A5348}" type="presOf" srcId="{E158F942-9CA0-47CD-BF20-BAC49C8142F5}" destId="{471ACDAA-8EBB-4B3F-89FD-E777335919BA}" srcOrd="0" destOrd="1" presId="urn:microsoft.com/office/officeart/2005/8/layout/vList4#5"/>
    <dgm:cxn modelId="{BBFDE2B8-AABA-4EEE-84FE-62B848CEC49C}" type="presOf" srcId="{22E69BE8-653B-4CE1-975B-3C39DAE649D2}" destId="{9259372F-C70A-44BC-BCB4-E2D4392785FE}" srcOrd="0" destOrd="0" presId="urn:microsoft.com/office/officeart/2005/8/layout/vList4#5"/>
    <dgm:cxn modelId="{6A10BD49-B045-4EB3-BB19-6D3830509A3F}" type="presOf" srcId="{677A52F5-4CAE-4309-A461-E811AF92EF26}" destId="{799A5FF2-1A39-4675-818C-11261776BAE8}" srcOrd="1" destOrd="1" presId="urn:microsoft.com/office/officeart/2005/8/layout/vList4#5"/>
    <dgm:cxn modelId="{8DE28728-A28C-4D9E-A76A-3EF953AAC924}" type="presOf" srcId="{629933C8-186B-4311-BF2D-DC99990EFBF2}" destId="{7B44DBCB-1EB0-418C-B751-858BAE4753CC}" srcOrd="1" destOrd="0" presId="urn:microsoft.com/office/officeart/2005/8/layout/vList4#5"/>
    <dgm:cxn modelId="{B7974756-C884-41E8-9734-AF9374D937AF}" type="presOf" srcId="{34FB3FC8-FCB1-404C-AAE4-E98CF14CF5FB}" destId="{47C28FEA-814E-4A68-B726-08705D29C6AB}" srcOrd="0" destOrd="0" presId="urn:microsoft.com/office/officeart/2005/8/layout/vList4#5"/>
    <dgm:cxn modelId="{561C2EEB-B0BB-4691-91F2-F4AB67C354E0}" type="presOf" srcId="{34FB3FC8-FCB1-404C-AAE4-E98CF14CF5FB}" destId="{799A5FF2-1A39-4675-818C-11261776BAE8}" srcOrd="1" destOrd="0" presId="urn:microsoft.com/office/officeart/2005/8/layout/vList4#5"/>
    <dgm:cxn modelId="{0B3AC96E-7BFE-43C4-BF20-0E68E3A2E854}" type="presOf" srcId="{A8E9C07B-48B2-4B9C-8EC7-0782825D816E}" destId="{BA89CFF3-74C1-4F32-B093-38D94D4D20CF}" srcOrd="0" destOrd="0" presId="urn:microsoft.com/office/officeart/2005/8/layout/vList4#5"/>
    <dgm:cxn modelId="{B83F7571-5ECA-440E-A77E-0591742D28F7}" type="presOf" srcId="{482F2C61-E41B-4642-B082-EF9C103085B5}" destId="{25E29AB1-DE1E-48E4-B66F-1D7048CC3527}" srcOrd="0" destOrd="0" presId="urn:microsoft.com/office/officeart/2005/8/layout/vList4#5"/>
    <dgm:cxn modelId="{18DDC36D-3496-47FC-A701-338E9B5DC0D1}" srcId="{482F2C61-E41B-4642-B082-EF9C103085B5}" destId="{22E69BE8-653B-4CE1-975B-3C39DAE649D2}" srcOrd="4" destOrd="0" parTransId="{893C5899-3276-4EA6-BD31-3139E062D004}" sibTransId="{26CB4EDE-8ED5-4533-B70F-3B0491BE510F}"/>
    <dgm:cxn modelId="{7994D3B8-2E12-4F77-A926-EDE60684F84C}" type="presOf" srcId="{AECECD48-C5E4-4B1D-828F-DD9E0A90274D}" destId="{5E310E1C-7377-4CBD-AD7A-3ED403513640}" srcOrd="1" destOrd="0" presId="urn:microsoft.com/office/officeart/2005/8/layout/vList4#5"/>
    <dgm:cxn modelId="{C4CB6C55-6AB6-46E0-95AC-7F3C6BF09E73}" type="presOf" srcId="{AECECD48-C5E4-4B1D-828F-DD9E0A90274D}" destId="{471ACDAA-8EBB-4B3F-89FD-E777335919BA}" srcOrd="0" destOrd="0" presId="urn:microsoft.com/office/officeart/2005/8/layout/vList4#5"/>
    <dgm:cxn modelId="{2473A295-2DC0-471B-A02B-C4B674A24AE2}" type="presOf" srcId="{E158F942-9CA0-47CD-BF20-BAC49C8142F5}" destId="{5E310E1C-7377-4CBD-AD7A-3ED403513640}" srcOrd="1" destOrd="1" presId="urn:microsoft.com/office/officeart/2005/8/layout/vList4#5"/>
    <dgm:cxn modelId="{C5DC3441-D082-45B2-9952-CF7E8A39FF79}" type="presParOf" srcId="{25E29AB1-DE1E-48E4-B66F-1D7048CC3527}" destId="{056847C0-F8DB-4977-A3FD-5A95306D8B69}" srcOrd="0" destOrd="0" presId="urn:microsoft.com/office/officeart/2005/8/layout/vList4#5"/>
    <dgm:cxn modelId="{C3C654B7-4975-45BE-9F90-8CE75B8DA3F5}" type="presParOf" srcId="{056847C0-F8DB-4977-A3FD-5A95306D8B69}" destId="{BA89CFF3-74C1-4F32-B093-38D94D4D20CF}" srcOrd="0" destOrd="0" presId="urn:microsoft.com/office/officeart/2005/8/layout/vList4#5"/>
    <dgm:cxn modelId="{3CF494EF-E15E-4906-B649-4DDDCA16C5FE}" type="presParOf" srcId="{056847C0-F8DB-4977-A3FD-5A95306D8B69}" destId="{7D7D61F9-D1AA-4F6A-8715-FD6AC3E01198}" srcOrd="1" destOrd="0" presId="urn:microsoft.com/office/officeart/2005/8/layout/vList4#5"/>
    <dgm:cxn modelId="{6A49FBFB-FEDD-4EF2-A44F-1B45970013E1}" type="presParOf" srcId="{056847C0-F8DB-4977-A3FD-5A95306D8B69}" destId="{49E2F980-7E69-446B-A4B0-923DF6DEFA98}" srcOrd="2" destOrd="0" presId="urn:microsoft.com/office/officeart/2005/8/layout/vList4#5"/>
    <dgm:cxn modelId="{2CA4BB6B-FF66-4DF9-8AB1-A3CC3D3849B1}" type="presParOf" srcId="{25E29AB1-DE1E-48E4-B66F-1D7048CC3527}" destId="{02C83B37-0F1D-4FEA-B7E7-FF6719B27A33}" srcOrd="1" destOrd="0" presId="urn:microsoft.com/office/officeart/2005/8/layout/vList4#5"/>
    <dgm:cxn modelId="{AA53095D-5093-4A2D-B064-410C57924F42}" type="presParOf" srcId="{25E29AB1-DE1E-48E4-B66F-1D7048CC3527}" destId="{129D03A9-9EE6-42F0-9D54-DE111F5C82E8}" srcOrd="2" destOrd="0" presId="urn:microsoft.com/office/officeart/2005/8/layout/vList4#5"/>
    <dgm:cxn modelId="{5BBA3B08-A67C-4481-ADEB-075BE32835F3}" type="presParOf" srcId="{129D03A9-9EE6-42F0-9D54-DE111F5C82E8}" destId="{A93B6B1D-06C6-4860-8EBA-32C502FF8641}" srcOrd="0" destOrd="0" presId="urn:microsoft.com/office/officeart/2005/8/layout/vList4#5"/>
    <dgm:cxn modelId="{9DF69F0A-8FC8-467F-980C-FBFDD603C53E}" type="presParOf" srcId="{129D03A9-9EE6-42F0-9D54-DE111F5C82E8}" destId="{7AEC1603-E11D-41B0-BE2A-F6201D5BEDCD}" srcOrd="1" destOrd="0" presId="urn:microsoft.com/office/officeart/2005/8/layout/vList4#5"/>
    <dgm:cxn modelId="{8A6D96E9-6328-4BF6-96B7-26CD8143DE30}" type="presParOf" srcId="{129D03A9-9EE6-42F0-9D54-DE111F5C82E8}" destId="{7B44DBCB-1EB0-418C-B751-858BAE4753CC}" srcOrd="2" destOrd="0" presId="urn:microsoft.com/office/officeart/2005/8/layout/vList4#5"/>
    <dgm:cxn modelId="{B2FF3A95-1996-4098-87C6-BF3BF9F93C75}" type="presParOf" srcId="{25E29AB1-DE1E-48E4-B66F-1D7048CC3527}" destId="{2A6A015C-E28C-44A4-9412-971012033AAE}" srcOrd="3" destOrd="0" presId="urn:microsoft.com/office/officeart/2005/8/layout/vList4#5"/>
    <dgm:cxn modelId="{1A59A486-054F-45F5-97DE-84B26217BD27}" type="presParOf" srcId="{25E29AB1-DE1E-48E4-B66F-1D7048CC3527}" destId="{BC272B12-7FD0-415F-81DF-F02239D32429}" srcOrd="4" destOrd="0" presId="urn:microsoft.com/office/officeart/2005/8/layout/vList4#5"/>
    <dgm:cxn modelId="{23DB3458-FB06-4FA1-98F7-FAF4664F982D}" type="presParOf" srcId="{BC272B12-7FD0-415F-81DF-F02239D32429}" destId="{47C28FEA-814E-4A68-B726-08705D29C6AB}" srcOrd="0" destOrd="0" presId="urn:microsoft.com/office/officeart/2005/8/layout/vList4#5"/>
    <dgm:cxn modelId="{ED721FE0-C4A6-4EFD-B6FD-6A5E7B002267}" type="presParOf" srcId="{BC272B12-7FD0-415F-81DF-F02239D32429}" destId="{6ED042DA-90EA-415F-9861-14F87D22BB00}" srcOrd="1" destOrd="0" presId="urn:microsoft.com/office/officeart/2005/8/layout/vList4#5"/>
    <dgm:cxn modelId="{51597E8D-F8C5-408C-BAA7-16A53E50ABA6}" type="presParOf" srcId="{BC272B12-7FD0-415F-81DF-F02239D32429}" destId="{799A5FF2-1A39-4675-818C-11261776BAE8}" srcOrd="2" destOrd="0" presId="urn:microsoft.com/office/officeart/2005/8/layout/vList4#5"/>
    <dgm:cxn modelId="{7E708827-052E-4347-BFFD-51B7FB1FE914}" type="presParOf" srcId="{25E29AB1-DE1E-48E4-B66F-1D7048CC3527}" destId="{9B636D59-4907-4E00-B740-911D24B9FF11}" srcOrd="5" destOrd="0" presId="urn:microsoft.com/office/officeart/2005/8/layout/vList4#5"/>
    <dgm:cxn modelId="{A4D99209-57A5-4B05-93FE-86423B24006F}" type="presParOf" srcId="{25E29AB1-DE1E-48E4-B66F-1D7048CC3527}" destId="{1ED16A2B-8516-4F79-8954-C053F3BC0B6B}" srcOrd="6" destOrd="0" presId="urn:microsoft.com/office/officeart/2005/8/layout/vList4#5"/>
    <dgm:cxn modelId="{1AE3D0CF-C1C7-4A3F-92B0-1893CC5DD443}" type="presParOf" srcId="{1ED16A2B-8516-4F79-8954-C053F3BC0B6B}" destId="{471ACDAA-8EBB-4B3F-89FD-E777335919BA}" srcOrd="0" destOrd="0" presId="urn:microsoft.com/office/officeart/2005/8/layout/vList4#5"/>
    <dgm:cxn modelId="{F5CC37F5-3622-4D44-AC5B-537F503B7067}" type="presParOf" srcId="{1ED16A2B-8516-4F79-8954-C053F3BC0B6B}" destId="{0C6B9C41-271F-4061-9955-70DED635DAC1}" srcOrd="1" destOrd="0" presId="urn:microsoft.com/office/officeart/2005/8/layout/vList4#5"/>
    <dgm:cxn modelId="{E8E98F3D-ACC3-400E-9046-4A475FFFFEA1}" type="presParOf" srcId="{1ED16A2B-8516-4F79-8954-C053F3BC0B6B}" destId="{5E310E1C-7377-4CBD-AD7A-3ED403513640}" srcOrd="2" destOrd="0" presId="urn:microsoft.com/office/officeart/2005/8/layout/vList4#5"/>
    <dgm:cxn modelId="{CDC93A28-44BF-4392-9829-0CB3E1AB7162}" type="presParOf" srcId="{25E29AB1-DE1E-48E4-B66F-1D7048CC3527}" destId="{F89176E6-859D-4FD9-8DED-11CCE6D56F7C}" srcOrd="7" destOrd="0" presId="urn:microsoft.com/office/officeart/2005/8/layout/vList4#5"/>
    <dgm:cxn modelId="{AA4EECD0-A4AE-4CA2-BB14-02903D1AC18B}" type="presParOf" srcId="{25E29AB1-DE1E-48E4-B66F-1D7048CC3527}" destId="{B2BFB810-8CC4-47A7-8F53-5989733EAF0E}" srcOrd="8" destOrd="0" presId="urn:microsoft.com/office/officeart/2005/8/layout/vList4#5"/>
    <dgm:cxn modelId="{184ED472-BF13-4BB1-ACE5-1325F6328B53}" type="presParOf" srcId="{B2BFB810-8CC4-47A7-8F53-5989733EAF0E}" destId="{9259372F-C70A-44BC-BCB4-E2D4392785FE}" srcOrd="0" destOrd="0" presId="urn:microsoft.com/office/officeart/2005/8/layout/vList4#5"/>
    <dgm:cxn modelId="{2FAD342F-47D3-4520-9FE7-1B5DA9389F2B}" type="presParOf" srcId="{B2BFB810-8CC4-47A7-8F53-5989733EAF0E}" destId="{889131BE-3A6B-4B48-98CB-9C233DE61FE5}" srcOrd="1" destOrd="0" presId="urn:microsoft.com/office/officeart/2005/8/layout/vList4#5"/>
    <dgm:cxn modelId="{712D3916-D34B-4458-A68F-2A6636C69948}" type="presParOf" srcId="{B2BFB810-8CC4-47A7-8F53-5989733EAF0E}" destId="{CA3E3E8A-1393-43C6-A6A9-A1AF34CBCE71}" srcOrd="2" destOrd="0" presId="urn:microsoft.com/office/officeart/2005/8/layout/vList4#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2F2C61-E41B-4642-B082-EF9C103085B5}" type="doc">
      <dgm:prSet loTypeId="urn:microsoft.com/office/officeart/2005/8/layout/vList4#6" loCatId="list" qsTypeId="urn:microsoft.com/office/officeart/2005/8/quickstyle/simple1#28" qsCatId="simple" csTypeId="urn:microsoft.com/office/officeart/2005/8/colors/accent3_1" csCatId="accent3" phldr="1"/>
      <dgm:spPr/>
      <dgm:t>
        <a:bodyPr/>
        <a:lstStyle/>
        <a:p>
          <a:endParaRPr lang="en-US"/>
        </a:p>
      </dgm:t>
    </dgm:pt>
    <dgm:pt modelId="{A8E9C07B-48B2-4B9C-8EC7-0782825D816E}">
      <dgm:prSet phldrT="[Text]" custT="1"/>
      <dgm:spPr/>
      <dgm:t>
        <a:bodyPr/>
        <a:lstStyle/>
        <a:p>
          <a:r>
            <a:rPr lang="en-US" sz="1400" b="1" dirty="0" smtClean="0">
              <a:hlinkClick xmlns:r="http://schemas.openxmlformats.org/officeDocument/2006/relationships" r:id="rId1" action="ppaction://hlinksldjump"/>
            </a:rPr>
            <a:t>Computer Crime</a:t>
          </a:r>
          <a:endParaRPr lang="en-US" sz="1400" dirty="0" smtClean="0"/>
        </a:p>
        <a:p>
          <a:r>
            <a:rPr lang="en-US" sz="1200" dirty="0" smtClean="0"/>
            <a:t>Define computer crime and describe several types of computer crime.  </a:t>
          </a:r>
          <a:endParaRPr lang="en-US" sz="1200" dirty="0"/>
        </a:p>
      </dgm:t>
    </dgm:pt>
    <dgm:pt modelId="{C7A73202-DE5A-4072-95A6-BFF1402B4BC2}" type="parTrans" cxnId="{9617FCF8-0802-436C-A7CD-E87B3B8C2893}">
      <dgm:prSet/>
      <dgm:spPr/>
      <dgm:t>
        <a:bodyPr/>
        <a:lstStyle/>
        <a:p>
          <a:endParaRPr lang="en-US" sz="2000"/>
        </a:p>
      </dgm:t>
    </dgm:pt>
    <dgm:pt modelId="{631AC269-E33A-4752-92A6-6DC1380588AA}" type="sibTrans" cxnId="{9617FCF8-0802-436C-A7CD-E87B3B8C2893}">
      <dgm:prSet/>
      <dgm:spPr/>
      <dgm:t>
        <a:bodyPr/>
        <a:lstStyle/>
        <a:p>
          <a:endParaRPr lang="en-US" sz="2000"/>
        </a:p>
      </dgm:t>
    </dgm:pt>
    <dgm:pt modelId="{629933C8-186B-4311-BF2D-DC99990EFBF2}">
      <dgm:prSet phldrT="[Text]" custT="1"/>
      <dgm:spPr/>
      <dgm:t>
        <a:bodyPr/>
        <a:lstStyle/>
        <a:p>
          <a:r>
            <a:rPr lang="en-US" sz="1400" b="1" dirty="0" smtClean="0">
              <a:hlinkClick xmlns:r="http://schemas.openxmlformats.org/officeDocument/2006/relationships" r:id="rId2" action="ppaction://hlinksldjump"/>
            </a:rPr>
            <a:t>Cyberwar and Cyberterrorism</a:t>
          </a:r>
          <a:endParaRPr lang="en-US" sz="1400" dirty="0" smtClean="0"/>
        </a:p>
        <a:p>
          <a:r>
            <a:rPr lang="en-US" sz="1200" dirty="0" smtClean="0"/>
            <a:t>Describe and explain the differences between cyberwar and </a:t>
          </a:r>
          <a:r>
            <a:rPr lang="en-US" sz="1200" dirty="0" smtClean="0"/>
            <a:t>Cyberterrorism.</a:t>
          </a:r>
          <a:endParaRPr lang="en-US" sz="1200" dirty="0"/>
        </a:p>
      </dgm:t>
    </dgm:pt>
    <dgm:pt modelId="{BD5F7455-41FD-4EDB-BB6D-E2107F429F6E}" type="parTrans" cxnId="{308514BA-8780-41F3-B8AD-EB260DAF35E1}">
      <dgm:prSet/>
      <dgm:spPr/>
      <dgm:t>
        <a:bodyPr/>
        <a:lstStyle/>
        <a:p>
          <a:endParaRPr lang="en-US" sz="2000"/>
        </a:p>
      </dgm:t>
    </dgm:pt>
    <dgm:pt modelId="{1801FD8D-8375-49FB-8B3F-210ACF517DEF}" type="sibTrans" cxnId="{308514BA-8780-41F3-B8AD-EB260DAF35E1}">
      <dgm:prSet/>
      <dgm:spPr/>
      <dgm:t>
        <a:bodyPr/>
        <a:lstStyle/>
        <a:p>
          <a:endParaRPr lang="en-US" sz="2000"/>
        </a:p>
      </dgm:t>
    </dgm:pt>
    <dgm:pt modelId="{34FB3FC8-FCB1-404C-AAE4-E98CF14CF5FB}">
      <dgm:prSet phldrT="[Text]" custT="1"/>
      <dgm:spPr/>
      <dgm:t>
        <a:bodyPr/>
        <a:lstStyle/>
        <a:p>
          <a:r>
            <a:rPr lang="en-US" sz="1400" b="1" dirty="0" smtClean="0">
              <a:hlinkClick xmlns:r="http://schemas.openxmlformats.org/officeDocument/2006/relationships" r:id="rId3" action="ppaction://hlinksldjump"/>
            </a:rPr>
            <a:t>Information Systems Security</a:t>
          </a:r>
          <a:endParaRPr lang="en-US" sz="1400" dirty="0" smtClean="0"/>
        </a:p>
        <a:p>
          <a:r>
            <a:rPr lang="en-US" sz="1200" dirty="0" smtClean="0"/>
            <a:t>Explain what is meant by the term “IS security” and describe both technology and human based safeguards for information systems.</a:t>
          </a:r>
          <a:endParaRPr lang="en-US" sz="1200" dirty="0"/>
        </a:p>
      </dgm:t>
    </dgm:pt>
    <dgm:pt modelId="{5D2B6F70-AC7D-4E44-959A-1F3278F0AFC3}" type="parTrans" cxnId="{FFB8572B-7192-49CE-9F0D-B856D183EDFE}">
      <dgm:prSet/>
      <dgm:spPr/>
      <dgm:t>
        <a:bodyPr/>
        <a:lstStyle/>
        <a:p>
          <a:endParaRPr lang="en-US" sz="2000"/>
        </a:p>
      </dgm:t>
    </dgm:pt>
    <dgm:pt modelId="{62C71E71-0AFF-4481-BF1F-D339780ADFC0}" type="sibTrans" cxnId="{FFB8572B-7192-49CE-9F0D-B856D183EDFE}">
      <dgm:prSet/>
      <dgm:spPr/>
      <dgm:t>
        <a:bodyPr/>
        <a:lstStyle/>
        <a:p>
          <a:endParaRPr lang="en-US" sz="2000"/>
        </a:p>
      </dgm:t>
    </dgm:pt>
    <dgm:pt modelId="{677A52F5-4CAE-4309-A461-E811AF92EF26}">
      <dgm:prSet phldrT="[Text]" custT="1"/>
      <dgm:spPr/>
      <dgm:t>
        <a:bodyPr/>
        <a:lstStyle/>
        <a:p>
          <a:endParaRPr lang="en-US" sz="1100" dirty="0"/>
        </a:p>
      </dgm:t>
    </dgm:pt>
    <dgm:pt modelId="{1AD2DCFB-B719-41BF-BEBB-12150A457F78}" type="parTrans" cxnId="{075AD2DD-DE62-402C-8690-1DC5614ABEB3}">
      <dgm:prSet/>
      <dgm:spPr/>
      <dgm:t>
        <a:bodyPr/>
        <a:lstStyle/>
        <a:p>
          <a:endParaRPr lang="en-US" sz="2000"/>
        </a:p>
      </dgm:t>
    </dgm:pt>
    <dgm:pt modelId="{409F2E99-5E6A-4297-B1B3-C7C7D1142951}" type="sibTrans" cxnId="{075AD2DD-DE62-402C-8690-1DC5614ABEB3}">
      <dgm:prSet/>
      <dgm:spPr/>
      <dgm:t>
        <a:bodyPr/>
        <a:lstStyle/>
        <a:p>
          <a:endParaRPr lang="en-US" sz="2000"/>
        </a:p>
      </dgm:t>
    </dgm:pt>
    <dgm:pt modelId="{22E69BE8-653B-4CE1-975B-3C39DAE649D2}">
      <dgm:prSet custT="1">
        <dgm:style>
          <a:lnRef idx="2">
            <a:schemeClr val="accent3"/>
          </a:lnRef>
          <a:fillRef idx="1">
            <a:schemeClr val="lt1"/>
          </a:fillRef>
          <a:effectRef idx="0">
            <a:schemeClr val="accent3"/>
          </a:effectRef>
          <a:fontRef idx="minor">
            <a:schemeClr val="dk1"/>
          </a:fontRef>
        </dgm:style>
      </dgm:prSet>
      <dgm:spPr/>
      <dgm:t>
        <a:bodyPr/>
        <a:lstStyle/>
        <a:p>
          <a:r>
            <a:rPr lang="en-US" sz="2400" b="1" dirty="0" smtClean="0"/>
            <a:t>Information Systems Controls, Auditing, and the Sarbanes-Oxley Act</a:t>
          </a:r>
          <a:endParaRPr lang="en-US" sz="2400" dirty="0"/>
        </a:p>
      </dgm:t>
    </dgm:pt>
    <dgm:pt modelId="{893C5899-3276-4EA6-BD31-3139E062D004}" type="parTrans" cxnId="{18DDC36D-3496-47FC-A701-338E9B5DC0D1}">
      <dgm:prSet/>
      <dgm:spPr/>
      <dgm:t>
        <a:bodyPr/>
        <a:lstStyle/>
        <a:p>
          <a:endParaRPr lang="en-US" sz="2000"/>
        </a:p>
      </dgm:t>
    </dgm:pt>
    <dgm:pt modelId="{26CB4EDE-8ED5-4533-B70F-3B0491BE510F}" type="sibTrans" cxnId="{18DDC36D-3496-47FC-A701-338E9B5DC0D1}">
      <dgm:prSet/>
      <dgm:spPr/>
      <dgm:t>
        <a:bodyPr/>
        <a:lstStyle/>
        <a:p>
          <a:endParaRPr lang="en-US" sz="2000"/>
        </a:p>
      </dgm:t>
    </dgm:pt>
    <dgm:pt modelId="{FDE1B2BF-4076-40E6-982F-93F0932EA27F}">
      <dgm:prSet custT="1">
        <dgm:style>
          <a:lnRef idx="2">
            <a:schemeClr val="accent3"/>
          </a:lnRef>
          <a:fillRef idx="1">
            <a:schemeClr val="lt1"/>
          </a:fillRef>
          <a:effectRef idx="0">
            <a:schemeClr val="accent3"/>
          </a:effectRef>
          <a:fontRef idx="minor">
            <a:schemeClr val="dk1"/>
          </a:fontRef>
        </dgm:style>
      </dgm:prSet>
      <dgm:spPr/>
      <dgm:t>
        <a:bodyPr/>
        <a:lstStyle/>
        <a:p>
          <a:r>
            <a:rPr lang="en-US" sz="2000" dirty="0" smtClean="0"/>
            <a:t>Describe how organizations can establish IS controls to better ensure IS security.</a:t>
          </a:r>
          <a:endParaRPr lang="en-US" sz="2000" dirty="0"/>
        </a:p>
      </dgm:t>
    </dgm:pt>
    <dgm:pt modelId="{F3F72B7C-59C8-4AB8-9789-C140956F291A}" type="parTrans" cxnId="{64146DDE-645F-43AC-80A4-2116B49BEB8B}">
      <dgm:prSet/>
      <dgm:spPr/>
      <dgm:t>
        <a:bodyPr/>
        <a:lstStyle/>
        <a:p>
          <a:endParaRPr lang="en-US" sz="2000"/>
        </a:p>
      </dgm:t>
    </dgm:pt>
    <dgm:pt modelId="{D6DE8BC5-2DFD-4054-B62B-11E207185A8A}" type="sibTrans" cxnId="{64146DDE-645F-43AC-80A4-2116B49BEB8B}">
      <dgm:prSet/>
      <dgm:spPr/>
      <dgm:t>
        <a:bodyPr/>
        <a:lstStyle/>
        <a:p>
          <a:endParaRPr lang="en-US" sz="2000"/>
        </a:p>
      </dgm:t>
    </dgm:pt>
    <dgm:pt modelId="{AECECD48-C5E4-4B1D-828F-DD9E0A90274D}">
      <dgm:prSet custT="1"/>
      <dgm:spPr/>
      <dgm:t>
        <a:bodyPr/>
        <a:lstStyle/>
        <a:p>
          <a:r>
            <a:rPr lang="en-US" sz="1400" b="1" dirty="0" smtClean="0">
              <a:hlinkClick xmlns:r="http://schemas.openxmlformats.org/officeDocument/2006/relationships" r:id="rId4" action="ppaction://hlinksldjump"/>
            </a:rPr>
            <a:t>Managing IS Security</a:t>
          </a:r>
          <a:endParaRPr lang="en-US" sz="1400" dirty="0" smtClean="0"/>
        </a:p>
        <a:p>
          <a:r>
            <a:rPr lang="en-US" sz="1200" dirty="0" smtClean="0"/>
            <a:t>Discuss how to better manage IS security and explain the process of developing an IS security plan.</a:t>
          </a:r>
          <a:endParaRPr lang="en-US" sz="1200" dirty="0"/>
        </a:p>
      </dgm:t>
    </dgm:pt>
    <dgm:pt modelId="{83588EAC-9746-4704-81BA-BB10DA868C11}" type="parTrans" cxnId="{AAD18608-F8B2-4CE8-86FF-887828D70638}">
      <dgm:prSet/>
      <dgm:spPr/>
      <dgm:t>
        <a:bodyPr/>
        <a:lstStyle/>
        <a:p>
          <a:endParaRPr lang="en-US" sz="2000"/>
        </a:p>
      </dgm:t>
    </dgm:pt>
    <dgm:pt modelId="{06826EBE-8D13-453B-B822-8C195E6947E1}" type="sibTrans" cxnId="{AAD18608-F8B2-4CE8-86FF-887828D70638}">
      <dgm:prSet/>
      <dgm:spPr/>
      <dgm:t>
        <a:bodyPr/>
        <a:lstStyle/>
        <a:p>
          <a:endParaRPr lang="en-US" sz="2000"/>
        </a:p>
      </dgm:t>
    </dgm:pt>
    <dgm:pt modelId="{25E29AB1-DE1E-48E4-B66F-1D7048CC3527}" type="pres">
      <dgm:prSet presAssocID="{482F2C61-E41B-4642-B082-EF9C103085B5}" presName="linear" presStyleCnt="0">
        <dgm:presLayoutVars>
          <dgm:dir/>
          <dgm:resizeHandles val="exact"/>
        </dgm:presLayoutVars>
      </dgm:prSet>
      <dgm:spPr/>
      <dgm:t>
        <a:bodyPr/>
        <a:lstStyle/>
        <a:p>
          <a:endParaRPr lang="en-US"/>
        </a:p>
      </dgm:t>
    </dgm:pt>
    <dgm:pt modelId="{056847C0-F8DB-4977-A3FD-5A95306D8B69}" type="pres">
      <dgm:prSet presAssocID="{A8E9C07B-48B2-4B9C-8EC7-0782825D816E}" presName="comp" presStyleCnt="0"/>
      <dgm:spPr/>
    </dgm:pt>
    <dgm:pt modelId="{BA89CFF3-74C1-4F32-B093-38D94D4D20CF}" type="pres">
      <dgm:prSet presAssocID="{A8E9C07B-48B2-4B9C-8EC7-0782825D816E}" presName="box" presStyleLbl="node1" presStyleIdx="0" presStyleCnt="5" custLinFactNeighborX="-1250" custLinFactNeighborY="-2000"/>
      <dgm:spPr/>
      <dgm:t>
        <a:bodyPr/>
        <a:lstStyle/>
        <a:p>
          <a:endParaRPr lang="en-US"/>
        </a:p>
      </dgm:t>
    </dgm:pt>
    <dgm:pt modelId="{7D7D61F9-D1AA-4F6A-8715-FD6AC3E01198}" type="pres">
      <dgm:prSet presAssocID="{A8E9C07B-48B2-4B9C-8EC7-0782825D816E}" presName="img" presStyleLbl="fgImgPlace1" presStyleIdx="0" presStyleCnt="5" custScaleX="67780"/>
      <dgm:spPr>
        <a:blipFill rotWithShape="1">
          <a:blip xmlns:r="http://schemas.openxmlformats.org/officeDocument/2006/relationships" r:embed="rId5" cstate="screen">
            <a:extLst/>
          </a:blip>
          <a:stretch>
            <a:fillRect/>
          </a:stretch>
        </a:blipFill>
      </dgm:spPr>
      <dgm:t>
        <a:bodyPr/>
        <a:lstStyle/>
        <a:p>
          <a:endParaRPr lang="en-US"/>
        </a:p>
      </dgm:t>
    </dgm:pt>
    <dgm:pt modelId="{49E2F980-7E69-446B-A4B0-923DF6DEFA98}" type="pres">
      <dgm:prSet presAssocID="{A8E9C07B-48B2-4B9C-8EC7-0782825D816E}" presName="text" presStyleLbl="node1" presStyleIdx="0" presStyleCnt="5">
        <dgm:presLayoutVars>
          <dgm:bulletEnabled val="1"/>
        </dgm:presLayoutVars>
      </dgm:prSet>
      <dgm:spPr/>
      <dgm:t>
        <a:bodyPr/>
        <a:lstStyle/>
        <a:p>
          <a:endParaRPr lang="en-US"/>
        </a:p>
      </dgm:t>
    </dgm:pt>
    <dgm:pt modelId="{02C83B37-0F1D-4FEA-B7E7-FF6719B27A33}" type="pres">
      <dgm:prSet presAssocID="{631AC269-E33A-4752-92A6-6DC1380588AA}" presName="spacer" presStyleCnt="0"/>
      <dgm:spPr/>
    </dgm:pt>
    <dgm:pt modelId="{129D03A9-9EE6-42F0-9D54-DE111F5C82E8}" type="pres">
      <dgm:prSet presAssocID="{629933C8-186B-4311-BF2D-DC99990EFBF2}" presName="comp" presStyleCnt="0"/>
      <dgm:spPr/>
    </dgm:pt>
    <dgm:pt modelId="{A93B6B1D-06C6-4860-8EBA-32C502FF8641}" type="pres">
      <dgm:prSet presAssocID="{629933C8-186B-4311-BF2D-DC99990EFBF2}" presName="box" presStyleLbl="node1" presStyleIdx="1" presStyleCnt="5"/>
      <dgm:spPr/>
      <dgm:t>
        <a:bodyPr/>
        <a:lstStyle/>
        <a:p>
          <a:endParaRPr lang="en-US"/>
        </a:p>
      </dgm:t>
    </dgm:pt>
    <dgm:pt modelId="{7AEC1603-E11D-41B0-BE2A-F6201D5BEDCD}" type="pres">
      <dgm:prSet presAssocID="{629933C8-186B-4311-BF2D-DC99990EFBF2}" presName="img" presStyleLbl="fgImgPlace1" presStyleIdx="1" presStyleCnt="5" custScaleX="67780"/>
      <dgm:spPr>
        <a:blipFill rotWithShape="1">
          <a:blip xmlns:r="http://schemas.openxmlformats.org/officeDocument/2006/relationships" r:embed="rId6" cstate="screen">
            <a:extLst/>
          </a:blip>
          <a:stretch>
            <a:fillRect/>
          </a:stretch>
        </a:blipFill>
      </dgm:spPr>
      <dgm:t>
        <a:bodyPr/>
        <a:lstStyle/>
        <a:p>
          <a:endParaRPr lang="en-US"/>
        </a:p>
      </dgm:t>
    </dgm:pt>
    <dgm:pt modelId="{7B44DBCB-1EB0-418C-B751-858BAE4753CC}" type="pres">
      <dgm:prSet presAssocID="{629933C8-186B-4311-BF2D-DC99990EFBF2}" presName="text" presStyleLbl="node1" presStyleIdx="1" presStyleCnt="5">
        <dgm:presLayoutVars>
          <dgm:bulletEnabled val="1"/>
        </dgm:presLayoutVars>
      </dgm:prSet>
      <dgm:spPr/>
      <dgm:t>
        <a:bodyPr/>
        <a:lstStyle/>
        <a:p>
          <a:endParaRPr lang="en-US"/>
        </a:p>
      </dgm:t>
    </dgm:pt>
    <dgm:pt modelId="{2A6A015C-E28C-44A4-9412-971012033AAE}" type="pres">
      <dgm:prSet presAssocID="{1801FD8D-8375-49FB-8B3F-210ACF517DEF}" presName="spacer" presStyleCnt="0"/>
      <dgm:spPr/>
    </dgm:pt>
    <dgm:pt modelId="{BC272B12-7FD0-415F-81DF-F02239D32429}" type="pres">
      <dgm:prSet presAssocID="{34FB3FC8-FCB1-404C-AAE4-E98CF14CF5FB}" presName="comp" presStyleCnt="0"/>
      <dgm:spPr/>
    </dgm:pt>
    <dgm:pt modelId="{47C28FEA-814E-4A68-B726-08705D29C6AB}" type="pres">
      <dgm:prSet presAssocID="{34FB3FC8-FCB1-404C-AAE4-E98CF14CF5FB}" presName="box" presStyleLbl="node1" presStyleIdx="2" presStyleCnt="5"/>
      <dgm:spPr/>
      <dgm:t>
        <a:bodyPr/>
        <a:lstStyle/>
        <a:p>
          <a:endParaRPr lang="en-US"/>
        </a:p>
      </dgm:t>
    </dgm:pt>
    <dgm:pt modelId="{6ED042DA-90EA-415F-9861-14F87D22BB00}" type="pres">
      <dgm:prSet presAssocID="{34FB3FC8-FCB1-404C-AAE4-E98CF14CF5FB}" presName="img" presStyleLbl="fgImgPlace1" presStyleIdx="2" presStyleCnt="5" custScaleX="67780"/>
      <dgm:spPr>
        <a:blipFill rotWithShape="1">
          <a:blip xmlns:r="http://schemas.openxmlformats.org/officeDocument/2006/relationships" r:embed="rId7" cstate="screen">
            <a:extLst/>
          </a:blip>
          <a:stretch>
            <a:fillRect/>
          </a:stretch>
        </a:blipFill>
      </dgm:spPr>
      <dgm:t>
        <a:bodyPr/>
        <a:lstStyle/>
        <a:p>
          <a:endParaRPr lang="en-US"/>
        </a:p>
      </dgm:t>
    </dgm:pt>
    <dgm:pt modelId="{799A5FF2-1A39-4675-818C-11261776BAE8}" type="pres">
      <dgm:prSet presAssocID="{34FB3FC8-FCB1-404C-AAE4-E98CF14CF5FB}" presName="text" presStyleLbl="node1" presStyleIdx="2" presStyleCnt="5">
        <dgm:presLayoutVars>
          <dgm:bulletEnabled val="1"/>
        </dgm:presLayoutVars>
      </dgm:prSet>
      <dgm:spPr/>
      <dgm:t>
        <a:bodyPr/>
        <a:lstStyle/>
        <a:p>
          <a:endParaRPr lang="en-US"/>
        </a:p>
      </dgm:t>
    </dgm:pt>
    <dgm:pt modelId="{9B636D59-4907-4E00-B740-911D24B9FF11}" type="pres">
      <dgm:prSet presAssocID="{62C71E71-0AFF-4481-BF1F-D339780ADFC0}" presName="spacer" presStyleCnt="0"/>
      <dgm:spPr/>
    </dgm:pt>
    <dgm:pt modelId="{1ED16A2B-8516-4F79-8954-C053F3BC0B6B}" type="pres">
      <dgm:prSet presAssocID="{AECECD48-C5E4-4B1D-828F-DD9E0A90274D}" presName="comp" presStyleCnt="0"/>
      <dgm:spPr/>
    </dgm:pt>
    <dgm:pt modelId="{471ACDAA-8EBB-4B3F-89FD-E777335919BA}" type="pres">
      <dgm:prSet presAssocID="{AECECD48-C5E4-4B1D-828F-DD9E0A90274D}" presName="box" presStyleLbl="node1" presStyleIdx="3" presStyleCnt="5"/>
      <dgm:spPr/>
      <dgm:t>
        <a:bodyPr/>
        <a:lstStyle/>
        <a:p>
          <a:endParaRPr lang="en-US"/>
        </a:p>
      </dgm:t>
    </dgm:pt>
    <dgm:pt modelId="{0C6B9C41-271F-4061-9955-70DED635DAC1}" type="pres">
      <dgm:prSet presAssocID="{AECECD48-C5E4-4B1D-828F-DD9E0A90274D}" presName="img" presStyleLbl="fgImgPlace1" presStyleIdx="3" presStyleCnt="5" custScaleX="67780"/>
      <dgm:spPr>
        <a:blipFill rotWithShape="1">
          <a:blip xmlns:r="http://schemas.openxmlformats.org/officeDocument/2006/relationships" r:embed="rId8" cstate="screen">
            <a:extLst/>
          </a:blip>
          <a:stretch>
            <a:fillRect/>
          </a:stretch>
        </a:blipFill>
      </dgm:spPr>
      <dgm:t>
        <a:bodyPr/>
        <a:lstStyle/>
        <a:p>
          <a:endParaRPr lang="en-US"/>
        </a:p>
      </dgm:t>
    </dgm:pt>
    <dgm:pt modelId="{5E310E1C-7377-4CBD-AD7A-3ED403513640}" type="pres">
      <dgm:prSet presAssocID="{AECECD48-C5E4-4B1D-828F-DD9E0A90274D}" presName="text" presStyleLbl="node1" presStyleIdx="3" presStyleCnt="5">
        <dgm:presLayoutVars>
          <dgm:bulletEnabled val="1"/>
        </dgm:presLayoutVars>
      </dgm:prSet>
      <dgm:spPr/>
      <dgm:t>
        <a:bodyPr/>
        <a:lstStyle/>
        <a:p>
          <a:endParaRPr lang="en-US"/>
        </a:p>
      </dgm:t>
    </dgm:pt>
    <dgm:pt modelId="{F89176E6-859D-4FD9-8DED-11CCE6D56F7C}" type="pres">
      <dgm:prSet presAssocID="{06826EBE-8D13-453B-B822-8C195E6947E1}" presName="spacer" presStyleCnt="0"/>
      <dgm:spPr/>
    </dgm:pt>
    <dgm:pt modelId="{B2BFB810-8CC4-47A7-8F53-5989733EAF0E}" type="pres">
      <dgm:prSet presAssocID="{22E69BE8-653B-4CE1-975B-3C39DAE649D2}" presName="comp" presStyleCnt="0"/>
      <dgm:spPr/>
    </dgm:pt>
    <dgm:pt modelId="{9259372F-C70A-44BC-BCB4-E2D4392785FE}" type="pres">
      <dgm:prSet presAssocID="{22E69BE8-653B-4CE1-975B-3C39DAE649D2}" presName="box" presStyleLbl="node1" presStyleIdx="4" presStyleCnt="5" custScaleY="275694"/>
      <dgm:spPr/>
      <dgm:t>
        <a:bodyPr/>
        <a:lstStyle/>
        <a:p>
          <a:endParaRPr lang="en-US"/>
        </a:p>
      </dgm:t>
    </dgm:pt>
    <dgm:pt modelId="{889131BE-3A6B-4B48-98CB-9C233DE61FE5}" type="pres">
      <dgm:prSet presAssocID="{22E69BE8-653B-4CE1-975B-3C39DAE649D2}" presName="img" presStyleLbl="fgImgPlace1" presStyleIdx="4" presStyleCnt="5" custScaleX="98887" custScaleY="279560"/>
      <dgm:spPr>
        <a:blipFill rotWithShape="1">
          <a:blip xmlns:r="http://schemas.openxmlformats.org/officeDocument/2006/relationships" r:embed="rId9" cstate="screen">
            <a:extLst/>
          </a:blip>
          <a:stretch>
            <a:fillRect/>
          </a:stretch>
        </a:blipFill>
      </dgm:spPr>
      <dgm:t>
        <a:bodyPr/>
        <a:lstStyle/>
        <a:p>
          <a:endParaRPr lang="en-US"/>
        </a:p>
      </dgm:t>
    </dgm:pt>
    <dgm:pt modelId="{CA3E3E8A-1393-43C6-A6A9-A1AF34CBCE71}" type="pres">
      <dgm:prSet presAssocID="{22E69BE8-653B-4CE1-975B-3C39DAE649D2}" presName="text" presStyleLbl="node1" presStyleIdx="4" presStyleCnt="5">
        <dgm:presLayoutVars>
          <dgm:bulletEnabled val="1"/>
        </dgm:presLayoutVars>
      </dgm:prSet>
      <dgm:spPr/>
      <dgm:t>
        <a:bodyPr/>
        <a:lstStyle/>
        <a:p>
          <a:endParaRPr lang="en-US"/>
        </a:p>
      </dgm:t>
    </dgm:pt>
  </dgm:ptLst>
  <dgm:cxnLst>
    <dgm:cxn modelId="{BF641F45-A6E1-49FF-8D54-F448E88EC821}" type="presOf" srcId="{22E69BE8-653B-4CE1-975B-3C39DAE649D2}" destId="{9259372F-C70A-44BC-BCB4-E2D4392785FE}" srcOrd="0" destOrd="0" presId="urn:microsoft.com/office/officeart/2005/8/layout/vList4#6"/>
    <dgm:cxn modelId="{1CF0BAF4-0DA2-49A1-A979-29399C293FB9}" type="presOf" srcId="{677A52F5-4CAE-4309-A461-E811AF92EF26}" destId="{799A5FF2-1A39-4675-818C-11261776BAE8}" srcOrd="1" destOrd="1" presId="urn:microsoft.com/office/officeart/2005/8/layout/vList4#6"/>
    <dgm:cxn modelId="{E55267E7-667D-4FBE-9B2A-1E2A3A688E10}" type="presOf" srcId="{A8E9C07B-48B2-4B9C-8EC7-0782825D816E}" destId="{BA89CFF3-74C1-4F32-B093-38D94D4D20CF}" srcOrd="0" destOrd="0" presId="urn:microsoft.com/office/officeart/2005/8/layout/vList4#6"/>
    <dgm:cxn modelId="{C418B879-0DCB-4FE9-BE31-549946367EB3}" type="presOf" srcId="{629933C8-186B-4311-BF2D-DC99990EFBF2}" destId="{7B44DBCB-1EB0-418C-B751-858BAE4753CC}" srcOrd="1" destOrd="0" presId="urn:microsoft.com/office/officeart/2005/8/layout/vList4#6"/>
    <dgm:cxn modelId="{41AE5519-C4DC-4D2D-8813-4237B4EAB1FA}" type="presOf" srcId="{A8E9C07B-48B2-4B9C-8EC7-0782825D816E}" destId="{49E2F980-7E69-446B-A4B0-923DF6DEFA98}" srcOrd="1" destOrd="0" presId="urn:microsoft.com/office/officeart/2005/8/layout/vList4#6"/>
    <dgm:cxn modelId="{3C4140C6-59DE-4767-B023-4226FD4E2F50}" type="presOf" srcId="{AECECD48-C5E4-4B1D-828F-DD9E0A90274D}" destId="{5E310E1C-7377-4CBD-AD7A-3ED403513640}" srcOrd="1" destOrd="0" presId="urn:microsoft.com/office/officeart/2005/8/layout/vList4#6"/>
    <dgm:cxn modelId="{DFEDA3F4-5050-4B94-9194-B88B46E4B301}" type="presOf" srcId="{AECECD48-C5E4-4B1D-828F-DD9E0A90274D}" destId="{471ACDAA-8EBB-4B3F-89FD-E777335919BA}" srcOrd="0" destOrd="0" presId="urn:microsoft.com/office/officeart/2005/8/layout/vList4#6"/>
    <dgm:cxn modelId="{FFB8572B-7192-49CE-9F0D-B856D183EDFE}" srcId="{482F2C61-E41B-4642-B082-EF9C103085B5}" destId="{34FB3FC8-FCB1-404C-AAE4-E98CF14CF5FB}" srcOrd="2" destOrd="0" parTransId="{5D2B6F70-AC7D-4E44-959A-1F3278F0AFC3}" sibTransId="{62C71E71-0AFF-4481-BF1F-D339780ADFC0}"/>
    <dgm:cxn modelId="{1593C9A6-E880-45FD-BDC8-A7CAA6360B6E}" type="presOf" srcId="{677A52F5-4CAE-4309-A461-E811AF92EF26}" destId="{47C28FEA-814E-4A68-B726-08705D29C6AB}" srcOrd="0" destOrd="1" presId="urn:microsoft.com/office/officeart/2005/8/layout/vList4#6"/>
    <dgm:cxn modelId="{A0DCA763-E809-4D24-BE5D-0B368F335A2D}" type="presOf" srcId="{22E69BE8-653B-4CE1-975B-3C39DAE649D2}" destId="{CA3E3E8A-1393-43C6-A6A9-A1AF34CBCE71}" srcOrd="1" destOrd="0" presId="urn:microsoft.com/office/officeart/2005/8/layout/vList4#6"/>
    <dgm:cxn modelId="{ED5A0433-0BFB-4193-B3F0-BD487B905715}" type="presOf" srcId="{FDE1B2BF-4076-40E6-982F-93F0932EA27F}" destId="{CA3E3E8A-1393-43C6-A6A9-A1AF34CBCE71}" srcOrd="1" destOrd="1" presId="urn:microsoft.com/office/officeart/2005/8/layout/vList4#6"/>
    <dgm:cxn modelId="{308514BA-8780-41F3-B8AD-EB260DAF35E1}" srcId="{482F2C61-E41B-4642-B082-EF9C103085B5}" destId="{629933C8-186B-4311-BF2D-DC99990EFBF2}" srcOrd="1" destOrd="0" parTransId="{BD5F7455-41FD-4EDB-BB6D-E2107F429F6E}" sibTransId="{1801FD8D-8375-49FB-8B3F-210ACF517DEF}"/>
    <dgm:cxn modelId="{18DDC36D-3496-47FC-A701-338E9B5DC0D1}" srcId="{482F2C61-E41B-4642-B082-EF9C103085B5}" destId="{22E69BE8-653B-4CE1-975B-3C39DAE649D2}" srcOrd="4" destOrd="0" parTransId="{893C5899-3276-4EA6-BD31-3139E062D004}" sibTransId="{26CB4EDE-8ED5-4533-B70F-3B0491BE510F}"/>
    <dgm:cxn modelId="{9D37E4D2-F8F4-458D-ADFD-3AF3257C3E21}" type="presOf" srcId="{34FB3FC8-FCB1-404C-AAE4-E98CF14CF5FB}" destId="{799A5FF2-1A39-4675-818C-11261776BAE8}" srcOrd="1" destOrd="0" presId="urn:microsoft.com/office/officeart/2005/8/layout/vList4#6"/>
    <dgm:cxn modelId="{9617FCF8-0802-436C-A7CD-E87B3B8C2893}" srcId="{482F2C61-E41B-4642-B082-EF9C103085B5}" destId="{A8E9C07B-48B2-4B9C-8EC7-0782825D816E}" srcOrd="0" destOrd="0" parTransId="{C7A73202-DE5A-4072-95A6-BFF1402B4BC2}" sibTransId="{631AC269-E33A-4752-92A6-6DC1380588AA}"/>
    <dgm:cxn modelId="{64146DDE-645F-43AC-80A4-2116B49BEB8B}" srcId="{22E69BE8-653B-4CE1-975B-3C39DAE649D2}" destId="{FDE1B2BF-4076-40E6-982F-93F0932EA27F}" srcOrd="0" destOrd="0" parTransId="{F3F72B7C-59C8-4AB8-9789-C140956F291A}" sibTransId="{D6DE8BC5-2DFD-4054-B62B-11E207185A8A}"/>
    <dgm:cxn modelId="{B0489A79-9321-423D-A6CB-DF0ABDBE7CD7}" type="presOf" srcId="{FDE1B2BF-4076-40E6-982F-93F0932EA27F}" destId="{9259372F-C70A-44BC-BCB4-E2D4392785FE}" srcOrd="0" destOrd="1" presId="urn:microsoft.com/office/officeart/2005/8/layout/vList4#6"/>
    <dgm:cxn modelId="{075AD2DD-DE62-402C-8690-1DC5614ABEB3}" srcId="{34FB3FC8-FCB1-404C-AAE4-E98CF14CF5FB}" destId="{677A52F5-4CAE-4309-A461-E811AF92EF26}" srcOrd="0" destOrd="0" parTransId="{1AD2DCFB-B719-41BF-BEBB-12150A457F78}" sibTransId="{409F2E99-5E6A-4297-B1B3-C7C7D1142951}"/>
    <dgm:cxn modelId="{8010C8B2-E857-423E-9E47-3DEC0999224F}" type="presOf" srcId="{629933C8-186B-4311-BF2D-DC99990EFBF2}" destId="{A93B6B1D-06C6-4860-8EBA-32C502FF8641}" srcOrd="0" destOrd="0" presId="urn:microsoft.com/office/officeart/2005/8/layout/vList4#6"/>
    <dgm:cxn modelId="{07734832-E0C4-40F6-950A-6FA33E7B1FE9}" type="presOf" srcId="{482F2C61-E41B-4642-B082-EF9C103085B5}" destId="{25E29AB1-DE1E-48E4-B66F-1D7048CC3527}" srcOrd="0" destOrd="0" presId="urn:microsoft.com/office/officeart/2005/8/layout/vList4#6"/>
    <dgm:cxn modelId="{ACDDF45C-272A-4A8D-B75D-5EB0F456AE05}" type="presOf" srcId="{34FB3FC8-FCB1-404C-AAE4-E98CF14CF5FB}" destId="{47C28FEA-814E-4A68-B726-08705D29C6AB}" srcOrd="0" destOrd="0" presId="urn:microsoft.com/office/officeart/2005/8/layout/vList4#6"/>
    <dgm:cxn modelId="{AAD18608-F8B2-4CE8-86FF-887828D70638}" srcId="{482F2C61-E41B-4642-B082-EF9C103085B5}" destId="{AECECD48-C5E4-4B1D-828F-DD9E0A90274D}" srcOrd="3" destOrd="0" parTransId="{83588EAC-9746-4704-81BA-BB10DA868C11}" sibTransId="{06826EBE-8D13-453B-B822-8C195E6947E1}"/>
    <dgm:cxn modelId="{1A5595CA-C30A-4E05-821D-0AF38F8ACD74}" type="presParOf" srcId="{25E29AB1-DE1E-48E4-B66F-1D7048CC3527}" destId="{056847C0-F8DB-4977-A3FD-5A95306D8B69}" srcOrd="0" destOrd="0" presId="urn:microsoft.com/office/officeart/2005/8/layout/vList4#6"/>
    <dgm:cxn modelId="{E44C07E2-1790-4DB0-A748-092D2FCE609C}" type="presParOf" srcId="{056847C0-F8DB-4977-A3FD-5A95306D8B69}" destId="{BA89CFF3-74C1-4F32-B093-38D94D4D20CF}" srcOrd="0" destOrd="0" presId="urn:microsoft.com/office/officeart/2005/8/layout/vList4#6"/>
    <dgm:cxn modelId="{FDA3F08E-FD29-4EB7-9F2B-A35DCA13294A}" type="presParOf" srcId="{056847C0-F8DB-4977-A3FD-5A95306D8B69}" destId="{7D7D61F9-D1AA-4F6A-8715-FD6AC3E01198}" srcOrd="1" destOrd="0" presId="urn:microsoft.com/office/officeart/2005/8/layout/vList4#6"/>
    <dgm:cxn modelId="{B391B52A-9496-4563-BA2F-60C68D8C4325}" type="presParOf" srcId="{056847C0-F8DB-4977-A3FD-5A95306D8B69}" destId="{49E2F980-7E69-446B-A4B0-923DF6DEFA98}" srcOrd="2" destOrd="0" presId="urn:microsoft.com/office/officeart/2005/8/layout/vList4#6"/>
    <dgm:cxn modelId="{EEC185A0-C7B1-4395-B57D-B8E047ECD34F}" type="presParOf" srcId="{25E29AB1-DE1E-48E4-B66F-1D7048CC3527}" destId="{02C83B37-0F1D-4FEA-B7E7-FF6719B27A33}" srcOrd="1" destOrd="0" presId="urn:microsoft.com/office/officeart/2005/8/layout/vList4#6"/>
    <dgm:cxn modelId="{36DD4670-BA59-410D-8B2E-AE9BC59E2B25}" type="presParOf" srcId="{25E29AB1-DE1E-48E4-B66F-1D7048CC3527}" destId="{129D03A9-9EE6-42F0-9D54-DE111F5C82E8}" srcOrd="2" destOrd="0" presId="urn:microsoft.com/office/officeart/2005/8/layout/vList4#6"/>
    <dgm:cxn modelId="{D0F9DB20-A2E5-4207-8148-D76C9CC3D25B}" type="presParOf" srcId="{129D03A9-9EE6-42F0-9D54-DE111F5C82E8}" destId="{A93B6B1D-06C6-4860-8EBA-32C502FF8641}" srcOrd="0" destOrd="0" presId="urn:microsoft.com/office/officeart/2005/8/layout/vList4#6"/>
    <dgm:cxn modelId="{86872154-EF19-4C17-A745-CF98AE64A0AD}" type="presParOf" srcId="{129D03A9-9EE6-42F0-9D54-DE111F5C82E8}" destId="{7AEC1603-E11D-41B0-BE2A-F6201D5BEDCD}" srcOrd="1" destOrd="0" presId="urn:microsoft.com/office/officeart/2005/8/layout/vList4#6"/>
    <dgm:cxn modelId="{6CD4FFA0-B494-4F05-84D8-D96CA03DDC96}" type="presParOf" srcId="{129D03A9-9EE6-42F0-9D54-DE111F5C82E8}" destId="{7B44DBCB-1EB0-418C-B751-858BAE4753CC}" srcOrd="2" destOrd="0" presId="urn:microsoft.com/office/officeart/2005/8/layout/vList4#6"/>
    <dgm:cxn modelId="{62510D21-24A3-4402-A51A-8981E153E885}" type="presParOf" srcId="{25E29AB1-DE1E-48E4-B66F-1D7048CC3527}" destId="{2A6A015C-E28C-44A4-9412-971012033AAE}" srcOrd="3" destOrd="0" presId="urn:microsoft.com/office/officeart/2005/8/layout/vList4#6"/>
    <dgm:cxn modelId="{CF8E6BBB-AF02-4556-A34A-B96AE6EBF91F}" type="presParOf" srcId="{25E29AB1-DE1E-48E4-B66F-1D7048CC3527}" destId="{BC272B12-7FD0-415F-81DF-F02239D32429}" srcOrd="4" destOrd="0" presId="urn:microsoft.com/office/officeart/2005/8/layout/vList4#6"/>
    <dgm:cxn modelId="{3AACCEF6-ADB8-4F39-B8AE-79CF2DC54D16}" type="presParOf" srcId="{BC272B12-7FD0-415F-81DF-F02239D32429}" destId="{47C28FEA-814E-4A68-B726-08705D29C6AB}" srcOrd="0" destOrd="0" presId="urn:microsoft.com/office/officeart/2005/8/layout/vList4#6"/>
    <dgm:cxn modelId="{5EEFDFF2-ACD6-40D4-87E6-944BEA86B901}" type="presParOf" srcId="{BC272B12-7FD0-415F-81DF-F02239D32429}" destId="{6ED042DA-90EA-415F-9861-14F87D22BB00}" srcOrd="1" destOrd="0" presId="urn:microsoft.com/office/officeart/2005/8/layout/vList4#6"/>
    <dgm:cxn modelId="{B17B6EE1-B9B6-48EB-88EA-632D2B523010}" type="presParOf" srcId="{BC272B12-7FD0-415F-81DF-F02239D32429}" destId="{799A5FF2-1A39-4675-818C-11261776BAE8}" srcOrd="2" destOrd="0" presId="urn:microsoft.com/office/officeart/2005/8/layout/vList4#6"/>
    <dgm:cxn modelId="{1D31BFF5-C287-47FA-B255-AE920B124F89}" type="presParOf" srcId="{25E29AB1-DE1E-48E4-B66F-1D7048CC3527}" destId="{9B636D59-4907-4E00-B740-911D24B9FF11}" srcOrd="5" destOrd="0" presId="urn:microsoft.com/office/officeart/2005/8/layout/vList4#6"/>
    <dgm:cxn modelId="{513C742D-C144-4245-A675-16E04887D3E5}" type="presParOf" srcId="{25E29AB1-DE1E-48E4-B66F-1D7048CC3527}" destId="{1ED16A2B-8516-4F79-8954-C053F3BC0B6B}" srcOrd="6" destOrd="0" presId="urn:microsoft.com/office/officeart/2005/8/layout/vList4#6"/>
    <dgm:cxn modelId="{0DD447F6-C2AA-429A-9366-1E35ADC80C87}" type="presParOf" srcId="{1ED16A2B-8516-4F79-8954-C053F3BC0B6B}" destId="{471ACDAA-8EBB-4B3F-89FD-E777335919BA}" srcOrd="0" destOrd="0" presId="urn:microsoft.com/office/officeart/2005/8/layout/vList4#6"/>
    <dgm:cxn modelId="{A0CC5FCA-05EB-46B0-B49E-6A63D6CBC36F}" type="presParOf" srcId="{1ED16A2B-8516-4F79-8954-C053F3BC0B6B}" destId="{0C6B9C41-271F-4061-9955-70DED635DAC1}" srcOrd="1" destOrd="0" presId="urn:microsoft.com/office/officeart/2005/8/layout/vList4#6"/>
    <dgm:cxn modelId="{E2CD65C0-466E-4B19-BD4D-E9B3481EA8DA}" type="presParOf" srcId="{1ED16A2B-8516-4F79-8954-C053F3BC0B6B}" destId="{5E310E1C-7377-4CBD-AD7A-3ED403513640}" srcOrd="2" destOrd="0" presId="urn:microsoft.com/office/officeart/2005/8/layout/vList4#6"/>
    <dgm:cxn modelId="{5D2935CF-293D-45C2-BD3B-2505B2B9823C}" type="presParOf" srcId="{25E29AB1-DE1E-48E4-B66F-1D7048CC3527}" destId="{F89176E6-859D-4FD9-8DED-11CCE6D56F7C}" srcOrd="7" destOrd="0" presId="urn:microsoft.com/office/officeart/2005/8/layout/vList4#6"/>
    <dgm:cxn modelId="{5EB470AB-F2BB-4C22-BB53-A1E89E59D9F6}" type="presParOf" srcId="{25E29AB1-DE1E-48E4-B66F-1D7048CC3527}" destId="{B2BFB810-8CC4-47A7-8F53-5989733EAF0E}" srcOrd="8" destOrd="0" presId="urn:microsoft.com/office/officeart/2005/8/layout/vList4#6"/>
    <dgm:cxn modelId="{69C32A49-29D9-43C9-8282-AB9143137BCD}" type="presParOf" srcId="{B2BFB810-8CC4-47A7-8F53-5989733EAF0E}" destId="{9259372F-C70A-44BC-BCB4-E2D4392785FE}" srcOrd="0" destOrd="0" presId="urn:microsoft.com/office/officeart/2005/8/layout/vList4#6"/>
    <dgm:cxn modelId="{69622D9B-5903-4B0D-A45D-52DACDFF2F6B}" type="presParOf" srcId="{B2BFB810-8CC4-47A7-8F53-5989733EAF0E}" destId="{889131BE-3A6B-4B48-98CB-9C233DE61FE5}" srcOrd="1" destOrd="0" presId="urn:microsoft.com/office/officeart/2005/8/layout/vList4#6"/>
    <dgm:cxn modelId="{610BEE5F-0513-42A6-AFB2-579546E96BEE}" type="presParOf" srcId="{B2BFB810-8CC4-47A7-8F53-5989733EAF0E}" destId="{CA3E3E8A-1393-43C6-A6A9-A1AF34CBCE71}" srcOrd="2" destOrd="0" presId="urn:microsoft.com/office/officeart/2005/8/layout/vList4#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Computer Crime</a:t>
          </a:r>
          <a:endParaRPr lang="en-US" sz="1600" kern="1200" dirty="0"/>
        </a:p>
        <a:p>
          <a:pPr marL="114300" lvl="1" indent="-114300" algn="l" defTabSz="622300">
            <a:lnSpc>
              <a:spcPct val="90000"/>
            </a:lnSpc>
            <a:spcBef>
              <a:spcPct val="0"/>
            </a:spcBef>
            <a:spcAft>
              <a:spcPct val="15000"/>
            </a:spcAft>
            <a:buChar char="••"/>
          </a:pPr>
          <a:r>
            <a:rPr lang="en-US" sz="1400" kern="1200" dirty="0" smtClean="0"/>
            <a:t>Define computer crime and describe several types of computer crime.  </a:t>
          </a:r>
          <a:endParaRPr lang="en-US" sz="1400" kern="1200" dirty="0"/>
        </a:p>
      </dsp:txBody>
      <dsp:txXfrm>
        <a:off x="1734759" y="0"/>
        <a:ext cx="6494840" cy="888392"/>
      </dsp:txXfrm>
    </dsp:sp>
    <dsp:sp modelId="{7D7D61F9-D1AA-4F6A-8715-FD6AC3E01198}">
      <dsp:nvSpPr>
        <dsp:cNvPr id="0" name=""/>
        <dsp:cNvSpPr/>
      </dsp:nvSpPr>
      <dsp:spPr>
        <a:xfrm>
          <a:off x="223393" y="88839"/>
          <a:ext cx="1376812" cy="710713"/>
        </a:xfrm>
        <a:prstGeom prst="roundRect">
          <a:avLst>
            <a:gd name="adj" fmla="val 10000"/>
          </a:avLst>
        </a:prstGeom>
        <a:blipFill rotWithShape="1">
          <a:blip xmlns:r="http://schemas.openxmlformats.org/officeDocument/2006/relationships" r:embed="rId1" cstate="screen">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977231"/>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Cyberwar and Cyberterrorism</a:t>
          </a:r>
          <a:endParaRPr lang="en-US" sz="1600" kern="1200" dirty="0"/>
        </a:p>
        <a:p>
          <a:pPr marL="114300" lvl="1" indent="-114300" algn="l" defTabSz="622300">
            <a:lnSpc>
              <a:spcPct val="90000"/>
            </a:lnSpc>
            <a:spcBef>
              <a:spcPct val="0"/>
            </a:spcBef>
            <a:spcAft>
              <a:spcPct val="15000"/>
            </a:spcAft>
            <a:buChar char="••"/>
          </a:pPr>
          <a:r>
            <a:rPr lang="en-US" sz="1400" kern="1200" dirty="0" smtClean="0"/>
            <a:t>Describe and explain the differences between cyberwar and </a:t>
          </a:r>
          <a:r>
            <a:rPr lang="en-US" sz="1400" kern="1200" dirty="0" smtClean="0"/>
            <a:t>Cyberterrorism.</a:t>
          </a:r>
          <a:endParaRPr lang="en-US" sz="1400" kern="1200" dirty="0"/>
        </a:p>
      </dsp:txBody>
      <dsp:txXfrm>
        <a:off x="1734759" y="977231"/>
        <a:ext cx="6494840" cy="888392"/>
      </dsp:txXfrm>
    </dsp:sp>
    <dsp:sp modelId="{7AEC1603-E11D-41B0-BE2A-F6201D5BEDCD}">
      <dsp:nvSpPr>
        <dsp:cNvPr id="0" name=""/>
        <dsp:cNvSpPr/>
      </dsp:nvSpPr>
      <dsp:spPr>
        <a:xfrm>
          <a:off x="223393" y="1066070"/>
          <a:ext cx="1376812" cy="710713"/>
        </a:xfrm>
        <a:prstGeom prst="roundRect">
          <a:avLst>
            <a:gd name="adj" fmla="val 10000"/>
          </a:avLst>
        </a:prstGeom>
        <a:blipFill rotWithShape="1">
          <a:blip xmlns:r="http://schemas.openxmlformats.org/officeDocument/2006/relationships" r:embed="rId2" cstate="screen">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1954463"/>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Information Systems Security</a:t>
          </a:r>
          <a:endParaRPr lang="en-US" sz="1600" kern="1200" dirty="0"/>
        </a:p>
        <a:p>
          <a:pPr marL="114300" lvl="1" indent="-114300" algn="l" defTabSz="622300">
            <a:lnSpc>
              <a:spcPct val="90000"/>
            </a:lnSpc>
            <a:spcBef>
              <a:spcPct val="0"/>
            </a:spcBef>
            <a:spcAft>
              <a:spcPct val="15000"/>
            </a:spcAft>
            <a:buChar char="••"/>
          </a:pPr>
          <a:r>
            <a:rPr lang="en-US" sz="1400" kern="1200" dirty="0" smtClean="0"/>
            <a:t>Explain what is meant by the term “IS security” and describe both technology and human based safeguards for information systems.</a:t>
          </a:r>
          <a:endParaRPr lang="en-US" sz="1400" kern="1200" dirty="0"/>
        </a:p>
      </dsp:txBody>
      <dsp:txXfrm>
        <a:off x="1734759" y="1954463"/>
        <a:ext cx="6494840" cy="888392"/>
      </dsp:txXfrm>
    </dsp:sp>
    <dsp:sp modelId="{6ED042DA-90EA-415F-9861-14F87D22BB00}">
      <dsp:nvSpPr>
        <dsp:cNvPr id="0" name=""/>
        <dsp:cNvSpPr/>
      </dsp:nvSpPr>
      <dsp:spPr>
        <a:xfrm>
          <a:off x="223393" y="2043302"/>
          <a:ext cx="1376812" cy="710713"/>
        </a:xfrm>
        <a:prstGeom prst="roundRect">
          <a:avLst>
            <a:gd name="adj" fmla="val 10000"/>
          </a:avLst>
        </a:prstGeom>
        <a:blipFill rotWithShape="1">
          <a:blip xmlns:r="http://schemas.openxmlformats.org/officeDocument/2006/relationships" r:embed="rId3" cstate="screen">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2931694"/>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Managing IS Security</a:t>
          </a:r>
          <a:endParaRPr lang="en-US" sz="1600" kern="1200" dirty="0"/>
        </a:p>
        <a:p>
          <a:pPr marL="114300" lvl="1" indent="-114300" algn="l" defTabSz="622300">
            <a:lnSpc>
              <a:spcPct val="90000"/>
            </a:lnSpc>
            <a:spcBef>
              <a:spcPct val="0"/>
            </a:spcBef>
            <a:spcAft>
              <a:spcPct val="15000"/>
            </a:spcAft>
            <a:buChar char="••"/>
          </a:pPr>
          <a:r>
            <a:rPr lang="en-US" sz="1400" kern="1200" dirty="0" smtClean="0"/>
            <a:t>Discuss how to better manage IS security and explain the process of developing an IS security plan.</a:t>
          </a:r>
          <a:endParaRPr lang="en-US" sz="1400" kern="1200" dirty="0"/>
        </a:p>
      </dsp:txBody>
      <dsp:txXfrm>
        <a:off x="1734759" y="2931694"/>
        <a:ext cx="6494840" cy="888392"/>
      </dsp:txXfrm>
    </dsp:sp>
    <dsp:sp modelId="{0C6B9C41-271F-4061-9955-70DED635DAC1}">
      <dsp:nvSpPr>
        <dsp:cNvPr id="0" name=""/>
        <dsp:cNvSpPr/>
      </dsp:nvSpPr>
      <dsp:spPr>
        <a:xfrm>
          <a:off x="223393" y="3020533"/>
          <a:ext cx="1376812" cy="710713"/>
        </a:xfrm>
        <a:prstGeom prst="roundRect">
          <a:avLst>
            <a:gd name="adj" fmla="val 10000"/>
          </a:avLst>
        </a:prstGeom>
        <a:blipFill rotWithShape="1">
          <a:blip xmlns:r="http://schemas.openxmlformats.org/officeDocument/2006/relationships" r:embed="rId4" cstate="screen">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3908926"/>
          <a:ext cx="8229600" cy="88839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1" kern="1200" dirty="0" smtClean="0">
              <a:hlinkClick xmlns:r="http://schemas.openxmlformats.org/officeDocument/2006/relationships" r:id="" action="ppaction://hlinksldjump"/>
            </a:rPr>
            <a:t>Information Systems Controls, Auditing, and the Sarbanes-Oxley Act</a:t>
          </a:r>
          <a:endParaRPr lang="en-US" sz="1600" kern="1200" dirty="0"/>
        </a:p>
        <a:p>
          <a:pPr marL="114300" lvl="1" indent="-114300" algn="l" defTabSz="622300">
            <a:lnSpc>
              <a:spcPct val="90000"/>
            </a:lnSpc>
            <a:spcBef>
              <a:spcPct val="0"/>
            </a:spcBef>
            <a:spcAft>
              <a:spcPct val="15000"/>
            </a:spcAft>
            <a:buChar char="••"/>
          </a:pPr>
          <a:r>
            <a:rPr lang="en-US" sz="1400" kern="1200" dirty="0" smtClean="0"/>
            <a:t>Describe how organizations can establish IS controls to better ensure IS security.</a:t>
          </a:r>
          <a:endParaRPr lang="en-US" sz="1400" kern="1200" dirty="0"/>
        </a:p>
      </dsp:txBody>
      <dsp:txXfrm>
        <a:off x="1734759" y="3908926"/>
        <a:ext cx="6494840" cy="888392"/>
      </dsp:txXfrm>
    </dsp:sp>
    <dsp:sp modelId="{889131BE-3A6B-4B48-98CB-9C233DE61FE5}">
      <dsp:nvSpPr>
        <dsp:cNvPr id="0" name=""/>
        <dsp:cNvSpPr/>
      </dsp:nvSpPr>
      <dsp:spPr>
        <a:xfrm>
          <a:off x="223393" y="3997765"/>
          <a:ext cx="1376812" cy="710713"/>
        </a:xfrm>
        <a:prstGeom prst="roundRect">
          <a:avLst>
            <a:gd name="adj" fmla="val 10000"/>
          </a:avLst>
        </a:prstGeom>
        <a:blipFill rotWithShape="1">
          <a:blip xmlns:r="http://schemas.openxmlformats.org/officeDocument/2006/relationships" r:embed="rId5" cstate="screen">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69735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Computer Crime</a:t>
          </a:r>
          <a:endParaRPr lang="en-US" sz="1400" kern="1200" dirty="0" smtClean="0"/>
        </a:p>
        <a:p>
          <a:pPr lvl="0" algn="l" defTabSz="622300">
            <a:lnSpc>
              <a:spcPct val="90000"/>
            </a:lnSpc>
            <a:spcBef>
              <a:spcPct val="0"/>
            </a:spcBef>
            <a:spcAft>
              <a:spcPct val="35000"/>
            </a:spcAft>
          </a:pPr>
          <a:r>
            <a:rPr lang="en-US" sz="1200" kern="1200" dirty="0" smtClean="0"/>
            <a:t>Define computer crime and describe several types of computer crime.  </a:t>
          </a:r>
          <a:endParaRPr lang="en-US" sz="1200" kern="1200" dirty="0"/>
        </a:p>
      </dsp:txBody>
      <dsp:txXfrm>
        <a:off x="1715655" y="0"/>
        <a:ext cx="6513944" cy="697352"/>
      </dsp:txXfrm>
    </dsp:sp>
    <dsp:sp modelId="{7D7D61F9-D1AA-4F6A-8715-FD6AC3E01198}">
      <dsp:nvSpPr>
        <dsp:cNvPr id="0" name=""/>
        <dsp:cNvSpPr/>
      </dsp:nvSpPr>
      <dsp:spPr>
        <a:xfrm>
          <a:off x="337592" y="69735"/>
          <a:ext cx="1110205" cy="557882"/>
        </a:xfrm>
        <a:prstGeom prst="roundRect">
          <a:avLst>
            <a:gd name="adj" fmla="val 10000"/>
          </a:avLst>
        </a:prstGeom>
        <a:blipFill rotWithShape="1">
          <a:blip xmlns:r="http://schemas.openxmlformats.org/officeDocument/2006/relationships" r:embed="rId1" cstate="screen">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767088"/>
          <a:ext cx="8229600" cy="1729148"/>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t>Cyberwar and Cyberterrorism</a:t>
          </a:r>
        </a:p>
        <a:p>
          <a:pPr marL="228600" lvl="1" indent="-228600" algn="l" defTabSz="889000">
            <a:lnSpc>
              <a:spcPct val="90000"/>
            </a:lnSpc>
            <a:spcBef>
              <a:spcPct val="0"/>
            </a:spcBef>
            <a:spcAft>
              <a:spcPct val="15000"/>
            </a:spcAft>
            <a:buChar char="••"/>
          </a:pPr>
          <a:r>
            <a:rPr lang="en-US" sz="2000" kern="1200" dirty="0" smtClean="0"/>
            <a:t>Describe and explain the differences between cyberwar and </a:t>
          </a:r>
          <a:r>
            <a:rPr lang="en-US" sz="2000" kern="1200" dirty="0" smtClean="0"/>
            <a:t>Cyberterrorism.</a:t>
          </a:r>
          <a:endParaRPr lang="en-US" sz="2000" kern="1200" dirty="0"/>
        </a:p>
      </dsp:txBody>
      <dsp:txXfrm>
        <a:off x="1715655" y="767088"/>
        <a:ext cx="6513944" cy="1729148"/>
      </dsp:txXfrm>
    </dsp:sp>
    <dsp:sp modelId="{7AEC1603-E11D-41B0-BE2A-F6201D5BEDCD}">
      <dsp:nvSpPr>
        <dsp:cNvPr id="0" name=""/>
        <dsp:cNvSpPr/>
      </dsp:nvSpPr>
      <dsp:spPr>
        <a:xfrm>
          <a:off x="76203" y="914401"/>
          <a:ext cx="1632983" cy="1434521"/>
        </a:xfrm>
        <a:prstGeom prst="roundRect">
          <a:avLst>
            <a:gd name="adj" fmla="val 10000"/>
          </a:avLst>
        </a:prstGeom>
        <a:blipFill rotWithShape="1">
          <a:blip xmlns:r="http://schemas.openxmlformats.org/officeDocument/2006/relationships" r:embed="rId2" cstate="screen">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2565972"/>
          <a:ext cx="8229600" cy="69735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Information Systems Security</a:t>
          </a:r>
          <a:endParaRPr lang="en-US" sz="1400" kern="1200" dirty="0" smtClean="0"/>
        </a:p>
        <a:p>
          <a:pPr lvl="0" algn="l" defTabSz="622300">
            <a:lnSpc>
              <a:spcPct val="90000"/>
            </a:lnSpc>
            <a:spcBef>
              <a:spcPct val="0"/>
            </a:spcBef>
            <a:spcAft>
              <a:spcPct val="35000"/>
            </a:spcAft>
          </a:pPr>
          <a:r>
            <a:rPr lang="en-US" sz="1200" kern="1200" dirty="0" smtClean="0"/>
            <a:t>Explain what is meant by the term “IS security” and describe both technology and human based safeguards for information systems.</a:t>
          </a:r>
          <a:endParaRPr lang="en-US" sz="1200" kern="1200" dirty="0"/>
        </a:p>
        <a:p>
          <a:pPr marL="57150" lvl="1" indent="-57150" algn="l" defTabSz="488950">
            <a:lnSpc>
              <a:spcPct val="90000"/>
            </a:lnSpc>
            <a:spcBef>
              <a:spcPct val="0"/>
            </a:spcBef>
            <a:spcAft>
              <a:spcPct val="15000"/>
            </a:spcAft>
            <a:buChar char="••"/>
          </a:pPr>
          <a:endParaRPr lang="en-US" sz="1100" kern="1200" dirty="0"/>
        </a:p>
      </dsp:txBody>
      <dsp:txXfrm>
        <a:off x="1715655" y="2565972"/>
        <a:ext cx="6513944" cy="697352"/>
      </dsp:txXfrm>
    </dsp:sp>
    <dsp:sp modelId="{6ED042DA-90EA-415F-9861-14F87D22BB00}">
      <dsp:nvSpPr>
        <dsp:cNvPr id="0" name=""/>
        <dsp:cNvSpPr/>
      </dsp:nvSpPr>
      <dsp:spPr>
        <a:xfrm>
          <a:off x="337592" y="2635707"/>
          <a:ext cx="1110205" cy="557882"/>
        </a:xfrm>
        <a:prstGeom prst="roundRect">
          <a:avLst>
            <a:gd name="adj" fmla="val 10000"/>
          </a:avLst>
        </a:prstGeom>
        <a:blipFill rotWithShape="1">
          <a:blip xmlns:r="http://schemas.openxmlformats.org/officeDocument/2006/relationships" r:embed="rId3" cstate="screen">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3333060"/>
          <a:ext cx="8229600" cy="69735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Managing IS Security</a:t>
          </a:r>
          <a:endParaRPr lang="en-US" sz="1400" kern="1200" dirty="0" smtClean="0"/>
        </a:p>
        <a:p>
          <a:pPr lvl="0" algn="l" defTabSz="622300">
            <a:lnSpc>
              <a:spcPct val="90000"/>
            </a:lnSpc>
            <a:spcBef>
              <a:spcPct val="0"/>
            </a:spcBef>
            <a:spcAft>
              <a:spcPct val="35000"/>
            </a:spcAft>
          </a:pPr>
          <a:r>
            <a:rPr lang="en-US" sz="1200" kern="1200" dirty="0" smtClean="0"/>
            <a:t>Discuss how to better manage IS security and explain the process of developing an IS security plan.</a:t>
          </a:r>
          <a:endParaRPr lang="en-US" sz="1200" kern="1200" dirty="0"/>
        </a:p>
      </dsp:txBody>
      <dsp:txXfrm>
        <a:off x="1715655" y="3333060"/>
        <a:ext cx="6513944" cy="697352"/>
      </dsp:txXfrm>
    </dsp:sp>
    <dsp:sp modelId="{0C6B9C41-271F-4061-9955-70DED635DAC1}">
      <dsp:nvSpPr>
        <dsp:cNvPr id="0" name=""/>
        <dsp:cNvSpPr/>
      </dsp:nvSpPr>
      <dsp:spPr>
        <a:xfrm>
          <a:off x="337592" y="3402795"/>
          <a:ext cx="1110205" cy="557882"/>
        </a:xfrm>
        <a:prstGeom prst="roundRect">
          <a:avLst>
            <a:gd name="adj" fmla="val 10000"/>
          </a:avLst>
        </a:prstGeom>
        <a:blipFill rotWithShape="1">
          <a:blip xmlns:r="http://schemas.openxmlformats.org/officeDocument/2006/relationships" r:embed="rId4" cstate="screen">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4100148"/>
          <a:ext cx="8229600" cy="69735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Information Systems Controls, Auditing, and the Sarbanes-Oxley Act</a:t>
          </a:r>
          <a:endParaRPr lang="en-US" sz="1400" kern="1200" dirty="0" smtClean="0"/>
        </a:p>
        <a:p>
          <a:pPr lvl="0" algn="l" defTabSz="622300">
            <a:lnSpc>
              <a:spcPct val="90000"/>
            </a:lnSpc>
            <a:spcBef>
              <a:spcPct val="0"/>
            </a:spcBef>
            <a:spcAft>
              <a:spcPct val="35000"/>
            </a:spcAft>
          </a:pPr>
          <a:r>
            <a:rPr lang="en-US" sz="1200" kern="1200" dirty="0" smtClean="0"/>
            <a:t>Describe how organizations can establish IS controls to better ensure IS security.</a:t>
          </a:r>
          <a:endParaRPr lang="en-US" sz="1200" kern="1200" dirty="0"/>
        </a:p>
      </dsp:txBody>
      <dsp:txXfrm>
        <a:off x="1715655" y="4100148"/>
        <a:ext cx="6513944" cy="697352"/>
      </dsp:txXfrm>
    </dsp:sp>
    <dsp:sp modelId="{889131BE-3A6B-4B48-98CB-9C233DE61FE5}">
      <dsp:nvSpPr>
        <dsp:cNvPr id="0" name=""/>
        <dsp:cNvSpPr/>
      </dsp:nvSpPr>
      <dsp:spPr>
        <a:xfrm>
          <a:off x="337592" y="4169883"/>
          <a:ext cx="1110205" cy="557882"/>
        </a:xfrm>
        <a:prstGeom prst="roundRect">
          <a:avLst>
            <a:gd name="adj" fmla="val 10000"/>
          </a:avLst>
        </a:prstGeom>
        <a:blipFill rotWithShape="1">
          <a:blip xmlns:r="http://schemas.openxmlformats.org/officeDocument/2006/relationships" r:embed="rId5" cstate="screen">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69266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Computer Crime</a:t>
          </a:r>
          <a:endParaRPr lang="en-US" sz="1400" kern="1200" dirty="0" smtClean="0"/>
        </a:p>
        <a:p>
          <a:pPr lvl="0" algn="l" defTabSz="622300">
            <a:lnSpc>
              <a:spcPct val="90000"/>
            </a:lnSpc>
            <a:spcBef>
              <a:spcPct val="0"/>
            </a:spcBef>
            <a:spcAft>
              <a:spcPct val="35000"/>
            </a:spcAft>
          </a:pPr>
          <a:r>
            <a:rPr lang="en-US" sz="1400" kern="1200" dirty="0" smtClean="0"/>
            <a:t>Define computer crime and describe several types of computer crime.  </a:t>
          </a:r>
          <a:endParaRPr lang="en-US" sz="1400" kern="1200" dirty="0"/>
        </a:p>
      </dsp:txBody>
      <dsp:txXfrm>
        <a:off x="1715186" y="0"/>
        <a:ext cx="6514413" cy="692664"/>
      </dsp:txXfrm>
    </dsp:sp>
    <dsp:sp modelId="{7D7D61F9-D1AA-4F6A-8715-FD6AC3E01198}">
      <dsp:nvSpPr>
        <dsp:cNvPr id="0" name=""/>
        <dsp:cNvSpPr/>
      </dsp:nvSpPr>
      <dsp:spPr>
        <a:xfrm>
          <a:off x="336654" y="69266"/>
          <a:ext cx="1111144" cy="554131"/>
        </a:xfrm>
        <a:prstGeom prst="roundRect">
          <a:avLst>
            <a:gd name="adj" fmla="val 10000"/>
          </a:avLst>
        </a:prstGeom>
        <a:blipFill rotWithShape="1">
          <a:blip xmlns:r="http://schemas.openxmlformats.org/officeDocument/2006/relationships" r:embed="rId1" cstate="screen">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761931"/>
          <a:ext cx="8229600" cy="69266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Cyberwar and Cyberterrorism</a:t>
          </a:r>
          <a:endParaRPr lang="en-US" sz="1400" kern="1200" dirty="0" smtClean="0"/>
        </a:p>
        <a:p>
          <a:pPr lvl="0" algn="l" defTabSz="622300">
            <a:lnSpc>
              <a:spcPct val="90000"/>
            </a:lnSpc>
            <a:spcBef>
              <a:spcPct val="0"/>
            </a:spcBef>
            <a:spcAft>
              <a:spcPct val="35000"/>
            </a:spcAft>
          </a:pPr>
          <a:r>
            <a:rPr lang="en-US" sz="1400" kern="1200" dirty="0" smtClean="0"/>
            <a:t>Describe and explain the differences between cyberwar and </a:t>
          </a:r>
          <a:r>
            <a:rPr lang="en-US" sz="1400" kern="1200" dirty="0" smtClean="0"/>
            <a:t>Cyberterrorism.</a:t>
          </a:r>
          <a:endParaRPr lang="en-US" sz="1400" kern="1200" dirty="0"/>
        </a:p>
      </dsp:txBody>
      <dsp:txXfrm>
        <a:off x="1715186" y="761931"/>
        <a:ext cx="6514413" cy="692664"/>
      </dsp:txXfrm>
    </dsp:sp>
    <dsp:sp modelId="{7AEC1603-E11D-41B0-BE2A-F6201D5BEDCD}">
      <dsp:nvSpPr>
        <dsp:cNvPr id="0" name=""/>
        <dsp:cNvSpPr/>
      </dsp:nvSpPr>
      <dsp:spPr>
        <a:xfrm>
          <a:off x="336654" y="831197"/>
          <a:ext cx="1111144" cy="554131"/>
        </a:xfrm>
        <a:prstGeom prst="roundRect">
          <a:avLst>
            <a:gd name="adj" fmla="val 10000"/>
          </a:avLst>
        </a:prstGeom>
        <a:blipFill rotWithShape="1">
          <a:blip xmlns:r="http://schemas.openxmlformats.org/officeDocument/2006/relationships" r:embed="rId2" cstate="screen">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1523862"/>
          <a:ext cx="8229600" cy="1749317"/>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t>Information Systems Security</a:t>
          </a:r>
          <a:endParaRPr lang="en-US" sz="2400" kern="1200" dirty="0"/>
        </a:p>
        <a:p>
          <a:pPr marL="228600" lvl="1" indent="-228600" algn="l" defTabSz="889000">
            <a:lnSpc>
              <a:spcPct val="90000"/>
            </a:lnSpc>
            <a:spcBef>
              <a:spcPct val="0"/>
            </a:spcBef>
            <a:spcAft>
              <a:spcPct val="15000"/>
            </a:spcAft>
            <a:buChar char="••"/>
          </a:pPr>
          <a:r>
            <a:rPr lang="en-US" sz="2000" kern="1200" dirty="0" smtClean="0"/>
            <a:t>Explain what is meant by the term “IS security” and describe both technology and human based safeguards for information systems.</a:t>
          </a:r>
          <a:endParaRPr lang="en-US" sz="2000" kern="1200" dirty="0"/>
        </a:p>
        <a:p>
          <a:pPr marL="171450" lvl="1" indent="-171450" algn="l" defTabSz="800100">
            <a:lnSpc>
              <a:spcPct val="90000"/>
            </a:lnSpc>
            <a:spcBef>
              <a:spcPct val="0"/>
            </a:spcBef>
            <a:spcAft>
              <a:spcPct val="15000"/>
            </a:spcAft>
            <a:buChar char="••"/>
          </a:pPr>
          <a:endParaRPr lang="en-US" sz="1800" kern="1200" dirty="0"/>
        </a:p>
      </dsp:txBody>
      <dsp:txXfrm>
        <a:off x="1715186" y="1523862"/>
        <a:ext cx="6514413" cy="1749317"/>
      </dsp:txXfrm>
    </dsp:sp>
    <dsp:sp modelId="{6ED042DA-90EA-415F-9861-14F87D22BB00}">
      <dsp:nvSpPr>
        <dsp:cNvPr id="0" name=""/>
        <dsp:cNvSpPr/>
      </dsp:nvSpPr>
      <dsp:spPr>
        <a:xfrm>
          <a:off x="108052" y="1676401"/>
          <a:ext cx="1568347" cy="1444239"/>
        </a:xfrm>
        <a:prstGeom prst="roundRect">
          <a:avLst>
            <a:gd name="adj" fmla="val 10000"/>
          </a:avLst>
        </a:prstGeom>
        <a:blipFill rotWithShape="1">
          <a:blip xmlns:r="http://schemas.openxmlformats.org/officeDocument/2006/relationships" r:embed="rId3" cstate="screen">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3342446"/>
          <a:ext cx="8229600" cy="69266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Managing IS Security</a:t>
          </a:r>
          <a:endParaRPr lang="en-US" sz="1400" kern="1200" dirty="0" smtClean="0"/>
        </a:p>
        <a:p>
          <a:pPr lvl="0" algn="l" defTabSz="622300">
            <a:lnSpc>
              <a:spcPct val="90000"/>
            </a:lnSpc>
            <a:spcBef>
              <a:spcPct val="0"/>
            </a:spcBef>
            <a:spcAft>
              <a:spcPct val="35000"/>
            </a:spcAft>
          </a:pPr>
          <a:r>
            <a:rPr lang="en-US" sz="1200" kern="1200" dirty="0" smtClean="0"/>
            <a:t>Discuss how to better manage IS security and explain the process of developing an IS security plan.</a:t>
          </a:r>
          <a:endParaRPr lang="en-US" sz="1200" kern="1200" dirty="0"/>
        </a:p>
      </dsp:txBody>
      <dsp:txXfrm>
        <a:off x="1715186" y="3342446"/>
        <a:ext cx="6514413" cy="692664"/>
      </dsp:txXfrm>
    </dsp:sp>
    <dsp:sp modelId="{0C6B9C41-271F-4061-9955-70DED635DAC1}">
      <dsp:nvSpPr>
        <dsp:cNvPr id="0" name=""/>
        <dsp:cNvSpPr/>
      </dsp:nvSpPr>
      <dsp:spPr>
        <a:xfrm>
          <a:off x="336654" y="3411713"/>
          <a:ext cx="1111144" cy="554131"/>
        </a:xfrm>
        <a:prstGeom prst="roundRect">
          <a:avLst>
            <a:gd name="adj" fmla="val 10000"/>
          </a:avLst>
        </a:prstGeom>
        <a:blipFill rotWithShape="1">
          <a:blip xmlns:r="http://schemas.openxmlformats.org/officeDocument/2006/relationships" r:embed="rId4" cstate="screen">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4104377"/>
          <a:ext cx="8229600" cy="692664"/>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Information Systems Controls, Auditing, and the Sarbanes-Oxley Act</a:t>
          </a:r>
          <a:endParaRPr lang="en-US" sz="1400" kern="1200" dirty="0" smtClean="0"/>
        </a:p>
        <a:p>
          <a:pPr lvl="0" algn="l" defTabSz="622300">
            <a:lnSpc>
              <a:spcPct val="90000"/>
            </a:lnSpc>
            <a:spcBef>
              <a:spcPct val="0"/>
            </a:spcBef>
            <a:spcAft>
              <a:spcPct val="35000"/>
            </a:spcAft>
          </a:pPr>
          <a:r>
            <a:rPr lang="en-US" sz="1200" kern="1200" dirty="0" smtClean="0"/>
            <a:t>Describe how organizations can establish IS controls to better ensure IS security.</a:t>
          </a:r>
          <a:endParaRPr lang="en-US" sz="1200" kern="1200" dirty="0"/>
        </a:p>
      </dsp:txBody>
      <dsp:txXfrm>
        <a:off x="1715186" y="4104377"/>
        <a:ext cx="6514413" cy="692664"/>
      </dsp:txXfrm>
    </dsp:sp>
    <dsp:sp modelId="{889131BE-3A6B-4B48-98CB-9C233DE61FE5}">
      <dsp:nvSpPr>
        <dsp:cNvPr id="0" name=""/>
        <dsp:cNvSpPr/>
      </dsp:nvSpPr>
      <dsp:spPr>
        <a:xfrm>
          <a:off x="336654" y="4173644"/>
          <a:ext cx="1111144" cy="554131"/>
        </a:xfrm>
        <a:prstGeom prst="roundRect">
          <a:avLst>
            <a:gd name="adj" fmla="val 10000"/>
          </a:avLst>
        </a:prstGeom>
        <a:blipFill rotWithShape="1">
          <a:blip xmlns:r="http://schemas.openxmlformats.org/officeDocument/2006/relationships" r:embed="rId5" cstate="screen">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66453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Computer Crime</a:t>
          </a:r>
          <a:endParaRPr lang="en-US" sz="1400" kern="1200" dirty="0" smtClean="0"/>
        </a:p>
        <a:p>
          <a:pPr lvl="0" algn="l" defTabSz="622300">
            <a:lnSpc>
              <a:spcPct val="90000"/>
            </a:lnSpc>
            <a:spcBef>
              <a:spcPct val="0"/>
            </a:spcBef>
            <a:spcAft>
              <a:spcPct val="35000"/>
            </a:spcAft>
          </a:pPr>
          <a:r>
            <a:rPr lang="en-US" sz="1200" kern="1200" dirty="0" smtClean="0"/>
            <a:t>Define computer crime and describe several types of computer crime.  </a:t>
          </a:r>
          <a:endParaRPr lang="en-US" sz="1200" kern="1200" dirty="0"/>
        </a:p>
      </dsp:txBody>
      <dsp:txXfrm>
        <a:off x="1712373" y="0"/>
        <a:ext cx="6517226" cy="664536"/>
      </dsp:txXfrm>
    </dsp:sp>
    <dsp:sp modelId="{7D7D61F9-D1AA-4F6A-8715-FD6AC3E01198}">
      <dsp:nvSpPr>
        <dsp:cNvPr id="0" name=""/>
        <dsp:cNvSpPr/>
      </dsp:nvSpPr>
      <dsp:spPr>
        <a:xfrm>
          <a:off x="407224" y="66453"/>
          <a:ext cx="964377" cy="531628"/>
        </a:xfrm>
        <a:prstGeom prst="roundRect">
          <a:avLst>
            <a:gd name="adj" fmla="val 10000"/>
          </a:avLst>
        </a:prstGeom>
        <a:blipFill rotWithShape="1">
          <a:blip xmlns:r="http://schemas.openxmlformats.org/officeDocument/2006/relationships" r:embed="rId1" cstate="screen">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730989"/>
          <a:ext cx="8229600" cy="66453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Cyberwar and Cyberterrorism</a:t>
          </a:r>
          <a:endParaRPr lang="en-US" sz="1400" kern="1200" dirty="0" smtClean="0"/>
        </a:p>
        <a:p>
          <a:pPr lvl="0" algn="l" defTabSz="622300">
            <a:lnSpc>
              <a:spcPct val="90000"/>
            </a:lnSpc>
            <a:spcBef>
              <a:spcPct val="0"/>
            </a:spcBef>
            <a:spcAft>
              <a:spcPct val="35000"/>
            </a:spcAft>
          </a:pPr>
          <a:r>
            <a:rPr lang="en-US" sz="1200" kern="1200" dirty="0" smtClean="0"/>
            <a:t>Describe and explain the differences between cyberwar and </a:t>
          </a:r>
          <a:r>
            <a:rPr lang="en-US" sz="1200" kern="1200" dirty="0" smtClean="0"/>
            <a:t>Cyberterrorism.</a:t>
          </a:r>
          <a:endParaRPr lang="en-US" sz="1200" kern="1200" dirty="0"/>
        </a:p>
      </dsp:txBody>
      <dsp:txXfrm>
        <a:off x="1712373" y="730989"/>
        <a:ext cx="6517226" cy="664536"/>
      </dsp:txXfrm>
    </dsp:sp>
    <dsp:sp modelId="{7AEC1603-E11D-41B0-BE2A-F6201D5BEDCD}">
      <dsp:nvSpPr>
        <dsp:cNvPr id="0" name=""/>
        <dsp:cNvSpPr/>
      </dsp:nvSpPr>
      <dsp:spPr>
        <a:xfrm>
          <a:off x="331027" y="797443"/>
          <a:ext cx="1116773" cy="531628"/>
        </a:xfrm>
        <a:prstGeom prst="roundRect">
          <a:avLst>
            <a:gd name="adj" fmla="val 10000"/>
          </a:avLst>
        </a:prstGeom>
        <a:blipFill rotWithShape="1">
          <a:blip xmlns:r="http://schemas.openxmlformats.org/officeDocument/2006/relationships" r:embed="rId2" cstate="screen">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1461979"/>
          <a:ext cx="8229600" cy="66453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Information Systems Security</a:t>
          </a:r>
          <a:endParaRPr lang="en-US" sz="1400" kern="1200" dirty="0" smtClean="0"/>
        </a:p>
        <a:p>
          <a:pPr lvl="0" algn="l" defTabSz="622300">
            <a:lnSpc>
              <a:spcPct val="90000"/>
            </a:lnSpc>
            <a:spcBef>
              <a:spcPct val="0"/>
            </a:spcBef>
            <a:spcAft>
              <a:spcPct val="35000"/>
            </a:spcAft>
          </a:pPr>
          <a:r>
            <a:rPr lang="en-US" sz="1200" kern="1200" dirty="0" smtClean="0"/>
            <a:t>Explain what is meant by the term “IS security” and describe both technology and human based safeguards for information systems.</a:t>
          </a:r>
          <a:endParaRPr lang="en-US" sz="1200" kern="1200" dirty="0"/>
        </a:p>
        <a:p>
          <a:pPr marL="57150" lvl="1" indent="-57150" algn="l" defTabSz="488950">
            <a:lnSpc>
              <a:spcPct val="90000"/>
            </a:lnSpc>
            <a:spcBef>
              <a:spcPct val="0"/>
            </a:spcBef>
            <a:spcAft>
              <a:spcPct val="15000"/>
            </a:spcAft>
            <a:buChar char="••"/>
          </a:pPr>
          <a:endParaRPr lang="en-US" sz="1100" kern="1200" dirty="0"/>
        </a:p>
      </dsp:txBody>
      <dsp:txXfrm>
        <a:off x="1712373" y="1461979"/>
        <a:ext cx="6517226" cy="664536"/>
      </dsp:txXfrm>
    </dsp:sp>
    <dsp:sp modelId="{6ED042DA-90EA-415F-9861-14F87D22BB00}">
      <dsp:nvSpPr>
        <dsp:cNvPr id="0" name=""/>
        <dsp:cNvSpPr/>
      </dsp:nvSpPr>
      <dsp:spPr>
        <a:xfrm>
          <a:off x="331027" y="1528433"/>
          <a:ext cx="1116773" cy="531628"/>
        </a:xfrm>
        <a:prstGeom prst="roundRect">
          <a:avLst>
            <a:gd name="adj" fmla="val 10000"/>
          </a:avLst>
        </a:prstGeom>
        <a:blipFill rotWithShape="1">
          <a:blip xmlns:r="http://schemas.openxmlformats.org/officeDocument/2006/relationships" r:embed="rId3" cstate="screen">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2192969"/>
          <a:ext cx="8229600" cy="1874982"/>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t>Managing IS Security</a:t>
          </a:r>
          <a:endParaRPr lang="en-US" sz="2400" kern="1200" dirty="0"/>
        </a:p>
        <a:p>
          <a:pPr marL="228600" lvl="1" indent="-228600" algn="l" defTabSz="889000">
            <a:lnSpc>
              <a:spcPct val="90000"/>
            </a:lnSpc>
            <a:spcBef>
              <a:spcPct val="0"/>
            </a:spcBef>
            <a:spcAft>
              <a:spcPct val="15000"/>
            </a:spcAft>
            <a:buChar char="••"/>
          </a:pPr>
          <a:r>
            <a:rPr lang="en-US" sz="2000" kern="1200" dirty="0" smtClean="0"/>
            <a:t>Discuss how to better manage IS security and explain the process of developing an IS security plan.</a:t>
          </a:r>
          <a:endParaRPr lang="en-US" sz="2000" kern="1200" dirty="0"/>
        </a:p>
      </dsp:txBody>
      <dsp:txXfrm>
        <a:off x="1712373" y="2192969"/>
        <a:ext cx="6517226" cy="1874982"/>
      </dsp:txXfrm>
    </dsp:sp>
    <dsp:sp modelId="{0C6B9C41-271F-4061-9955-70DED635DAC1}">
      <dsp:nvSpPr>
        <dsp:cNvPr id="0" name=""/>
        <dsp:cNvSpPr/>
      </dsp:nvSpPr>
      <dsp:spPr>
        <a:xfrm>
          <a:off x="102425" y="2285999"/>
          <a:ext cx="1573976" cy="1688921"/>
        </a:xfrm>
        <a:prstGeom prst="roundRect">
          <a:avLst>
            <a:gd name="adj" fmla="val 10000"/>
          </a:avLst>
        </a:prstGeom>
        <a:blipFill rotWithShape="1">
          <a:blip xmlns:r="http://schemas.openxmlformats.org/officeDocument/2006/relationships" r:embed="rId4" cstate="screen">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4134405"/>
          <a:ext cx="8229600" cy="66453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Information Systems Controls, Auditing, and the Sarbanes-Oxley Act</a:t>
          </a:r>
          <a:endParaRPr lang="en-US" sz="1400" kern="1200" dirty="0" smtClean="0"/>
        </a:p>
        <a:p>
          <a:pPr lvl="0" algn="l" defTabSz="622300">
            <a:lnSpc>
              <a:spcPct val="90000"/>
            </a:lnSpc>
            <a:spcBef>
              <a:spcPct val="0"/>
            </a:spcBef>
            <a:spcAft>
              <a:spcPct val="35000"/>
            </a:spcAft>
          </a:pPr>
          <a:r>
            <a:rPr lang="en-US" sz="1200" kern="1200" dirty="0" smtClean="0"/>
            <a:t>Describe how organizations can establish IS controls to better ensure IS security.</a:t>
          </a:r>
          <a:endParaRPr lang="en-US" sz="1200" kern="1200" dirty="0"/>
        </a:p>
      </dsp:txBody>
      <dsp:txXfrm>
        <a:off x="1712373" y="4134405"/>
        <a:ext cx="6517226" cy="664536"/>
      </dsp:txXfrm>
    </dsp:sp>
    <dsp:sp modelId="{889131BE-3A6B-4B48-98CB-9C233DE61FE5}">
      <dsp:nvSpPr>
        <dsp:cNvPr id="0" name=""/>
        <dsp:cNvSpPr/>
      </dsp:nvSpPr>
      <dsp:spPr>
        <a:xfrm>
          <a:off x="331027" y="4200858"/>
          <a:ext cx="1116773" cy="531628"/>
        </a:xfrm>
        <a:prstGeom prst="roundRect">
          <a:avLst>
            <a:gd name="adj" fmla="val 10000"/>
          </a:avLst>
        </a:prstGeom>
        <a:blipFill rotWithShape="1">
          <a:blip xmlns:r="http://schemas.openxmlformats.org/officeDocument/2006/relationships" r:embed="rId5" cstate="screen">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89CFF3-74C1-4F32-B093-38D94D4D20CF}">
      <dsp:nvSpPr>
        <dsp:cNvPr id="0" name=""/>
        <dsp:cNvSpPr/>
      </dsp:nvSpPr>
      <dsp:spPr>
        <a:xfrm>
          <a:off x="0" y="0"/>
          <a:ext cx="8229600" cy="67039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Computer Crime</a:t>
          </a:r>
          <a:endParaRPr lang="en-US" sz="1400" kern="1200" dirty="0" smtClean="0"/>
        </a:p>
        <a:p>
          <a:pPr lvl="0" algn="l" defTabSz="622300">
            <a:lnSpc>
              <a:spcPct val="90000"/>
            </a:lnSpc>
            <a:spcBef>
              <a:spcPct val="0"/>
            </a:spcBef>
            <a:spcAft>
              <a:spcPct val="35000"/>
            </a:spcAft>
          </a:pPr>
          <a:r>
            <a:rPr lang="en-US" sz="1200" kern="1200" dirty="0" smtClean="0"/>
            <a:t>Define computer crime and describe several types of computer crime.  </a:t>
          </a:r>
          <a:endParaRPr lang="en-US" sz="1200" kern="1200" dirty="0"/>
        </a:p>
      </dsp:txBody>
      <dsp:txXfrm>
        <a:off x="1712959" y="0"/>
        <a:ext cx="6516640" cy="670396"/>
      </dsp:txXfrm>
    </dsp:sp>
    <dsp:sp modelId="{7D7D61F9-D1AA-4F6A-8715-FD6AC3E01198}">
      <dsp:nvSpPr>
        <dsp:cNvPr id="0" name=""/>
        <dsp:cNvSpPr/>
      </dsp:nvSpPr>
      <dsp:spPr>
        <a:xfrm>
          <a:off x="332197" y="67039"/>
          <a:ext cx="1115604" cy="536317"/>
        </a:xfrm>
        <a:prstGeom prst="roundRect">
          <a:avLst>
            <a:gd name="adj" fmla="val 10000"/>
          </a:avLst>
        </a:prstGeom>
        <a:blipFill rotWithShape="1">
          <a:blip xmlns:r="http://schemas.openxmlformats.org/officeDocument/2006/relationships" r:embed="rId1" cstate="screen">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B6B1D-06C6-4860-8EBA-32C502FF8641}">
      <dsp:nvSpPr>
        <dsp:cNvPr id="0" name=""/>
        <dsp:cNvSpPr/>
      </dsp:nvSpPr>
      <dsp:spPr>
        <a:xfrm>
          <a:off x="0" y="737435"/>
          <a:ext cx="8229600" cy="67039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Cyberwar and Cyberterrorism</a:t>
          </a:r>
          <a:endParaRPr lang="en-US" sz="1400" kern="1200" dirty="0" smtClean="0"/>
        </a:p>
        <a:p>
          <a:pPr lvl="0" algn="l" defTabSz="622300">
            <a:lnSpc>
              <a:spcPct val="90000"/>
            </a:lnSpc>
            <a:spcBef>
              <a:spcPct val="0"/>
            </a:spcBef>
            <a:spcAft>
              <a:spcPct val="35000"/>
            </a:spcAft>
          </a:pPr>
          <a:r>
            <a:rPr lang="en-US" sz="1200" kern="1200" dirty="0" smtClean="0"/>
            <a:t>Describe and explain the differences between cyberwar and </a:t>
          </a:r>
          <a:r>
            <a:rPr lang="en-US" sz="1200" kern="1200" dirty="0" smtClean="0"/>
            <a:t>Cyberterrorism.</a:t>
          </a:r>
          <a:endParaRPr lang="en-US" sz="1200" kern="1200" dirty="0"/>
        </a:p>
      </dsp:txBody>
      <dsp:txXfrm>
        <a:off x="1712959" y="737435"/>
        <a:ext cx="6516640" cy="670396"/>
      </dsp:txXfrm>
    </dsp:sp>
    <dsp:sp modelId="{7AEC1603-E11D-41B0-BE2A-F6201D5BEDCD}">
      <dsp:nvSpPr>
        <dsp:cNvPr id="0" name=""/>
        <dsp:cNvSpPr/>
      </dsp:nvSpPr>
      <dsp:spPr>
        <a:xfrm>
          <a:off x="332197" y="804475"/>
          <a:ext cx="1115604" cy="536317"/>
        </a:xfrm>
        <a:prstGeom prst="roundRect">
          <a:avLst>
            <a:gd name="adj" fmla="val 10000"/>
          </a:avLst>
        </a:prstGeom>
        <a:blipFill rotWithShape="1">
          <a:blip xmlns:r="http://schemas.openxmlformats.org/officeDocument/2006/relationships" r:embed="rId2" cstate="screen">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28FEA-814E-4A68-B726-08705D29C6AB}">
      <dsp:nvSpPr>
        <dsp:cNvPr id="0" name=""/>
        <dsp:cNvSpPr/>
      </dsp:nvSpPr>
      <dsp:spPr>
        <a:xfrm>
          <a:off x="0" y="1474871"/>
          <a:ext cx="8229600" cy="67039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Information Systems Security</a:t>
          </a:r>
          <a:endParaRPr lang="en-US" sz="1400" kern="1200" dirty="0" smtClean="0"/>
        </a:p>
        <a:p>
          <a:pPr lvl="0" algn="l" defTabSz="622300">
            <a:lnSpc>
              <a:spcPct val="90000"/>
            </a:lnSpc>
            <a:spcBef>
              <a:spcPct val="0"/>
            </a:spcBef>
            <a:spcAft>
              <a:spcPct val="35000"/>
            </a:spcAft>
          </a:pPr>
          <a:r>
            <a:rPr lang="en-US" sz="1200" kern="1200" dirty="0" smtClean="0"/>
            <a:t>Explain what is meant by the term “IS security” and describe both technology and human based safeguards for information systems.</a:t>
          </a:r>
          <a:endParaRPr lang="en-US" sz="1200" kern="1200" dirty="0"/>
        </a:p>
        <a:p>
          <a:pPr marL="57150" lvl="1" indent="-57150" algn="l" defTabSz="488950">
            <a:lnSpc>
              <a:spcPct val="90000"/>
            </a:lnSpc>
            <a:spcBef>
              <a:spcPct val="0"/>
            </a:spcBef>
            <a:spcAft>
              <a:spcPct val="15000"/>
            </a:spcAft>
            <a:buChar char="••"/>
          </a:pPr>
          <a:endParaRPr lang="en-US" sz="1100" kern="1200" dirty="0"/>
        </a:p>
      </dsp:txBody>
      <dsp:txXfrm>
        <a:off x="1712959" y="1474871"/>
        <a:ext cx="6516640" cy="670396"/>
      </dsp:txXfrm>
    </dsp:sp>
    <dsp:sp modelId="{6ED042DA-90EA-415F-9861-14F87D22BB00}">
      <dsp:nvSpPr>
        <dsp:cNvPr id="0" name=""/>
        <dsp:cNvSpPr/>
      </dsp:nvSpPr>
      <dsp:spPr>
        <a:xfrm>
          <a:off x="332197" y="1541911"/>
          <a:ext cx="1115604" cy="536317"/>
        </a:xfrm>
        <a:prstGeom prst="roundRect">
          <a:avLst>
            <a:gd name="adj" fmla="val 10000"/>
          </a:avLst>
        </a:prstGeom>
        <a:blipFill rotWithShape="1">
          <a:blip xmlns:r="http://schemas.openxmlformats.org/officeDocument/2006/relationships" r:embed="rId3" cstate="screen">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ACDAA-8EBB-4B3F-89FD-E777335919BA}">
      <dsp:nvSpPr>
        <dsp:cNvPr id="0" name=""/>
        <dsp:cNvSpPr/>
      </dsp:nvSpPr>
      <dsp:spPr>
        <a:xfrm>
          <a:off x="0" y="2212307"/>
          <a:ext cx="8229600" cy="67039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hlinkClick xmlns:r="http://schemas.openxmlformats.org/officeDocument/2006/relationships" r:id="" action="ppaction://hlinksldjump"/>
            </a:rPr>
            <a:t>Managing IS Security</a:t>
          </a:r>
          <a:endParaRPr lang="en-US" sz="1400" kern="1200" dirty="0" smtClean="0"/>
        </a:p>
        <a:p>
          <a:pPr lvl="0" algn="l" defTabSz="622300">
            <a:lnSpc>
              <a:spcPct val="90000"/>
            </a:lnSpc>
            <a:spcBef>
              <a:spcPct val="0"/>
            </a:spcBef>
            <a:spcAft>
              <a:spcPct val="35000"/>
            </a:spcAft>
          </a:pPr>
          <a:r>
            <a:rPr lang="en-US" sz="1200" kern="1200" dirty="0" smtClean="0"/>
            <a:t>Discuss how to better manage IS security and explain the process of developing an IS security plan.</a:t>
          </a:r>
          <a:endParaRPr lang="en-US" sz="1200" kern="1200" dirty="0"/>
        </a:p>
      </dsp:txBody>
      <dsp:txXfrm>
        <a:off x="1712959" y="2212307"/>
        <a:ext cx="6516640" cy="670396"/>
      </dsp:txXfrm>
    </dsp:sp>
    <dsp:sp modelId="{0C6B9C41-271F-4061-9955-70DED635DAC1}">
      <dsp:nvSpPr>
        <dsp:cNvPr id="0" name=""/>
        <dsp:cNvSpPr/>
      </dsp:nvSpPr>
      <dsp:spPr>
        <a:xfrm>
          <a:off x="332197" y="2279347"/>
          <a:ext cx="1115604" cy="536317"/>
        </a:xfrm>
        <a:prstGeom prst="roundRect">
          <a:avLst>
            <a:gd name="adj" fmla="val 10000"/>
          </a:avLst>
        </a:prstGeom>
        <a:blipFill rotWithShape="1">
          <a:blip xmlns:r="http://schemas.openxmlformats.org/officeDocument/2006/relationships" r:embed="rId4" cstate="screen">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59372F-C70A-44BC-BCB4-E2D4392785FE}">
      <dsp:nvSpPr>
        <dsp:cNvPr id="0" name=""/>
        <dsp:cNvSpPr/>
      </dsp:nvSpPr>
      <dsp:spPr>
        <a:xfrm>
          <a:off x="0" y="2949743"/>
          <a:ext cx="8229600" cy="1848242"/>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t>Information Systems Controls, Auditing, and the Sarbanes-Oxley Act</a:t>
          </a:r>
          <a:endParaRPr lang="en-US" sz="2400" kern="1200" dirty="0"/>
        </a:p>
        <a:p>
          <a:pPr marL="228600" lvl="1" indent="-228600" algn="l" defTabSz="889000">
            <a:lnSpc>
              <a:spcPct val="90000"/>
            </a:lnSpc>
            <a:spcBef>
              <a:spcPct val="0"/>
            </a:spcBef>
            <a:spcAft>
              <a:spcPct val="15000"/>
            </a:spcAft>
            <a:buChar char="••"/>
          </a:pPr>
          <a:r>
            <a:rPr lang="en-US" sz="2000" kern="1200" dirty="0" smtClean="0"/>
            <a:t>Describe how organizations can establish IS controls to better ensure IS security.</a:t>
          </a:r>
          <a:endParaRPr lang="en-US" sz="2000" kern="1200" dirty="0"/>
        </a:p>
      </dsp:txBody>
      <dsp:txXfrm>
        <a:off x="1712959" y="2949743"/>
        <a:ext cx="6516640" cy="1848242"/>
      </dsp:txXfrm>
    </dsp:sp>
    <dsp:sp modelId="{889131BE-3A6B-4B48-98CB-9C233DE61FE5}">
      <dsp:nvSpPr>
        <dsp:cNvPr id="0" name=""/>
        <dsp:cNvSpPr/>
      </dsp:nvSpPr>
      <dsp:spPr>
        <a:xfrm>
          <a:off x="76199" y="3124200"/>
          <a:ext cx="1627600" cy="1499327"/>
        </a:xfrm>
        <a:prstGeom prst="roundRect">
          <a:avLst>
            <a:gd name="adj" fmla="val 10000"/>
          </a:avLst>
        </a:prstGeom>
        <a:blipFill rotWithShape="1">
          <a:blip xmlns:r="http://schemas.openxmlformats.org/officeDocument/2006/relationships" r:embed="rId5" cstate="screen">
            <a:extLst/>
          </a:blip>
          <a:stretch>
            <a:fillRect/>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5">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6">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2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CE3FAA6-4C88-447A-88C0-ECB370F87CD2}" type="datetimeFigureOut">
              <a:rPr lang="en-US"/>
              <a:pPr>
                <a:defRPr/>
              </a:pPr>
              <a:t>4/25/14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6CC5CAD-DED5-41DE-8C70-3DD0B7F36179}" type="slidenum">
              <a:rPr lang="en-US"/>
              <a:pPr>
                <a:defRPr/>
              </a:pPr>
              <a:t>‹#›</a:t>
            </a:fld>
            <a:endParaRPr lang="en-US" dirty="0"/>
          </a:p>
        </p:txBody>
      </p:sp>
    </p:spTree>
    <p:extLst>
      <p:ext uri="{BB962C8B-B14F-4D97-AF65-F5344CB8AC3E}">
        <p14:creationId xmlns:p14="http://schemas.microsoft.com/office/powerpoint/2010/main" val="2454782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452A018-DC7C-442F-B64C-2E50CF724AD6}" type="datetimeFigureOut">
              <a:rPr lang="en-US"/>
              <a:pPr>
                <a:defRPr/>
              </a:pPr>
              <a:t>4/25/14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1C00002-6189-4F3C-B0A5-4F372AE53E8E}" type="slidenum">
              <a:rPr lang="en-US"/>
              <a:pPr>
                <a:defRPr/>
              </a:pPr>
              <a:t>‹#›</a:t>
            </a:fld>
            <a:endParaRPr lang="en-US" dirty="0"/>
          </a:p>
        </p:txBody>
      </p:sp>
    </p:spTree>
    <p:extLst>
      <p:ext uri="{BB962C8B-B14F-4D97-AF65-F5344CB8AC3E}">
        <p14:creationId xmlns:p14="http://schemas.microsoft.com/office/powerpoint/2010/main" val="2032864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www.bsa.org/country/News%20and%20Events/News%20Archives/global/05122009-idc-globalstudy.aspx"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44D97F-0094-4F91-B650-37BB2E289A3F}" type="slidenum">
              <a:rPr lang="en-US">
                <a:cs typeface="Arial" charset="0"/>
              </a:rPr>
              <a:pPr fontAlgn="base">
                <a:spcBef>
                  <a:spcPct val="0"/>
                </a:spcBef>
                <a:spcAft>
                  <a:spcPct val="0"/>
                </a:spcAft>
                <a:defRPr/>
              </a:pPr>
              <a:t>1</a:t>
            </a:fld>
            <a:endParaRPr lang="en-US" dirty="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Hacker – Someone</a:t>
            </a:r>
            <a:r>
              <a:rPr lang="en-US" baseline="0" dirty="0" smtClean="0"/>
              <a:t> who is knowledgeable enough to gain access to computer systems without authorization  - done out of curiosity and not with the desire to do hard</a:t>
            </a:r>
          </a:p>
          <a:p>
            <a:r>
              <a:rPr lang="en-US" baseline="0" dirty="0" smtClean="0"/>
              <a:t>Crackers – Those who break into computer systems with the intention of doing damage or committing a crime</a:t>
            </a:r>
          </a:p>
          <a:p>
            <a:r>
              <a:rPr lang="en-US" baseline="0" dirty="0" smtClean="0"/>
              <a:t>Hacktivists – Those who attempt to break into systems or deface Web Sites to promote political or ideological goals (free speech, human rights, and antiwar campaigns</a:t>
            </a:r>
            <a:endParaRPr lang="en-US" dirty="0"/>
          </a:p>
        </p:txBody>
      </p:sp>
      <p:sp>
        <p:nvSpPr>
          <p:cNvPr id="4" name="Slide Number Placeholder 3"/>
          <p:cNvSpPr>
            <a:spLocks noGrp="1"/>
          </p:cNvSpPr>
          <p:nvPr>
            <p:ph type="sldNum" sz="quarter" idx="10"/>
          </p:nvPr>
        </p:nvSpPr>
        <p:spPr/>
        <p:txBody>
          <a:bodyPr/>
          <a:lstStyle/>
          <a:p>
            <a:pPr>
              <a:defRPr/>
            </a:pPr>
            <a:fld id="{61C00002-6189-4F3C-B0A5-4F372AE53E8E}" type="slidenum">
              <a:rPr lang="en-US" smtClean="0"/>
              <a:pPr>
                <a:defRPr/>
              </a:pPr>
              <a:t>15</a:t>
            </a:fld>
            <a:endParaRPr lang="en-US"/>
          </a:p>
        </p:txBody>
      </p:sp>
    </p:spTree>
    <p:extLst>
      <p:ext uri="{BB962C8B-B14F-4D97-AF65-F5344CB8AC3E}">
        <p14:creationId xmlns:p14="http://schemas.microsoft.com/office/powerpoint/2010/main" val="3375425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Unauthorized</a:t>
            </a:r>
            <a:r>
              <a:rPr lang="en-US" altLang="en-US" baseline="0" dirty="0" smtClean="0"/>
              <a:t> access: an IS security breach where an unauthorized individual sees, manipulates, or otherwise handles electronically stored information</a:t>
            </a:r>
          </a:p>
          <a:p>
            <a:r>
              <a:rPr lang="en-US" altLang="en-US" baseline="0" dirty="0" smtClean="0"/>
              <a:t>Information Modification -  an intentional change of electronic information by authorized </a:t>
            </a:r>
            <a:r>
              <a:rPr lang="en-US" altLang="en-US" baseline="0" dirty="0" err="1" smtClean="0"/>
              <a:t>users.e.g</a:t>
            </a:r>
            <a:r>
              <a:rPr lang="en-US" altLang="en-US" baseline="0" dirty="0" smtClean="0"/>
              <a:t>. crackers hack into a </a:t>
            </a:r>
            <a:r>
              <a:rPr lang="en-US" altLang="en-US" baseline="0" dirty="0" err="1" smtClean="0"/>
              <a:t>govt</a:t>
            </a:r>
            <a:r>
              <a:rPr lang="en-US" altLang="en-US" baseline="0" dirty="0" smtClean="0"/>
              <a:t> website and change info or when employees give themselves electronic raises or bonuses.   </a:t>
            </a:r>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2009</a:t>
            </a:r>
            <a:r>
              <a:rPr lang="en-US" baseline="0" dirty="0" smtClean="0"/>
              <a:t> White house estimate suggested that cybercrime and industrial espionage approached US$1T/year – nearly 2% of global GDP</a:t>
            </a:r>
          </a:p>
          <a:p>
            <a:r>
              <a:rPr lang="en-US" baseline="0" dirty="0" smtClean="0"/>
              <a:t>Virus attack – a virus is destructive program that </a:t>
            </a:r>
            <a:r>
              <a:rPr lang="en-US" baseline="0" dirty="0" err="1" smtClean="0"/>
              <a:t>disprupts</a:t>
            </a:r>
            <a:r>
              <a:rPr lang="en-US" baseline="0" dirty="0" smtClean="0"/>
              <a:t> the normal functioning of computer systems.  Viruses differ fro other types of malicious code in that they can reproduce themselves – hence the name virus.  They erase file on the hard drive of slow computer processing or otherwise compromise the system.  Viruses infect a single computer and then </a:t>
            </a:r>
            <a:r>
              <a:rPr lang="en-US" baseline="0" dirty="0" err="1" smtClean="0"/>
              <a:t>spready</a:t>
            </a:r>
            <a:r>
              <a:rPr lang="en-US" baseline="0" dirty="0" smtClean="0"/>
              <a:t> to other computers if infected files are shared.  Th3ey are planted in host computers but most </a:t>
            </a:r>
            <a:r>
              <a:rPr lang="en-US" baseline="0" dirty="0" err="1" smtClean="0"/>
              <a:t>ofen</a:t>
            </a:r>
            <a:r>
              <a:rPr lang="en-US" baseline="0" dirty="0" smtClean="0"/>
              <a:t> spread </a:t>
            </a:r>
            <a:r>
              <a:rPr lang="en-US" baseline="0" dirty="0" err="1" smtClean="0"/>
              <a:t>throug</a:t>
            </a:r>
            <a:r>
              <a:rPr lang="en-US" baseline="0" dirty="0" smtClean="0"/>
              <a:t> malicious email </a:t>
            </a:r>
            <a:r>
              <a:rPr lang="en-US" baseline="0" dirty="0" err="1" smtClean="0"/>
              <a:t>attachements</a:t>
            </a:r>
            <a:r>
              <a:rPr lang="en-US" baseline="0" dirty="0" smtClean="0"/>
              <a:t>, the sharing of removable media or </a:t>
            </a:r>
            <a:r>
              <a:rPr lang="en-US" baseline="0" dirty="0" err="1" smtClean="0"/>
              <a:t>dile</a:t>
            </a:r>
            <a:r>
              <a:rPr lang="en-US" baseline="0" dirty="0" smtClean="0"/>
              <a:t> downloads from </a:t>
            </a:r>
            <a:r>
              <a:rPr lang="en-US" baseline="0" dirty="0" err="1" smtClean="0"/>
              <a:t>malicous</a:t>
            </a:r>
            <a:r>
              <a:rPr lang="en-US" baseline="0" dirty="0" smtClean="0"/>
              <a:t> web sites</a:t>
            </a:r>
            <a:endParaRPr lang="en-US" dirty="0"/>
          </a:p>
        </p:txBody>
      </p:sp>
      <p:sp>
        <p:nvSpPr>
          <p:cNvPr id="4" name="Slide Number Placeholder 3"/>
          <p:cNvSpPr>
            <a:spLocks noGrp="1"/>
          </p:cNvSpPr>
          <p:nvPr>
            <p:ph type="sldNum" sz="quarter" idx="10"/>
          </p:nvPr>
        </p:nvSpPr>
        <p:spPr/>
        <p:txBody>
          <a:bodyPr/>
          <a:lstStyle/>
          <a:p>
            <a:pPr>
              <a:defRPr/>
            </a:pPr>
            <a:fld id="{61C00002-6189-4F3C-B0A5-4F372AE53E8E}" type="slidenum">
              <a:rPr lang="en-US" smtClean="0"/>
              <a:pPr>
                <a:defRPr/>
              </a:pPr>
              <a:t>21</a:t>
            </a:fld>
            <a:endParaRPr lang="en-US"/>
          </a:p>
        </p:txBody>
      </p:sp>
    </p:spTree>
    <p:extLst>
      <p:ext uri="{BB962C8B-B14F-4D97-AF65-F5344CB8AC3E}">
        <p14:creationId xmlns:p14="http://schemas.microsoft.com/office/powerpoint/2010/main" val="3287281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Former </a:t>
            </a:r>
            <a:r>
              <a:rPr lang="en-US" dirty="0" err="1" smtClean="0"/>
              <a:t>ee</a:t>
            </a:r>
            <a:r>
              <a:rPr lang="en-US" dirty="0" smtClean="0"/>
              <a:t> in MINN</a:t>
            </a:r>
            <a:r>
              <a:rPr lang="en-US" baseline="0" dirty="0" smtClean="0"/>
              <a:t> demanded $ to deactivate the time bomb he planted in company computers before it destroyed </a:t>
            </a:r>
            <a:r>
              <a:rPr lang="en-US" baseline="0" dirty="0" err="1" smtClean="0"/>
              <a:t>ee</a:t>
            </a:r>
            <a:r>
              <a:rPr lang="en-US" baseline="0" dirty="0" smtClean="0"/>
              <a:t> payroll records</a:t>
            </a:r>
            <a:endParaRPr lang="en-US" dirty="0"/>
          </a:p>
        </p:txBody>
      </p:sp>
      <p:sp>
        <p:nvSpPr>
          <p:cNvPr id="4" name="Slide Number Placeholder 3"/>
          <p:cNvSpPr>
            <a:spLocks noGrp="1"/>
          </p:cNvSpPr>
          <p:nvPr>
            <p:ph type="sldNum" sz="quarter" idx="10"/>
          </p:nvPr>
        </p:nvSpPr>
        <p:spPr/>
        <p:txBody>
          <a:bodyPr/>
          <a:lstStyle/>
          <a:p>
            <a:pPr>
              <a:defRPr/>
            </a:pPr>
            <a:fld id="{61C00002-6189-4F3C-B0A5-4F372AE53E8E}" type="slidenum">
              <a:rPr lang="en-US" smtClean="0"/>
              <a:pPr>
                <a:defRPr/>
              </a:pPr>
              <a:t>22</a:t>
            </a:fld>
            <a:endParaRPr lang="en-US" dirty="0"/>
          </a:p>
        </p:txBody>
      </p:sp>
    </p:spTree>
    <p:extLst>
      <p:ext uri="{BB962C8B-B14F-4D97-AF65-F5344CB8AC3E}">
        <p14:creationId xmlns:p14="http://schemas.microsoft.com/office/powerpoint/2010/main" val="3749999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MS PGothic" pitchFamily="34" charset="-128"/>
              </a:rPr>
              <a:t>Info Tech Auditing and Cyber security</a:t>
            </a:r>
          </a:p>
          <a:p>
            <a:endParaRPr lang="en-US" altLang="en-US" dirty="0" smtClean="0">
              <a:ea typeface="MS PGothic" pitchFamily="34" charset="-128"/>
            </a:endParaRPr>
          </a:p>
          <a:p>
            <a:r>
              <a:rPr lang="en-US" altLang="en-US" dirty="0" smtClean="0">
                <a:ea typeface="MS PGothic" pitchFamily="34" charset="-128"/>
              </a:rPr>
              <a:t>IT Risk is real to all organizations</a:t>
            </a:r>
          </a:p>
          <a:p>
            <a:r>
              <a:rPr lang="en-US" altLang="en-US" dirty="0" smtClean="0">
                <a:ea typeface="MS PGothic" pitchFamily="34" charset="-128"/>
              </a:rPr>
              <a:t>Intersection of Risk, Accounting and MIS</a:t>
            </a:r>
          </a:p>
          <a:p>
            <a:r>
              <a:rPr lang="en-US" altLang="en-US" dirty="0" smtClean="0">
                <a:ea typeface="MS PGothic" pitchFamily="34" charset="-128"/>
              </a:rPr>
              <a:t>We are looking for interested students from these, or related, disciplines</a:t>
            </a:r>
            <a:endParaRPr lang="en-US" altLang="en-US" dirty="0" smtClean="0">
              <a:ea typeface="MS PGothic" pitchFamily="34" charset="-128"/>
            </a:endParaRPr>
          </a:p>
        </p:txBody>
      </p:sp>
      <p:sp>
        <p:nvSpPr>
          <p:cNvPr id="16387"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FA305DCE-16B2-4EF1-9072-0499B55910E5}" type="slidenum">
              <a:rPr lang="en-US" sz="1200"/>
              <a:pPr eaLnBrk="1" hangingPunct="1">
                <a:defRPr/>
              </a:pPr>
              <a:t>2</a:t>
            </a:fld>
            <a:endParaRPr 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t>Spear</a:t>
            </a:r>
            <a:r>
              <a:rPr lang="en-US" baseline="0" dirty="0" smtClean="0"/>
              <a:t> phishing is more sophisticated fraudulent email attack that targets a specific person or organization – attacker needs specific info in order to optimally target the phishing message which can be gotten fro social media like </a:t>
            </a:r>
            <a:r>
              <a:rPr lang="en-US" baseline="0" dirty="0" err="1" smtClean="0"/>
              <a:t>facebook</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t>Normally used for legitimate</a:t>
            </a:r>
            <a:r>
              <a:rPr lang="en-US" baseline="0" dirty="0" smtClean="0"/>
              <a:t> purposes such as identifying a user in order to present a customized web page or for authentication purposes.  </a:t>
            </a:r>
          </a:p>
          <a:p>
            <a:r>
              <a:rPr lang="en-US" baseline="0" dirty="0" smtClean="0"/>
              <a:t>You can choose not to accept cookies.  But then you may not be able to visit the site or it may not function properly.  </a:t>
            </a:r>
            <a:r>
              <a:rPr lang="en-US" baseline="0" dirty="0" err="1" smtClean="0"/>
              <a:t>Eg</a:t>
            </a:r>
            <a:r>
              <a:rPr lang="en-US" baseline="0" dirty="0" smtClean="0"/>
              <a:t>. Ready the NY Times online, you must register by entering your name and other info.  When you register your name and </a:t>
            </a:r>
            <a:r>
              <a:rPr lang="en-US" baseline="0" dirty="0" err="1" smtClean="0"/>
              <a:t>othe</a:t>
            </a:r>
            <a:r>
              <a:rPr lang="en-US" baseline="0" dirty="0" smtClean="0"/>
              <a:t> r </a:t>
            </a:r>
            <a:r>
              <a:rPr lang="en-US" baseline="0" dirty="0" err="1" smtClean="0"/>
              <a:t>inof</a:t>
            </a:r>
            <a:r>
              <a:rPr lang="en-US" baseline="0" dirty="0" smtClean="0"/>
              <a:t> the cookies are then stored on the machine.  - If you don’t accept the cookies, you are not allowed to access the online paper most </a:t>
            </a:r>
            <a:r>
              <a:rPr lang="en-US" baseline="0" dirty="0" err="1" smtClean="0"/>
              <a:t>onlline</a:t>
            </a:r>
            <a:r>
              <a:rPr lang="en-US" baseline="0" dirty="0" smtClean="0"/>
              <a:t> shopping carts require cookies to function </a:t>
            </a:r>
            <a:r>
              <a:rPr lang="en-US" baseline="0" dirty="0" err="1" smtClean="0"/>
              <a:t>proplerly</a:t>
            </a:r>
            <a:r>
              <a:rPr lang="en-US" baseline="0" dirty="0" smtClean="0"/>
              <a:t>  - can pose a risk because of stored credit card info.  </a:t>
            </a:r>
          </a:p>
          <a:p>
            <a:r>
              <a:rPr lang="en-US" baseline="0" dirty="0" smtClean="0"/>
              <a:t>Should go back and review and delete periodically</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358F62-2837-473A-9E13-7CBCF506D9B5}" type="slidenum">
              <a:rPr lang="en-US">
                <a:cs typeface="Arial" charset="0"/>
              </a:rPr>
              <a:pPr fontAlgn="base">
                <a:spcBef>
                  <a:spcPct val="0"/>
                </a:spcBef>
                <a:spcAft>
                  <a:spcPct val="0"/>
                </a:spcAft>
                <a:defRPr/>
              </a:pPr>
              <a:t>28</a:t>
            </a:fld>
            <a:endParaRPr lang="en-U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World Intellectual Propert</a:t>
            </a:r>
            <a:r>
              <a:rPr lang="en-US" altLang="en-US" baseline="0" dirty="0" smtClean="0"/>
              <a:t>y Organization of the UN to stop others from using their name without permission </a:t>
            </a:r>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Against a group or person to express hatred</a:t>
            </a:r>
            <a:r>
              <a:rPr lang="en-US" altLang="en-US" baseline="0" dirty="0" smtClean="0"/>
              <a:t> or seek revenge</a:t>
            </a:r>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MS PGothic" pitchFamily="34" charset="-128"/>
              </a:rPr>
              <a:t>Jobs in a variety of sectors/industries</a:t>
            </a:r>
          </a:p>
          <a:p>
            <a:r>
              <a:rPr lang="en-US" altLang="en-US" dirty="0" smtClean="0">
                <a:ea typeface="MS PGothic" pitchFamily="34" charset="-128"/>
              </a:rPr>
              <a:t>Fastest growing line of business in Big Four</a:t>
            </a:r>
          </a:p>
          <a:p>
            <a:r>
              <a:rPr lang="en-US" altLang="en-US" dirty="0" smtClean="0">
                <a:ea typeface="MS PGothic" pitchFamily="34" charset="-128"/>
              </a:rPr>
              <a:t>IT Auditors used by IRS and FBI (counter terrorism and cyber-crime)</a:t>
            </a:r>
          </a:p>
          <a:p>
            <a:endParaRPr lang="en-US" altLang="en-US" dirty="0" smtClean="0">
              <a:ea typeface="MS PGothic" pitchFamily="34" charset="-128"/>
            </a:endParaRPr>
          </a:p>
          <a:p>
            <a:r>
              <a:rPr lang="en-US" altLang="en-US" dirty="0" smtClean="0">
                <a:ea typeface="MS PGothic" pitchFamily="34" charset="-128"/>
              </a:rPr>
              <a:t>STEM = </a:t>
            </a:r>
            <a:r>
              <a:rPr lang="en-US" altLang="en-US" dirty="0" err="1" smtClean="0">
                <a:ea typeface="MS PGothic" pitchFamily="34" charset="-128"/>
              </a:rPr>
              <a:t>Science.Technology</a:t>
            </a:r>
            <a:r>
              <a:rPr lang="en-US" altLang="en-US" dirty="0" smtClean="0">
                <a:ea typeface="MS PGothic" pitchFamily="34" charset="-128"/>
              </a:rPr>
              <a:t> Engineering Math -  ITACS only Fox degree recognized as STEM</a:t>
            </a:r>
          </a:p>
          <a:p>
            <a:r>
              <a:rPr lang="en-US" altLang="en-US" dirty="0" smtClean="0">
                <a:ea typeface="MS PGothic" pitchFamily="34" charset="-128"/>
              </a:rPr>
              <a:t>STEM status means international students who graduate can work in US for up to 29 months without sponsorship</a:t>
            </a:r>
          </a:p>
        </p:txBody>
      </p:sp>
      <p:sp>
        <p:nvSpPr>
          <p:cNvPr id="32771"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3FCDEE70-F964-4E3C-BFFB-619DBE47DF83}" type="slidenum">
              <a:rPr lang="en-US" sz="1200"/>
              <a:pPr eaLnBrk="1" hangingPunct="1">
                <a:defRPr/>
              </a:pPr>
              <a:t>3</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3BCD5A-22C2-408C-9D0C-978E87B87F69}" type="slidenum">
              <a:rPr lang="en-US">
                <a:cs typeface="Arial" charset="0"/>
              </a:rPr>
              <a:pPr fontAlgn="base">
                <a:spcBef>
                  <a:spcPct val="0"/>
                </a:spcBef>
                <a:spcAft>
                  <a:spcPct val="0"/>
                </a:spcAft>
                <a:defRPr/>
              </a:pPr>
              <a:t>38</a:t>
            </a:fld>
            <a:endParaRPr lang="en-US" dirty="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IS Resources face risks, and these risks are handled by businesses using three strategies, either individually or together. </a:t>
            </a:r>
          </a:p>
          <a:p>
            <a:pPr marL="171450" indent="-171450" eaLnBrk="1" fontAlgn="auto" hangingPunct="1">
              <a:spcBef>
                <a:spcPts val="0"/>
              </a:spcBef>
              <a:spcAft>
                <a:spcPts val="0"/>
              </a:spcAft>
              <a:buFont typeface="Arial" pitchFamily="34" charset="0"/>
              <a:buChar char="•"/>
              <a:defRPr/>
            </a:pPr>
            <a:r>
              <a:rPr lang="en-US" dirty="0" smtClean="0"/>
              <a:t>Risk reduction is when we take steps to reduce the likelihood of an event, or the consequences of it. For example, installing an antivirus reduces the chance of getting infected, while regular hard drive backups limit the financial loss should a hard drive fail. </a:t>
            </a:r>
          </a:p>
          <a:p>
            <a:pPr marL="171450" indent="-171450" eaLnBrk="1" fontAlgn="auto" hangingPunct="1">
              <a:spcBef>
                <a:spcPts val="0"/>
              </a:spcBef>
              <a:spcAft>
                <a:spcPts val="0"/>
              </a:spcAft>
              <a:buFont typeface="Arial" pitchFamily="34" charset="0"/>
              <a:buChar char="•"/>
              <a:defRPr/>
            </a:pPr>
            <a:r>
              <a:rPr lang="en-US" dirty="0" smtClean="0"/>
              <a:t>Risk acceptance is understanding that some risks are better absorbed if and when they occur than by attempting to reduce them.</a:t>
            </a:r>
          </a:p>
          <a:p>
            <a:pPr marL="171450" indent="-171450" eaLnBrk="1" fontAlgn="auto" hangingPunct="1">
              <a:spcBef>
                <a:spcPts val="0"/>
              </a:spcBef>
              <a:spcAft>
                <a:spcPts val="0"/>
              </a:spcAft>
              <a:buFont typeface="Arial" pitchFamily="34" charset="0"/>
              <a:buChar char="•"/>
              <a:defRPr/>
            </a:pPr>
            <a:r>
              <a:rPr lang="en-US" dirty="0" smtClean="0"/>
              <a:t>Risk transference is a good strategy when a different entity is better positioned to accept and/or reduce the risk, for example an insurance company</a:t>
            </a:r>
            <a:r>
              <a:rPr lang="en-US" dirty="0" smtClean="0"/>
              <a:t>.</a:t>
            </a:r>
          </a:p>
          <a:p>
            <a:pPr marL="171450" indent="-171450" eaLnBrk="1" fontAlgn="auto" hangingPunct="1">
              <a:spcBef>
                <a:spcPts val="0"/>
              </a:spcBef>
              <a:spcAft>
                <a:spcPts val="0"/>
              </a:spcAft>
              <a:buFont typeface="Arial" pitchFamily="34" charset="0"/>
              <a:buChar char="•"/>
              <a:defRPr/>
            </a:pPr>
            <a:endParaRPr lang="en-US" dirty="0" smtClean="0"/>
          </a:p>
          <a:p>
            <a:pPr marL="171450" indent="-171450" eaLnBrk="1" fontAlgn="auto" hangingPunct="1">
              <a:spcBef>
                <a:spcPts val="0"/>
              </a:spcBef>
              <a:spcAft>
                <a:spcPts val="0"/>
              </a:spcAft>
              <a:buFont typeface="Arial" pitchFamily="34" charset="0"/>
              <a:buChar char="•"/>
              <a:defRPr/>
            </a:pPr>
            <a:r>
              <a:rPr lang="en-US" dirty="0" smtClean="0"/>
              <a:t>Risk Analysis:  the value of the assets being protected is assesse,</a:t>
            </a:r>
            <a:r>
              <a:rPr lang="en-US" baseline="0" dirty="0" smtClean="0"/>
              <a:t> determine their probability with estimated costs of whatever protective measures will be taken </a:t>
            </a:r>
            <a:endParaRPr lang="en-US" dirty="0"/>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B58E51-B399-4DA1-95A7-B945D0BA8211}" type="slidenum">
              <a:rPr lang="en-US">
                <a:cs typeface="Arial" charset="0"/>
              </a:rPr>
              <a:pPr fontAlgn="base">
                <a:spcBef>
                  <a:spcPct val="0"/>
                </a:spcBef>
                <a:spcAft>
                  <a:spcPct val="0"/>
                </a:spcAft>
                <a:defRPr/>
              </a:pPr>
              <a:t>39</a:t>
            </a:fld>
            <a:endParaRPr lang="en-US" dirty="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Many laptops</a:t>
            </a:r>
            <a:r>
              <a:rPr lang="en-US" altLang="en-US" baseline="0" dirty="0" smtClean="0"/>
              <a:t> now have fingertip readers; retinal scans at border crossings</a:t>
            </a:r>
          </a:p>
          <a:p>
            <a:r>
              <a:rPr lang="en-US" altLang="en-US" baseline="0" dirty="0" smtClean="0"/>
              <a:t>Hong Kong – smart card and thumb prints </a:t>
            </a:r>
            <a:endParaRPr lang="en-US" altLang="en-US" dirty="0" smtClean="0"/>
          </a:p>
          <a:p>
            <a:endParaRPr lang="en-US" alt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Refers to methods of configuring</a:t>
            </a:r>
            <a:r>
              <a:rPr lang="en-US" altLang="en-US" baseline="0" dirty="0" smtClean="0"/>
              <a:t> the LAN so that only authorized users gain access </a:t>
            </a:r>
            <a:endParaRPr lang="en-US"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MS PGothic" pitchFamily="34" charset="-128"/>
              </a:rPr>
              <a:t>Professionally oriented, hands on, graduate education in IT risk assurance. </a:t>
            </a:r>
          </a:p>
          <a:p>
            <a:endParaRPr lang="en-US" altLang="en-US" smtClean="0">
              <a:ea typeface="MS PGothic" pitchFamily="34" charset="-128"/>
            </a:endParaRPr>
          </a:p>
          <a:p>
            <a:r>
              <a:rPr lang="en-US" altLang="en-US" smtClean="0">
                <a:ea typeface="MS PGothic" pitchFamily="34" charset="-128"/>
              </a:rPr>
              <a:t>You will work with many of the technology components that you will fine in the field</a:t>
            </a:r>
          </a:p>
          <a:p>
            <a:r>
              <a:rPr lang="en-US" altLang="en-US" smtClean="0">
                <a:ea typeface="MS PGothic" pitchFamily="34" charset="-128"/>
              </a:rPr>
              <a:t>An executive coach will work with you on your business consulting skills</a:t>
            </a:r>
          </a:p>
          <a:p>
            <a:r>
              <a:rPr lang="en-US" altLang="en-US" smtClean="0">
                <a:ea typeface="MS PGothic" pitchFamily="34" charset="-128"/>
              </a:rPr>
              <a:t>An experienced CISA who is familiar with the exam will help you prepare for the CISA exam</a:t>
            </a:r>
          </a:p>
        </p:txBody>
      </p:sp>
      <p:sp>
        <p:nvSpPr>
          <p:cNvPr id="19459"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6172C1D0-6733-4555-A92F-E1BC5ACB4BBB}" type="slidenum">
              <a:rPr lang="en-US" sz="1200"/>
              <a:pPr eaLnBrk="1" hangingPunct="1">
                <a:defRPr/>
              </a:pPr>
              <a:t>4</a:t>
            </a:fld>
            <a:endParaRPr 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Scrambles them before they enter</a:t>
            </a:r>
            <a:r>
              <a:rPr lang="en-US" altLang="en-US" baseline="0" dirty="0" smtClean="0"/>
              <a:t> the airwaves or networks; decodes upon receipt.  </a:t>
            </a:r>
            <a:endParaRPr lang="en-US" alt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Managing IS security is a constant challenge, in this section we discuss managing security and implementing an effective security plan.</a:t>
            </a:r>
          </a:p>
          <a:p>
            <a:pPr eaLnBrk="1" hangingPunct="1">
              <a:spcBef>
                <a:spcPct val="0"/>
              </a:spcBef>
            </a:pPr>
            <a:endParaRPr lang="en-US" dirty="0" smtClean="0"/>
          </a:p>
        </p:txBody>
      </p:sp>
      <p:sp>
        <p:nvSpPr>
          <p:cNvPr id="860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B824E8-D34E-4F1D-9EDD-38E1C085C190}" type="slidenum">
              <a:rPr lang="en-US">
                <a:cs typeface="Arial" charset="0"/>
              </a:rPr>
              <a:pPr fontAlgn="base">
                <a:spcBef>
                  <a:spcPct val="0"/>
                </a:spcBef>
                <a:spcAft>
                  <a:spcPct val="0"/>
                </a:spcAft>
                <a:defRPr/>
              </a:pPr>
              <a:t>52</a:t>
            </a:fld>
            <a:endParaRPr lang="en-US" dirty="0">
              <a:cs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Acceptable use policies – computer and internet usage policies for employees and contractors</a:t>
            </a:r>
            <a:r>
              <a:rPr lang="en-US" altLang="en-US" baseline="0" dirty="0" smtClean="0"/>
              <a:t> within an </a:t>
            </a:r>
            <a:r>
              <a:rPr lang="en-US" altLang="en-US" baseline="0" dirty="0" err="1" smtClean="0"/>
              <a:t>organziation</a:t>
            </a:r>
            <a:r>
              <a:rPr lang="en-US" altLang="en-US" baseline="0" dirty="0" smtClean="0"/>
              <a:t> with clearly spelled out penalties for non-compliance </a:t>
            </a:r>
            <a:endParaRPr lang="en-US" alt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921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8AECCB-4B0C-41CF-A569-553F863EB98D}" type="slidenum">
              <a:rPr lang="en-US">
                <a:cs typeface="Arial" charset="0"/>
              </a:rPr>
              <a:pPr fontAlgn="base">
                <a:spcBef>
                  <a:spcPct val="0"/>
                </a:spcBef>
                <a:spcAft>
                  <a:spcPct val="0"/>
                </a:spcAft>
                <a:defRPr/>
              </a:pPr>
              <a:t>55</a:t>
            </a:fld>
            <a:endParaRPr lang="en-US" dirty="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206D72-1142-40A5-A1FA-11D9D6BD1080}" type="slidenum">
              <a:rPr lang="en-US">
                <a:cs typeface="Arial" charset="0"/>
              </a:rPr>
              <a:pPr fontAlgn="base">
                <a:spcBef>
                  <a:spcPct val="0"/>
                </a:spcBef>
                <a:spcAft>
                  <a:spcPct val="0"/>
                </a:spcAft>
                <a:defRPr/>
              </a:pPr>
              <a:t>6</a:t>
            </a:fld>
            <a:endParaRPr lang="en-US">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0" y="4343400"/>
            <a:ext cx="6858000" cy="4113213"/>
          </a:xfrm>
        </p:spPr>
        <p:txBody>
          <a:bodyPr>
            <a:normAutofit/>
          </a:bodyPr>
          <a:lstStyle/>
          <a:p>
            <a:pPr marL="228600" indent="-228600">
              <a:buFontTx/>
              <a:buAutoNum type="arabicPlain" startAt="2006"/>
              <a:defRPr/>
            </a:pPr>
            <a:r>
              <a:rPr lang="en-US" sz="2400" dirty="0" smtClean="0"/>
              <a:t> FBI Computer Crime and Security Survey</a:t>
            </a:r>
          </a:p>
          <a:p>
            <a:pPr marL="228600" indent="-228600">
              <a:defRPr/>
            </a:pPr>
            <a:endParaRPr lang="en-US" sz="2400" dirty="0" smtClean="0"/>
          </a:p>
          <a:p>
            <a:pPr>
              <a:defRPr/>
            </a:pPr>
            <a:r>
              <a:rPr lang="en-US" sz="2400" dirty="0" smtClean="0"/>
              <a:t>Figures based on a survey of 639 organizations</a:t>
            </a:r>
          </a:p>
          <a:p>
            <a:pPr>
              <a:defRPr/>
            </a:pPr>
            <a:endParaRPr lang="en-US" sz="2400" dirty="0" smtClean="0"/>
          </a:p>
          <a:p>
            <a:pPr>
              <a:defRPr/>
            </a:pPr>
            <a:r>
              <a:rPr lang="en-US" sz="2400" dirty="0" smtClean="0"/>
              <a:t>This was reported…how much wasn’t reported?</a:t>
            </a:r>
          </a:p>
          <a:p>
            <a:pPr>
              <a:defRPr/>
            </a:pPr>
            <a:endParaRPr lang="en-US" sz="24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sldNum" sz="quarter" idx="5"/>
          </p:nvPr>
        </p:nvSpPr>
        <p:spPr>
          <a:xfrm>
            <a:off x="3886200" y="8686800"/>
            <a:ext cx="2971800" cy="457200"/>
          </a:xfrm>
        </p:spPr>
        <p:txBody>
          <a:bodyPr/>
          <a:lstStyle/>
          <a:p>
            <a:pPr>
              <a:defRPr/>
            </a:pPr>
            <a:endParaRPr lang="en-US" smtClean="0"/>
          </a:p>
        </p:txBody>
      </p:sp>
      <p:sp>
        <p:nvSpPr>
          <p:cNvPr id="7885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n-US" altLang="en-US" sz="1200"/>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xfrm>
            <a:off x="0" y="4343400"/>
            <a:ext cx="68580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800" dirty="0" smtClean="0">
                <a:hlinkClick r:id="rId3"/>
              </a:rPr>
              <a:t>http://www.bsa.org/country/News%20and%20Events/News%20Archives/global/05122009-idc-globalstudy.aspx</a:t>
            </a:r>
            <a:endParaRPr lang="en-US" altLang="en-US" sz="1800" dirty="0" smtClean="0"/>
          </a:p>
          <a:p>
            <a:pPr eaLnBrk="1" hangingPunct="1"/>
            <a:endParaRPr lang="en-US" altLang="en-US" sz="1800" dirty="0" smtClean="0"/>
          </a:p>
          <a:p>
            <a:pPr eaLnBrk="1" hangingPunct="1"/>
            <a:r>
              <a:rPr lang="en-US" altLang="en-US" sz="1800" dirty="0" smtClean="0">
                <a:latin typeface="Book Antiqua" pitchFamily="18" charset="0"/>
              </a:rPr>
              <a:t>Have you ever gone to a friend’s house with a blank diskette or CD and copied a program, a game, music or a movie?  </a:t>
            </a:r>
          </a:p>
          <a:p>
            <a:pPr eaLnBrk="1" hangingPunct="1"/>
            <a:endParaRPr lang="en-US" altLang="en-US" sz="1800" dirty="0" smtClean="0">
              <a:latin typeface="Book Antiqua" pitchFamily="18" charset="0"/>
            </a:endParaRPr>
          </a:p>
          <a:p>
            <a:pPr eaLnBrk="1" hangingPunct="1"/>
            <a:r>
              <a:rPr lang="en-US" altLang="en-US" sz="1800" dirty="0" smtClean="0">
                <a:latin typeface="Book Antiqua" pitchFamily="18" charset="0"/>
              </a:rPr>
              <a:t>Has anyone offered to give you a “free” copy of a program or game?  </a:t>
            </a:r>
          </a:p>
          <a:p>
            <a:pPr eaLnBrk="1" hangingPunct="1"/>
            <a:endParaRPr lang="en-US" altLang="en-US" sz="1800" dirty="0" smtClean="0">
              <a:latin typeface="Book Antiqua" pitchFamily="18" charset="0"/>
            </a:endParaRPr>
          </a:p>
          <a:p>
            <a:pPr eaLnBrk="1" hangingPunct="1"/>
            <a:r>
              <a:rPr lang="en-US" altLang="en-US" sz="1800" dirty="0" smtClean="0">
                <a:latin typeface="Book Antiqua" pitchFamily="18" charset="0"/>
              </a:rPr>
              <a:t>How do you feel about making an illegal copy of such items?  </a:t>
            </a:r>
          </a:p>
          <a:p>
            <a:pPr eaLnBrk="1" hangingPunct="1"/>
            <a:endParaRPr lang="en-US" altLang="en-US" sz="1800" dirty="0" smtClean="0">
              <a:latin typeface="Book Antiqua" pitchFamily="18" charset="0"/>
            </a:endParaRPr>
          </a:p>
          <a:p>
            <a:pPr eaLnBrk="1" hangingPunct="1"/>
            <a:r>
              <a:rPr lang="en-US" altLang="en-US" sz="1800" dirty="0" smtClean="0">
                <a:latin typeface="Book Antiqua" pitchFamily="18" charset="0"/>
              </a:rPr>
              <a:t>Is it all right to let someone else copy your programs, games, music or movies as long as your own copies are not pirated? </a:t>
            </a:r>
            <a:endParaRPr lang="en-US" altLang="en-US" sz="18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ounded Rectangle 6"/>
          <p:cNvSpPr/>
          <p:nvPr userDrawn="1"/>
        </p:nvSpPr>
        <p:spPr>
          <a:xfrm>
            <a:off x="1219200" y="3810000"/>
            <a:ext cx="6705600" cy="1905000"/>
          </a:xfrm>
          <a:prstGeom prst="roundRect">
            <a:avLst/>
          </a:prstGeom>
          <a:no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5" name="Rounded Rectangle 7"/>
          <p:cNvSpPr/>
          <p:nvPr userDrawn="1"/>
        </p:nvSpPr>
        <p:spPr>
          <a:xfrm>
            <a:off x="533400" y="2057400"/>
            <a:ext cx="8077200" cy="16002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4" name="Title 13"/>
          <p:cNvSpPr>
            <a:spLocks noGrp="1"/>
          </p:cNvSpPr>
          <p:nvPr>
            <p:ph type="title"/>
          </p:nvPr>
        </p:nvSpPr>
        <p:spPr>
          <a:xfrm>
            <a:off x="685800" y="2133600"/>
            <a:ext cx="7772400" cy="1447800"/>
          </a:xfrm>
        </p:spPr>
        <p:txBody>
          <a:body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5" name="Rounded Rectangle 9"/>
          <p:cNvSpPr/>
          <p:nvPr userDrawn="1"/>
        </p:nvSpPr>
        <p:spPr>
          <a:xfrm>
            <a:off x="381000" y="1752600"/>
            <a:ext cx="8382000" cy="4724400"/>
          </a:xfrm>
          <a:prstGeom prst="roundRect">
            <a:avLst/>
          </a:prstGeom>
          <a:no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304800"/>
            <a:ext cx="8229600" cy="1295400"/>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ounded Rectangle 8"/>
          <p:cNvSpPr/>
          <p:nvPr userDrawn="1"/>
        </p:nvSpPr>
        <p:spPr>
          <a:xfrm>
            <a:off x="6553200" y="228600"/>
            <a:ext cx="2209800" cy="59436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5" name="Rounded Rectangle 9"/>
          <p:cNvSpPr/>
          <p:nvPr userDrawn="1"/>
        </p:nvSpPr>
        <p:spPr>
          <a:xfrm>
            <a:off x="381000" y="228600"/>
            <a:ext cx="6019800" cy="5943600"/>
          </a:xfrm>
          <a:prstGeom prst="roundRect">
            <a:avLst/>
          </a:prstGeom>
          <a:no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2" name="Vertical Title 1"/>
          <p:cNvSpPr>
            <a:spLocks noGrp="1"/>
          </p:cNvSpPr>
          <p:nvPr>
            <p:ph type="title" orient="vert"/>
          </p:nvPr>
        </p:nvSpPr>
        <p:spPr>
          <a:xfrm>
            <a:off x="6629400" y="304801"/>
            <a:ext cx="2057400" cy="57912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304801"/>
            <a:ext cx="58674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6"/>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304800"/>
            <a:ext cx="8229600" cy="12954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ounded Rectangle 10"/>
          <p:cNvSpPr/>
          <p:nvPr userDrawn="1"/>
        </p:nvSpPr>
        <p:spPr>
          <a:xfrm>
            <a:off x="609600" y="4343400"/>
            <a:ext cx="8001000" cy="16002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5" name="Rounded Rectangle 12"/>
          <p:cNvSpPr/>
          <p:nvPr userDrawn="1"/>
        </p:nvSpPr>
        <p:spPr>
          <a:xfrm>
            <a:off x="609600" y="2590800"/>
            <a:ext cx="8001000" cy="1676400"/>
          </a:xfrm>
          <a:prstGeom prst="roundRect">
            <a:avLst/>
          </a:prstGeom>
          <a:no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722313" y="4419600"/>
            <a:ext cx="7772400" cy="1447800"/>
          </a:xfrm>
        </p:spPr>
        <p:txBody>
          <a:bodyPr anchor="t">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667000"/>
            <a:ext cx="7772400" cy="15240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ounded Rectangle 7"/>
          <p:cNvSpPr/>
          <p:nvPr userDrawn="1"/>
        </p:nvSpPr>
        <p:spPr>
          <a:xfrm>
            <a:off x="381000" y="228600"/>
            <a:ext cx="8382000" cy="1447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304800"/>
            <a:ext cx="82296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ounded Rectangle 5"/>
          <p:cNvSpPr/>
          <p:nvPr userDrawn="1"/>
        </p:nvSpPr>
        <p:spPr>
          <a:xfrm>
            <a:off x="381000" y="228600"/>
            <a:ext cx="8382000" cy="12954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304800"/>
            <a:ext cx="8229600" cy="1143000"/>
          </a:xfrm>
        </p:spPr>
        <p:txBody>
          <a:bodyPr/>
          <a:lstStyle>
            <a:lvl1pPr>
              <a:defRPr sz="3600"/>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3255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828800"/>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TextBox 10"/>
          <p:cNvSpPr txBox="1"/>
          <p:nvPr userDrawn="1"/>
        </p:nvSpPr>
        <p:spPr>
          <a:xfrm>
            <a:off x="457200" y="6505575"/>
            <a:ext cx="8229600" cy="276225"/>
          </a:xfrm>
          <a:prstGeom prst="rect">
            <a:avLst/>
          </a:prstGeom>
          <a:noFill/>
        </p:spPr>
        <p:txBody>
          <a:bodyPr>
            <a:spAutoFit/>
          </a:bodyPr>
          <a:lstStyle/>
          <a:p>
            <a:pPr fontAlgn="auto">
              <a:spcBef>
                <a:spcPts val="0"/>
              </a:spcBef>
              <a:spcAft>
                <a:spcPts val="0"/>
              </a:spcAft>
              <a:tabLst>
                <a:tab pos="8053388" algn="r"/>
              </a:tabLst>
              <a:defRPr/>
            </a:pPr>
            <a:r>
              <a:rPr lang="en-US" sz="1200" dirty="0">
                <a:latin typeface="+mn-lt"/>
                <a:cs typeface="+mn-cs"/>
              </a:rPr>
              <a:t>Copyright © 2014 Pearson Education, Inc. 	</a:t>
            </a:r>
            <a:fld id="{D1FB65F4-BFFC-47D3-ADC3-E9C68D320F79}" type="slidenum">
              <a:rPr lang="en-US" sz="1200">
                <a:latin typeface="+mn-lt"/>
                <a:cs typeface="+mn-cs"/>
              </a:rPr>
              <a:pPr fontAlgn="auto">
                <a:spcBef>
                  <a:spcPts val="0"/>
                </a:spcBef>
                <a:spcAft>
                  <a:spcPts val="0"/>
                </a:spcAft>
                <a:tabLst>
                  <a:tab pos="8053388" algn="r"/>
                </a:tabLst>
                <a:defRPr/>
              </a:pPr>
              <a:t>‹#›</a:t>
            </a:fld>
            <a:endParaRPr lang="en-US" sz="1200" dirty="0">
              <a:latin typeface="+mn-lt"/>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2" r:id="rId5"/>
    <p:sldLayoutId id="2147483677" r:id="rId6"/>
    <p:sldLayoutId id="2147483671" r:id="rId7"/>
    <p:sldLayoutId id="2147483670" r:id="rId8"/>
    <p:sldLayoutId id="2147483669" r:id="rId9"/>
    <p:sldLayoutId id="2147483678" r:id="rId10"/>
    <p:sldLayoutId id="2147483679" r:id="rId11"/>
  </p:sldLayoutIdLst>
  <p:txStyles>
    <p:titleStyle>
      <a:lvl1pPr algn="l" rtl="0" eaLnBrk="0" fontAlgn="base" hangingPunct="0">
        <a:spcBef>
          <a:spcPct val="0"/>
        </a:spcBef>
        <a:spcAft>
          <a:spcPct val="0"/>
        </a:spcAft>
        <a:defRPr sz="3400" kern="12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Calibri" pitchFamily="34" charset="0"/>
        </a:defRPr>
      </a:lvl2pPr>
      <a:lvl3pPr algn="l" rtl="0" eaLnBrk="0" fontAlgn="base" hangingPunct="0">
        <a:spcBef>
          <a:spcPct val="0"/>
        </a:spcBef>
        <a:spcAft>
          <a:spcPct val="0"/>
        </a:spcAft>
        <a:defRPr sz="3400">
          <a:solidFill>
            <a:schemeClr val="tx1"/>
          </a:solidFill>
          <a:latin typeface="Calibri" pitchFamily="34" charset="0"/>
        </a:defRPr>
      </a:lvl3pPr>
      <a:lvl4pPr algn="l" rtl="0" eaLnBrk="0" fontAlgn="base" hangingPunct="0">
        <a:spcBef>
          <a:spcPct val="0"/>
        </a:spcBef>
        <a:spcAft>
          <a:spcPct val="0"/>
        </a:spcAft>
        <a:defRPr sz="3400">
          <a:solidFill>
            <a:schemeClr val="tx1"/>
          </a:solidFill>
          <a:latin typeface="Calibri" pitchFamily="34" charset="0"/>
        </a:defRPr>
      </a:lvl4pPr>
      <a:lvl5pPr algn="l" rtl="0" eaLnBrk="0" fontAlgn="base" hangingPunct="0">
        <a:spcBef>
          <a:spcPct val="0"/>
        </a:spcBef>
        <a:spcAft>
          <a:spcPct val="0"/>
        </a:spcAft>
        <a:defRPr sz="3400">
          <a:solidFill>
            <a:schemeClr val="tx1"/>
          </a:solidFill>
          <a:latin typeface="Calibri" pitchFamily="34" charset="0"/>
        </a:defRPr>
      </a:lvl5pPr>
      <a:lvl6pPr marL="457200" algn="l" rtl="0" fontAlgn="base">
        <a:spcBef>
          <a:spcPct val="0"/>
        </a:spcBef>
        <a:spcAft>
          <a:spcPct val="0"/>
        </a:spcAft>
        <a:defRPr sz="3400">
          <a:solidFill>
            <a:schemeClr val="tx1"/>
          </a:solidFill>
          <a:latin typeface="Calibri" pitchFamily="34" charset="0"/>
        </a:defRPr>
      </a:lvl6pPr>
      <a:lvl7pPr marL="914400" algn="l" rtl="0" fontAlgn="base">
        <a:spcBef>
          <a:spcPct val="0"/>
        </a:spcBef>
        <a:spcAft>
          <a:spcPct val="0"/>
        </a:spcAft>
        <a:defRPr sz="3400">
          <a:solidFill>
            <a:schemeClr val="tx1"/>
          </a:solidFill>
          <a:latin typeface="Calibri" pitchFamily="34" charset="0"/>
        </a:defRPr>
      </a:lvl7pPr>
      <a:lvl8pPr marL="1371600" algn="l" rtl="0" fontAlgn="base">
        <a:spcBef>
          <a:spcPct val="0"/>
        </a:spcBef>
        <a:spcAft>
          <a:spcPct val="0"/>
        </a:spcAft>
        <a:defRPr sz="3400">
          <a:solidFill>
            <a:schemeClr val="tx1"/>
          </a:solidFill>
          <a:latin typeface="Calibri" pitchFamily="34" charset="0"/>
        </a:defRPr>
      </a:lvl8pPr>
      <a:lvl9pPr marL="1828800" algn="l" rtl="0" fontAlgn="base">
        <a:spcBef>
          <a:spcPct val="0"/>
        </a:spcBef>
        <a:spcAft>
          <a:spcPct val="0"/>
        </a:spcAft>
        <a:defRPr sz="3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3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3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3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community.mis.temple.edu%5Citacs" TargetMode="External"/><Relationship Id="rId3" Type="http://schemas.openxmlformats.org/officeDocument/2006/relationships/hyperlink" Target="mailto:richard.flanagan@temple.edu"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image" Target="../media/image4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51.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IS Security is a critical aspect of managing in the digital world</a:t>
            </a:r>
            <a:endParaRPr lang="en-US" dirty="0"/>
          </a:p>
        </p:txBody>
      </p:sp>
      <p:sp>
        <p:nvSpPr>
          <p:cNvPr id="16386" name="Title 3"/>
          <p:cNvSpPr>
            <a:spLocks noGrp="1"/>
          </p:cNvSpPr>
          <p:nvPr>
            <p:ph type="ctrTitle"/>
          </p:nvPr>
        </p:nvSpPr>
        <p:spPr/>
        <p:txBody>
          <a:bodyPr/>
          <a:lstStyle/>
          <a:p>
            <a:pPr eaLnBrk="1" hangingPunct="1"/>
            <a:r>
              <a:rPr lang="en-US" dirty="0" smtClean="0"/>
              <a:t>Chapter 10 - Securing Information Systems</a:t>
            </a:r>
          </a:p>
        </p:txBody>
      </p:sp>
      <p:pic>
        <p:nvPicPr>
          <p:cNvPr id="16387" name="Picture 1"/>
          <p:cNvPicPr>
            <a:picLocks noChangeAspect="1"/>
          </p:cNvPicPr>
          <p:nvPr/>
        </p:nvPicPr>
        <p:blipFill>
          <a:blip r:embed="rId3"/>
          <a:srcRect/>
          <a:stretch>
            <a:fillRect/>
          </a:stretch>
        </p:blipFill>
        <p:spPr bwMode="auto">
          <a:xfrm>
            <a:off x="6350" y="0"/>
            <a:ext cx="1452563" cy="2057400"/>
          </a:xfrm>
          <a:prstGeom prst="rect">
            <a:avLst/>
          </a:prstGeom>
          <a:noFill/>
          <a:ln w="9525">
            <a:noFill/>
            <a:miter lim="800000"/>
            <a:headEnd/>
            <a:tailEnd/>
          </a:ln>
        </p:spPr>
      </p:pic>
      <p:pic>
        <p:nvPicPr>
          <p:cNvPr id="16388" name="Picture 4"/>
          <p:cNvPicPr>
            <a:picLocks noChangeAspect="1"/>
          </p:cNvPicPr>
          <p:nvPr/>
        </p:nvPicPr>
        <p:blipFill>
          <a:blip r:embed="rId4"/>
          <a:srcRect/>
          <a:stretch>
            <a:fillRect/>
          </a:stretch>
        </p:blipFill>
        <p:spPr bwMode="auto">
          <a:xfrm>
            <a:off x="1458913" y="0"/>
            <a:ext cx="2897187" cy="2057400"/>
          </a:xfrm>
          <a:prstGeom prst="rect">
            <a:avLst/>
          </a:prstGeom>
          <a:noFill/>
          <a:ln w="9525">
            <a:noFill/>
            <a:miter lim="800000"/>
            <a:headEnd/>
            <a:tailEnd/>
          </a:ln>
        </p:spPr>
      </p:pic>
      <p:pic>
        <p:nvPicPr>
          <p:cNvPr id="16389" name="Picture 9"/>
          <p:cNvPicPr>
            <a:picLocks noChangeAspect="1"/>
          </p:cNvPicPr>
          <p:nvPr/>
        </p:nvPicPr>
        <p:blipFill>
          <a:blip r:embed="rId5"/>
          <a:srcRect/>
          <a:stretch>
            <a:fillRect/>
          </a:stretch>
        </p:blipFill>
        <p:spPr bwMode="auto">
          <a:xfrm>
            <a:off x="4356100" y="0"/>
            <a:ext cx="2638425" cy="2057400"/>
          </a:xfrm>
          <a:prstGeom prst="rect">
            <a:avLst/>
          </a:prstGeom>
          <a:noFill/>
          <a:ln w="9525">
            <a:noFill/>
            <a:miter lim="800000"/>
            <a:headEnd/>
            <a:tailEnd/>
          </a:ln>
        </p:spPr>
      </p:pic>
      <p:pic>
        <p:nvPicPr>
          <p:cNvPr id="16390" name="Picture 10"/>
          <p:cNvPicPr>
            <a:picLocks noChangeAspect="1"/>
          </p:cNvPicPr>
          <p:nvPr/>
        </p:nvPicPr>
        <p:blipFill>
          <a:blip r:embed="rId6"/>
          <a:srcRect/>
          <a:stretch>
            <a:fillRect/>
          </a:stretch>
        </p:blipFill>
        <p:spPr bwMode="auto">
          <a:xfrm>
            <a:off x="6994525" y="0"/>
            <a:ext cx="2149475" cy="2057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4294967295"/>
          </p:nvPr>
        </p:nvSpPr>
        <p:spPr>
          <a:xfrm>
            <a:off x="1524000" y="6248400"/>
            <a:ext cx="1295400" cy="457200"/>
          </a:xfrm>
          <a:prstGeom prst="rect">
            <a:avLst/>
          </a:prstGeom>
        </p:spPr>
        <p:txBody>
          <a:bodyPr/>
          <a:lstStyle/>
          <a:p>
            <a:pPr>
              <a:defRPr/>
            </a:pPr>
            <a:fld id="{6817AD23-38CC-4580-B24A-BDD682869BB8}" type="slidenum">
              <a:rPr lang="en-US" smtClean="0"/>
              <a:pPr>
                <a:defRPr/>
              </a:pPr>
              <a:t>10</a:t>
            </a:fld>
            <a:endParaRPr lang="en-US" smtClean="0"/>
          </a:p>
        </p:txBody>
      </p:sp>
      <p:sp>
        <p:nvSpPr>
          <p:cNvPr id="25603" name="Rectangle 2"/>
          <p:cNvSpPr>
            <a:spLocks noGrp="1" noChangeArrowheads="1"/>
          </p:cNvSpPr>
          <p:nvPr>
            <p:ph type="title" idx="4294967295"/>
          </p:nvPr>
        </p:nvSpPr>
        <p:spPr>
          <a:xfrm>
            <a:off x="1219200" y="-152399"/>
            <a:ext cx="6696075" cy="1219200"/>
          </a:xfrm>
        </p:spPr>
        <p:txBody>
          <a:bodyPr/>
          <a:lstStyle/>
          <a:p>
            <a:pPr eaLnBrk="1" hangingPunct="1"/>
            <a:r>
              <a:rPr lang="en-US" altLang="en-US" sz="2400" dirty="0" smtClean="0"/>
              <a:t>Types of Computer Crimes and Financial </a:t>
            </a:r>
            <a:r>
              <a:rPr lang="en-US" altLang="en-US" sz="2400" dirty="0" smtClean="0"/>
              <a:t>Losses</a:t>
            </a:r>
            <a:br>
              <a:rPr lang="en-US" altLang="en-US" sz="2400" dirty="0" smtClean="0"/>
            </a:br>
            <a:r>
              <a:rPr lang="en-US" altLang="en-US" sz="2400" dirty="0" smtClean="0"/>
              <a:t>Computer Crime – A Fact of Life in the Digital Age</a:t>
            </a:r>
            <a:endParaRPr lang="en-US" altLang="en-US" sz="2400" dirty="0" smtClean="0"/>
          </a:p>
        </p:txBody>
      </p:sp>
      <p:pic>
        <p:nvPicPr>
          <p:cNvPr id="25604" name="Picture 4" descr="Fig1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90600"/>
            <a:ext cx="8183562" cy="5486400"/>
          </a:xfrm>
          <a:prstGeom prst="rect">
            <a:avLst/>
          </a:prstGeom>
          <a:noFill/>
          <a:ln w="31750" algn="ctr">
            <a:solidFill>
              <a:srgbClr val="71918C"/>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a:off x="4267200" y="3429000"/>
            <a:ext cx="365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solidFill>
                  <a:srgbClr val="FF0000"/>
                </a:solidFill>
              </a:rPr>
              <a:t>What do you think happens to a company’s stock price if they report that their systems have been compromised?</a:t>
            </a:r>
          </a:p>
        </p:txBody>
      </p:sp>
      <p:sp>
        <p:nvSpPr>
          <p:cNvPr id="7" name="TextBox 6"/>
          <p:cNvSpPr txBox="1">
            <a:spLocks noChangeArrowheads="1"/>
          </p:cNvSpPr>
          <p:nvPr/>
        </p:nvSpPr>
        <p:spPr bwMode="auto">
          <a:xfrm>
            <a:off x="4267200" y="5075238"/>
            <a:ext cx="3505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solidFill>
                  <a:srgbClr val="FF0000"/>
                </a:solidFill>
              </a:rPr>
              <a:t>Would you report it if you didn’t have to?</a:t>
            </a:r>
          </a:p>
        </p:txBody>
      </p:sp>
    </p:spTree>
    <p:extLst>
      <p:ext uri="{BB962C8B-B14F-4D97-AF65-F5344CB8AC3E}">
        <p14:creationId xmlns:p14="http://schemas.microsoft.com/office/powerpoint/2010/main" val="1755625900"/>
      </p:ext>
    </p:extLst>
  </p:cSld>
  <p:clrMapOvr>
    <a:masterClrMapping/>
  </p:clrMapOvr>
  <p:transition xmlns:p14="http://schemas.microsoft.com/office/powerpoint/2010/main" spd="slow"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381000" y="2422525"/>
            <a:ext cx="8458200" cy="1717675"/>
          </a:xfrm>
          <a:prstGeom prst="rect">
            <a:avLst/>
          </a:prstGeom>
          <a:solidFill>
            <a:srgbClr val="EB963C">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30000"/>
              </a:spcBef>
            </a:pPr>
            <a:r>
              <a:rPr lang="en-US" altLang="en-US" sz="3200" i="1"/>
              <a:t>Worldwide losses due to software piracy in 2008 exceeded $50 billion.</a:t>
            </a:r>
          </a:p>
          <a:p>
            <a:pPr eaLnBrk="1" hangingPunct="1">
              <a:spcBef>
                <a:spcPct val="30000"/>
              </a:spcBef>
            </a:pPr>
            <a:r>
              <a:rPr lang="en-US" altLang="en-US" sz="3200" b="1">
                <a:solidFill>
                  <a:schemeClr val="folHlink"/>
                </a:solidFill>
              </a:rPr>
              <a:t>Business Software Alliance, 2009 </a:t>
            </a:r>
            <a:endParaRPr lang="en-US" altLang="en-US" sz="2400"/>
          </a:p>
        </p:txBody>
      </p:sp>
      <p:sp>
        <p:nvSpPr>
          <p:cNvPr id="20483" name="Text Box 4"/>
          <p:cNvSpPr txBox="1">
            <a:spLocks noChangeArrowheads="1"/>
          </p:cNvSpPr>
          <p:nvPr/>
        </p:nvSpPr>
        <p:spPr bwMode="auto">
          <a:xfrm>
            <a:off x="381000" y="228600"/>
            <a:ext cx="8458200" cy="1717675"/>
          </a:xfrm>
          <a:prstGeom prst="rect">
            <a:avLst/>
          </a:prstGeom>
          <a:solidFill>
            <a:srgbClr val="EB963C">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30000"/>
              </a:spcBef>
            </a:pPr>
            <a:r>
              <a:rPr lang="en-US" altLang="en-US" sz="3200" i="1"/>
              <a:t>Worldwide losses due to software piracy in 2005 exceeded $34 billion.</a:t>
            </a:r>
          </a:p>
          <a:p>
            <a:pPr eaLnBrk="1" hangingPunct="1">
              <a:spcBef>
                <a:spcPct val="30000"/>
              </a:spcBef>
            </a:pPr>
            <a:r>
              <a:rPr lang="en-US" altLang="en-US" sz="3200" b="1">
                <a:solidFill>
                  <a:schemeClr val="folHlink"/>
                </a:solidFill>
              </a:rPr>
              <a:t>Business Software Alliance, 2006 </a:t>
            </a:r>
            <a:endParaRPr lang="en-US" altLang="en-US" sz="2400"/>
          </a:p>
        </p:txBody>
      </p:sp>
      <p:sp>
        <p:nvSpPr>
          <p:cNvPr id="20484" name="Text Box 4"/>
          <p:cNvSpPr txBox="1">
            <a:spLocks noChangeArrowheads="1"/>
          </p:cNvSpPr>
          <p:nvPr/>
        </p:nvSpPr>
        <p:spPr bwMode="auto">
          <a:xfrm>
            <a:off x="381000" y="4659313"/>
            <a:ext cx="8458200" cy="1717675"/>
          </a:xfrm>
          <a:prstGeom prst="rect">
            <a:avLst/>
          </a:prstGeom>
          <a:solidFill>
            <a:srgbClr val="EB963C">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30000"/>
              </a:spcBef>
            </a:pPr>
            <a:r>
              <a:rPr lang="en-US" altLang="en-US" sz="3200" i="1"/>
              <a:t>Worldwide losses due to software piracy in 2010 exceeded $59 billion.</a:t>
            </a:r>
          </a:p>
          <a:p>
            <a:pPr eaLnBrk="1" hangingPunct="1">
              <a:spcBef>
                <a:spcPct val="30000"/>
              </a:spcBef>
            </a:pPr>
            <a:r>
              <a:rPr lang="en-US" altLang="en-US" sz="3200" b="1">
                <a:solidFill>
                  <a:schemeClr val="folHlink"/>
                </a:solidFill>
              </a:rPr>
              <a:t>Business Software Alliance, 2011 </a:t>
            </a:r>
            <a:endParaRPr lang="en-US" altLang="en-US" sz="2400"/>
          </a:p>
        </p:txBody>
      </p:sp>
    </p:spTree>
    <p:extLst>
      <p:ext uri="{BB962C8B-B14F-4D97-AF65-F5344CB8AC3E}">
        <p14:creationId xmlns:p14="http://schemas.microsoft.com/office/powerpoint/2010/main" val="4034428580"/>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381000"/>
            <a:ext cx="8229600" cy="1295400"/>
          </a:xfrm>
        </p:spPr>
        <p:txBody>
          <a:bodyPr/>
          <a:lstStyle/>
          <a:p>
            <a:pPr algn="ctr" eaLnBrk="1" hangingPunct="1"/>
            <a:r>
              <a:rPr lang="en-US" dirty="0">
                <a:solidFill>
                  <a:srgbClr val="4B5064"/>
                </a:solidFill>
              </a:rPr>
              <a:t>Software Piracy</a:t>
            </a:r>
          </a:p>
        </p:txBody>
      </p:sp>
      <p:sp>
        <p:nvSpPr>
          <p:cNvPr id="36867" name="Rectangle 3"/>
          <p:cNvSpPr>
            <a:spLocks noGrp="1" noChangeArrowheads="1"/>
          </p:cNvSpPr>
          <p:nvPr>
            <p:ph sz="quarter" idx="1"/>
          </p:nvPr>
        </p:nvSpPr>
        <p:spPr>
          <a:xfrm>
            <a:off x="304800" y="1905000"/>
            <a:ext cx="8504238" cy="4572000"/>
          </a:xfrm>
        </p:spPr>
        <p:txBody>
          <a:bodyPr/>
          <a:lstStyle/>
          <a:p>
            <a:pPr eaLnBrk="1" hangingPunct="1">
              <a:lnSpc>
                <a:spcPct val="80000"/>
              </a:lnSpc>
            </a:pPr>
            <a:r>
              <a:rPr lang="en-US" sz="2800" dirty="0"/>
              <a:t>Legal activities</a:t>
            </a:r>
          </a:p>
          <a:p>
            <a:pPr lvl="1" eaLnBrk="1" hangingPunct="1">
              <a:lnSpc>
                <a:spcPct val="80000"/>
              </a:lnSpc>
            </a:pPr>
            <a:r>
              <a:rPr lang="en-US" sz="2400" dirty="0"/>
              <a:t>Making one backup copy for personal use</a:t>
            </a:r>
          </a:p>
          <a:p>
            <a:pPr lvl="1" eaLnBrk="1" hangingPunct="1">
              <a:lnSpc>
                <a:spcPct val="80000"/>
              </a:lnSpc>
            </a:pPr>
            <a:r>
              <a:rPr lang="en-US" sz="2400" dirty="0"/>
              <a:t>Sharing free software (shareware or public domain software)</a:t>
            </a:r>
          </a:p>
          <a:p>
            <a:pPr eaLnBrk="1" hangingPunct="1">
              <a:lnSpc>
                <a:spcPct val="80000"/>
              </a:lnSpc>
            </a:pPr>
            <a:r>
              <a:rPr lang="en-US" sz="2800" dirty="0"/>
              <a:t>Illegal activities</a:t>
            </a:r>
          </a:p>
          <a:p>
            <a:pPr lvl="1" eaLnBrk="1" hangingPunct="1">
              <a:lnSpc>
                <a:spcPct val="80000"/>
              </a:lnSpc>
            </a:pPr>
            <a:r>
              <a:rPr lang="en-US" sz="2400" dirty="0"/>
              <a:t>Making copies of purchased software for others</a:t>
            </a:r>
          </a:p>
          <a:p>
            <a:pPr lvl="1" eaLnBrk="1" hangingPunct="1">
              <a:lnSpc>
                <a:spcPct val="80000"/>
              </a:lnSpc>
            </a:pPr>
            <a:r>
              <a:rPr lang="en-US" sz="2400" dirty="0"/>
              <a:t>Offering stolen proprietary software (</a:t>
            </a:r>
            <a:r>
              <a:rPr lang="en-US" sz="2400" dirty="0" err="1"/>
              <a:t>warez</a:t>
            </a:r>
            <a:r>
              <a:rPr lang="en-US" sz="2400" dirty="0"/>
              <a:t> peddling)</a:t>
            </a:r>
          </a:p>
          <a:p>
            <a:pPr eaLnBrk="1" hangingPunct="1">
              <a:lnSpc>
                <a:spcPct val="80000"/>
              </a:lnSpc>
            </a:pPr>
            <a:r>
              <a:rPr lang="en-US" sz="2800" dirty="0"/>
              <a:t>Intellectual property</a:t>
            </a:r>
          </a:p>
          <a:p>
            <a:pPr lvl="1" eaLnBrk="1" hangingPunct="1">
              <a:lnSpc>
                <a:spcPct val="80000"/>
              </a:lnSpc>
            </a:pPr>
            <a:r>
              <a:rPr lang="en-US" sz="2400" dirty="0"/>
              <a:t>Patents: process or machine inventions</a:t>
            </a:r>
          </a:p>
          <a:p>
            <a:pPr lvl="1" eaLnBrk="1" hangingPunct="1">
              <a:lnSpc>
                <a:spcPct val="80000"/>
              </a:lnSpc>
            </a:pPr>
            <a:r>
              <a:rPr lang="en-US" sz="2400" dirty="0"/>
              <a:t>Copyrights: creations of the mind</a:t>
            </a:r>
          </a:p>
          <a:p>
            <a:pPr lvl="1" eaLnBrk="1" hangingPunct="1">
              <a:lnSpc>
                <a:spcPct val="80000"/>
              </a:lnSpc>
            </a:pPr>
            <a:r>
              <a:rPr lang="en-US" sz="2400" dirty="0"/>
              <a:t>Various copyright laws applicable to software</a:t>
            </a:r>
          </a:p>
        </p:txBody>
      </p:sp>
    </p:spTree>
    <p:extLst>
      <p:ext uri="{BB962C8B-B14F-4D97-AF65-F5344CB8AC3E}">
        <p14:creationId xmlns:p14="http://schemas.microsoft.com/office/powerpoint/2010/main" val="3001346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3500">
                <a:solidFill>
                  <a:srgbClr val="4B5064"/>
                </a:solidFill>
                <a:latin typeface="Georgia" charset="0"/>
              </a:rPr>
              <a:t>Software Piracy Is a Global Business</a:t>
            </a:r>
          </a:p>
        </p:txBody>
      </p:sp>
      <p:sp>
        <p:nvSpPr>
          <p:cNvPr id="37891" name="Rectangle 3"/>
          <p:cNvSpPr>
            <a:spLocks noGrp="1" noChangeArrowheads="1"/>
          </p:cNvSpPr>
          <p:nvPr>
            <p:ph sz="quarter" idx="1"/>
          </p:nvPr>
        </p:nvSpPr>
        <p:spPr>
          <a:xfrm>
            <a:off x="301625" y="1527175"/>
            <a:ext cx="8504238" cy="4572000"/>
          </a:xfrm>
        </p:spPr>
        <p:txBody>
          <a:bodyPr/>
          <a:lstStyle/>
          <a:p>
            <a:pPr eaLnBrk="1" hangingPunct="1"/>
            <a:r>
              <a:rPr lang="en-US" sz="2400" dirty="0"/>
              <a:t>Worldwide losses exceeded $53 billion in 2008</a:t>
            </a:r>
          </a:p>
          <a:p>
            <a:pPr eaLnBrk="1" hangingPunct="1"/>
            <a:endParaRPr lang="en-US" sz="2400" dirty="0"/>
          </a:p>
          <a:p>
            <a:pPr eaLnBrk="1" hangingPunct="1"/>
            <a:endParaRPr lang="en-US" sz="2400" dirty="0"/>
          </a:p>
          <a:p>
            <a:pPr eaLnBrk="1" hangingPunct="1"/>
            <a:endParaRPr lang="en-US" sz="2400" dirty="0"/>
          </a:p>
          <a:p>
            <a:pPr eaLnBrk="1" hangingPunct="1"/>
            <a:endParaRPr lang="en-US" sz="2400" dirty="0"/>
          </a:p>
          <a:p>
            <a:pPr eaLnBrk="1" hangingPunct="1"/>
            <a:endParaRPr lang="en-US" sz="2400" dirty="0"/>
          </a:p>
          <a:p>
            <a:pPr eaLnBrk="1" hangingPunct="1"/>
            <a:endParaRPr lang="en-US" sz="2400" dirty="0"/>
          </a:p>
          <a:p>
            <a:pPr eaLnBrk="1" hangingPunct="1"/>
            <a:endParaRPr lang="en-US" sz="2000" dirty="0"/>
          </a:p>
          <a:p>
            <a:pPr eaLnBrk="1" hangingPunct="1"/>
            <a:r>
              <a:rPr lang="en-US" sz="2400" dirty="0"/>
              <a:t>Some factors influencing piracy around the world</a:t>
            </a:r>
          </a:p>
          <a:p>
            <a:pPr marL="742950" lvl="1" indent="-285750"/>
            <a:r>
              <a:rPr lang="en-US" sz="1800" dirty="0"/>
              <a:t>Concept of intellectual property differs between countries</a:t>
            </a:r>
          </a:p>
          <a:p>
            <a:pPr marL="742950" lvl="1" indent="-285750"/>
            <a:r>
              <a:rPr lang="en-US" sz="1800" dirty="0"/>
              <a:t>Economic reasons for piracy</a:t>
            </a:r>
          </a:p>
          <a:p>
            <a:pPr marL="742950" lvl="1" indent="-285750"/>
            <a:r>
              <a:rPr lang="en-US" sz="1800" dirty="0"/>
              <a:t>Lack of public awareness about the issue</a:t>
            </a:r>
            <a:endParaRPr lang="en-US" sz="2000" dirty="0"/>
          </a:p>
        </p:txBody>
      </p:sp>
      <p:sp>
        <p:nvSpPr>
          <p:cNvPr id="37892" name="Rectangle 5"/>
          <p:cNvSpPr>
            <a:spLocks noChangeArrowheads="1"/>
          </p:cNvSpPr>
          <p:nvPr/>
        </p:nvSpPr>
        <p:spPr bwMode="auto">
          <a:xfrm>
            <a:off x="152400" y="4800600"/>
            <a:ext cx="8229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C24040"/>
              </a:buClr>
              <a:buSzPct val="170000"/>
              <a:buFontTx/>
              <a:buChar char="•"/>
            </a:pPr>
            <a:endParaRPr lang="en-US" sz="2400"/>
          </a:p>
        </p:txBody>
      </p:sp>
      <p:pic>
        <p:nvPicPr>
          <p:cNvPr id="37893" name="Picture 6" descr="Nonam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7563" y="1955800"/>
            <a:ext cx="6980237"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5676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Federal and State Laws</a:t>
            </a:r>
            <a:endParaRPr lang="en-US" dirty="0"/>
          </a:p>
        </p:txBody>
      </p:sp>
      <p:sp>
        <p:nvSpPr>
          <p:cNvPr id="27651" name="Content Placeholder 2"/>
          <p:cNvSpPr>
            <a:spLocks noGrp="1"/>
          </p:cNvSpPr>
          <p:nvPr>
            <p:ph sz="quarter" idx="1"/>
          </p:nvPr>
        </p:nvSpPr>
        <p:spPr>
          <a:xfrm>
            <a:off x="420688" y="1704975"/>
            <a:ext cx="8504237" cy="4924425"/>
          </a:xfrm>
        </p:spPr>
        <p:txBody>
          <a:bodyPr/>
          <a:lstStyle/>
          <a:p>
            <a:r>
              <a:rPr lang="en-US" altLang="en-US" sz="2000" dirty="0" smtClean="0"/>
              <a:t>The two main federal laws against computer crime are:</a:t>
            </a:r>
          </a:p>
          <a:p>
            <a:pPr lvl="1"/>
            <a:r>
              <a:rPr lang="en-US" altLang="en-US" sz="2400" dirty="0" smtClean="0"/>
              <a:t>Computer Fraud and Abuse Act of 1986</a:t>
            </a:r>
          </a:p>
          <a:p>
            <a:pPr lvl="2"/>
            <a:r>
              <a:rPr lang="en-US" altLang="en-US" sz="2000" dirty="0" smtClean="0"/>
              <a:t>Stealing or compromising data about national defense, foreign relations, atomic energy, or other restricted information</a:t>
            </a:r>
          </a:p>
          <a:p>
            <a:pPr lvl="2"/>
            <a:r>
              <a:rPr lang="en-US" altLang="en-US" sz="2000" dirty="0" smtClean="0"/>
              <a:t>Violating data belonging to banks or other financial institutions</a:t>
            </a:r>
          </a:p>
          <a:p>
            <a:pPr lvl="2"/>
            <a:r>
              <a:rPr lang="en-US" altLang="en-US" sz="2000" dirty="0" smtClean="0"/>
              <a:t>Intercepting or otherwise intruding on communications between states or foreign countries</a:t>
            </a:r>
          </a:p>
          <a:p>
            <a:pPr lvl="2"/>
            <a:r>
              <a:rPr lang="en-US" altLang="en-US" sz="2000" dirty="0" smtClean="0"/>
              <a:t>Threatening to damage computer systems in order to extort money or other valuables from persons, businesses, or institutions</a:t>
            </a:r>
          </a:p>
          <a:p>
            <a:pPr lvl="1"/>
            <a:r>
              <a:rPr lang="en-US" altLang="en-US" sz="2400" dirty="0" smtClean="0"/>
              <a:t>Electronic Communications Privacy Act of 1986</a:t>
            </a:r>
          </a:p>
          <a:p>
            <a:pPr lvl="2"/>
            <a:r>
              <a:rPr lang="en-US" altLang="en-US" sz="2000" dirty="0" smtClean="0"/>
              <a:t>makes it a crime to break into any electronic communications service, including telephone services</a:t>
            </a:r>
          </a:p>
          <a:p>
            <a:pPr lvl="2"/>
            <a:r>
              <a:rPr lang="en-US" altLang="en-US" sz="2000" dirty="0" smtClean="0"/>
              <a:t>prohibits the interception of any type of electronic communications</a:t>
            </a:r>
          </a:p>
          <a:p>
            <a:pPr lvl="1"/>
            <a:endParaRPr lang="en-US" altLang="en-US" sz="2400" dirty="0" smtClean="0"/>
          </a:p>
          <a:p>
            <a:pPr lvl="2"/>
            <a:endParaRPr lang="en-US" altLang="en-US" sz="2000" dirty="0" smtClean="0"/>
          </a:p>
        </p:txBody>
      </p:sp>
    </p:spTree>
    <p:extLst>
      <p:ext uri="{BB962C8B-B14F-4D97-AF65-F5344CB8AC3E}">
        <p14:creationId xmlns:p14="http://schemas.microsoft.com/office/powerpoint/2010/main" val="398376267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Hacking and Cracking</a:t>
            </a:r>
            <a:endParaRPr lang="en-US" dirty="0"/>
          </a:p>
        </p:txBody>
      </p:sp>
      <p:sp>
        <p:nvSpPr>
          <p:cNvPr id="30723" name="Content Placeholder 2"/>
          <p:cNvSpPr>
            <a:spLocks noGrp="1"/>
          </p:cNvSpPr>
          <p:nvPr>
            <p:ph sz="quarter" idx="1"/>
          </p:nvPr>
        </p:nvSpPr>
        <p:spPr>
          <a:xfrm>
            <a:off x="301625" y="1795462"/>
            <a:ext cx="8504238" cy="4757738"/>
          </a:xfrm>
        </p:spPr>
        <p:txBody>
          <a:bodyPr/>
          <a:lstStyle/>
          <a:p>
            <a:r>
              <a:rPr lang="en-US" altLang="en-US" dirty="0" smtClean="0"/>
              <a:t>Which one is the “bad guy”?</a:t>
            </a:r>
          </a:p>
          <a:p>
            <a:pPr lvl="1"/>
            <a:r>
              <a:rPr lang="en-US" altLang="en-US" dirty="0" smtClean="0"/>
              <a:t>Hackers</a:t>
            </a:r>
          </a:p>
          <a:p>
            <a:pPr lvl="1"/>
            <a:r>
              <a:rPr lang="en-US" altLang="en-US" dirty="0" smtClean="0"/>
              <a:t>Crackers</a:t>
            </a:r>
          </a:p>
          <a:p>
            <a:pPr lvl="1"/>
            <a:r>
              <a:rPr lang="en-US" altLang="en-US" dirty="0" smtClean="0"/>
              <a:t>Hacktivists</a:t>
            </a:r>
          </a:p>
        </p:txBody>
      </p:sp>
    </p:spTree>
    <p:extLst>
      <p:ext uri="{BB962C8B-B14F-4D97-AF65-F5344CB8AC3E}">
        <p14:creationId xmlns:p14="http://schemas.microsoft.com/office/powerpoint/2010/main" val="6443613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z="3600" smtClean="0">
                <a:solidFill>
                  <a:srgbClr val="4B5064"/>
                </a:solidFill>
              </a:rPr>
              <a:t>Types of Criminals</a:t>
            </a:r>
          </a:p>
        </p:txBody>
      </p:sp>
      <p:sp>
        <p:nvSpPr>
          <p:cNvPr id="37893" name="Rectangle 3"/>
          <p:cNvSpPr>
            <a:spLocks noGrp="1" noChangeArrowheads="1"/>
          </p:cNvSpPr>
          <p:nvPr>
            <p:ph sz="quarter" idx="1"/>
          </p:nvPr>
        </p:nvSpPr>
        <p:spPr>
          <a:xfrm>
            <a:off x="301625" y="1828800"/>
            <a:ext cx="8504238" cy="4572000"/>
          </a:xfrm>
        </p:spPr>
        <p:txBody>
          <a:bodyPr>
            <a:normAutofit/>
          </a:bodyPr>
          <a:lstStyle/>
          <a:p>
            <a:pPr marL="274320" indent="-274320" eaLnBrk="1" fontAlgn="auto" hangingPunct="1">
              <a:spcAft>
                <a:spcPts val="0"/>
              </a:spcAft>
              <a:buFont typeface="Wingdings 2"/>
              <a:buChar char=""/>
              <a:defRPr/>
            </a:pPr>
            <a:r>
              <a:rPr lang="en-US" sz="2800" dirty="0" smtClean="0"/>
              <a:t>No clear profile as to who commits computer crimes</a:t>
            </a:r>
          </a:p>
          <a:p>
            <a:pPr marL="274320" indent="-274320" eaLnBrk="1" fontAlgn="auto" hangingPunct="1">
              <a:spcAft>
                <a:spcPts val="0"/>
              </a:spcAft>
              <a:buFont typeface="Wingdings 2"/>
              <a:buChar char=""/>
              <a:defRPr/>
            </a:pPr>
            <a:r>
              <a:rPr lang="en-US" sz="2800" dirty="0" smtClean="0"/>
              <a:t>Four groups of computer criminals</a:t>
            </a:r>
          </a:p>
          <a:p>
            <a:pPr marL="914400" lvl="1" indent="-457200" eaLnBrk="1" fontAlgn="auto" hangingPunct="1">
              <a:spcAft>
                <a:spcPts val="0"/>
              </a:spcAft>
              <a:buFont typeface="Arial Rounded MT Bold" pitchFamily="34" charset="0"/>
              <a:buAutoNum type="arabicPeriod"/>
              <a:defRPr/>
            </a:pPr>
            <a:r>
              <a:rPr lang="en-US" sz="2400" dirty="0" smtClean="0"/>
              <a:t>Current or former employees</a:t>
            </a:r>
          </a:p>
          <a:p>
            <a:pPr marL="1371600" lvl="2" indent="-457200" eaLnBrk="1" fontAlgn="auto" hangingPunct="1">
              <a:spcAft>
                <a:spcPts val="0"/>
              </a:spcAft>
              <a:buClr>
                <a:schemeClr val="accent3"/>
              </a:buClr>
              <a:buFont typeface="Wingdings 2"/>
              <a:buChar char=""/>
              <a:defRPr/>
            </a:pPr>
            <a:r>
              <a:rPr lang="en-US" dirty="0" smtClean="0"/>
              <a:t>85–95% of theft from businesses comes from the inside</a:t>
            </a:r>
          </a:p>
          <a:p>
            <a:pPr marL="914400" lvl="1" indent="-457200" eaLnBrk="1" fontAlgn="auto" hangingPunct="1">
              <a:spcAft>
                <a:spcPts val="0"/>
              </a:spcAft>
              <a:buFont typeface="Arial Rounded MT Bold" pitchFamily="34" charset="0"/>
              <a:buAutoNum type="arabicPeriod"/>
              <a:defRPr/>
            </a:pPr>
            <a:r>
              <a:rPr lang="en-US" sz="2400" dirty="0" smtClean="0"/>
              <a:t>People with technical knowledge committing crimes for personal gain</a:t>
            </a:r>
          </a:p>
          <a:p>
            <a:pPr marL="914400" lvl="1" indent="-457200" eaLnBrk="1" fontAlgn="auto" hangingPunct="1">
              <a:spcAft>
                <a:spcPts val="0"/>
              </a:spcAft>
              <a:buFont typeface="Arial Rounded MT Bold" pitchFamily="34" charset="0"/>
              <a:buAutoNum type="arabicPeriod"/>
              <a:defRPr/>
            </a:pPr>
            <a:r>
              <a:rPr lang="en-US" sz="2400" dirty="0" smtClean="0"/>
              <a:t>Career criminals using computers to assist them in crimes</a:t>
            </a:r>
          </a:p>
          <a:p>
            <a:pPr marL="914400" lvl="1" indent="-457200" eaLnBrk="1" fontAlgn="auto" hangingPunct="1">
              <a:spcAft>
                <a:spcPts val="0"/>
              </a:spcAft>
              <a:buFont typeface="Arial Rounded MT Bold" pitchFamily="34" charset="0"/>
              <a:buAutoNum type="arabicPeriod"/>
              <a:defRPr/>
            </a:pPr>
            <a:r>
              <a:rPr lang="en-US" sz="2400" dirty="0" smtClean="0"/>
              <a:t>Outside crackers hoping to find information of value</a:t>
            </a:r>
          </a:p>
          <a:p>
            <a:pPr marL="1371600" lvl="2" indent="-457200" eaLnBrk="1" fontAlgn="auto" hangingPunct="1">
              <a:spcAft>
                <a:spcPts val="0"/>
              </a:spcAft>
              <a:buClr>
                <a:schemeClr val="accent3"/>
              </a:buClr>
              <a:buFont typeface="Wingdings 2"/>
              <a:buChar char=""/>
              <a:defRPr/>
            </a:pPr>
            <a:r>
              <a:rPr lang="en-US" dirty="0" smtClean="0"/>
              <a:t>About </a:t>
            </a:r>
            <a:r>
              <a:rPr lang="en-US" dirty="0" smtClean="0"/>
              <a:t>10 </a:t>
            </a:r>
            <a:r>
              <a:rPr lang="en-US" dirty="0" smtClean="0"/>
              <a:t>percent of cracker attacks cause damage </a:t>
            </a:r>
          </a:p>
        </p:txBody>
      </p:sp>
    </p:spTree>
    <p:extLst>
      <p:ext uri="{BB962C8B-B14F-4D97-AF65-F5344CB8AC3E}">
        <p14:creationId xmlns:p14="http://schemas.microsoft.com/office/powerpoint/2010/main" val="2628149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0"/>
            <a:ext cx="8607425" cy="1371600"/>
          </a:xfrm>
        </p:spPr>
        <p:txBody>
          <a:bodyPr/>
          <a:lstStyle/>
          <a:p>
            <a:pPr algn="ctr" eaLnBrk="1" hangingPunct="1"/>
            <a:r>
              <a:rPr lang="en-US" sz="2400" dirty="0"/>
              <a:t>Unauthorized </a:t>
            </a:r>
            <a:r>
              <a:rPr lang="en-US" sz="2400" dirty="0" smtClean="0"/>
              <a:t>Access:</a:t>
            </a:r>
            <a:br>
              <a:rPr lang="en-US" sz="2400" dirty="0" smtClean="0"/>
            </a:br>
            <a:r>
              <a:rPr lang="en-US" altLang="en-US" sz="2400" dirty="0"/>
              <a:t>an IS security breach where an unauthorized individual sees, manipulates, or otherwise handles electronically stored information</a:t>
            </a:r>
            <a:endParaRPr lang="en-US" dirty="0"/>
          </a:p>
        </p:txBody>
      </p:sp>
      <p:sp>
        <p:nvSpPr>
          <p:cNvPr id="20484" name="Rectangle 3"/>
          <p:cNvSpPr>
            <a:spLocks noGrp="1" noChangeArrowheads="1"/>
          </p:cNvSpPr>
          <p:nvPr>
            <p:ph sz="half" idx="1"/>
          </p:nvPr>
        </p:nvSpPr>
        <p:spPr>
          <a:xfrm>
            <a:off x="152400" y="1752600"/>
            <a:ext cx="4545012" cy="4681537"/>
          </a:xfrm>
        </p:spPr>
        <p:txBody>
          <a:bodyPr/>
          <a:lstStyle/>
          <a:p>
            <a:pPr eaLnBrk="1" hangingPunct="1">
              <a:lnSpc>
                <a:spcPct val="80000"/>
              </a:lnSpc>
            </a:pPr>
            <a:r>
              <a:rPr lang="en-US" sz="1800" dirty="0" smtClean="0"/>
              <a:t>Examples:</a:t>
            </a:r>
            <a:endParaRPr lang="en-US" sz="1800" dirty="0"/>
          </a:p>
          <a:p>
            <a:pPr lvl="1" eaLnBrk="1" hangingPunct="1">
              <a:lnSpc>
                <a:spcPct val="80000"/>
              </a:lnSpc>
            </a:pPr>
            <a:r>
              <a:rPr lang="en-US" sz="1700" dirty="0"/>
              <a:t>Employees do personal business on company computers.</a:t>
            </a:r>
          </a:p>
          <a:p>
            <a:pPr lvl="1" eaLnBrk="1" hangingPunct="1">
              <a:lnSpc>
                <a:spcPct val="80000"/>
              </a:lnSpc>
            </a:pPr>
            <a:r>
              <a:rPr lang="en-US" sz="1700" dirty="0"/>
              <a:t>Intruders break into government Web sites and change the information displayed.</a:t>
            </a:r>
          </a:p>
          <a:p>
            <a:pPr lvl="1" eaLnBrk="1" hangingPunct="1">
              <a:lnSpc>
                <a:spcPct val="80000"/>
              </a:lnSpc>
            </a:pPr>
            <a:r>
              <a:rPr lang="en-US" sz="1700" dirty="0"/>
              <a:t>Thieves steal credit card numbers and Social Security numbers from electronic databases, then use the stolen information to charge thousands of dollars in merchandise to victims.</a:t>
            </a:r>
          </a:p>
          <a:p>
            <a:pPr lvl="1" eaLnBrk="1" hangingPunct="1">
              <a:lnSpc>
                <a:spcPct val="80000"/>
              </a:lnSpc>
            </a:pPr>
            <a:r>
              <a:rPr lang="en-US" sz="1700" dirty="0"/>
              <a:t>An employee at a Swiss bank steals data that could possibly help to charge the bank</a:t>
            </a:r>
            <a:r>
              <a:rPr lang="ja-JP" altLang="en-US" sz="1700" dirty="0"/>
              <a:t>’</a:t>
            </a:r>
            <a:r>
              <a:rPr lang="en-US" sz="1700" dirty="0"/>
              <a:t>s customers for tax evasion, hoping to sell this data to other countries</a:t>
            </a:r>
            <a:r>
              <a:rPr lang="ja-JP" altLang="en-US" sz="1700" dirty="0"/>
              <a:t>’</a:t>
            </a:r>
            <a:r>
              <a:rPr lang="en-US" sz="1700" dirty="0"/>
              <a:t> governments for hefty sums of money</a:t>
            </a:r>
            <a:r>
              <a:rPr lang="en-US" sz="1600" dirty="0"/>
              <a:t>.</a:t>
            </a:r>
          </a:p>
        </p:txBody>
      </p:sp>
      <p:pic>
        <p:nvPicPr>
          <p:cNvPr id="20485" name="Picture 5" descr="Nonam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25975" y="2001838"/>
            <a:ext cx="41767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819435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 y="762000"/>
            <a:ext cx="8534400" cy="758825"/>
          </a:xfrm>
        </p:spPr>
        <p:txBody>
          <a:bodyPr/>
          <a:lstStyle/>
          <a:p>
            <a:pPr algn="ctr" eaLnBrk="1" hangingPunct="1"/>
            <a:r>
              <a:rPr lang="en-US" sz="2800" dirty="0">
                <a:latin typeface="+mn-lt"/>
              </a:rPr>
              <a:t>Information </a:t>
            </a:r>
            <a:r>
              <a:rPr lang="en-US" sz="2800" dirty="0" smtClean="0">
                <a:latin typeface="+mn-lt"/>
              </a:rPr>
              <a:t>Modification:</a:t>
            </a:r>
            <a:br>
              <a:rPr lang="en-US" sz="2800" dirty="0" smtClean="0">
                <a:latin typeface="+mn-lt"/>
              </a:rPr>
            </a:br>
            <a:r>
              <a:rPr lang="en-US" sz="2800" dirty="0" smtClean="0"/>
              <a:t>A</a:t>
            </a:r>
            <a:r>
              <a:rPr lang="en-US" altLang="en-US" sz="2800" dirty="0" smtClean="0"/>
              <a:t>n </a:t>
            </a:r>
            <a:r>
              <a:rPr lang="en-US" altLang="en-US" sz="2800" dirty="0"/>
              <a:t>intentional change of electronic information by </a:t>
            </a:r>
            <a:r>
              <a:rPr lang="en-US" altLang="en-US" sz="2800" dirty="0" smtClean="0"/>
              <a:t>authorized users</a:t>
            </a:r>
            <a:endParaRPr lang="en-US" sz="2800" dirty="0">
              <a:latin typeface="+mn-lt"/>
            </a:endParaRPr>
          </a:p>
        </p:txBody>
      </p:sp>
      <p:sp>
        <p:nvSpPr>
          <p:cNvPr id="21508" name="Rectangle 3"/>
          <p:cNvSpPr>
            <a:spLocks noGrp="1" noChangeArrowheads="1"/>
          </p:cNvSpPr>
          <p:nvPr>
            <p:ph sz="half" idx="1"/>
          </p:nvPr>
        </p:nvSpPr>
        <p:spPr>
          <a:xfrm>
            <a:off x="152400" y="2590800"/>
            <a:ext cx="2935288" cy="3913188"/>
          </a:xfrm>
        </p:spPr>
        <p:txBody>
          <a:bodyPr/>
          <a:lstStyle/>
          <a:p>
            <a:pPr eaLnBrk="1" hangingPunct="1">
              <a:lnSpc>
                <a:spcPct val="90000"/>
              </a:lnSpc>
            </a:pPr>
            <a:r>
              <a:rPr lang="en-US" sz="2800" dirty="0"/>
              <a:t>User accesses electronic information.</a:t>
            </a:r>
          </a:p>
          <a:p>
            <a:pPr eaLnBrk="1" hangingPunct="1">
              <a:lnSpc>
                <a:spcPct val="90000"/>
              </a:lnSpc>
            </a:pPr>
            <a:r>
              <a:rPr lang="en-US" sz="2800" dirty="0"/>
              <a:t>User changes information.</a:t>
            </a:r>
          </a:p>
          <a:p>
            <a:pPr lvl="1" eaLnBrk="1" hangingPunct="1">
              <a:lnSpc>
                <a:spcPct val="90000"/>
              </a:lnSpc>
            </a:pPr>
            <a:r>
              <a:rPr lang="en-US" sz="2400" dirty="0"/>
              <a:t>Employee gives herself a raise.</a:t>
            </a:r>
          </a:p>
        </p:txBody>
      </p:sp>
      <p:pic>
        <p:nvPicPr>
          <p:cNvPr id="21509" name="Picture 5" descr="Nonam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743200"/>
            <a:ext cx="5497512"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36113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Other Threats to IS Security</a:t>
            </a:r>
            <a:endParaRPr lang="en-US" dirty="0">
              <a:ea typeface="+mj-ea"/>
            </a:endParaRPr>
          </a:p>
        </p:txBody>
      </p:sp>
      <p:sp>
        <p:nvSpPr>
          <p:cNvPr id="22531" name="Content Placeholder 2"/>
          <p:cNvSpPr>
            <a:spLocks noGrp="1"/>
          </p:cNvSpPr>
          <p:nvPr>
            <p:ph sz="quarter" idx="1"/>
          </p:nvPr>
        </p:nvSpPr>
        <p:spPr>
          <a:xfrm>
            <a:off x="228600" y="1600200"/>
            <a:ext cx="8631237" cy="4572000"/>
          </a:xfrm>
        </p:spPr>
        <p:txBody>
          <a:bodyPr/>
          <a:lstStyle/>
          <a:p>
            <a:pPr marL="0" indent="0">
              <a:buNone/>
            </a:pPr>
            <a:endParaRPr lang="en-US" sz="2000" dirty="0">
              <a:latin typeface="Georgia" charset="0"/>
            </a:endParaRPr>
          </a:p>
          <a:p>
            <a:r>
              <a:rPr lang="en-US" sz="1800" dirty="0"/>
              <a:t>Many times, computer security is breached simply because organizations and individuals do not exercise proper care in safeguarding information.</a:t>
            </a:r>
          </a:p>
          <a:p>
            <a:r>
              <a:rPr lang="en-US" sz="1800" dirty="0"/>
              <a:t>Examples:</a:t>
            </a:r>
          </a:p>
          <a:p>
            <a:pPr lvl="1"/>
            <a:r>
              <a:rPr lang="en-US" sz="1800" dirty="0"/>
              <a:t>Keeping passwords or access codes in plain sight</a:t>
            </a:r>
          </a:p>
          <a:p>
            <a:pPr lvl="1"/>
            <a:r>
              <a:rPr lang="en-US" sz="1800" dirty="0"/>
              <a:t>Failing to install antivirus software or keep up-to-date</a:t>
            </a:r>
          </a:p>
          <a:p>
            <a:pPr lvl="1"/>
            <a:r>
              <a:rPr lang="en-US" sz="1800" dirty="0"/>
              <a:t>Continue to use default network passwords</a:t>
            </a:r>
          </a:p>
          <a:p>
            <a:pPr lvl="1"/>
            <a:r>
              <a:rPr lang="en-US" sz="1800" dirty="0"/>
              <a:t>Careless about letting outsiders view computer </a:t>
            </a:r>
            <a:r>
              <a:rPr lang="en-US" sz="1800" dirty="0" smtClean="0"/>
              <a:t>monitors</a:t>
            </a:r>
            <a:endParaRPr lang="en-US" sz="1800" dirty="0"/>
          </a:p>
          <a:p>
            <a:pPr lvl="1"/>
            <a:r>
              <a:rPr lang="en-US" sz="1800" dirty="0"/>
              <a:t>Failure to limit access to company files and system resources</a:t>
            </a:r>
          </a:p>
          <a:p>
            <a:pPr lvl="1"/>
            <a:r>
              <a:rPr lang="en-US" sz="1800" dirty="0"/>
              <a:t>Failure to install effective firewalls or intrusion detection systems, or they install but fail to monitor them regularly</a:t>
            </a:r>
          </a:p>
          <a:p>
            <a:pPr lvl="1"/>
            <a:r>
              <a:rPr lang="en-US" sz="1800" dirty="0"/>
              <a:t>Failure to provide proper employee background checks</a:t>
            </a:r>
          </a:p>
          <a:p>
            <a:pPr lvl="1"/>
            <a:r>
              <a:rPr lang="en-US" sz="1800" dirty="0"/>
              <a:t>Unmonitored employees</a:t>
            </a:r>
          </a:p>
          <a:p>
            <a:pPr lvl="1"/>
            <a:r>
              <a:rPr lang="en-US" sz="1800" dirty="0"/>
              <a:t>Disgruntled workers</a:t>
            </a:r>
          </a:p>
          <a:p>
            <a:endParaRPr lang="en-US" sz="1800" dirty="0">
              <a:latin typeface="Georgia" charset="0"/>
            </a:endParaRPr>
          </a:p>
          <a:p>
            <a:endParaRPr lang="en-US" dirty="0">
              <a:latin typeface="Georgia" charset="0"/>
            </a:endParaRPr>
          </a:p>
        </p:txBody>
      </p:sp>
    </p:spTree>
    <p:extLst>
      <p:ext uri="{BB962C8B-B14F-4D97-AF65-F5344CB8AC3E}">
        <p14:creationId xmlns:p14="http://schemas.microsoft.com/office/powerpoint/2010/main" val="27846771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22275"/>
            <a:ext cx="8534400" cy="949325"/>
          </a:xfrm>
        </p:spPr>
        <p:txBody>
          <a:bodyPr>
            <a:normAutofit fontScale="90000"/>
          </a:bodyPr>
          <a:lstStyle/>
          <a:p>
            <a:pPr>
              <a:defRPr/>
            </a:pPr>
            <a:r>
              <a:rPr lang="en-US" sz="3600" dirty="0"/>
              <a:t>MS in Information </a:t>
            </a:r>
            <a:r>
              <a:rPr lang="en-US" sz="3600" dirty="0" smtClean="0"/>
              <a:t>Technology Auditing </a:t>
            </a:r>
            <a:br>
              <a:rPr lang="en-US" sz="3600" dirty="0" smtClean="0"/>
            </a:br>
            <a:r>
              <a:rPr lang="en-US" sz="3600" dirty="0" smtClean="0"/>
              <a:t>and </a:t>
            </a:r>
            <a:r>
              <a:rPr lang="en-US" sz="3600" dirty="0"/>
              <a:t>Cyber-Security</a:t>
            </a:r>
          </a:p>
        </p:txBody>
      </p:sp>
      <p:sp>
        <p:nvSpPr>
          <p:cNvPr id="16387" name="Content Placeholder 2"/>
          <p:cNvSpPr>
            <a:spLocks noGrp="1"/>
          </p:cNvSpPr>
          <p:nvPr>
            <p:ph idx="1"/>
          </p:nvPr>
        </p:nvSpPr>
        <p:spPr>
          <a:xfrm>
            <a:off x="2667000" y="1852613"/>
            <a:ext cx="3581400" cy="3733800"/>
          </a:xfrm>
        </p:spPr>
        <p:txBody>
          <a:bodyPr/>
          <a:lstStyle/>
          <a:p>
            <a:pPr marL="0" indent="0" algn="ctr">
              <a:buFont typeface="Wingdings 2" pitchFamily="18" charset="2"/>
              <a:buNone/>
            </a:pPr>
            <a:r>
              <a:rPr lang="en-US" altLang="en-US" dirty="0" smtClean="0">
                <a:ea typeface="MS PGothic" pitchFamily="34" charset="-128"/>
              </a:rPr>
              <a:t>ITACS is about assuring the confidentiality, integrity and availability of a company’s systems</a:t>
            </a:r>
          </a:p>
          <a:p>
            <a:pPr marL="0" indent="0" algn="ctr">
              <a:buFont typeface="Wingdings 2" pitchFamily="18" charset="2"/>
              <a:buNone/>
            </a:pPr>
            <a:endParaRPr lang="en-US" altLang="en-US" dirty="0" smtClean="0">
              <a:ea typeface="MS PGothic" pitchFamily="34" charset="-128"/>
            </a:endParaRPr>
          </a:p>
        </p:txBody>
      </p:sp>
      <p:sp>
        <p:nvSpPr>
          <p:cNvPr id="5" name="Left Arrow 4"/>
          <p:cNvSpPr/>
          <p:nvPr/>
        </p:nvSpPr>
        <p:spPr>
          <a:xfrm rot="20285530">
            <a:off x="5950324" y="1827496"/>
            <a:ext cx="2286000" cy="1295400"/>
          </a:xfrm>
          <a:prstGeom prst="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4000" b="1" dirty="0"/>
              <a:t>MIS</a:t>
            </a:r>
          </a:p>
        </p:txBody>
      </p:sp>
      <p:sp>
        <p:nvSpPr>
          <p:cNvPr id="7" name="Left Arrow 6"/>
          <p:cNvSpPr/>
          <p:nvPr/>
        </p:nvSpPr>
        <p:spPr>
          <a:xfrm rot="5400000">
            <a:off x="3718861" y="4904737"/>
            <a:ext cx="1911572" cy="1842554"/>
          </a:xfrm>
          <a:prstGeom prst="lef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b="1" dirty="0"/>
              <a:t>ACCT</a:t>
            </a:r>
          </a:p>
        </p:txBody>
      </p:sp>
      <p:sp>
        <p:nvSpPr>
          <p:cNvPr id="8" name="Right Arrow 7"/>
          <p:cNvSpPr/>
          <p:nvPr/>
        </p:nvSpPr>
        <p:spPr>
          <a:xfrm rot="1313674">
            <a:off x="791136" y="1781937"/>
            <a:ext cx="2057400" cy="13716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4000" b="1" dirty="0"/>
              <a:t>Risk</a:t>
            </a:r>
          </a:p>
        </p:txBody>
      </p:sp>
    </p:spTree>
    <p:extLst>
      <p:ext uri="{BB962C8B-B14F-4D97-AF65-F5344CB8AC3E}">
        <p14:creationId xmlns:p14="http://schemas.microsoft.com/office/powerpoint/2010/main" val="1162133962"/>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228600"/>
            <a:ext cx="8589963" cy="758825"/>
          </a:xfrm>
        </p:spPr>
        <p:txBody>
          <a:bodyPr/>
          <a:lstStyle/>
          <a:p>
            <a:pPr eaLnBrk="1" hangingPunct="1"/>
            <a:r>
              <a:rPr lang="en-US" sz="3200" dirty="0">
                <a:latin typeface="+mn-lt"/>
              </a:rPr>
              <a:t>Computer Viruses and Other Destructive Code</a:t>
            </a:r>
          </a:p>
        </p:txBody>
      </p:sp>
      <p:sp>
        <p:nvSpPr>
          <p:cNvPr id="23556" name="Rectangle 3"/>
          <p:cNvSpPr>
            <a:spLocks noGrp="1" noChangeArrowheads="1"/>
          </p:cNvSpPr>
          <p:nvPr>
            <p:ph sz="half" idx="1"/>
          </p:nvPr>
        </p:nvSpPr>
        <p:spPr>
          <a:xfrm>
            <a:off x="152400" y="1905000"/>
            <a:ext cx="3017838" cy="4681538"/>
          </a:xfrm>
        </p:spPr>
        <p:txBody>
          <a:bodyPr/>
          <a:lstStyle/>
          <a:p>
            <a:pPr eaLnBrk="1" hangingPunct="1">
              <a:lnSpc>
                <a:spcPct val="90000"/>
              </a:lnSpc>
            </a:pPr>
            <a:r>
              <a:rPr lang="en-US" sz="2000" dirty="0"/>
              <a:t>Malware—short for </a:t>
            </a:r>
            <a:r>
              <a:rPr lang="ja-JP" altLang="en-US" sz="2000" dirty="0"/>
              <a:t>“</a:t>
            </a:r>
            <a:r>
              <a:rPr lang="en-US" sz="2000" dirty="0"/>
              <a:t>malicious software</a:t>
            </a:r>
            <a:r>
              <a:rPr lang="ja-JP" altLang="en-US" sz="2000" dirty="0"/>
              <a:t>”</a:t>
            </a:r>
            <a:r>
              <a:rPr lang="en-US" sz="2000" dirty="0"/>
              <a:t> such as viruses, worms, and Trojan horses.</a:t>
            </a:r>
          </a:p>
          <a:p>
            <a:pPr eaLnBrk="1" hangingPunct="1">
              <a:lnSpc>
                <a:spcPct val="90000"/>
              </a:lnSpc>
            </a:pPr>
            <a:r>
              <a:rPr lang="en-US" sz="2000" dirty="0"/>
              <a:t>Virus—a destructive program that disrupts the normal functioning of computer </a:t>
            </a:r>
            <a:r>
              <a:rPr lang="en-US" sz="2000" dirty="0" smtClean="0"/>
              <a:t>software:</a:t>
            </a:r>
          </a:p>
          <a:p>
            <a:pPr lvl="1" eaLnBrk="1" hangingPunct="1">
              <a:lnSpc>
                <a:spcPct val="90000"/>
              </a:lnSpc>
            </a:pPr>
            <a:r>
              <a:rPr lang="en-US" sz="1600" dirty="0" smtClean="0"/>
              <a:t>Replicates itself by sharing of files mainly through email attachments, removable media or file downloads from malicious websites</a:t>
            </a:r>
            <a:endParaRPr lang="en-US" sz="1600" dirty="0"/>
          </a:p>
          <a:p>
            <a:pPr eaLnBrk="1" hangingPunct="1">
              <a:lnSpc>
                <a:spcPct val="90000"/>
              </a:lnSpc>
            </a:pPr>
            <a:endParaRPr lang="en-US" sz="2000" dirty="0">
              <a:latin typeface="Georgia" charset="0"/>
            </a:endParaRPr>
          </a:p>
          <a:p>
            <a:pPr eaLnBrk="1" hangingPunct="1">
              <a:lnSpc>
                <a:spcPct val="90000"/>
              </a:lnSpc>
            </a:pPr>
            <a:endParaRPr lang="en-US" sz="2000" dirty="0">
              <a:latin typeface="Georgia" charset="0"/>
            </a:endParaRPr>
          </a:p>
        </p:txBody>
      </p:sp>
      <p:pic>
        <p:nvPicPr>
          <p:cNvPr id="23557" name="Picture 5" descr="Nonam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25813" y="1566863"/>
            <a:ext cx="5614987"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865979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Computer Virus Attacks</a:t>
            </a:r>
            <a:endParaRPr lang="en-US" dirty="0"/>
          </a:p>
        </p:txBody>
      </p:sp>
      <p:sp>
        <p:nvSpPr>
          <p:cNvPr id="26627" name="Content Placeholder 2"/>
          <p:cNvSpPr>
            <a:spLocks noGrp="1"/>
          </p:cNvSpPr>
          <p:nvPr>
            <p:ph sz="quarter" idx="1"/>
          </p:nvPr>
        </p:nvSpPr>
        <p:spPr>
          <a:xfrm>
            <a:off x="301625" y="1676400"/>
            <a:ext cx="8405813" cy="4572000"/>
          </a:xfrm>
        </p:spPr>
        <p:txBody>
          <a:bodyPr/>
          <a:lstStyle/>
          <a:p>
            <a:r>
              <a:rPr lang="en-US" altLang="en-US" sz="2400" dirty="0" smtClean="0"/>
              <a:t>Financial impact of virus attacks, 1995–2006, and beyond.</a:t>
            </a:r>
          </a:p>
          <a:p>
            <a:r>
              <a:rPr lang="en-US" altLang="en-US" sz="2400" dirty="0" smtClean="0"/>
              <a:t>Source: Based on: http://www.computereconomics.com.</a:t>
            </a:r>
          </a:p>
          <a:p>
            <a:endParaRPr lang="en-US" altLang="en-US" dirty="0" smtClean="0"/>
          </a:p>
        </p:txBody>
      </p:sp>
      <p:pic>
        <p:nvPicPr>
          <p:cNvPr id="26629" name="Picture 4" descr="Nonam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2425" y="2776538"/>
            <a:ext cx="5799138"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172910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Worms, Trojan Horses, and Other Malware</a:t>
            </a:r>
            <a:endParaRPr lang="en-US" dirty="0">
              <a:ea typeface="+mj-ea"/>
            </a:endParaRPr>
          </a:p>
        </p:txBody>
      </p:sp>
      <p:sp>
        <p:nvSpPr>
          <p:cNvPr id="24579" name="Content Placeholder 2"/>
          <p:cNvSpPr>
            <a:spLocks noGrp="1"/>
          </p:cNvSpPr>
          <p:nvPr>
            <p:ph sz="quarter" idx="1"/>
          </p:nvPr>
        </p:nvSpPr>
        <p:spPr>
          <a:xfrm>
            <a:off x="304800" y="1905000"/>
            <a:ext cx="8504238" cy="4572000"/>
          </a:xfrm>
        </p:spPr>
        <p:txBody>
          <a:bodyPr/>
          <a:lstStyle/>
          <a:p>
            <a:r>
              <a:rPr lang="en-US" sz="2000" dirty="0"/>
              <a:t>Worm</a:t>
            </a:r>
          </a:p>
          <a:p>
            <a:pPr lvl="1"/>
            <a:r>
              <a:rPr lang="en-US" sz="2000" dirty="0" smtClean="0"/>
              <a:t>Variation </a:t>
            </a:r>
            <a:r>
              <a:rPr lang="en-US" sz="2000" dirty="0"/>
              <a:t>of a virus that is targeted at networks, taking advantage of security </a:t>
            </a:r>
            <a:r>
              <a:rPr lang="en-US" sz="2000" dirty="0" smtClean="0"/>
              <a:t>holes; replicate endlessly across the Internet, causing servers to crash which denies access to Internet users</a:t>
            </a:r>
            <a:endParaRPr lang="en-US" sz="2000" dirty="0"/>
          </a:p>
          <a:p>
            <a:r>
              <a:rPr lang="en-US" sz="2000" dirty="0"/>
              <a:t>Trojan </a:t>
            </a:r>
            <a:r>
              <a:rPr lang="en-US" sz="2000" dirty="0" smtClean="0"/>
              <a:t>Horse</a:t>
            </a:r>
          </a:p>
          <a:p>
            <a:pPr lvl="1"/>
            <a:r>
              <a:rPr lang="en-US" sz="2000" dirty="0" smtClean="0"/>
              <a:t>Appears to be legitimate but carries a destructive payload</a:t>
            </a:r>
            <a:endParaRPr lang="en-US" sz="2000" dirty="0"/>
          </a:p>
          <a:p>
            <a:pPr lvl="1"/>
            <a:r>
              <a:rPr lang="en-US" sz="2000" dirty="0"/>
              <a:t>Does not replicate, but causes damage. Codes are </a:t>
            </a:r>
            <a:r>
              <a:rPr lang="en-US" sz="2000" dirty="0" smtClean="0"/>
              <a:t>hidden</a:t>
            </a:r>
          </a:p>
          <a:p>
            <a:pPr lvl="1"/>
            <a:r>
              <a:rPr lang="en-US" sz="2000" dirty="0" smtClean="0"/>
              <a:t>Works in the background, establishing powerful unauthorized account for future intruders</a:t>
            </a:r>
            <a:endParaRPr lang="en-US" sz="2000" dirty="0"/>
          </a:p>
          <a:p>
            <a:r>
              <a:rPr lang="en-US" sz="2000" dirty="0"/>
              <a:t>Logic bombs or time bombs</a:t>
            </a:r>
          </a:p>
          <a:p>
            <a:pPr lvl="1"/>
            <a:r>
              <a:rPr lang="en-US" sz="2000" dirty="0"/>
              <a:t>Variations of Trojan horses</a:t>
            </a:r>
          </a:p>
          <a:p>
            <a:pPr lvl="1"/>
            <a:r>
              <a:rPr lang="en-US" sz="2000" dirty="0"/>
              <a:t>Time bombs are set off by specific dates; logic bombs are set off by certain types of operations.</a:t>
            </a:r>
          </a:p>
          <a:p>
            <a:pPr lvl="1"/>
            <a:endParaRPr lang="en-US" sz="2300" dirty="0">
              <a:latin typeface="Georgia" charset="0"/>
            </a:endParaRPr>
          </a:p>
          <a:p>
            <a:pPr lvl="1"/>
            <a:endParaRPr lang="en-US" dirty="0">
              <a:latin typeface="Georgia" charset="0"/>
            </a:endParaRPr>
          </a:p>
          <a:p>
            <a:endParaRPr lang="en-US" dirty="0">
              <a:latin typeface="Georgia" charset="0"/>
            </a:endParaRPr>
          </a:p>
        </p:txBody>
      </p:sp>
    </p:spTree>
    <p:extLst>
      <p:ext uri="{BB962C8B-B14F-4D97-AF65-F5344CB8AC3E}">
        <p14:creationId xmlns:p14="http://schemas.microsoft.com/office/powerpoint/2010/main" val="488430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ctr" eaLnBrk="1" hangingPunct="1"/>
            <a:r>
              <a:rPr lang="en-US" dirty="0">
                <a:solidFill>
                  <a:srgbClr val="4B5064"/>
                </a:solidFill>
                <a:latin typeface="+mn-lt"/>
              </a:rPr>
              <a:t>Spyware</a:t>
            </a:r>
          </a:p>
        </p:txBody>
      </p:sp>
      <p:sp>
        <p:nvSpPr>
          <p:cNvPr id="26628" name="Rectangle 3"/>
          <p:cNvSpPr>
            <a:spLocks noGrp="1" noChangeArrowheads="1"/>
          </p:cNvSpPr>
          <p:nvPr>
            <p:ph sz="quarter" idx="1"/>
          </p:nvPr>
        </p:nvSpPr>
        <p:spPr>
          <a:xfrm>
            <a:off x="304800" y="1828800"/>
            <a:ext cx="8504238" cy="4572000"/>
          </a:xfrm>
        </p:spPr>
        <p:txBody>
          <a:bodyPr/>
          <a:lstStyle/>
          <a:p>
            <a:pPr eaLnBrk="1" hangingPunct="1">
              <a:lnSpc>
                <a:spcPct val="90000"/>
              </a:lnSpc>
            </a:pPr>
            <a:r>
              <a:rPr lang="en-US" sz="2400" dirty="0"/>
              <a:t>Hidden within freeware or shareware, or embedded within Web sites</a:t>
            </a:r>
          </a:p>
          <a:p>
            <a:pPr eaLnBrk="1" hangingPunct="1">
              <a:lnSpc>
                <a:spcPct val="90000"/>
              </a:lnSpc>
            </a:pPr>
            <a:r>
              <a:rPr lang="en-US" sz="2400" dirty="0"/>
              <a:t>Gathers information about a </a:t>
            </a:r>
            <a:r>
              <a:rPr lang="en-US" sz="2400" dirty="0" smtClean="0"/>
              <a:t>user without the user’s knowledge </a:t>
            </a:r>
            <a:endParaRPr lang="en-US" sz="2400" dirty="0"/>
          </a:p>
          <a:p>
            <a:pPr lvl="1" eaLnBrk="1" hangingPunct="1">
              <a:lnSpc>
                <a:spcPct val="90000"/>
              </a:lnSpc>
            </a:pPr>
            <a:r>
              <a:rPr lang="en-US" sz="2000" dirty="0"/>
              <a:t>Credit card </a:t>
            </a:r>
            <a:r>
              <a:rPr lang="en-US" sz="2000" dirty="0" smtClean="0"/>
              <a:t>information which is transmitted to someone else – Identity</a:t>
            </a:r>
            <a:endParaRPr lang="en-US" sz="2000" dirty="0"/>
          </a:p>
          <a:p>
            <a:pPr eaLnBrk="1" hangingPunct="1">
              <a:lnSpc>
                <a:spcPct val="90000"/>
              </a:lnSpc>
            </a:pPr>
            <a:r>
              <a:rPr lang="en-US" sz="2400" dirty="0" smtClean="0"/>
              <a:t>Eats up computer</a:t>
            </a:r>
            <a:r>
              <a:rPr lang="ja-JP" altLang="en-US" sz="2400" dirty="0" smtClean="0"/>
              <a:t>’</a:t>
            </a:r>
            <a:r>
              <a:rPr lang="en-US" sz="2400" dirty="0" smtClean="0"/>
              <a:t>s memory and network bandwidth causing sluggishness or system crashes	</a:t>
            </a:r>
          </a:p>
          <a:p>
            <a:pPr eaLnBrk="1" hangingPunct="1">
              <a:lnSpc>
                <a:spcPct val="90000"/>
              </a:lnSpc>
            </a:pPr>
            <a:r>
              <a:rPr lang="en-US" sz="2400" dirty="0" smtClean="0"/>
              <a:t>Adware</a:t>
            </a:r>
          </a:p>
          <a:p>
            <a:pPr lvl="1" eaLnBrk="1" hangingPunct="1">
              <a:lnSpc>
                <a:spcPct val="90000"/>
              </a:lnSpc>
            </a:pPr>
            <a:r>
              <a:rPr lang="en-US" sz="2400" dirty="0" smtClean="0"/>
              <a:t>Free software paid by advertisements</a:t>
            </a:r>
          </a:p>
          <a:p>
            <a:pPr lvl="1" eaLnBrk="1" hangingPunct="1">
              <a:lnSpc>
                <a:spcPct val="90000"/>
              </a:lnSpc>
            </a:pPr>
            <a:r>
              <a:rPr lang="en-US" sz="2400" dirty="0"/>
              <a:t>Behavior tracking for marketing </a:t>
            </a:r>
            <a:r>
              <a:rPr lang="en-US" sz="2400" dirty="0" smtClean="0"/>
              <a:t>purposes</a:t>
            </a:r>
          </a:p>
          <a:p>
            <a:pPr lvl="1" eaLnBrk="1" hangingPunct="1">
              <a:lnSpc>
                <a:spcPct val="90000"/>
              </a:lnSpc>
            </a:pPr>
            <a:r>
              <a:rPr lang="en-US" sz="2400" dirty="0" smtClean="0"/>
              <a:t>Sometimes contains spyware</a:t>
            </a:r>
          </a:p>
          <a:p>
            <a:pPr lvl="1" eaLnBrk="1" hangingPunct="1">
              <a:lnSpc>
                <a:spcPct val="90000"/>
              </a:lnSpc>
            </a:pPr>
            <a:r>
              <a:rPr lang="en-US" sz="2400" dirty="0" smtClean="0"/>
              <a:t>Collects information for banner ad customization</a:t>
            </a:r>
            <a:endParaRPr lang="en-US" sz="2400" dirty="0"/>
          </a:p>
        </p:txBody>
      </p:sp>
    </p:spTree>
    <p:extLst>
      <p:ext uri="{BB962C8B-B14F-4D97-AF65-F5344CB8AC3E}">
        <p14:creationId xmlns:p14="http://schemas.microsoft.com/office/powerpoint/2010/main" val="371240065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1625" y="228600"/>
            <a:ext cx="8534400" cy="758825"/>
          </a:xfrm>
        </p:spPr>
        <p:txBody>
          <a:bodyPr/>
          <a:lstStyle/>
          <a:p>
            <a:pPr algn="ctr" eaLnBrk="1" hangingPunct="1"/>
            <a:r>
              <a:rPr lang="en-US" dirty="0"/>
              <a:t>Spam</a:t>
            </a:r>
          </a:p>
        </p:txBody>
      </p:sp>
      <p:sp>
        <p:nvSpPr>
          <p:cNvPr id="27652" name="Rectangle 3"/>
          <p:cNvSpPr>
            <a:spLocks noGrp="1" noChangeArrowheads="1"/>
          </p:cNvSpPr>
          <p:nvPr>
            <p:ph sz="half" idx="1"/>
          </p:nvPr>
        </p:nvSpPr>
        <p:spPr>
          <a:xfrm>
            <a:off x="315913" y="1828800"/>
            <a:ext cx="4038600" cy="4413250"/>
          </a:xfrm>
        </p:spPr>
        <p:txBody>
          <a:bodyPr/>
          <a:lstStyle/>
          <a:p>
            <a:pPr eaLnBrk="1" hangingPunct="1">
              <a:lnSpc>
                <a:spcPct val="80000"/>
              </a:lnSpc>
            </a:pPr>
            <a:r>
              <a:rPr lang="en-US" sz="2800" dirty="0"/>
              <a:t>Electronic junk mail</a:t>
            </a:r>
          </a:p>
          <a:p>
            <a:pPr eaLnBrk="1" hangingPunct="1">
              <a:lnSpc>
                <a:spcPct val="80000"/>
              </a:lnSpc>
            </a:pPr>
            <a:r>
              <a:rPr lang="en-US" sz="2800" dirty="0"/>
              <a:t>Advertisements of products and services</a:t>
            </a:r>
          </a:p>
          <a:p>
            <a:pPr eaLnBrk="1" hangingPunct="1">
              <a:lnSpc>
                <a:spcPct val="80000"/>
              </a:lnSpc>
            </a:pPr>
            <a:r>
              <a:rPr lang="en-US" sz="2800" dirty="0"/>
              <a:t>Eats up storage space</a:t>
            </a:r>
          </a:p>
          <a:p>
            <a:pPr eaLnBrk="1" hangingPunct="1">
              <a:lnSpc>
                <a:spcPct val="80000"/>
              </a:lnSpc>
            </a:pPr>
            <a:r>
              <a:rPr lang="en-US" sz="2800" dirty="0"/>
              <a:t>Compromises network bandwidth</a:t>
            </a:r>
          </a:p>
          <a:p>
            <a:pPr eaLnBrk="1" hangingPunct="1">
              <a:lnSpc>
                <a:spcPct val="80000"/>
              </a:lnSpc>
            </a:pPr>
            <a:r>
              <a:rPr lang="en-US" sz="2800" dirty="0"/>
              <a:t>90 percent of all Internet e-mail is spam!</a:t>
            </a:r>
          </a:p>
          <a:p>
            <a:pPr eaLnBrk="1" hangingPunct="1">
              <a:lnSpc>
                <a:spcPct val="80000"/>
              </a:lnSpc>
            </a:pPr>
            <a:r>
              <a:rPr lang="en-US" sz="2800" dirty="0"/>
              <a:t>Spam filters can </a:t>
            </a:r>
            <a:r>
              <a:rPr lang="en-US" sz="2800" dirty="0" smtClean="0"/>
              <a:t>help</a:t>
            </a:r>
            <a:endParaRPr lang="en-US" sz="2800" dirty="0"/>
          </a:p>
        </p:txBody>
      </p:sp>
      <p:pic>
        <p:nvPicPr>
          <p:cNvPr id="27653" name="Picture 6" descr="nonam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9125" y="2244725"/>
            <a:ext cx="4224338" cy="37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64438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eaLnBrk="1" hangingPunct="1"/>
            <a:r>
              <a:rPr lang="en-US" dirty="0">
                <a:solidFill>
                  <a:srgbClr val="4B5064"/>
                </a:solidFill>
                <a:latin typeface="+mn-lt"/>
              </a:rPr>
              <a:t>Phishing (Spoofing)</a:t>
            </a:r>
          </a:p>
        </p:txBody>
      </p:sp>
      <p:sp>
        <p:nvSpPr>
          <p:cNvPr id="28675" name="Rectangle 3"/>
          <p:cNvSpPr>
            <a:spLocks noGrp="1" noChangeArrowheads="1"/>
          </p:cNvSpPr>
          <p:nvPr>
            <p:ph sz="quarter" idx="1"/>
          </p:nvPr>
        </p:nvSpPr>
        <p:spPr>
          <a:xfrm>
            <a:off x="228600" y="1828800"/>
            <a:ext cx="4038600" cy="4416425"/>
          </a:xfrm>
        </p:spPr>
        <p:txBody>
          <a:bodyPr/>
          <a:lstStyle/>
          <a:p>
            <a:pPr eaLnBrk="1" hangingPunct="1"/>
            <a:r>
              <a:rPr lang="en-US" sz="2800" dirty="0"/>
              <a:t>Attempts to trick users into giving away credit card numbers</a:t>
            </a:r>
          </a:p>
          <a:p>
            <a:pPr eaLnBrk="1" hangingPunct="1"/>
            <a:r>
              <a:rPr lang="en-US" sz="2800" dirty="0"/>
              <a:t>Phony messages</a:t>
            </a:r>
          </a:p>
          <a:p>
            <a:pPr eaLnBrk="1" hangingPunct="1"/>
            <a:r>
              <a:rPr lang="en-US" sz="2800" dirty="0"/>
              <a:t>Duplicates of legitimate Web sites</a:t>
            </a:r>
          </a:p>
          <a:p>
            <a:pPr eaLnBrk="1" hangingPunct="1"/>
            <a:r>
              <a:rPr lang="en-US" sz="2800" dirty="0"/>
              <a:t>Examples: eBay, PayPal have been </a:t>
            </a:r>
            <a:r>
              <a:rPr lang="en-US" sz="2800" dirty="0" smtClean="0"/>
              <a:t>used</a:t>
            </a:r>
            <a:endParaRPr lang="en-US" sz="2800" dirty="0">
              <a:latin typeface="Georgia" charset="0"/>
            </a:endParaRPr>
          </a:p>
          <a:p>
            <a:pPr eaLnBrk="1" hangingPunct="1"/>
            <a:r>
              <a:rPr lang="en-US" sz="2800" dirty="0" smtClean="0"/>
              <a:t>Spear phishing</a:t>
            </a:r>
            <a:endParaRPr lang="en-US" sz="2800" dirty="0"/>
          </a:p>
        </p:txBody>
      </p:sp>
      <p:pic>
        <p:nvPicPr>
          <p:cNvPr id="28676" name="Picture 5" descr="nonam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981200"/>
            <a:ext cx="4545012"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144701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01625" y="228600"/>
            <a:ext cx="8534400" cy="758825"/>
          </a:xfrm>
        </p:spPr>
        <p:txBody>
          <a:bodyPr/>
          <a:lstStyle/>
          <a:p>
            <a:pPr algn="ctr" eaLnBrk="1" hangingPunct="1"/>
            <a:r>
              <a:rPr lang="en-US" dirty="0"/>
              <a:t>Cookies</a:t>
            </a:r>
          </a:p>
        </p:txBody>
      </p:sp>
      <p:sp>
        <p:nvSpPr>
          <p:cNvPr id="30724" name="Rectangle 3"/>
          <p:cNvSpPr>
            <a:spLocks noGrp="1" noChangeArrowheads="1"/>
          </p:cNvSpPr>
          <p:nvPr>
            <p:ph sz="half" idx="1"/>
          </p:nvPr>
        </p:nvSpPr>
        <p:spPr>
          <a:xfrm>
            <a:off x="347663" y="1762125"/>
            <a:ext cx="8796337" cy="3962400"/>
          </a:xfrm>
        </p:spPr>
        <p:txBody>
          <a:bodyPr/>
          <a:lstStyle/>
          <a:p>
            <a:pPr eaLnBrk="1" hangingPunct="1">
              <a:lnSpc>
                <a:spcPct val="90000"/>
              </a:lnSpc>
            </a:pPr>
            <a:r>
              <a:rPr lang="en-US" sz="2800" dirty="0"/>
              <a:t>Cookies are messages passed to a Web browser from a Web server.</a:t>
            </a:r>
          </a:p>
          <a:p>
            <a:pPr eaLnBrk="1" hangingPunct="1">
              <a:lnSpc>
                <a:spcPct val="90000"/>
              </a:lnSpc>
            </a:pPr>
            <a:r>
              <a:rPr lang="en-US" sz="2800" dirty="0"/>
              <a:t>They are stored in a text file.</a:t>
            </a:r>
          </a:p>
          <a:p>
            <a:pPr eaLnBrk="1" hangingPunct="1">
              <a:lnSpc>
                <a:spcPct val="90000"/>
              </a:lnSpc>
            </a:pPr>
            <a:r>
              <a:rPr lang="en-US" sz="2800" dirty="0"/>
              <a:t>They are used for Web site customization.</a:t>
            </a:r>
          </a:p>
          <a:p>
            <a:pPr eaLnBrk="1" hangingPunct="1">
              <a:lnSpc>
                <a:spcPct val="90000"/>
              </a:lnSpc>
            </a:pPr>
            <a:r>
              <a:rPr lang="en-US" sz="2800" dirty="0"/>
              <a:t>Cookies may contain sensitive </a:t>
            </a:r>
            <a:r>
              <a:rPr lang="en-US" sz="2800" dirty="0" smtClean="0"/>
              <a:t>information</a:t>
            </a:r>
            <a:endParaRPr lang="en-US" sz="2800" dirty="0"/>
          </a:p>
          <a:p>
            <a:pPr eaLnBrk="1" hangingPunct="1">
              <a:lnSpc>
                <a:spcPct val="90000"/>
              </a:lnSpc>
            </a:pPr>
            <a:r>
              <a:rPr lang="en-US" sz="2800" dirty="0"/>
              <a:t>Managing cookies</a:t>
            </a:r>
          </a:p>
          <a:p>
            <a:pPr marL="742950" lvl="1" indent="-285750" eaLnBrk="1" hangingPunct="1">
              <a:lnSpc>
                <a:spcPct val="90000"/>
              </a:lnSpc>
            </a:pPr>
            <a:r>
              <a:rPr lang="en-US" sz="2400" dirty="0"/>
              <a:t>Cookie killer software</a:t>
            </a:r>
          </a:p>
          <a:p>
            <a:pPr marL="742950" lvl="1" indent="-285750" eaLnBrk="1" hangingPunct="1">
              <a:lnSpc>
                <a:spcPct val="90000"/>
              </a:lnSpc>
            </a:pPr>
            <a:r>
              <a:rPr lang="en-US" sz="2400" dirty="0"/>
              <a:t>Web browser </a:t>
            </a:r>
            <a:r>
              <a:rPr lang="en-US" sz="2400" dirty="0" smtClean="0"/>
              <a:t>settings – you can set levels of restrictions</a:t>
            </a:r>
            <a:endParaRPr lang="en-US" sz="2400" dirty="0"/>
          </a:p>
        </p:txBody>
      </p:sp>
    </p:spTree>
    <p:extLst>
      <p:ext uri="{BB962C8B-B14F-4D97-AF65-F5344CB8AC3E}">
        <p14:creationId xmlns:p14="http://schemas.microsoft.com/office/powerpoint/2010/main" val="82363393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295400" y="304800"/>
            <a:ext cx="6629400" cy="1295400"/>
          </a:xfrm>
        </p:spPr>
        <p:txBody>
          <a:bodyPr/>
          <a:lstStyle/>
          <a:p>
            <a:pPr algn="ctr" eaLnBrk="1" hangingPunct="1"/>
            <a:r>
              <a:rPr lang="en-US" dirty="0">
                <a:solidFill>
                  <a:srgbClr val="4B5064"/>
                </a:solidFill>
                <a:latin typeface="+mn-lt"/>
              </a:rPr>
              <a:t>Identity Theft</a:t>
            </a:r>
          </a:p>
        </p:txBody>
      </p:sp>
      <p:sp>
        <p:nvSpPr>
          <p:cNvPr id="31748" name="Rectangle 3"/>
          <p:cNvSpPr>
            <a:spLocks noGrp="1" noChangeArrowheads="1"/>
          </p:cNvSpPr>
          <p:nvPr>
            <p:ph sz="half" idx="4294967295"/>
          </p:nvPr>
        </p:nvSpPr>
        <p:spPr>
          <a:xfrm>
            <a:off x="228600" y="2168975"/>
            <a:ext cx="4038600" cy="4681538"/>
          </a:xfrm>
        </p:spPr>
        <p:txBody>
          <a:bodyPr/>
          <a:lstStyle/>
          <a:p>
            <a:pPr eaLnBrk="1" hangingPunct="1"/>
            <a:r>
              <a:rPr lang="en-US" sz="2400" dirty="0"/>
              <a:t>Fastest growing </a:t>
            </a:r>
            <a:r>
              <a:rPr lang="ja-JP" altLang="en-US" sz="2400" dirty="0"/>
              <a:t>“</a:t>
            </a:r>
            <a:r>
              <a:rPr lang="en-US" sz="2400" dirty="0"/>
              <a:t>information crime</a:t>
            </a:r>
            <a:r>
              <a:rPr lang="ja-JP" altLang="en-US" sz="2400" dirty="0"/>
              <a:t>”</a:t>
            </a:r>
            <a:endParaRPr lang="en-US" sz="2400" dirty="0"/>
          </a:p>
          <a:p>
            <a:pPr eaLnBrk="1" hangingPunct="1"/>
            <a:r>
              <a:rPr lang="en-US" sz="2400" dirty="0"/>
              <a:t>Stealing another person</a:t>
            </a:r>
            <a:r>
              <a:rPr lang="ja-JP" altLang="en-US" sz="2400" dirty="0"/>
              <a:t>’</a:t>
            </a:r>
            <a:r>
              <a:rPr lang="en-US" sz="2400" dirty="0"/>
              <a:t>s:</a:t>
            </a:r>
          </a:p>
          <a:p>
            <a:pPr lvl="1" eaLnBrk="1" hangingPunct="1"/>
            <a:r>
              <a:rPr lang="en-US" sz="2100" dirty="0"/>
              <a:t>Credit card number</a:t>
            </a:r>
          </a:p>
          <a:p>
            <a:pPr lvl="1" eaLnBrk="1" hangingPunct="1"/>
            <a:r>
              <a:rPr lang="en-US" sz="2100" dirty="0"/>
              <a:t>Social Security number</a:t>
            </a:r>
          </a:p>
          <a:p>
            <a:pPr lvl="1" eaLnBrk="1" hangingPunct="1"/>
            <a:r>
              <a:rPr lang="en-US" sz="2100" dirty="0"/>
              <a:t>Other personal information</a:t>
            </a:r>
          </a:p>
          <a:p>
            <a:pPr eaLnBrk="1" hangingPunct="1"/>
            <a:r>
              <a:rPr lang="en-US" sz="2400" dirty="0"/>
              <a:t>Results in bad credit for victim</a:t>
            </a:r>
          </a:p>
          <a:p>
            <a:pPr eaLnBrk="1" hangingPunct="1">
              <a:buFont typeface="Wingdings 2" charset="0"/>
              <a:buNone/>
            </a:pPr>
            <a:endParaRPr lang="en-US" sz="2400" dirty="0">
              <a:latin typeface="Georgia" charset="0"/>
            </a:endParaRPr>
          </a:p>
          <a:p>
            <a:pPr eaLnBrk="1" hangingPunct="1"/>
            <a:endParaRPr lang="en-US" sz="2400" dirty="0">
              <a:latin typeface="Georgia" charset="0"/>
            </a:endParaRPr>
          </a:p>
        </p:txBody>
      </p:sp>
      <p:pic>
        <p:nvPicPr>
          <p:cNvPr id="31749" name="Picture 5" descr="Nonam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9263" y="2433638"/>
            <a:ext cx="4562475"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983241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smtClean="0"/>
              <a:t>Cyberwar and Cyberterrorism</a:t>
            </a:r>
          </a:p>
        </p:txBody>
      </p:sp>
      <p:graphicFrame>
        <p:nvGraphicFramePr>
          <p:cNvPr id="3" name="Diagram 2"/>
          <p:cNvGraphicFramePr/>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solidFill>
                  <a:srgbClr val="4B5064"/>
                </a:solidFill>
              </a:rPr>
              <a:t>Cybersquatting</a:t>
            </a:r>
          </a:p>
        </p:txBody>
      </p:sp>
      <p:sp>
        <p:nvSpPr>
          <p:cNvPr id="35844" name="Content Placeholder 5"/>
          <p:cNvSpPr>
            <a:spLocks noGrp="1"/>
          </p:cNvSpPr>
          <p:nvPr>
            <p:ph sz="half" idx="4294967295"/>
          </p:nvPr>
        </p:nvSpPr>
        <p:spPr>
          <a:xfrm>
            <a:off x="646113" y="1871662"/>
            <a:ext cx="7905750" cy="4681538"/>
          </a:xfrm>
        </p:spPr>
        <p:txBody>
          <a:bodyPr/>
          <a:lstStyle/>
          <a:p>
            <a:pPr eaLnBrk="1" hangingPunct="1">
              <a:lnSpc>
                <a:spcPct val="95000"/>
              </a:lnSpc>
            </a:pPr>
            <a:r>
              <a:rPr lang="en-US" altLang="en-US" sz="2400" dirty="0" smtClean="0"/>
              <a:t>The practice of registering a domain name and later reselling </a:t>
            </a:r>
            <a:r>
              <a:rPr lang="en-US" altLang="en-US" sz="2400" dirty="0" smtClean="0"/>
              <a:t>it for $$$</a:t>
            </a:r>
            <a:endParaRPr lang="en-US" altLang="en-US" sz="2400" dirty="0" smtClean="0"/>
          </a:p>
          <a:p>
            <a:pPr eaLnBrk="1" hangingPunct="1">
              <a:lnSpc>
                <a:spcPct val="95000"/>
              </a:lnSpc>
            </a:pPr>
            <a:r>
              <a:rPr lang="en-US" altLang="en-US" sz="2400" dirty="0" smtClean="0"/>
              <a:t>Some of the victims include:</a:t>
            </a:r>
          </a:p>
          <a:p>
            <a:pPr lvl="1" eaLnBrk="1" hangingPunct="1">
              <a:lnSpc>
                <a:spcPct val="95000"/>
              </a:lnSpc>
            </a:pPr>
            <a:r>
              <a:rPr lang="en-US" altLang="en-US" sz="2000" dirty="0" smtClean="0"/>
              <a:t>Eminem</a:t>
            </a:r>
          </a:p>
          <a:p>
            <a:pPr lvl="1" eaLnBrk="1" hangingPunct="1">
              <a:lnSpc>
                <a:spcPct val="95000"/>
              </a:lnSpc>
            </a:pPr>
            <a:r>
              <a:rPr lang="en-US" altLang="en-US" sz="2000" dirty="0" smtClean="0"/>
              <a:t>Panasonic</a:t>
            </a:r>
          </a:p>
          <a:p>
            <a:pPr lvl="1" eaLnBrk="1" hangingPunct="1">
              <a:lnSpc>
                <a:spcPct val="95000"/>
              </a:lnSpc>
            </a:pPr>
            <a:r>
              <a:rPr lang="en-US" altLang="en-US" sz="2000" dirty="0" smtClean="0"/>
              <a:t>Hertz</a:t>
            </a:r>
          </a:p>
          <a:p>
            <a:pPr lvl="1" eaLnBrk="1" hangingPunct="1">
              <a:lnSpc>
                <a:spcPct val="95000"/>
              </a:lnSpc>
            </a:pPr>
            <a:r>
              <a:rPr lang="en-US" altLang="en-US" sz="2000" dirty="0" smtClean="0"/>
              <a:t> Avon</a:t>
            </a:r>
          </a:p>
          <a:p>
            <a:pPr eaLnBrk="1" hangingPunct="1">
              <a:lnSpc>
                <a:spcPct val="95000"/>
              </a:lnSpc>
            </a:pPr>
            <a:r>
              <a:rPr lang="en-US" altLang="en-US" sz="2400" dirty="0" smtClean="0"/>
              <a:t>Anti-Cybersquatting Consumer Protection Act in 1999</a:t>
            </a:r>
          </a:p>
          <a:p>
            <a:pPr lvl="1" eaLnBrk="1" hangingPunct="1">
              <a:lnSpc>
                <a:spcPct val="95000"/>
              </a:lnSpc>
            </a:pPr>
            <a:r>
              <a:rPr lang="en-US" altLang="en-US" sz="2000" dirty="0" smtClean="0"/>
              <a:t>Fines as high as $100,000</a:t>
            </a:r>
          </a:p>
          <a:p>
            <a:pPr lvl="1" eaLnBrk="1" hangingPunct="1">
              <a:lnSpc>
                <a:spcPct val="95000"/>
              </a:lnSpc>
            </a:pPr>
            <a:r>
              <a:rPr lang="en-US" altLang="en-US" sz="2000" dirty="0" smtClean="0"/>
              <a:t>Some companies pay the cybersquatters to speed up the process of getting the </a:t>
            </a:r>
            <a:r>
              <a:rPr lang="en-US" altLang="en-US" sz="2000" dirty="0" smtClean="0"/>
              <a:t>domain</a:t>
            </a:r>
          </a:p>
          <a:p>
            <a:pPr lvl="1" eaLnBrk="1" hangingPunct="1">
              <a:lnSpc>
                <a:spcPct val="95000"/>
              </a:lnSpc>
            </a:pPr>
            <a:r>
              <a:rPr lang="en-US" altLang="en-US" sz="2000" dirty="0" smtClean="0"/>
              <a:t>Regardless, dealing with cybersquatting takes up valuable time and money</a:t>
            </a:r>
            <a:endParaRPr lang="en-US" altLang="en-US" sz="2000" dirty="0" smtClean="0"/>
          </a:p>
          <a:p>
            <a:pPr eaLnBrk="1" hangingPunct="1">
              <a:lnSpc>
                <a:spcPct val="80000"/>
              </a:lnSpc>
            </a:pPr>
            <a:endParaRPr lang="en-US" altLang="en-US" sz="2400" dirty="0" smtClean="0"/>
          </a:p>
        </p:txBody>
      </p:sp>
    </p:spTree>
    <p:extLst>
      <p:ext uri="{BB962C8B-B14F-4D97-AF65-F5344CB8AC3E}">
        <p14:creationId xmlns:p14="http://schemas.microsoft.com/office/powerpoint/2010/main" val="21055297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b="1" dirty="0" smtClean="0">
                <a:solidFill>
                  <a:srgbClr val="17375E"/>
                </a:solidFill>
                <a:ea typeface="MS PGothic" pitchFamily="34" charset="-128"/>
              </a:rPr>
              <a:t>The Career</a:t>
            </a:r>
          </a:p>
        </p:txBody>
      </p:sp>
      <p:sp>
        <p:nvSpPr>
          <p:cNvPr id="17411" name="Content Placeholder 2"/>
          <p:cNvSpPr>
            <a:spLocks noGrp="1"/>
          </p:cNvSpPr>
          <p:nvPr>
            <p:ph idx="1"/>
          </p:nvPr>
        </p:nvSpPr>
        <p:spPr>
          <a:xfrm>
            <a:off x="565150" y="1887538"/>
            <a:ext cx="3962400" cy="3208337"/>
          </a:xfrm>
        </p:spPr>
        <p:txBody>
          <a:bodyPr/>
          <a:lstStyle/>
          <a:p>
            <a:r>
              <a:rPr lang="en-US" altLang="en-US" dirty="0" smtClean="0">
                <a:ea typeface="MS PGothic" pitchFamily="34" charset="-128"/>
              </a:rPr>
              <a:t>Public Accounting</a:t>
            </a:r>
          </a:p>
          <a:p>
            <a:r>
              <a:rPr lang="en-US" altLang="en-US" dirty="0" smtClean="0">
                <a:ea typeface="MS PGothic" pitchFamily="34" charset="-128"/>
              </a:rPr>
              <a:t>Internal Accounting</a:t>
            </a:r>
          </a:p>
          <a:p>
            <a:r>
              <a:rPr lang="en-US" altLang="en-US" dirty="0" smtClean="0">
                <a:ea typeface="MS PGothic" pitchFamily="34" charset="-128"/>
              </a:rPr>
              <a:t>Government Service</a:t>
            </a:r>
          </a:p>
          <a:p>
            <a:r>
              <a:rPr lang="en-US" altLang="en-US" dirty="0" smtClean="0">
                <a:ea typeface="MS PGothic" pitchFamily="34" charset="-128"/>
              </a:rPr>
              <a:t>Corporate Security</a:t>
            </a:r>
          </a:p>
          <a:p>
            <a:r>
              <a:rPr lang="en-US" altLang="en-US" dirty="0" smtClean="0">
                <a:ea typeface="MS PGothic" pitchFamily="34" charset="-128"/>
              </a:rPr>
              <a:t>IT Management</a:t>
            </a:r>
          </a:p>
        </p:txBody>
      </p:sp>
      <p:pic>
        <p:nvPicPr>
          <p:cNvPr id="1741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328863"/>
            <a:ext cx="40957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105400" y="4572000"/>
            <a:ext cx="3670300" cy="1323975"/>
          </a:xfrm>
          <a:prstGeom prst="rect">
            <a:avLst/>
          </a:prstGeom>
          <a:noFill/>
        </p:spPr>
        <p:txBody>
          <a:bodyPr wrap="none">
            <a:spAutoFit/>
          </a:bodyPr>
          <a:lstStyle/>
          <a:p>
            <a:pPr>
              <a:defRPr/>
            </a:pPr>
            <a:r>
              <a:rPr lang="en-US" sz="8000" b="1" dirty="0">
                <a:solidFill>
                  <a:schemeClr val="accent1">
                    <a:lumMod val="75000"/>
                  </a:schemeClr>
                </a:solidFill>
                <a:ea typeface="ＭＳ Ｐゴシック" charset="0"/>
              </a:rPr>
              <a:t>S.T.E.M.</a:t>
            </a:r>
          </a:p>
        </p:txBody>
      </p:sp>
      <p:pic>
        <p:nvPicPr>
          <p:cNvPr id="1741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800600"/>
            <a:ext cx="41783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958711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smtClean="0">
                <a:solidFill>
                  <a:srgbClr val="4B5064"/>
                </a:solidFill>
              </a:rPr>
              <a:t>Cyber Harassment, Stalking, and Bullying</a:t>
            </a:r>
          </a:p>
        </p:txBody>
      </p:sp>
      <p:sp>
        <p:nvSpPr>
          <p:cNvPr id="36868" name="Content Placeholder 3"/>
          <p:cNvSpPr>
            <a:spLocks noGrp="1"/>
          </p:cNvSpPr>
          <p:nvPr>
            <p:ph sz="quarter" idx="1"/>
          </p:nvPr>
        </p:nvSpPr>
        <p:spPr>
          <a:xfrm>
            <a:off x="301625" y="1676400"/>
            <a:ext cx="8504238" cy="4572000"/>
          </a:xfrm>
        </p:spPr>
        <p:txBody>
          <a:bodyPr/>
          <a:lstStyle/>
          <a:p>
            <a:pPr eaLnBrk="1" hangingPunct="1"/>
            <a:r>
              <a:rPr lang="en-US" altLang="en-US" sz="2800" dirty="0" smtClean="0"/>
              <a:t>Cyber harassment—Crime that broadly refers to the use of a computer to communicate obscene, vulgar, or threatening content. </a:t>
            </a:r>
          </a:p>
          <a:p>
            <a:pPr eaLnBrk="1" hangingPunct="1"/>
            <a:r>
              <a:rPr lang="en-US" altLang="en-US" sz="2800" dirty="0" smtClean="0"/>
              <a:t>Cyber stalking</a:t>
            </a:r>
          </a:p>
          <a:p>
            <a:pPr lvl="1" eaLnBrk="1" hangingPunct="1"/>
            <a:r>
              <a:rPr lang="en-US" altLang="en-US" sz="2400" dirty="0" smtClean="0"/>
              <a:t>Making false accusations that damage reputation of another</a:t>
            </a:r>
          </a:p>
          <a:p>
            <a:pPr lvl="1" eaLnBrk="1" hangingPunct="1"/>
            <a:r>
              <a:rPr lang="en-US" altLang="en-US" sz="2400" dirty="0" smtClean="0"/>
              <a:t>Gaining information on a victim by monitoring online activities</a:t>
            </a:r>
          </a:p>
          <a:p>
            <a:pPr lvl="1" eaLnBrk="1" hangingPunct="1"/>
            <a:r>
              <a:rPr lang="en-US" altLang="en-US" sz="2400" dirty="0" smtClean="0"/>
              <a:t>Using the Internet to encourage others to harass a victim</a:t>
            </a:r>
          </a:p>
          <a:p>
            <a:pPr lvl="1" eaLnBrk="1" hangingPunct="1"/>
            <a:r>
              <a:rPr lang="en-US" altLang="en-US" sz="2400" dirty="0" smtClean="0"/>
              <a:t>Attacking data and equipment of a victim by sending e-mail viruses or other destructive code</a:t>
            </a:r>
          </a:p>
          <a:p>
            <a:pPr lvl="1" eaLnBrk="1" hangingPunct="1"/>
            <a:r>
              <a:rPr lang="en-US" altLang="en-US" sz="2400" dirty="0" smtClean="0"/>
              <a:t>Using the Internet to place false orders for goods or services</a:t>
            </a:r>
          </a:p>
        </p:txBody>
      </p:sp>
    </p:spTree>
    <p:extLst>
      <p:ext uri="{BB962C8B-B14F-4D97-AF65-F5344CB8AC3E}">
        <p14:creationId xmlns:p14="http://schemas.microsoft.com/office/powerpoint/2010/main" val="269084188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eaLnBrk="1" hangingPunct="1"/>
            <a:r>
              <a:rPr lang="en-US" dirty="0">
                <a:solidFill>
                  <a:srgbClr val="4B5064"/>
                </a:solidFill>
              </a:rPr>
              <a:t>Cyberwar</a:t>
            </a:r>
          </a:p>
        </p:txBody>
      </p:sp>
      <p:sp>
        <p:nvSpPr>
          <p:cNvPr id="38915" name="Rectangle 3"/>
          <p:cNvSpPr>
            <a:spLocks noGrp="1" noChangeArrowheads="1"/>
          </p:cNvSpPr>
          <p:nvPr>
            <p:ph sz="quarter" idx="1"/>
          </p:nvPr>
        </p:nvSpPr>
        <p:spPr>
          <a:xfrm>
            <a:off x="304800" y="2286000"/>
            <a:ext cx="8504238" cy="4572000"/>
          </a:xfrm>
        </p:spPr>
        <p:txBody>
          <a:bodyPr/>
          <a:lstStyle/>
          <a:p>
            <a:pPr marL="290513" indent="-290513" eaLnBrk="1" hangingPunct="1"/>
            <a:r>
              <a:rPr lang="en-US" dirty="0" smtClean="0"/>
              <a:t>Cyberwar—</a:t>
            </a:r>
            <a:r>
              <a:rPr lang="en-US" dirty="0"/>
              <a:t>Military</a:t>
            </a:r>
            <a:r>
              <a:rPr lang="ja-JP" altLang="en-US" dirty="0"/>
              <a:t>’</a:t>
            </a:r>
            <a:r>
              <a:rPr lang="en-US" dirty="0"/>
              <a:t>s attempt to disrupt or destroy another country</a:t>
            </a:r>
            <a:r>
              <a:rPr lang="ja-JP" altLang="en-US" dirty="0"/>
              <a:t>’</a:t>
            </a:r>
            <a:r>
              <a:rPr lang="en-US" dirty="0"/>
              <a:t>s information and communication systems</a:t>
            </a:r>
          </a:p>
          <a:p>
            <a:pPr marL="623888" lvl="1" indent="-219075" eaLnBrk="1" hangingPunct="1"/>
            <a:r>
              <a:rPr lang="en-US" dirty="0"/>
              <a:t>Goal is to diminish opponent</a:t>
            </a:r>
            <a:r>
              <a:rPr lang="ja-JP" altLang="en-US" dirty="0"/>
              <a:t>’</a:t>
            </a:r>
            <a:r>
              <a:rPr lang="en-US" dirty="0"/>
              <a:t>s communication capabilities.</a:t>
            </a:r>
          </a:p>
          <a:p>
            <a:pPr marL="623888" lvl="1" indent="-219075" eaLnBrk="1" hangingPunct="1"/>
            <a:r>
              <a:rPr lang="en-US" dirty="0"/>
              <a:t>It is used in concert with traditional methods</a:t>
            </a:r>
            <a:r>
              <a:rPr lang="en-US" dirty="0">
                <a:latin typeface="Georgia" charset="0"/>
              </a:rPr>
              <a:t>.</a:t>
            </a:r>
          </a:p>
        </p:txBody>
      </p:sp>
    </p:spTree>
    <p:extLst>
      <p:ext uri="{BB962C8B-B14F-4D97-AF65-F5344CB8AC3E}">
        <p14:creationId xmlns:p14="http://schemas.microsoft.com/office/powerpoint/2010/main" val="2605459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dirty="0">
                <a:solidFill>
                  <a:srgbClr val="4B5064"/>
                </a:solidFill>
                <a:latin typeface="Georgia" charset="0"/>
              </a:rPr>
              <a:t>The New Cold War</a:t>
            </a:r>
          </a:p>
        </p:txBody>
      </p:sp>
      <p:sp>
        <p:nvSpPr>
          <p:cNvPr id="46084" name="Content Placeholder 3"/>
          <p:cNvSpPr>
            <a:spLocks noGrp="1"/>
          </p:cNvSpPr>
          <p:nvPr>
            <p:ph sz="quarter" idx="1"/>
          </p:nvPr>
        </p:nvSpPr>
        <p:spPr>
          <a:xfrm>
            <a:off x="304800" y="1981200"/>
            <a:ext cx="8504238" cy="4572000"/>
          </a:xfrm>
        </p:spPr>
        <p:txBody>
          <a:bodyPr/>
          <a:lstStyle/>
          <a:p>
            <a:pPr eaLnBrk="1" hangingPunct="1"/>
            <a:r>
              <a:rPr lang="en-US" sz="2400" dirty="0"/>
              <a:t>A 2007 McAfee report on Internet security listed a cyber cold war as an imminent threat.</a:t>
            </a:r>
          </a:p>
          <a:p>
            <a:pPr eaLnBrk="1" hangingPunct="1"/>
            <a:r>
              <a:rPr lang="en-US" sz="2400" dirty="0"/>
              <a:t>Reminiscent of the Cold War between the United States and the Soviet Union from the mid-1940s until the early 1990s —intelligence agencies are testing networks for possible weaknesses.</a:t>
            </a:r>
          </a:p>
          <a:p>
            <a:pPr eaLnBrk="1" hangingPunct="1"/>
            <a:r>
              <a:rPr lang="en-US" sz="2400" dirty="0"/>
              <a:t>Patriot Hackers—independent </a:t>
            </a:r>
          </a:p>
          <a:p>
            <a:pPr eaLnBrk="1" hangingPunct="1">
              <a:buFont typeface="Wingdings 2" charset="0"/>
              <a:buNone/>
            </a:pPr>
            <a:r>
              <a:rPr lang="en-US" sz="2400" dirty="0"/>
              <a:t>   citizens that attack perceived </a:t>
            </a:r>
          </a:p>
          <a:p>
            <a:pPr eaLnBrk="1" hangingPunct="1">
              <a:buFont typeface="Wingdings 2" charset="0"/>
              <a:buNone/>
            </a:pPr>
            <a:r>
              <a:rPr lang="en-US" sz="2400" dirty="0"/>
              <a:t>   enemies of the state.</a:t>
            </a:r>
          </a:p>
        </p:txBody>
      </p:sp>
      <p:pic>
        <p:nvPicPr>
          <p:cNvPr id="40965" name="Picture 5" descr="Nonam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02300" y="4127500"/>
            <a:ext cx="3005138"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9266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dirty="0">
                <a:solidFill>
                  <a:srgbClr val="4B5064"/>
                </a:solidFill>
                <a:latin typeface="+mn-lt"/>
              </a:rPr>
              <a:t>Cyberwar Vulnerabilities</a:t>
            </a:r>
          </a:p>
        </p:txBody>
      </p:sp>
      <p:sp>
        <p:nvSpPr>
          <p:cNvPr id="39939" name="Content Placeholder 3"/>
          <p:cNvSpPr>
            <a:spLocks/>
          </p:cNvSpPr>
          <p:nvPr/>
        </p:nvSpPr>
        <p:spPr bwMode="auto">
          <a:xfrm>
            <a:off x="454025" y="1573213"/>
            <a:ext cx="85042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a:spcBef>
                <a:spcPct val="20000"/>
              </a:spcBef>
              <a:buClr>
                <a:schemeClr val="accent1"/>
              </a:buClr>
              <a:buSzPct val="85000"/>
              <a:buFont typeface="Wingdings 2" charset="0"/>
              <a:buChar char=""/>
            </a:pPr>
            <a:r>
              <a:rPr lang="en-US" sz="2700" dirty="0">
                <a:latin typeface="+mn-lt"/>
              </a:rPr>
              <a:t>Systems at risk:</a:t>
            </a:r>
          </a:p>
          <a:p>
            <a:pPr marL="742950" lvl="1" indent="-285750">
              <a:spcBef>
                <a:spcPct val="20000"/>
              </a:spcBef>
              <a:buClr>
                <a:schemeClr val="accent2"/>
              </a:buClr>
              <a:buSzPct val="70000"/>
              <a:buFont typeface="Wingdings" charset="0"/>
              <a:buChar char=""/>
            </a:pPr>
            <a:r>
              <a:rPr lang="en-US" sz="2300" dirty="0">
                <a:latin typeface="+mn-lt"/>
              </a:rPr>
              <a:t>Command and control systems</a:t>
            </a:r>
          </a:p>
          <a:p>
            <a:pPr marL="742950" lvl="1" indent="-285750">
              <a:spcBef>
                <a:spcPct val="20000"/>
              </a:spcBef>
              <a:buClr>
                <a:schemeClr val="accent2"/>
              </a:buClr>
              <a:buSzPct val="70000"/>
              <a:buFont typeface="Wingdings" charset="0"/>
              <a:buChar char=""/>
            </a:pPr>
            <a:r>
              <a:rPr lang="en-US" sz="2300" dirty="0">
                <a:latin typeface="+mn-lt"/>
              </a:rPr>
              <a:t>Intelligence collection and distribution systems</a:t>
            </a:r>
          </a:p>
          <a:p>
            <a:pPr marL="742950" lvl="1" indent="-285750">
              <a:spcBef>
                <a:spcPct val="20000"/>
              </a:spcBef>
              <a:buClr>
                <a:schemeClr val="accent2"/>
              </a:buClr>
              <a:buSzPct val="70000"/>
              <a:buFont typeface="Wingdings" charset="0"/>
              <a:buChar char=""/>
            </a:pPr>
            <a:r>
              <a:rPr lang="en-US" sz="2300" dirty="0">
                <a:latin typeface="+mn-lt"/>
              </a:rPr>
              <a:t>Information processing and distribution systems</a:t>
            </a:r>
          </a:p>
          <a:p>
            <a:pPr marL="742950" lvl="1" indent="-285750">
              <a:spcBef>
                <a:spcPct val="20000"/>
              </a:spcBef>
              <a:buClr>
                <a:schemeClr val="accent2"/>
              </a:buClr>
              <a:buSzPct val="70000"/>
              <a:buFont typeface="Wingdings" charset="0"/>
              <a:buChar char=""/>
            </a:pPr>
            <a:r>
              <a:rPr lang="en-US" sz="2300" dirty="0">
                <a:latin typeface="+mn-lt"/>
              </a:rPr>
              <a:t>Tactical communication systems and methods</a:t>
            </a:r>
          </a:p>
          <a:p>
            <a:pPr marL="742950" lvl="1" indent="-285750">
              <a:spcBef>
                <a:spcPct val="20000"/>
              </a:spcBef>
              <a:buClr>
                <a:schemeClr val="accent2"/>
              </a:buClr>
              <a:buSzPct val="70000"/>
              <a:buFont typeface="Wingdings" charset="0"/>
              <a:buChar char=""/>
            </a:pPr>
            <a:r>
              <a:rPr lang="en-US" sz="2300" dirty="0">
                <a:latin typeface="+mn-lt"/>
              </a:rPr>
              <a:t>Troop and weapon positioning systems</a:t>
            </a:r>
          </a:p>
          <a:p>
            <a:pPr marL="742950" lvl="1" indent="-285750">
              <a:spcBef>
                <a:spcPct val="20000"/>
              </a:spcBef>
              <a:buClr>
                <a:schemeClr val="accent2"/>
              </a:buClr>
              <a:buSzPct val="70000"/>
              <a:buFont typeface="Wingdings" charset="0"/>
              <a:buChar char=""/>
            </a:pPr>
            <a:r>
              <a:rPr lang="en-US" sz="2300" dirty="0">
                <a:latin typeface="+mn-lt"/>
              </a:rPr>
              <a:t>Friend-or-foe identification systems</a:t>
            </a:r>
          </a:p>
          <a:p>
            <a:pPr marL="742950" lvl="1" indent="-285750">
              <a:spcBef>
                <a:spcPct val="20000"/>
              </a:spcBef>
              <a:buClr>
                <a:schemeClr val="accent2"/>
              </a:buClr>
              <a:buSzPct val="70000"/>
              <a:buFont typeface="Wingdings" charset="0"/>
              <a:buChar char=""/>
            </a:pPr>
            <a:r>
              <a:rPr lang="en-US" sz="2300" dirty="0">
                <a:latin typeface="+mn-lt"/>
              </a:rPr>
              <a:t>Smart weapons systems</a:t>
            </a:r>
          </a:p>
          <a:p>
            <a:pPr marL="273050" indent="-273050">
              <a:spcBef>
                <a:spcPct val="20000"/>
              </a:spcBef>
              <a:buClr>
                <a:schemeClr val="accent1"/>
              </a:buClr>
              <a:buSzPct val="85000"/>
              <a:buFont typeface="Wingdings 2" charset="0"/>
              <a:buChar char=""/>
            </a:pPr>
            <a:r>
              <a:rPr lang="en-US" sz="2700" dirty="0">
                <a:latin typeface="+mn-lt"/>
              </a:rPr>
              <a:t>Propaganda</a:t>
            </a:r>
          </a:p>
          <a:p>
            <a:pPr marL="742950" lvl="1" indent="-285750">
              <a:spcBef>
                <a:spcPct val="20000"/>
              </a:spcBef>
              <a:buClr>
                <a:schemeClr val="accent2"/>
              </a:buClr>
              <a:buSzPct val="70000"/>
              <a:buFont typeface="Wingdings" charset="0"/>
              <a:buChar char=""/>
            </a:pPr>
            <a:r>
              <a:rPr lang="en-US" sz="2300" dirty="0">
                <a:latin typeface="+mn-lt"/>
              </a:rPr>
              <a:t>Web vandalism</a:t>
            </a:r>
          </a:p>
          <a:p>
            <a:pPr marL="742950" lvl="1" indent="-285750">
              <a:spcBef>
                <a:spcPct val="20000"/>
              </a:spcBef>
              <a:buClr>
                <a:schemeClr val="accent2"/>
              </a:buClr>
              <a:buSzPct val="70000"/>
              <a:buFont typeface="Wingdings" charset="0"/>
              <a:buChar char=""/>
            </a:pPr>
            <a:r>
              <a:rPr lang="en-US" sz="2300" dirty="0">
                <a:latin typeface="+mn-lt"/>
              </a:rPr>
              <a:t>Cyber propaganda</a:t>
            </a:r>
          </a:p>
        </p:txBody>
      </p:sp>
    </p:spTree>
    <p:extLst>
      <p:ext uri="{BB962C8B-B14F-4D97-AF65-F5344CB8AC3E}">
        <p14:creationId xmlns:p14="http://schemas.microsoft.com/office/powerpoint/2010/main" val="30683856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z="3400" dirty="0">
                <a:solidFill>
                  <a:srgbClr val="4B5064"/>
                </a:solidFill>
              </a:rPr>
              <a:t>Assessing the Cyberterrorism Threat</a:t>
            </a:r>
          </a:p>
        </p:txBody>
      </p:sp>
      <p:sp>
        <p:nvSpPr>
          <p:cNvPr id="43012" name="Rectangle 3"/>
          <p:cNvSpPr>
            <a:spLocks noGrp="1" noChangeArrowheads="1"/>
          </p:cNvSpPr>
          <p:nvPr>
            <p:ph sz="quarter" idx="1"/>
          </p:nvPr>
        </p:nvSpPr>
        <p:spPr>
          <a:xfrm>
            <a:off x="304800" y="1828800"/>
            <a:ext cx="8504238" cy="4695825"/>
          </a:xfrm>
        </p:spPr>
        <p:txBody>
          <a:bodyPr/>
          <a:lstStyle/>
          <a:p>
            <a:r>
              <a:rPr lang="en-US" sz="2000" dirty="0"/>
              <a:t>Internet infrastructure is extremely vulnerable to </a:t>
            </a:r>
            <a:r>
              <a:rPr lang="en-US" sz="2000" dirty="0" smtClean="0"/>
              <a:t>Cyberterrorism.</a:t>
            </a:r>
            <a:endParaRPr lang="en-US" sz="2000" dirty="0"/>
          </a:p>
          <a:p>
            <a:pPr lvl="1" eaLnBrk="1" hangingPunct="1">
              <a:lnSpc>
                <a:spcPct val="90000"/>
              </a:lnSpc>
            </a:pPr>
            <a:r>
              <a:rPr lang="en-US" sz="2000" dirty="0"/>
              <a:t>Some successful attacks</a:t>
            </a:r>
          </a:p>
          <a:p>
            <a:pPr lvl="2" eaLnBrk="1" hangingPunct="1">
              <a:lnSpc>
                <a:spcPct val="90000"/>
              </a:lnSpc>
            </a:pPr>
            <a:r>
              <a:rPr lang="en-US" sz="2000" dirty="0"/>
              <a:t>1991—Gulf War</a:t>
            </a:r>
          </a:p>
          <a:p>
            <a:pPr lvl="3" eaLnBrk="1" hangingPunct="1">
              <a:lnSpc>
                <a:spcPct val="90000"/>
              </a:lnSpc>
            </a:pPr>
            <a:r>
              <a:rPr lang="en-US" dirty="0"/>
              <a:t>Dutch crackers stole information about the movement of U.S. troops and offered it for sale to Iraq.</a:t>
            </a:r>
          </a:p>
          <a:p>
            <a:pPr lvl="3" eaLnBrk="1" hangingPunct="1">
              <a:lnSpc>
                <a:spcPct val="90000"/>
              </a:lnSpc>
            </a:pPr>
            <a:r>
              <a:rPr lang="en-US" dirty="0"/>
              <a:t>The Iraqis turned down the offer.</a:t>
            </a:r>
          </a:p>
          <a:p>
            <a:pPr lvl="2" eaLnBrk="1" hangingPunct="1">
              <a:lnSpc>
                <a:spcPct val="90000"/>
              </a:lnSpc>
            </a:pPr>
            <a:r>
              <a:rPr lang="en-US" sz="2000" dirty="0"/>
              <a:t>2000—U.S. presidential elections</a:t>
            </a:r>
          </a:p>
          <a:p>
            <a:pPr lvl="3" eaLnBrk="1" hangingPunct="1">
              <a:lnSpc>
                <a:spcPct val="90000"/>
              </a:lnSpc>
            </a:pPr>
            <a:r>
              <a:rPr lang="en-US" dirty="0"/>
              <a:t>Web sites were targeted by crackers with political motives.</a:t>
            </a:r>
          </a:p>
          <a:p>
            <a:pPr lvl="3" eaLnBrk="1" hangingPunct="1">
              <a:lnSpc>
                <a:spcPct val="90000"/>
              </a:lnSpc>
            </a:pPr>
            <a:r>
              <a:rPr lang="en-US" dirty="0" err="1"/>
              <a:t>DoS</a:t>
            </a:r>
            <a:r>
              <a:rPr lang="en-US" dirty="0"/>
              <a:t> attacks launched.</a:t>
            </a:r>
          </a:p>
          <a:p>
            <a:pPr lvl="2" eaLnBrk="1" hangingPunct="1">
              <a:lnSpc>
                <a:spcPct val="90000"/>
              </a:lnSpc>
            </a:pPr>
            <a:r>
              <a:rPr lang="en-US" sz="2000" dirty="0"/>
              <a:t>2007—Government  and bank networks within Estonia came under attack for the removal of a Soviet-era memorial.</a:t>
            </a:r>
          </a:p>
          <a:p>
            <a:pPr lvl="2" eaLnBrk="1" hangingPunct="1">
              <a:lnSpc>
                <a:spcPct val="90000"/>
              </a:lnSpc>
            </a:pPr>
            <a:r>
              <a:rPr lang="en-US" sz="2000" dirty="0"/>
              <a:t>2010—Chinese-based hackers attacked Google who threatened to remove Chinese filter searches from the search engine.</a:t>
            </a:r>
          </a:p>
        </p:txBody>
      </p:sp>
    </p:spTree>
    <p:extLst>
      <p:ext uri="{BB962C8B-B14F-4D97-AF65-F5344CB8AC3E}">
        <p14:creationId xmlns:p14="http://schemas.microsoft.com/office/powerpoint/2010/main" val="341308772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eaLnBrk="1" hangingPunct="1"/>
            <a:r>
              <a:rPr lang="en-US" dirty="0">
                <a:solidFill>
                  <a:srgbClr val="4B5064"/>
                </a:solidFill>
                <a:latin typeface="+mn-lt"/>
              </a:rPr>
              <a:t>Cyberterrorism</a:t>
            </a:r>
          </a:p>
        </p:txBody>
      </p:sp>
      <p:sp>
        <p:nvSpPr>
          <p:cNvPr id="41988" name="Rectangle 3"/>
          <p:cNvSpPr>
            <a:spLocks noGrp="1" noChangeArrowheads="1"/>
          </p:cNvSpPr>
          <p:nvPr>
            <p:ph sz="quarter" idx="1"/>
          </p:nvPr>
        </p:nvSpPr>
        <p:spPr>
          <a:xfrm>
            <a:off x="304800" y="2057400"/>
            <a:ext cx="8504238" cy="4572000"/>
          </a:xfrm>
        </p:spPr>
        <p:txBody>
          <a:bodyPr/>
          <a:lstStyle/>
          <a:p>
            <a:pPr eaLnBrk="1" hangingPunct="1"/>
            <a:r>
              <a:rPr lang="en-US" dirty="0"/>
              <a:t>Governments are not involved.</a:t>
            </a:r>
          </a:p>
          <a:p>
            <a:pPr eaLnBrk="1" hangingPunct="1"/>
            <a:r>
              <a:rPr lang="en-US" dirty="0"/>
              <a:t>Attacks can be launched from anywhere in the world.</a:t>
            </a:r>
          </a:p>
          <a:p>
            <a:pPr eaLnBrk="1" hangingPunct="1"/>
            <a:r>
              <a:rPr lang="en-US" dirty="0"/>
              <a:t>Goal is to cause fear, panic, and destruction.</a:t>
            </a:r>
          </a:p>
          <a:p>
            <a:pPr eaLnBrk="1" hangingPunct="1"/>
            <a:r>
              <a:rPr lang="en-US" dirty="0"/>
              <a:t>Cyberterrorism will likely become weapon of choice.</a:t>
            </a:r>
          </a:p>
          <a:p>
            <a:pPr lvl="1" eaLnBrk="1" hangingPunct="1"/>
            <a:endParaRPr lang="en-US" dirty="0">
              <a:latin typeface="Georgia" charset="0"/>
            </a:endParaRPr>
          </a:p>
        </p:txBody>
      </p:sp>
    </p:spTree>
    <p:extLst>
      <p:ext uri="{BB962C8B-B14F-4D97-AF65-F5344CB8AC3E}">
        <p14:creationId xmlns:p14="http://schemas.microsoft.com/office/powerpoint/2010/main" val="2718567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dirty="0">
                <a:solidFill>
                  <a:srgbClr val="4B5064"/>
                </a:solidFill>
                <a:latin typeface="+mn-lt"/>
              </a:rPr>
              <a:t>The Globalization of Terrorism</a:t>
            </a:r>
          </a:p>
        </p:txBody>
      </p:sp>
      <p:sp>
        <p:nvSpPr>
          <p:cNvPr id="45060" name="Rectangle 3"/>
          <p:cNvSpPr>
            <a:spLocks noGrp="1" noChangeArrowheads="1"/>
          </p:cNvSpPr>
          <p:nvPr>
            <p:ph sz="quarter" idx="1"/>
          </p:nvPr>
        </p:nvSpPr>
        <p:spPr>
          <a:xfrm>
            <a:off x="228600" y="1905000"/>
            <a:ext cx="8504238" cy="4572000"/>
          </a:xfrm>
        </p:spPr>
        <p:txBody>
          <a:bodyPr/>
          <a:lstStyle/>
          <a:p>
            <a:pPr eaLnBrk="1" hangingPunct="1">
              <a:lnSpc>
                <a:spcPct val="90000"/>
              </a:lnSpc>
            </a:pPr>
            <a:r>
              <a:rPr lang="en-US" dirty="0"/>
              <a:t>Increasing dependence on technology</a:t>
            </a:r>
          </a:p>
          <a:p>
            <a:pPr eaLnBrk="1" hangingPunct="1">
              <a:lnSpc>
                <a:spcPct val="90000"/>
              </a:lnSpc>
            </a:pPr>
            <a:r>
              <a:rPr lang="en-US" dirty="0"/>
              <a:t>Increasing possibilities of </a:t>
            </a:r>
            <a:r>
              <a:rPr lang="en-US" dirty="0" smtClean="0"/>
              <a:t>Cyberterrorism</a:t>
            </a:r>
            <a:endParaRPr lang="en-US" dirty="0"/>
          </a:p>
          <a:p>
            <a:pPr eaLnBrk="1" hangingPunct="1">
              <a:lnSpc>
                <a:spcPct val="90000"/>
              </a:lnSpc>
            </a:pPr>
            <a:r>
              <a:rPr lang="en-US" dirty="0"/>
              <a:t>International laws and treaties must evolve.</a:t>
            </a:r>
          </a:p>
          <a:p>
            <a:pPr eaLnBrk="1" hangingPunct="1">
              <a:lnSpc>
                <a:spcPct val="90000"/>
              </a:lnSpc>
            </a:pPr>
            <a:r>
              <a:rPr lang="en-US" dirty="0"/>
              <a:t>However: likelihood of </a:t>
            </a:r>
            <a:r>
              <a:rPr lang="en-US" i="1" dirty="0"/>
              <a:t>large</a:t>
            </a:r>
            <a:r>
              <a:rPr lang="en-US" dirty="0"/>
              <a:t> attacks is small.</a:t>
            </a:r>
          </a:p>
          <a:p>
            <a:pPr lvl="1" eaLnBrk="1" hangingPunct="1">
              <a:lnSpc>
                <a:spcPct val="90000"/>
              </a:lnSpc>
            </a:pPr>
            <a:r>
              <a:rPr lang="en-US" dirty="0"/>
              <a:t>Successful large attack would require:</a:t>
            </a:r>
          </a:p>
          <a:p>
            <a:pPr lvl="2" eaLnBrk="1" hangingPunct="1">
              <a:lnSpc>
                <a:spcPct val="90000"/>
              </a:lnSpc>
            </a:pPr>
            <a:r>
              <a:rPr lang="en-US" dirty="0"/>
              <a:t>Intelligence information</a:t>
            </a:r>
          </a:p>
          <a:p>
            <a:pPr lvl="2" eaLnBrk="1" hangingPunct="1">
              <a:lnSpc>
                <a:spcPct val="90000"/>
              </a:lnSpc>
            </a:pPr>
            <a:r>
              <a:rPr lang="en-US" dirty="0"/>
              <a:t>Years of preparation</a:t>
            </a:r>
          </a:p>
          <a:p>
            <a:pPr lvl="2" eaLnBrk="1" hangingPunct="1">
              <a:lnSpc>
                <a:spcPct val="90000"/>
              </a:lnSpc>
            </a:pPr>
            <a:r>
              <a:rPr lang="en-US" dirty="0"/>
              <a:t>At least $200 million</a:t>
            </a:r>
          </a:p>
          <a:p>
            <a:pPr eaLnBrk="1" hangingPunct="1">
              <a:lnSpc>
                <a:spcPct val="90000"/>
              </a:lnSpc>
              <a:buFontTx/>
              <a:buNone/>
            </a:pPr>
            <a:endParaRPr lang="en-US" dirty="0">
              <a:latin typeface="Georgia" charset="0"/>
            </a:endParaRPr>
          </a:p>
        </p:txBody>
      </p:sp>
    </p:spTree>
    <p:extLst>
      <p:ext uri="{BB962C8B-B14F-4D97-AF65-F5344CB8AC3E}">
        <p14:creationId xmlns:p14="http://schemas.microsoft.com/office/powerpoint/2010/main" val="37012269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0"/>
            <a:ext cx="8229600" cy="1295400"/>
          </a:xfrm>
        </p:spPr>
        <p:txBody>
          <a:bodyPr/>
          <a:lstStyle/>
          <a:p>
            <a:pPr eaLnBrk="1" hangingPunct="1"/>
            <a:r>
              <a:rPr lang="en-US" sz="3600" dirty="0">
                <a:solidFill>
                  <a:srgbClr val="4B5064"/>
                </a:solidFill>
                <a:latin typeface="+mn-lt"/>
              </a:rPr>
              <a:t>Obstacles to Cyberterrorism</a:t>
            </a:r>
          </a:p>
        </p:txBody>
      </p:sp>
      <p:sp>
        <p:nvSpPr>
          <p:cNvPr id="44036" name="Rectangle 3"/>
          <p:cNvSpPr>
            <a:spLocks noGrp="1" noChangeArrowheads="1"/>
          </p:cNvSpPr>
          <p:nvPr>
            <p:ph sz="quarter" idx="1"/>
          </p:nvPr>
        </p:nvSpPr>
        <p:spPr>
          <a:xfrm>
            <a:off x="304800" y="2057400"/>
            <a:ext cx="8504238" cy="4572000"/>
          </a:xfrm>
        </p:spPr>
        <p:txBody>
          <a:bodyPr/>
          <a:lstStyle/>
          <a:p>
            <a:pPr marL="609600" indent="-609600" eaLnBrk="1" hangingPunct="1">
              <a:spcBef>
                <a:spcPct val="50000"/>
              </a:spcBef>
              <a:buSzPct val="110000"/>
              <a:buFontTx/>
              <a:buAutoNum type="arabicPeriod"/>
            </a:pPr>
            <a:r>
              <a:rPr lang="en-US" sz="2800" dirty="0"/>
              <a:t>Computer systems are complex and attacks may not have desired outcome.</a:t>
            </a:r>
          </a:p>
          <a:p>
            <a:pPr marL="609600" indent="-609600" eaLnBrk="1" hangingPunct="1">
              <a:spcBef>
                <a:spcPct val="50000"/>
              </a:spcBef>
              <a:buSzPct val="110000"/>
              <a:buFontTx/>
              <a:buAutoNum type="arabicPeriod"/>
            </a:pPr>
            <a:r>
              <a:rPr lang="en-US" sz="2800" dirty="0"/>
              <a:t>Security measures are fast-changing.</a:t>
            </a:r>
          </a:p>
          <a:p>
            <a:pPr marL="609600" indent="-609600" eaLnBrk="1" hangingPunct="1">
              <a:spcBef>
                <a:spcPct val="50000"/>
              </a:spcBef>
              <a:buSzPct val="110000"/>
              <a:buFontTx/>
              <a:buAutoNum type="arabicPeriod"/>
            </a:pPr>
            <a:r>
              <a:rPr lang="en-US" sz="2800" dirty="0" smtClean="0"/>
              <a:t>Cyber attacks </a:t>
            </a:r>
            <a:r>
              <a:rPr lang="en-US" sz="2800" dirty="0"/>
              <a:t>rarely cause physical harm to victims.</a:t>
            </a:r>
          </a:p>
        </p:txBody>
      </p:sp>
    </p:spTree>
    <p:extLst>
      <p:ext uri="{BB962C8B-B14F-4D97-AF65-F5344CB8AC3E}">
        <p14:creationId xmlns:p14="http://schemas.microsoft.com/office/powerpoint/2010/main" val="17817152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US" dirty="0" smtClean="0"/>
              <a:t>Information Systems Security</a:t>
            </a:r>
          </a:p>
        </p:txBody>
      </p:sp>
      <p:graphicFrame>
        <p:nvGraphicFramePr>
          <p:cNvPr id="4" name="Diagram 3"/>
          <p:cNvGraphicFramePr/>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dirty="0" smtClean="0"/>
              <a:t>Safeguarding IS Resources</a:t>
            </a:r>
          </a:p>
        </p:txBody>
      </p:sp>
      <p:sp>
        <p:nvSpPr>
          <p:cNvPr id="63490" name="Content Placeholder 2"/>
          <p:cNvSpPr>
            <a:spLocks noGrp="1"/>
          </p:cNvSpPr>
          <p:nvPr>
            <p:ph idx="1"/>
          </p:nvPr>
        </p:nvSpPr>
        <p:spPr/>
        <p:txBody>
          <a:bodyPr/>
          <a:lstStyle/>
          <a:p>
            <a:pPr marL="0" indent="0" eaLnBrk="1" hangingPunct="1">
              <a:buNone/>
            </a:pPr>
            <a:r>
              <a:rPr lang="en-US" sz="2000" dirty="0" smtClean="0"/>
              <a:t>Risk Analysis: </a:t>
            </a:r>
          </a:p>
          <a:p>
            <a:pPr marL="0" indent="0" eaLnBrk="1" hangingPunct="1">
              <a:buNone/>
            </a:pPr>
            <a:r>
              <a:rPr lang="en-US" sz="1800" dirty="0" smtClean="0"/>
              <a:t>The </a:t>
            </a:r>
            <a:r>
              <a:rPr lang="en-US" sz="1800" dirty="0"/>
              <a:t>value of the assets being protected is assesse, determine their probability with estimated costs of whatever protective measures will be </a:t>
            </a:r>
            <a:r>
              <a:rPr lang="en-US" sz="1800" dirty="0" smtClean="0"/>
              <a:t>taken.</a:t>
            </a:r>
          </a:p>
          <a:p>
            <a:pPr marL="0" indent="0" eaLnBrk="1" hangingPunct="1">
              <a:buNone/>
            </a:pPr>
            <a:r>
              <a:rPr lang="en-US" sz="1800" dirty="0" smtClean="0"/>
              <a:t>Three General Ways to Respond/React: </a:t>
            </a:r>
            <a:endParaRPr lang="en-US" sz="2000" dirty="0"/>
          </a:p>
          <a:p>
            <a:pPr eaLnBrk="1" hangingPunct="1"/>
            <a:r>
              <a:rPr lang="en-US" sz="1800" dirty="0" smtClean="0"/>
              <a:t>Risk </a:t>
            </a:r>
            <a:r>
              <a:rPr lang="en-US" sz="1800" dirty="0" smtClean="0"/>
              <a:t>Reduction </a:t>
            </a:r>
          </a:p>
          <a:p>
            <a:pPr lvl="1" eaLnBrk="1" hangingPunct="1"/>
            <a:r>
              <a:rPr lang="en-US" sz="1800" dirty="0" smtClean="0"/>
              <a:t>Actively installing </a:t>
            </a:r>
            <a:r>
              <a:rPr lang="en-US" sz="1800" dirty="0" smtClean="0"/>
              <a:t>countermeasures, antivirus software</a:t>
            </a:r>
            <a:endParaRPr lang="en-US" sz="1800" dirty="0" smtClean="0"/>
          </a:p>
          <a:p>
            <a:pPr eaLnBrk="1" hangingPunct="1"/>
            <a:r>
              <a:rPr lang="en-US" sz="1800" dirty="0" smtClean="0"/>
              <a:t>Risk Acceptance</a:t>
            </a:r>
          </a:p>
          <a:p>
            <a:pPr lvl="1" eaLnBrk="1" hangingPunct="1"/>
            <a:r>
              <a:rPr lang="en-US" sz="1800" dirty="0" smtClean="0"/>
              <a:t>Accepting </a:t>
            </a:r>
            <a:r>
              <a:rPr lang="en-US" sz="1800" dirty="0" smtClean="0"/>
              <a:t>losses that </a:t>
            </a:r>
            <a:r>
              <a:rPr lang="en-US" sz="1800" dirty="0" smtClean="0"/>
              <a:t>occur</a:t>
            </a:r>
          </a:p>
          <a:p>
            <a:pPr lvl="1" eaLnBrk="1" hangingPunct="1"/>
            <a:r>
              <a:rPr lang="en-US" sz="1800" dirty="0" smtClean="0"/>
              <a:t>Some risks are better absorbed if and when they occur than by attempting to reduce them</a:t>
            </a:r>
            <a:endParaRPr lang="en-US" sz="1800" dirty="0" smtClean="0"/>
          </a:p>
          <a:p>
            <a:pPr eaLnBrk="1" hangingPunct="1"/>
            <a:r>
              <a:rPr lang="en-US" sz="1800" dirty="0" smtClean="0"/>
              <a:t>Risk Transference</a:t>
            </a:r>
          </a:p>
          <a:p>
            <a:pPr lvl="1" eaLnBrk="1" hangingPunct="1"/>
            <a:r>
              <a:rPr lang="en-US" sz="1800" dirty="0" smtClean="0"/>
              <a:t>A good strategy when a different entity is better positioned to accept and/or reduce risk, e.g.</a:t>
            </a:r>
          </a:p>
          <a:p>
            <a:pPr lvl="2" eaLnBrk="1" hangingPunct="1"/>
            <a:r>
              <a:rPr lang="en-US" sz="1800" dirty="0" smtClean="0"/>
              <a:t> Insurance companies</a:t>
            </a:r>
            <a:endParaRPr lang="en-US" sz="1800" dirty="0" smtClean="0"/>
          </a:p>
          <a:p>
            <a:pPr lvl="2" eaLnBrk="1" hangingPunct="1"/>
            <a:r>
              <a:rPr lang="en-US" sz="1800" dirty="0" smtClean="0"/>
              <a:t>Outsourcing companies </a:t>
            </a:r>
            <a:endParaRPr lang="en-US" sz="1800" dirty="0" smtClean="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41325" y="1811338"/>
            <a:ext cx="7997825" cy="4205287"/>
          </a:xfrm>
          <a:prstGeom prst="rect">
            <a:avLst/>
          </a:prstGeom>
          <a:solidFill>
            <a:schemeClr val="accent1">
              <a:lumMod val="40000"/>
              <a:lumOff val="60000"/>
              <a:alpha val="70000"/>
            </a:schemeClr>
          </a:solid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800" dirty="0">
                <a:solidFill>
                  <a:srgbClr val="000000"/>
                </a:solidFill>
              </a:rPr>
              <a:t>Ten </a:t>
            </a:r>
            <a:r>
              <a:rPr lang="en-US" sz="2800" dirty="0" smtClean="0">
                <a:solidFill>
                  <a:srgbClr val="000000"/>
                </a:solidFill>
              </a:rPr>
              <a:t>plus courses,  professional MS </a:t>
            </a:r>
            <a:r>
              <a:rPr lang="en-US" sz="2800" dirty="0">
                <a:solidFill>
                  <a:srgbClr val="000000"/>
                </a:solidFill>
              </a:rPr>
              <a:t>program </a:t>
            </a:r>
          </a:p>
          <a:p>
            <a:pPr>
              <a:defRPr/>
            </a:pPr>
            <a:r>
              <a:rPr lang="en-US" sz="2800" dirty="0">
                <a:solidFill>
                  <a:srgbClr val="000000"/>
                </a:solidFill>
              </a:rPr>
              <a:t>Professional certification (CISA) preparation</a:t>
            </a:r>
          </a:p>
          <a:p>
            <a:pPr>
              <a:defRPr/>
            </a:pPr>
            <a:r>
              <a:rPr lang="en-US" sz="2800" dirty="0">
                <a:solidFill>
                  <a:srgbClr val="000000"/>
                </a:solidFill>
              </a:rPr>
              <a:t>$1,000 per credit</a:t>
            </a:r>
          </a:p>
          <a:p>
            <a:pPr>
              <a:defRPr/>
            </a:pPr>
            <a:r>
              <a:rPr lang="en-US" sz="2800" dirty="0">
                <a:solidFill>
                  <a:srgbClr val="000000"/>
                </a:solidFill>
              </a:rPr>
              <a:t>Scholarships available</a:t>
            </a:r>
          </a:p>
          <a:p>
            <a:pPr>
              <a:defRPr/>
            </a:pPr>
            <a:endParaRPr lang="en-US" sz="2800" dirty="0">
              <a:solidFill>
                <a:srgbClr val="000000"/>
              </a:solidFill>
            </a:endParaRPr>
          </a:p>
          <a:p>
            <a:pPr algn="l">
              <a:defRPr/>
            </a:pPr>
            <a:r>
              <a:rPr lang="en-US" sz="2800" dirty="0">
                <a:solidFill>
                  <a:srgbClr val="000000"/>
                </a:solidFill>
              </a:rPr>
              <a:t>Looking for:</a:t>
            </a:r>
          </a:p>
          <a:p>
            <a:pPr marL="285750" indent="-285750" algn="l">
              <a:buFont typeface="Arial"/>
              <a:buChar char="•"/>
              <a:defRPr/>
            </a:pPr>
            <a:r>
              <a:rPr lang="en-US" sz="2800" dirty="0">
                <a:solidFill>
                  <a:srgbClr val="000000"/>
                </a:solidFill>
              </a:rPr>
              <a:t>Accounting, Finance, MIS, or Risk majors</a:t>
            </a:r>
          </a:p>
          <a:p>
            <a:pPr marL="285750" indent="-285750" algn="l">
              <a:buFont typeface="Arial"/>
              <a:buChar char="•"/>
              <a:defRPr/>
            </a:pPr>
            <a:r>
              <a:rPr lang="en-US" sz="2800" dirty="0">
                <a:solidFill>
                  <a:srgbClr val="000000"/>
                </a:solidFill>
              </a:rPr>
              <a:t>Some systems background</a:t>
            </a:r>
          </a:p>
          <a:p>
            <a:pPr marL="285750" indent="-285750" algn="l">
              <a:buFont typeface="Arial"/>
              <a:buChar char="•"/>
              <a:defRPr/>
            </a:pPr>
            <a:r>
              <a:rPr lang="en-US" sz="2800" dirty="0">
                <a:solidFill>
                  <a:srgbClr val="000000"/>
                </a:solidFill>
              </a:rPr>
              <a:t>GPA 3.0 or higher</a:t>
            </a:r>
          </a:p>
        </p:txBody>
      </p:sp>
      <p:sp>
        <p:nvSpPr>
          <p:cNvPr id="18435" name="Title 1"/>
          <p:cNvSpPr>
            <a:spLocks noGrp="1"/>
          </p:cNvSpPr>
          <p:nvPr>
            <p:ph type="title"/>
          </p:nvPr>
        </p:nvSpPr>
        <p:spPr>
          <a:xfrm>
            <a:off x="457200" y="274638"/>
            <a:ext cx="8229600" cy="944562"/>
          </a:xfrm>
        </p:spPr>
        <p:txBody>
          <a:bodyPr/>
          <a:lstStyle/>
          <a:p>
            <a:r>
              <a:rPr lang="en-US" altLang="en-US" b="1" smtClean="0">
                <a:solidFill>
                  <a:srgbClr val="17375E"/>
                </a:solidFill>
                <a:ea typeface="MS PGothic" pitchFamily="34" charset="-128"/>
              </a:rPr>
              <a:t>The MS ITACS Program</a:t>
            </a:r>
          </a:p>
        </p:txBody>
      </p:sp>
    </p:spTree>
    <p:extLst>
      <p:ext uri="{BB962C8B-B14F-4D97-AF65-F5344CB8AC3E}">
        <p14:creationId xmlns:p14="http://schemas.microsoft.com/office/powerpoint/2010/main" val="233182270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dirty="0" smtClean="0">
                <a:solidFill>
                  <a:srgbClr val="4B5064"/>
                </a:solidFill>
              </a:rPr>
              <a:t>Information Systems Security</a:t>
            </a:r>
          </a:p>
        </p:txBody>
      </p:sp>
      <p:sp>
        <p:nvSpPr>
          <p:cNvPr id="44036" name="Rectangle 3"/>
          <p:cNvSpPr>
            <a:spLocks noGrp="1" noChangeArrowheads="1"/>
          </p:cNvSpPr>
          <p:nvPr>
            <p:ph sz="quarter" idx="1"/>
          </p:nvPr>
        </p:nvSpPr>
        <p:spPr>
          <a:xfrm>
            <a:off x="301625" y="1828800"/>
            <a:ext cx="8504238" cy="4572000"/>
          </a:xfrm>
        </p:spPr>
        <p:txBody>
          <a:bodyPr/>
          <a:lstStyle/>
          <a:p>
            <a:pPr eaLnBrk="1" hangingPunct="1"/>
            <a:r>
              <a:rPr lang="en-US" altLang="en-US" sz="2800" dirty="0" smtClean="0"/>
              <a:t>All systems connected to a network are at risk.</a:t>
            </a:r>
          </a:p>
          <a:p>
            <a:pPr lvl="1" eaLnBrk="1" hangingPunct="1"/>
            <a:r>
              <a:rPr lang="en-US" altLang="en-US" sz="2400" dirty="0" smtClean="0"/>
              <a:t>Internal threats</a:t>
            </a:r>
          </a:p>
          <a:p>
            <a:pPr lvl="1" eaLnBrk="1" hangingPunct="1"/>
            <a:r>
              <a:rPr lang="en-US" altLang="en-US" sz="2400" dirty="0" smtClean="0"/>
              <a:t>External threats</a:t>
            </a:r>
          </a:p>
          <a:p>
            <a:pPr eaLnBrk="1" hangingPunct="1"/>
            <a:r>
              <a:rPr lang="en-US" altLang="en-US" sz="2800" dirty="0" smtClean="0"/>
              <a:t>Information systems security</a:t>
            </a:r>
          </a:p>
          <a:p>
            <a:pPr lvl="1" eaLnBrk="1" hangingPunct="1"/>
            <a:r>
              <a:rPr lang="en-US" altLang="en-US" sz="2400" dirty="0" smtClean="0"/>
              <a:t>Precautions to keep IS safe from unauthorized access and use</a:t>
            </a:r>
          </a:p>
          <a:p>
            <a:pPr eaLnBrk="1" hangingPunct="1"/>
            <a:r>
              <a:rPr lang="en-US" altLang="en-US" sz="2800" dirty="0" smtClean="0"/>
              <a:t>Increased need for good computer security with increased use of the Internet</a:t>
            </a:r>
          </a:p>
          <a:p>
            <a:pPr eaLnBrk="1" hangingPunct="1"/>
            <a:endParaRPr lang="en-US" altLang="en-US" sz="2800" dirty="0" smtClean="0"/>
          </a:p>
        </p:txBody>
      </p:sp>
    </p:spTree>
    <p:extLst>
      <p:ext uri="{BB962C8B-B14F-4D97-AF65-F5344CB8AC3E}">
        <p14:creationId xmlns:p14="http://schemas.microsoft.com/office/powerpoint/2010/main" val="320119884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457200" y="152400"/>
            <a:ext cx="8229600" cy="1325562"/>
          </a:xfrm>
        </p:spPr>
        <p:txBody>
          <a:bodyPr/>
          <a:lstStyle/>
          <a:p>
            <a:pPr algn="ctr" eaLnBrk="1" hangingPunct="1"/>
            <a:r>
              <a:rPr lang="en-US" altLang="en-US" dirty="0" smtClean="0"/>
              <a:t>Technological Safeguards</a:t>
            </a:r>
          </a:p>
        </p:txBody>
      </p:sp>
      <p:sp>
        <p:nvSpPr>
          <p:cNvPr id="45059" name="Rectangle 3"/>
          <p:cNvSpPr>
            <a:spLocks noGrp="1" noChangeArrowheads="1"/>
          </p:cNvSpPr>
          <p:nvPr>
            <p:ph sz="half" idx="4294967295"/>
          </p:nvPr>
        </p:nvSpPr>
        <p:spPr>
          <a:xfrm>
            <a:off x="228600" y="1143000"/>
            <a:ext cx="4495800" cy="5257800"/>
          </a:xfrm>
        </p:spPr>
        <p:txBody>
          <a:bodyPr/>
          <a:lstStyle/>
          <a:p>
            <a:pPr eaLnBrk="1" hangingPunct="1"/>
            <a:r>
              <a:rPr lang="en-US" altLang="en-US" sz="1600" dirty="0" smtClean="0"/>
              <a:t>Physical access restrictions</a:t>
            </a:r>
          </a:p>
          <a:p>
            <a:pPr eaLnBrk="1" hangingPunct="1"/>
            <a:r>
              <a:rPr lang="en-US" altLang="en-US" sz="1600" dirty="0" smtClean="0"/>
              <a:t>Authentication: </a:t>
            </a:r>
            <a:r>
              <a:rPr lang="en-US" sz="1600" dirty="0" smtClean="0"/>
              <a:t>confirming </a:t>
            </a:r>
            <a:r>
              <a:rPr lang="en-US" sz="1600" dirty="0"/>
              <a:t>the identity of the user who is attempting to access a restricted system or website. </a:t>
            </a:r>
            <a:endParaRPr lang="en-US" altLang="en-US" sz="1600" dirty="0" smtClean="0"/>
          </a:p>
          <a:p>
            <a:r>
              <a:rPr lang="en-US" altLang="en-US" sz="1600" dirty="0" smtClean="0"/>
              <a:t>Authentication </a:t>
            </a:r>
            <a:r>
              <a:rPr lang="en-US" altLang="en-US" sz="1600" dirty="0" smtClean="0"/>
              <a:t>dependent </a:t>
            </a:r>
            <a:r>
              <a:rPr lang="en-US" altLang="en-US" sz="1600" dirty="0" smtClean="0"/>
              <a:t>on:</a:t>
            </a:r>
            <a:endParaRPr lang="en-US" altLang="en-US" sz="1600" dirty="0" smtClean="0"/>
          </a:p>
          <a:p>
            <a:r>
              <a:rPr lang="en-US" altLang="en-US" sz="1600" dirty="0" smtClean="0"/>
              <a:t>Something </a:t>
            </a:r>
            <a:r>
              <a:rPr lang="en-US" altLang="en-US" sz="1600" dirty="0" smtClean="0"/>
              <a:t>you </a:t>
            </a:r>
            <a:r>
              <a:rPr lang="en-US" altLang="en-US" sz="1600" dirty="0" smtClean="0"/>
              <a:t>have</a:t>
            </a:r>
            <a:r>
              <a:rPr lang="en-US" altLang="en-US" sz="1800" dirty="0" smtClean="0"/>
              <a:t>:</a:t>
            </a:r>
          </a:p>
          <a:p>
            <a:pPr lvl="1"/>
            <a:r>
              <a:rPr lang="en-US" altLang="en-US" sz="1600" dirty="0" smtClean="0"/>
              <a:t>keys</a:t>
            </a:r>
          </a:p>
          <a:p>
            <a:pPr lvl="1"/>
            <a:r>
              <a:rPr lang="en-US" altLang="en-US" sz="1600" dirty="0" smtClean="0"/>
              <a:t>smart card</a:t>
            </a:r>
          </a:p>
          <a:p>
            <a:pPr lvl="1"/>
            <a:r>
              <a:rPr lang="en-US" altLang="en-US" sz="1600" dirty="0" smtClean="0"/>
              <a:t>smart badge </a:t>
            </a:r>
            <a:endParaRPr lang="en-US" altLang="en-US" sz="1600" dirty="0" smtClean="0"/>
          </a:p>
          <a:p>
            <a:r>
              <a:rPr lang="en-US" altLang="en-US" sz="1600" dirty="0" smtClean="0"/>
              <a:t>Something you </a:t>
            </a:r>
            <a:r>
              <a:rPr lang="en-US" altLang="en-US" sz="1600" dirty="0" smtClean="0"/>
              <a:t>know:</a:t>
            </a:r>
          </a:p>
          <a:p>
            <a:pPr lvl="1"/>
            <a:r>
              <a:rPr lang="en-US" altLang="en-US" sz="1600" dirty="0" smtClean="0"/>
              <a:t>Password</a:t>
            </a:r>
          </a:p>
          <a:p>
            <a:pPr lvl="1"/>
            <a:r>
              <a:rPr lang="en-US" altLang="en-US" sz="1600" dirty="0" smtClean="0"/>
              <a:t>Code number</a:t>
            </a:r>
          </a:p>
          <a:p>
            <a:pPr lvl="1"/>
            <a:r>
              <a:rPr lang="en-US" altLang="en-US" sz="1600" dirty="0" smtClean="0"/>
              <a:t>PINs</a:t>
            </a:r>
          </a:p>
          <a:p>
            <a:pPr lvl="1"/>
            <a:r>
              <a:rPr lang="en-US" altLang="en-US" sz="1600" dirty="0" smtClean="0"/>
              <a:t>Lock combos</a:t>
            </a:r>
          </a:p>
          <a:p>
            <a:pPr lvl="1"/>
            <a:r>
              <a:rPr lang="en-US" altLang="en-US" sz="1600" dirty="0" smtClean="0"/>
              <a:t>Answers to security questions</a:t>
            </a:r>
            <a:endParaRPr lang="en-US" altLang="en-US" sz="1600" dirty="0" smtClean="0"/>
          </a:p>
          <a:p>
            <a:r>
              <a:rPr lang="en-US" altLang="en-US" sz="1600" dirty="0" smtClean="0"/>
              <a:t>Something you </a:t>
            </a:r>
            <a:r>
              <a:rPr lang="en-US" altLang="en-US" sz="1600" dirty="0" smtClean="0"/>
              <a:t>are: Unique Attributes:</a:t>
            </a:r>
          </a:p>
          <a:p>
            <a:pPr lvl="1"/>
            <a:r>
              <a:rPr lang="en-US" altLang="en-US" sz="1600" dirty="0" smtClean="0"/>
              <a:t>Fingerprints</a:t>
            </a:r>
          </a:p>
          <a:p>
            <a:pPr lvl="1"/>
            <a:r>
              <a:rPr lang="en-US" altLang="en-US" sz="1600" dirty="0" smtClean="0"/>
              <a:t>Voice patterns</a:t>
            </a:r>
          </a:p>
          <a:p>
            <a:pPr lvl="1"/>
            <a:r>
              <a:rPr lang="en-US" altLang="en-US" sz="1600" dirty="0" smtClean="0"/>
              <a:t>Retinal patterns.</a:t>
            </a:r>
            <a:endParaRPr lang="en-US" altLang="en-US" sz="1600" dirty="0" smtClean="0"/>
          </a:p>
          <a:p>
            <a:pPr lvl="2"/>
            <a:endParaRPr lang="en-US" altLang="en-US" sz="1600" dirty="0" smtClean="0"/>
          </a:p>
        </p:txBody>
      </p:sp>
      <p:pic>
        <p:nvPicPr>
          <p:cNvPr id="45060" name="Picture 5" descr="Nonam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905000"/>
            <a:ext cx="4648200"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191263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33400" y="460375"/>
            <a:ext cx="8534400" cy="758825"/>
          </a:xfrm>
        </p:spPr>
        <p:txBody>
          <a:bodyPr/>
          <a:lstStyle/>
          <a:p>
            <a:pPr eaLnBrk="1" hangingPunct="1"/>
            <a:r>
              <a:rPr lang="en-US" altLang="en-US" dirty="0" smtClean="0"/>
              <a:t>Biometrics</a:t>
            </a:r>
          </a:p>
        </p:txBody>
      </p:sp>
      <p:sp>
        <p:nvSpPr>
          <p:cNvPr id="47108" name="Rectangle 3"/>
          <p:cNvSpPr>
            <a:spLocks noGrp="1" noChangeArrowheads="1"/>
          </p:cNvSpPr>
          <p:nvPr>
            <p:ph sz="half" idx="1"/>
          </p:nvPr>
        </p:nvSpPr>
        <p:spPr>
          <a:xfrm>
            <a:off x="301624" y="1719262"/>
            <a:ext cx="8537575" cy="4681538"/>
          </a:xfrm>
        </p:spPr>
        <p:txBody>
          <a:bodyPr/>
          <a:lstStyle/>
          <a:p>
            <a:pPr eaLnBrk="1" hangingPunct="1"/>
            <a:r>
              <a:rPr lang="en-US" altLang="en-US" sz="2800" dirty="0" smtClean="0"/>
              <a:t>Form of authentication</a:t>
            </a:r>
          </a:p>
          <a:p>
            <a:pPr lvl="1" eaLnBrk="1" hangingPunct="1"/>
            <a:r>
              <a:rPr lang="en-US" altLang="en-US" sz="2400" dirty="0" smtClean="0"/>
              <a:t>Fingerprints</a:t>
            </a:r>
          </a:p>
          <a:p>
            <a:pPr lvl="1" eaLnBrk="1" hangingPunct="1"/>
            <a:r>
              <a:rPr lang="en-US" altLang="en-US" sz="2400" dirty="0" smtClean="0"/>
              <a:t>Retinal patterns</a:t>
            </a:r>
          </a:p>
          <a:p>
            <a:pPr lvl="1"/>
            <a:r>
              <a:rPr lang="en-US" altLang="en-US" sz="2400" dirty="0" smtClean="0"/>
              <a:t>Facial features and so on</a:t>
            </a:r>
          </a:p>
          <a:p>
            <a:pPr eaLnBrk="1" hangingPunct="1"/>
            <a:r>
              <a:rPr lang="en-US" altLang="en-US" sz="2800" dirty="0" smtClean="0"/>
              <a:t>Fast authentication</a:t>
            </a:r>
          </a:p>
          <a:p>
            <a:pPr eaLnBrk="1" hangingPunct="1"/>
            <a:r>
              <a:rPr lang="en-US" altLang="en-US" sz="2800" dirty="0" smtClean="0"/>
              <a:t>High security</a:t>
            </a:r>
          </a:p>
          <a:p>
            <a:pPr eaLnBrk="1" hangingPunct="1"/>
            <a:endParaRPr lang="en-US" altLang="en-US" dirty="0" smtClean="0"/>
          </a:p>
          <a:p>
            <a:pPr marL="0" indent="0" eaLnBrk="1" hangingPunct="1">
              <a:buNone/>
            </a:pPr>
            <a:endParaRPr lang="en-US" altLang="en-US" dirty="0"/>
          </a:p>
        </p:txBody>
      </p:sp>
      <p:pic>
        <p:nvPicPr>
          <p:cNvPr id="47109" name="Picture 5" descr="Nonam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438400"/>
            <a:ext cx="4637087"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421696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685800"/>
            <a:ext cx="8534400" cy="758825"/>
          </a:xfrm>
        </p:spPr>
        <p:txBody>
          <a:bodyPr/>
          <a:lstStyle/>
          <a:p>
            <a:pPr eaLnBrk="1" hangingPunct="1"/>
            <a:r>
              <a:rPr lang="en-US" altLang="en-US" sz="2800" dirty="0" smtClean="0"/>
              <a:t>Wireless LAN </a:t>
            </a:r>
            <a:r>
              <a:rPr lang="en-US" altLang="en-US" sz="2800" dirty="0"/>
              <a:t>Control - Refers to methods of configuring the LAN so that only authorized users gain access </a:t>
            </a:r>
            <a:br>
              <a:rPr lang="en-US" altLang="en-US" sz="2800" dirty="0"/>
            </a:br>
            <a:endParaRPr lang="en-US" altLang="en-US" sz="2800" dirty="0" smtClean="0"/>
          </a:p>
        </p:txBody>
      </p:sp>
      <p:sp>
        <p:nvSpPr>
          <p:cNvPr id="48132" name="Rectangle 3"/>
          <p:cNvSpPr>
            <a:spLocks noGrp="1" noChangeArrowheads="1"/>
          </p:cNvSpPr>
          <p:nvPr>
            <p:ph sz="half" idx="1"/>
          </p:nvPr>
        </p:nvSpPr>
        <p:spPr>
          <a:xfrm>
            <a:off x="301625" y="1871662"/>
            <a:ext cx="4038600" cy="4529138"/>
          </a:xfrm>
        </p:spPr>
        <p:txBody>
          <a:bodyPr/>
          <a:lstStyle/>
          <a:p>
            <a:pPr eaLnBrk="1" hangingPunct="1"/>
            <a:r>
              <a:rPr lang="en-US" altLang="en-US" sz="2700" dirty="0" smtClean="0"/>
              <a:t>Wireless LAN cheap and easy to install</a:t>
            </a:r>
          </a:p>
          <a:p>
            <a:pPr eaLnBrk="1" hangingPunct="1"/>
            <a:r>
              <a:rPr lang="en-US" altLang="en-US" sz="2700" dirty="0" smtClean="0"/>
              <a:t>Use on the rise</a:t>
            </a:r>
          </a:p>
          <a:p>
            <a:pPr eaLnBrk="1" hangingPunct="1"/>
            <a:r>
              <a:rPr lang="en-US" altLang="en-US" sz="2700" dirty="0" smtClean="0"/>
              <a:t>Signal transmitted through the air</a:t>
            </a:r>
          </a:p>
          <a:p>
            <a:pPr lvl="1" eaLnBrk="1" hangingPunct="1"/>
            <a:r>
              <a:rPr lang="en-US" altLang="en-US" sz="2400" dirty="0" smtClean="0"/>
              <a:t>Susceptible to being intercepted</a:t>
            </a:r>
          </a:p>
          <a:p>
            <a:pPr lvl="1" eaLnBrk="1" hangingPunct="1"/>
            <a:r>
              <a:rPr lang="en-US" altLang="en-US" sz="2400" dirty="0" smtClean="0"/>
              <a:t>Drive-by hacking </a:t>
            </a:r>
          </a:p>
        </p:txBody>
      </p:sp>
      <p:pic>
        <p:nvPicPr>
          <p:cNvPr id="48133" name="Picture 5" descr="Nonam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7163" y="2673350"/>
            <a:ext cx="47244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17942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09600" y="384175"/>
            <a:ext cx="8534400" cy="758825"/>
          </a:xfrm>
        </p:spPr>
        <p:txBody>
          <a:bodyPr/>
          <a:lstStyle/>
          <a:p>
            <a:pPr eaLnBrk="1" hangingPunct="1"/>
            <a:r>
              <a:rPr lang="en-US" altLang="en-US" dirty="0" smtClean="0"/>
              <a:t>Virtual Private </a:t>
            </a:r>
            <a:r>
              <a:rPr lang="en-US" altLang="en-US" dirty="0" smtClean="0"/>
              <a:t>Networks - VPN</a:t>
            </a:r>
            <a:endParaRPr lang="en-US" altLang="en-US" dirty="0" smtClean="0"/>
          </a:p>
        </p:txBody>
      </p:sp>
      <p:sp>
        <p:nvSpPr>
          <p:cNvPr id="49156" name="Rectangle 3"/>
          <p:cNvSpPr>
            <a:spLocks noGrp="1" noChangeArrowheads="1"/>
          </p:cNvSpPr>
          <p:nvPr>
            <p:ph sz="half" idx="1"/>
          </p:nvPr>
        </p:nvSpPr>
        <p:spPr>
          <a:xfrm>
            <a:off x="304800" y="1871662"/>
            <a:ext cx="4038600" cy="4681538"/>
          </a:xfrm>
        </p:spPr>
        <p:txBody>
          <a:bodyPr/>
          <a:lstStyle/>
          <a:p>
            <a:pPr eaLnBrk="1" hangingPunct="1"/>
            <a:r>
              <a:rPr lang="en-US" altLang="en-US" sz="2700" dirty="0" smtClean="0"/>
              <a:t>Connection constructed dynamically within an existing </a:t>
            </a:r>
            <a:r>
              <a:rPr lang="en-US" altLang="en-US" sz="2700" dirty="0" smtClean="0"/>
              <a:t>network</a:t>
            </a:r>
          </a:p>
          <a:p>
            <a:pPr eaLnBrk="1" hangingPunct="1"/>
            <a:r>
              <a:rPr lang="en-US" altLang="en-US" sz="2700" dirty="0" smtClean="0"/>
              <a:t>Widely in use </a:t>
            </a:r>
            <a:endParaRPr lang="en-US" altLang="en-US" sz="2700" dirty="0" smtClean="0"/>
          </a:p>
          <a:p>
            <a:pPr eaLnBrk="1" hangingPunct="1"/>
            <a:endParaRPr lang="en-US" altLang="en-US" sz="2700" dirty="0" smtClean="0"/>
          </a:p>
          <a:p>
            <a:pPr eaLnBrk="1" hangingPunct="1"/>
            <a:r>
              <a:rPr lang="en-US" altLang="en-US" sz="2700" dirty="0" smtClean="0"/>
              <a:t>Tunneling</a:t>
            </a:r>
          </a:p>
          <a:p>
            <a:pPr lvl="1" eaLnBrk="1" hangingPunct="1"/>
            <a:r>
              <a:rPr lang="en-US" altLang="en-US" sz="2400" dirty="0" smtClean="0"/>
              <a:t>Send private data over public network</a:t>
            </a:r>
          </a:p>
          <a:p>
            <a:pPr lvl="1" eaLnBrk="1" hangingPunct="1"/>
            <a:r>
              <a:rPr lang="en-US" altLang="en-US" sz="2400" dirty="0" smtClean="0"/>
              <a:t>Encrypted information</a:t>
            </a:r>
          </a:p>
          <a:p>
            <a:pPr eaLnBrk="1" hangingPunct="1"/>
            <a:endParaRPr lang="en-US" altLang="en-US" sz="2800" dirty="0" smtClean="0"/>
          </a:p>
        </p:txBody>
      </p:sp>
      <p:pic>
        <p:nvPicPr>
          <p:cNvPr id="49157" name="Picture 5" descr="Nonam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94200" y="1878013"/>
            <a:ext cx="4310063"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302312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dirty="0" smtClean="0">
                <a:solidFill>
                  <a:srgbClr val="4B5064"/>
                </a:solidFill>
              </a:rPr>
              <a:t>Firewalls- Virtual Security Fence</a:t>
            </a:r>
            <a:endParaRPr lang="en-US" altLang="en-US" dirty="0" smtClean="0">
              <a:solidFill>
                <a:srgbClr val="4B5064"/>
              </a:solidFill>
            </a:endParaRPr>
          </a:p>
        </p:txBody>
      </p:sp>
      <p:sp>
        <p:nvSpPr>
          <p:cNvPr id="50180" name="Rectangle 3"/>
          <p:cNvSpPr>
            <a:spLocks noGrp="1" noChangeArrowheads="1"/>
          </p:cNvSpPr>
          <p:nvPr>
            <p:ph sz="quarter" idx="1"/>
          </p:nvPr>
        </p:nvSpPr>
        <p:spPr>
          <a:xfrm>
            <a:off x="301625" y="1752600"/>
            <a:ext cx="8504238" cy="4572000"/>
          </a:xfrm>
        </p:spPr>
        <p:txBody>
          <a:bodyPr/>
          <a:lstStyle/>
          <a:p>
            <a:pPr eaLnBrk="1" hangingPunct="1">
              <a:lnSpc>
                <a:spcPct val="90000"/>
              </a:lnSpc>
            </a:pPr>
            <a:r>
              <a:rPr lang="en-US" altLang="en-US" sz="2000" dirty="0" smtClean="0"/>
              <a:t>Firewall—A system designed to detect intrusion and prevent unauthorized </a:t>
            </a:r>
            <a:r>
              <a:rPr lang="en-US" altLang="en-US" sz="2000" dirty="0" smtClean="0"/>
              <a:t>access</a:t>
            </a:r>
          </a:p>
          <a:p>
            <a:pPr eaLnBrk="1" hangingPunct="1">
              <a:lnSpc>
                <a:spcPct val="90000"/>
              </a:lnSpc>
            </a:pPr>
            <a:r>
              <a:rPr lang="en-US" altLang="en-US" sz="2000" dirty="0" smtClean="0"/>
              <a:t>Prevents Internet users from accessing VPNs, especially private corporate intranets</a:t>
            </a:r>
          </a:p>
          <a:p>
            <a:pPr eaLnBrk="1" hangingPunct="1">
              <a:lnSpc>
                <a:spcPct val="90000"/>
              </a:lnSpc>
            </a:pPr>
            <a:r>
              <a:rPr lang="en-US" altLang="en-US" sz="2000" dirty="0" smtClean="0"/>
              <a:t>All messages entering or leaving the intranet pass throug</a:t>
            </a:r>
            <a:r>
              <a:rPr lang="en-US" altLang="en-US" sz="2000" dirty="0" smtClean="0"/>
              <a:t>h the firewall which examines each message and blocks those that don’t meet the specified criteria</a:t>
            </a:r>
          </a:p>
          <a:p>
            <a:pPr marL="0" indent="0" eaLnBrk="1" hangingPunct="1">
              <a:lnSpc>
                <a:spcPct val="90000"/>
              </a:lnSpc>
              <a:buNone/>
            </a:pPr>
            <a:endParaRPr lang="en-US" altLang="en-US" sz="2000" dirty="0" smtClean="0"/>
          </a:p>
          <a:p>
            <a:pPr eaLnBrk="1" hangingPunct="1">
              <a:lnSpc>
                <a:spcPct val="90000"/>
              </a:lnSpc>
            </a:pPr>
            <a:endParaRPr lang="en-US" altLang="en-US" sz="2000" dirty="0" smtClean="0"/>
          </a:p>
        </p:txBody>
      </p:sp>
      <p:pic>
        <p:nvPicPr>
          <p:cNvPr id="50181" name="Picture 4" descr="Nonam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880243"/>
            <a:ext cx="5343525"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213047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dirty="0" smtClean="0">
                <a:solidFill>
                  <a:srgbClr val="4B5064"/>
                </a:solidFill>
              </a:rPr>
              <a:t>Encryption</a:t>
            </a:r>
          </a:p>
        </p:txBody>
      </p:sp>
      <p:sp>
        <p:nvSpPr>
          <p:cNvPr id="51204" name="Rectangle 3"/>
          <p:cNvSpPr>
            <a:spLocks noGrp="1" noChangeArrowheads="1"/>
          </p:cNvSpPr>
          <p:nvPr>
            <p:ph sz="quarter" idx="1"/>
          </p:nvPr>
        </p:nvSpPr>
        <p:spPr>
          <a:xfrm>
            <a:off x="301625" y="1828800"/>
            <a:ext cx="8504238" cy="4572000"/>
          </a:xfrm>
        </p:spPr>
        <p:txBody>
          <a:bodyPr/>
          <a:lstStyle/>
          <a:p>
            <a:pPr eaLnBrk="1" hangingPunct="1">
              <a:lnSpc>
                <a:spcPct val="90000"/>
              </a:lnSpc>
            </a:pPr>
            <a:r>
              <a:rPr lang="en-US" altLang="en-US" sz="2000" dirty="0" smtClean="0"/>
              <a:t>Message encoded before </a:t>
            </a:r>
            <a:r>
              <a:rPr lang="en-US" altLang="en-US" sz="2000" dirty="0" smtClean="0"/>
              <a:t>sending; Message </a:t>
            </a:r>
            <a:r>
              <a:rPr lang="en-US" altLang="en-US" sz="2000" dirty="0" smtClean="0"/>
              <a:t>decoded when </a:t>
            </a:r>
            <a:r>
              <a:rPr lang="en-US" altLang="en-US" sz="2000" dirty="0" smtClean="0"/>
              <a:t>received</a:t>
            </a:r>
          </a:p>
          <a:p>
            <a:pPr eaLnBrk="1" hangingPunct="1">
              <a:lnSpc>
                <a:spcPct val="90000"/>
              </a:lnSpc>
            </a:pPr>
            <a:r>
              <a:rPr lang="en-US" altLang="en-US" sz="2000" dirty="0" smtClean="0"/>
              <a:t>Uses a key tha</a:t>
            </a:r>
            <a:r>
              <a:rPr lang="en-US" altLang="en-US" sz="2000" dirty="0" smtClean="0"/>
              <a:t>t scrambles and decodes messages</a:t>
            </a:r>
            <a:endParaRPr lang="en-US" altLang="en-US" sz="2000" dirty="0" smtClean="0"/>
          </a:p>
          <a:p>
            <a:pPr eaLnBrk="1" hangingPunct="1">
              <a:lnSpc>
                <a:spcPct val="90000"/>
              </a:lnSpc>
            </a:pPr>
            <a:endParaRPr lang="en-US" altLang="en-US" sz="2000" dirty="0" smtClean="0"/>
          </a:p>
          <a:p>
            <a:pPr eaLnBrk="1" hangingPunct="1">
              <a:lnSpc>
                <a:spcPct val="90000"/>
              </a:lnSpc>
            </a:pPr>
            <a:endParaRPr lang="en-US" altLang="en-US" sz="2000" dirty="0" smtClean="0"/>
          </a:p>
          <a:p>
            <a:pPr eaLnBrk="1" hangingPunct="1">
              <a:lnSpc>
                <a:spcPct val="90000"/>
              </a:lnSpc>
            </a:pPr>
            <a:endParaRPr lang="en-US" altLang="en-US" sz="2000" dirty="0" smtClean="0"/>
          </a:p>
          <a:p>
            <a:pPr eaLnBrk="1" hangingPunct="1">
              <a:lnSpc>
                <a:spcPct val="90000"/>
              </a:lnSpc>
            </a:pPr>
            <a:endParaRPr lang="en-US" altLang="en-US" sz="2000" dirty="0" smtClean="0"/>
          </a:p>
          <a:p>
            <a:pPr eaLnBrk="1" hangingPunct="1">
              <a:lnSpc>
                <a:spcPct val="90000"/>
              </a:lnSpc>
            </a:pPr>
            <a:endParaRPr lang="en-US" altLang="en-US" sz="2000" dirty="0" smtClean="0"/>
          </a:p>
          <a:p>
            <a:pPr eaLnBrk="1" hangingPunct="1">
              <a:lnSpc>
                <a:spcPct val="90000"/>
              </a:lnSpc>
            </a:pPr>
            <a:endParaRPr lang="en-US" altLang="en-US" sz="2000" dirty="0"/>
          </a:p>
          <a:p>
            <a:pPr eaLnBrk="1" hangingPunct="1">
              <a:lnSpc>
                <a:spcPct val="90000"/>
              </a:lnSpc>
            </a:pPr>
            <a:r>
              <a:rPr lang="en-US" altLang="en-US" sz="2000" dirty="0" smtClean="0"/>
              <a:t>Cryptography</a:t>
            </a:r>
            <a:r>
              <a:rPr lang="en-US" altLang="en-US" sz="2000" dirty="0" smtClean="0"/>
              <a:t>—the science of encryption.</a:t>
            </a:r>
          </a:p>
          <a:p>
            <a:pPr lvl="1" eaLnBrk="1" hangingPunct="1">
              <a:lnSpc>
                <a:spcPct val="90000"/>
              </a:lnSpc>
            </a:pPr>
            <a:r>
              <a:rPr lang="en-US" altLang="en-US" sz="1800" dirty="0" smtClean="0"/>
              <a:t>It requires use of a key for decoding.</a:t>
            </a:r>
          </a:p>
          <a:p>
            <a:pPr eaLnBrk="1" hangingPunct="1">
              <a:lnSpc>
                <a:spcPct val="90000"/>
              </a:lnSpc>
            </a:pPr>
            <a:r>
              <a:rPr lang="en-US" altLang="en-US" sz="2000" dirty="0" smtClean="0"/>
              <a:t>Certificate authority—manages distribution of keys on a busy Web site.</a:t>
            </a:r>
          </a:p>
          <a:p>
            <a:pPr eaLnBrk="1" hangingPunct="1">
              <a:lnSpc>
                <a:spcPct val="90000"/>
              </a:lnSpc>
            </a:pPr>
            <a:r>
              <a:rPr lang="en-US" altLang="en-US" sz="2000" dirty="0" smtClean="0"/>
              <a:t>Secure Sockets Layer (SSL)—popular public key encryption method.</a:t>
            </a:r>
          </a:p>
          <a:p>
            <a:pPr lvl="1" eaLnBrk="1" hangingPunct="1">
              <a:lnSpc>
                <a:spcPct val="80000"/>
              </a:lnSpc>
            </a:pPr>
            <a:endParaRPr lang="en-US" altLang="en-US" sz="1800" dirty="0" smtClean="0"/>
          </a:p>
        </p:txBody>
      </p:sp>
      <p:pic>
        <p:nvPicPr>
          <p:cNvPr id="51205" name="Picture 5" descr="Nonam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743200"/>
            <a:ext cx="424815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027372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z="3600" dirty="0" smtClean="0">
                <a:solidFill>
                  <a:srgbClr val="4B5064"/>
                </a:solidFill>
              </a:rPr>
              <a:t>Virus Monitoring and Prevention</a:t>
            </a:r>
          </a:p>
        </p:txBody>
      </p:sp>
      <p:sp>
        <p:nvSpPr>
          <p:cNvPr id="52228" name="Rectangle 3"/>
          <p:cNvSpPr>
            <a:spLocks noGrp="1" noChangeArrowheads="1"/>
          </p:cNvSpPr>
          <p:nvPr>
            <p:ph sz="quarter" idx="1"/>
          </p:nvPr>
        </p:nvSpPr>
        <p:spPr>
          <a:xfrm>
            <a:off x="301625" y="1828800"/>
            <a:ext cx="8504238" cy="4572000"/>
          </a:xfrm>
        </p:spPr>
        <p:txBody>
          <a:bodyPr/>
          <a:lstStyle/>
          <a:p>
            <a:pPr eaLnBrk="1" hangingPunct="1"/>
            <a:r>
              <a:rPr lang="en-US" altLang="en-US" sz="2800" dirty="0" smtClean="0"/>
              <a:t>Virus prevention</a:t>
            </a:r>
          </a:p>
          <a:p>
            <a:pPr lvl="1" eaLnBrk="1" hangingPunct="1"/>
            <a:r>
              <a:rPr lang="en-US" altLang="en-US" sz="2400" dirty="0" smtClean="0"/>
              <a:t>Purchase and install antivirus software.</a:t>
            </a:r>
          </a:p>
          <a:p>
            <a:pPr marL="1143000" lvl="2" eaLnBrk="1" hangingPunct="1"/>
            <a:r>
              <a:rPr lang="en-US" altLang="en-US" dirty="0" smtClean="0"/>
              <a:t>Update frequently.</a:t>
            </a:r>
          </a:p>
          <a:p>
            <a:pPr lvl="1" eaLnBrk="1" hangingPunct="1"/>
            <a:r>
              <a:rPr lang="en-US" altLang="en-US" sz="2400" dirty="0" smtClean="0"/>
              <a:t>Do not download data from unknown sources.</a:t>
            </a:r>
          </a:p>
          <a:p>
            <a:pPr marL="1143000" lvl="2" eaLnBrk="1" hangingPunct="1"/>
            <a:r>
              <a:rPr lang="en-US" altLang="en-US" dirty="0" smtClean="0"/>
              <a:t>Flash drives, disks, Web sites</a:t>
            </a:r>
          </a:p>
          <a:p>
            <a:pPr lvl="1" eaLnBrk="1" hangingPunct="1"/>
            <a:r>
              <a:rPr lang="en-US" altLang="en-US" sz="2400" dirty="0" smtClean="0"/>
              <a:t>Delete (without opening) e-mails from unknown sources.</a:t>
            </a:r>
          </a:p>
          <a:p>
            <a:pPr lvl="1" eaLnBrk="1" hangingPunct="1"/>
            <a:r>
              <a:rPr lang="en-US" altLang="en-US" sz="2400" dirty="0" smtClean="0"/>
              <a:t>Do not blindly open e-mail attachments</a:t>
            </a:r>
          </a:p>
          <a:p>
            <a:pPr marL="1143000" lvl="2" eaLnBrk="1" hangingPunct="1"/>
            <a:r>
              <a:rPr lang="en-US" altLang="en-US" dirty="0" smtClean="0"/>
              <a:t>Even if they come from a known source.</a:t>
            </a:r>
          </a:p>
          <a:p>
            <a:pPr lvl="1" eaLnBrk="1" hangingPunct="1"/>
            <a:r>
              <a:rPr lang="en-US" altLang="en-US" sz="2400" dirty="0" smtClean="0"/>
              <a:t>Report any viruses to the IT department.</a:t>
            </a:r>
          </a:p>
        </p:txBody>
      </p:sp>
    </p:spTree>
    <p:extLst>
      <p:ext uri="{BB962C8B-B14F-4D97-AF65-F5344CB8AC3E}">
        <p14:creationId xmlns:p14="http://schemas.microsoft.com/office/powerpoint/2010/main" val="376149195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33400" y="460375"/>
            <a:ext cx="8534400" cy="758825"/>
          </a:xfrm>
        </p:spPr>
        <p:txBody>
          <a:bodyPr/>
          <a:lstStyle/>
          <a:p>
            <a:pPr eaLnBrk="1" hangingPunct="1"/>
            <a:r>
              <a:rPr lang="en-US" altLang="en-US" dirty="0" smtClean="0"/>
              <a:t>Secure Data Centers</a:t>
            </a:r>
          </a:p>
        </p:txBody>
      </p:sp>
      <p:sp>
        <p:nvSpPr>
          <p:cNvPr id="53252" name="Rectangle 3"/>
          <p:cNvSpPr>
            <a:spLocks noGrp="1" noChangeArrowheads="1"/>
          </p:cNvSpPr>
          <p:nvPr>
            <p:ph sz="half" idx="1"/>
          </p:nvPr>
        </p:nvSpPr>
        <p:spPr>
          <a:xfrm>
            <a:off x="301625" y="1871662"/>
            <a:ext cx="4038600" cy="4681538"/>
          </a:xfrm>
        </p:spPr>
        <p:txBody>
          <a:bodyPr/>
          <a:lstStyle/>
          <a:p>
            <a:pPr eaLnBrk="1" hangingPunct="1"/>
            <a:r>
              <a:rPr lang="en-US" altLang="en-US" dirty="0" smtClean="0"/>
              <a:t>Specialized facilities are important.</a:t>
            </a:r>
          </a:p>
          <a:p>
            <a:pPr eaLnBrk="1" hangingPunct="1"/>
            <a:r>
              <a:rPr lang="en-US" altLang="en-US" dirty="0" smtClean="0"/>
              <a:t>Technical Requirements</a:t>
            </a:r>
          </a:p>
          <a:p>
            <a:pPr lvl="1" eaLnBrk="1" hangingPunct="1"/>
            <a:r>
              <a:rPr lang="en-US" altLang="en-US" dirty="0" smtClean="0"/>
              <a:t>Power</a:t>
            </a:r>
          </a:p>
          <a:p>
            <a:pPr lvl="1" eaLnBrk="1" hangingPunct="1"/>
            <a:r>
              <a:rPr lang="en-US" altLang="en-US" dirty="0" smtClean="0"/>
              <a:t>Cooling</a:t>
            </a:r>
          </a:p>
          <a:p>
            <a:pPr eaLnBrk="1" hangingPunct="1"/>
            <a:r>
              <a:rPr lang="en-US" altLang="en-US" dirty="0" smtClean="0"/>
              <a:t>How do organizations reliably protect themselves from threats?</a:t>
            </a:r>
          </a:p>
        </p:txBody>
      </p:sp>
      <p:pic>
        <p:nvPicPr>
          <p:cNvPr id="53253" name="Picture 5" descr="Nonam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2150" y="1781175"/>
            <a:ext cx="428625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911855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01625" y="228600"/>
            <a:ext cx="8534400" cy="758825"/>
          </a:xfrm>
        </p:spPr>
        <p:txBody>
          <a:bodyPr/>
          <a:lstStyle/>
          <a:p>
            <a:pPr algn="ctr" eaLnBrk="1" hangingPunct="1"/>
            <a:r>
              <a:rPr lang="en-US" altLang="en-US" sz="3600" dirty="0" smtClean="0"/>
              <a:t>Ensuring Availability</a:t>
            </a:r>
          </a:p>
        </p:txBody>
      </p:sp>
      <p:sp>
        <p:nvSpPr>
          <p:cNvPr id="55300" name="Rectangle 3"/>
          <p:cNvSpPr>
            <a:spLocks noGrp="1" noChangeArrowheads="1"/>
          </p:cNvSpPr>
          <p:nvPr>
            <p:ph sz="half" idx="1"/>
          </p:nvPr>
        </p:nvSpPr>
        <p:spPr>
          <a:xfrm>
            <a:off x="152400" y="1795462"/>
            <a:ext cx="4187825" cy="4681538"/>
          </a:xfrm>
        </p:spPr>
        <p:txBody>
          <a:bodyPr/>
          <a:lstStyle/>
          <a:p>
            <a:pPr eaLnBrk="1" hangingPunct="1"/>
            <a:r>
              <a:rPr lang="en-US" altLang="en-US" sz="2400" dirty="0" smtClean="0"/>
              <a:t>High-availability facilities</a:t>
            </a:r>
          </a:p>
          <a:p>
            <a:pPr lvl="1" eaLnBrk="1" hangingPunct="1"/>
            <a:r>
              <a:rPr lang="en-US" altLang="en-US" sz="2000" dirty="0" smtClean="0"/>
              <a:t>To ensure uninterrupted service</a:t>
            </a:r>
          </a:p>
          <a:p>
            <a:pPr lvl="1" eaLnBrk="1" hangingPunct="1"/>
            <a:r>
              <a:rPr lang="en-US" altLang="en-US" sz="2000" dirty="0" smtClean="0"/>
              <a:t>Self-sufficient</a:t>
            </a:r>
          </a:p>
          <a:p>
            <a:pPr lvl="1" eaLnBrk="1" hangingPunct="1"/>
            <a:r>
              <a:rPr lang="en-US" altLang="en-US" sz="2000" dirty="0" smtClean="0"/>
              <a:t>Backup cooling systems</a:t>
            </a:r>
          </a:p>
          <a:p>
            <a:pPr lvl="1" eaLnBrk="1" hangingPunct="1"/>
            <a:r>
              <a:rPr lang="en-US" altLang="en-US" sz="2000" dirty="0" smtClean="0"/>
              <a:t>Raised floors (to more easily reconfigure systems)</a:t>
            </a:r>
          </a:p>
          <a:p>
            <a:pPr lvl="1" eaLnBrk="1" hangingPunct="1"/>
            <a:r>
              <a:rPr lang="en-US" altLang="en-US" sz="2000" dirty="0" smtClean="0"/>
              <a:t>Built to withstand storms</a:t>
            </a:r>
          </a:p>
          <a:p>
            <a:pPr eaLnBrk="1" hangingPunct="1"/>
            <a:r>
              <a:rPr lang="en-US" altLang="en-US" sz="2400" dirty="0" smtClean="0"/>
              <a:t>Collocation facilities</a:t>
            </a:r>
          </a:p>
          <a:p>
            <a:pPr eaLnBrk="1" hangingPunct="1"/>
            <a:r>
              <a:rPr lang="en-US" altLang="en-US" sz="2400" dirty="0" smtClean="0"/>
              <a:t>UPS servers need 24/7/365 reliability</a:t>
            </a:r>
          </a:p>
          <a:p>
            <a:pPr eaLnBrk="1" hangingPunct="1"/>
            <a:endParaRPr lang="en-US" altLang="en-US" sz="2400" dirty="0" smtClean="0"/>
          </a:p>
          <a:p>
            <a:pPr lvl="1" eaLnBrk="1" hangingPunct="1">
              <a:lnSpc>
                <a:spcPct val="80000"/>
              </a:lnSpc>
            </a:pPr>
            <a:endParaRPr lang="en-US" altLang="en-US" sz="2000" dirty="0" smtClean="0"/>
          </a:p>
        </p:txBody>
      </p:sp>
      <p:pic>
        <p:nvPicPr>
          <p:cNvPr id="55301" name="Picture 5" descr="Nonam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70388" y="2028825"/>
            <a:ext cx="4486275"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66861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For more information about ITACS check out:</a:t>
            </a:r>
            <a:endParaRPr lang="en-US" dirty="0"/>
          </a:p>
        </p:txBody>
      </p:sp>
      <p:sp>
        <p:nvSpPr>
          <p:cNvPr id="19459" name="Content Placeholder 2"/>
          <p:cNvSpPr>
            <a:spLocks noGrp="1"/>
          </p:cNvSpPr>
          <p:nvPr>
            <p:ph sz="quarter" idx="1"/>
          </p:nvPr>
        </p:nvSpPr>
        <p:spPr>
          <a:xfrm>
            <a:off x="301625" y="2209800"/>
            <a:ext cx="8504238" cy="4572000"/>
          </a:xfrm>
        </p:spPr>
        <p:txBody>
          <a:bodyPr/>
          <a:lstStyle/>
          <a:p>
            <a:pPr marL="0" indent="0" algn="ctr">
              <a:buFont typeface="Wingdings 2" pitchFamily="18" charset="2"/>
              <a:buNone/>
            </a:pPr>
            <a:r>
              <a:rPr lang="en-US" altLang="en-US" dirty="0" smtClean="0">
                <a:ea typeface="MS PGothic" pitchFamily="34" charset="-128"/>
                <a:hlinkClick r:id="rId2" action="ppaction://hlinkfile"/>
              </a:rPr>
              <a:t>community.mis.temple.edu/</a:t>
            </a:r>
            <a:r>
              <a:rPr lang="en-US" altLang="en-US" dirty="0" err="1" smtClean="0">
                <a:ea typeface="MS PGothic" pitchFamily="34" charset="-128"/>
                <a:hlinkClick r:id="rId2" action="ppaction://hlinkfile"/>
              </a:rPr>
              <a:t>itacs</a:t>
            </a:r>
            <a:endParaRPr lang="en-US" altLang="en-US" dirty="0" smtClean="0">
              <a:ea typeface="MS PGothic" pitchFamily="34" charset="-128"/>
            </a:endParaRPr>
          </a:p>
          <a:p>
            <a:pPr marL="0" indent="0" algn="ctr">
              <a:buFont typeface="Wingdings 2" pitchFamily="18" charset="2"/>
              <a:buNone/>
            </a:pPr>
            <a:endParaRPr lang="en-US" altLang="en-US" dirty="0" smtClean="0">
              <a:ea typeface="MS PGothic" pitchFamily="34" charset="-128"/>
            </a:endParaRPr>
          </a:p>
          <a:p>
            <a:pPr marL="0" indent="0" algn="ctr">
              <a:buFont typeface="Wingdings 2" pitchFamily="18" charset="2"/>
              <a:buNone/>
            </a:pPr>
            <a:r>
              <a:rPr lang="en-US" altLang="en-US" dirty="0" smtClean="0">
                <a:ea typeface="MS PGothic" pitchFamily="34" charset="-128"/>
              </a:rPr>
              <a:t>Or contact:</a:t>
            </a:r>
          </a:p>
          <a:p>
            <a:pPr marL="0" indent="0" algn="ctr">
              <a:buFont typeface="Wingdings 2" pitchFamily="18" charset="2"/>
              <a:buNone/>
            </a:pPr>
            <a:r>
              <a:rPr lang="en-US" altLang="en-US" dirty="0" smtClean="0">
                <a:ea typeface="MS PGothic" pitchFamily="34" charset="-128"/>
              </a:rPr>
              <a:t>Rich Flanagan, Director ITACS Program</a:t>
            </a:r>
          </a:p>
          <a:p>
            <a:pPr marL="0" indent="0" algn="ctr">
              <a:buFont typeface="Wingdings 2" pitchFamily="18" charset="2"/>
              <a:buNone/>
            </a:pPr>
            <a:r>
              <a:rPr lang="en-US" altLang="en-US" dirty="0" smtClean="0">
                <a:ea typeface="MS PGothic" pitchFamily="34" charset="-128"/>
              </a:rPr>
              <a:t>215 204 3077</a:t>
            </a:r>
          </a:p>
          <a:p>
            <a:pPr marL="0" indent="0" algn="ctr">
              <a:buFont typeface="Wingdings 2" pitchFamily="18" charset="2"/>
              <a:buNone/>
            </a:pPr>
            <a:r>
              <a:rPr lang="en-US" altLang="en-US" dirty="0" smtClean="0">
                <a:ea typeface="MS PGothic" pitchFamily="34" charset="-128"/>
                <a:hlinkClick r:id="rId3"/>
              </a:rPr>
              <a:t>richard.flanagan@temple.edu</a:t>
            </a:r>
            <a:endParaRPr lang="en-US" altLang="en-US" dirty="0" smtClean="0">
              <a:ea typeface="MS PGothic" pitchFamily="34" charset="-128"/>
            </a:endParaRPr>
          </a:p>
          <a:p>
            <a:pPr marL="0" indent="0" algn="ctr">
              <a:buFont typeface="Wingdings 2" pitchFamily="18" charset="2"/>
              <a:buNone/>
            </a:pPr>
            <a:endParaRPr lang="en-US" altLang="en-US" dirty="0" smtClean="0">
              <a:ea typeface="MS PGothic" pitchFamily="34" charset="-128"/>
            </a:endParaRPr>
          </a:p>
        </p:txBody>
      </p:sp>
    </p:spTree>
    <p:extLst>
      <p:ext uri="{BB962C8B-B14F-4D97-AF65-F5344CB8AC3E}">
        <p14:creationId xmlns:p14="http://schemas.microsoft.com/office/powerpoint/2010/main" val="98954532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lstStyle/>
          <a:p>
            <a:pPr eaLnBrk="1" hangingPunct="1"/>
            <a:r>
              <a:rPr lang="en-US" altLang="en-US" sz="3600" dirty="0" smtClean="0"/>
              <a:t>Securing the Facilities Infrastructure</a:t>
            </a:r>
          </a:p>
        </p:txBody>
      </p:sp>
      <p:sp>
        <p:nvSpPr>
          <p:cNvPr id="56324" name="Rectangle 3"/>
          <p:cNvSpPr>
            <a:spLocks noGrp="1" noChangeArrowheads="1"/>
          </p:cNvSpPr>
          <p:nvPr>
            <p:ph sz="half" idx="4294967295"/>
          </p:nvPr>
        </p:nvSpPr>
        <p:spPr>
          <a:xfrm>
            <a:off x="301625" y="1862137"/>
            <a:ext cx="8543925" cy="4767263"/>
          </a:xfrm>
        </p:spPr>
        <p:txBody>
          <a:bodyPr/>
          <a:lstStyle/>
          <a:p>
            <a:pPr eaLnBrk="1" hangingPunct="1">
              <a:lnSpc>
                <a:spcPct val="80000"/>
              </a:lnSpc>
            </a:pPr>
            <a:r>
              <a:rPr lang="en-US" altLang="en-US" sz="2200" dirty="0" smtClean="0"/>
              <a:t>Backups </a:t>
            </a:r>
            <a:r>
              <a:rPr lang="en-US" altLang="en-US" sz="2200" dirty="0" smtClean="0"/>
              <a:t>to important files to external hard drives</a:t>
            </a:r>
            <a:endParaRPr lang="en-US" altLang="en-US" sz="2200" dirty="0" smtClean="0"/>
          </a:p>
          <a:p>
            <a:pPr lvl="1" eaLnBrk="1" hangingPunct="1">
              <a:lnSpc>
                <a:spcPct val="80000"/>
              </a:lnSpc>
            </a:pPr>
            <a:r>
              <a:rPr lang="en-US" altLang="en-US" sz="1900" dirty="0" smtClean="0"/>
              <a:t>Secondary storage devices</a:t>
            </a:r>
          </a:p>
          <a:p>
            <a:pPr lvl="1" eaLnBrk="1" hangingPunct="1">
              <a:lnSpc>
                <a:spcPct val="80000"/>
              </a:lnSpc>
            </a:pPr>
            <a:r>
              <a:rPr lang="en-US" altLang="en-US" sz="1900" dirty="0" smtClean="0"/>
              <a:t>Regular intervals</a:t>
            </a:r>
          </a:p>
          <a:p>
            <a:pPr eaLnBrk="1" hangingPunct="1">
              <a:lnSpc>
                <a:spcPct val="80000"/>
              </a:lnSpc>
            </a:pPr>
            <a:r>
              <a:rPr lang="en-US" altLang="en-US" sz="2200" dirty="0" smtClean="0"/>
              <a:t>Backup </a:t>
            </a:r>
            <a:r>
              <a:rPr lang="en-US" altLang="en-US" sz="2200" dirty="0" smtClean="0"/>
              <a:t>sites  - an organization’s office in a temporar</a:t>
            </a:r>
            <a:r>
              <a:rPr lang="en-US" altLang="en-US" sz="2200" dirty="0" smtClean="0"/>
              <a:t>y location</a:t>
            </a:r>
            <a:endParaRPr lang="en-US" altLang="en-US" sz="2200" dirty="0" smtClean="0"/>
          </a:p>
          <a:p>
            <a:pPr lvl="1" eaLnBrk="1" hangingPunct="1">
              <a:lnSpc>
                <a:spcPct val="80000"/>
              </a:lnSpc>
            </a:pPr>
            <a:r>
              <a:rPr lang="en-US" altLang="en-US" sz="1900" dirty="0" smtClean="0"/>
              <a:t>Cold backup </a:t>
            </a:r>
            <a:r>
              <a:rPr lang="en-US" altLang="en-US" sz="1900" dirty="0" smtClean="0"/>
              <a:t>site –empty facility with power and web servers</a:t>
            </a:r>
            <a:endParaRPr lang="en-US" altLang="en-US" sz="1900" dirty="0" smtClean="0"/>
          </a:p>
          <a:p>
            <a:pPr lvl="1" eaLnBrk="1" hangingPunct="1">
              <a:lnSpc>
                <a:spcPct val="80000"/>
              </a:lnSpc>
            </a:pPr>
            <a:r>
              <a:rPr lang="en-US" altLang="en-US" sz="1900" dirty="0" smtClean="0"/>
              <a:t>Hot backup </a:t>
            </a:r>
            <a:r>
              <a:rPr lang="en-US" altLang="en-US" sz="1900" dirty="0" smtClean="0"/>
              <a:t>site – fully equipped facility, including redundant back-up of data</a:t>
            </a:r>
            <a:endParaRPr lang="en-US" altLang="en-US" sz="1900" dirty="0" smtClean="0"/>
          </a:p>
          <a:p>
            <a:pPr eaLnBrk="1" hangingPunct="1">
              <a:lnSpc>
                <a:spcPct val="80000"/>
              </a:lnSpc>
            </a:pPr>
            <a:r>
              <a:rPr lang="en-US" altLang="en-US" sz="2200" dirty="0" smtClean="0"/>
              <a:t>Redundant data centers</a:t>
            </a:r>
          </a:p>
          <a:p>
            <a:pPr lvl="1" eaLnBrk="1" hangingPunct="1">
              <a:lnSpc>
                <a:spcPct val="80000"/>
              </a:lnSpc>
            </a:pPr>
            <a:r>
              <a:rPr lang="en-US" altLang="en-US" sz="1900" dirty="0" smtClean="0"/>
              <a:t>Different geographic areas</a:t>
            </a:r>
          </a:p>
          <a:p>
            <a:pPr eaLnBrk="1" hangingPunct="1">
              <a:lnSpc>
                <a:spcPct val="80000"/>
              </a:lnSpc>
            </a:pPr>
            <a:r>
              <a:rPr lang="en-US" altLang="en-US" sz="2200" dirty="0" smtClean="0"/>
              <a:t>Closed-circuit television (CCTV)</a:t>
            </a:r>
          </a:p>
          <a:p>
            <a:pPr lvl="1" eaLnBrk="1" hangingPunct="1">
              <a:lnSpc>
                <a:spcPct val="80000"/>
              </a:lnSpc>
            </a:pPr>
            <a:r>
              <a:rPr lang="en-US" altLang="en-US" sz="1900" dirty="0" smtClean="0"/>
              <a:t>Monitoring for physical intruders</a:t>
            </a:r>
          </a:p>
          <a:p>
            <a:pPr lvl="1" eaLnBrk="1" hangingPunct="1">
              <a:lnSpc>
                <a:spcPct val="80000"/>
              </a:lnSpc>
            </a:pPr>
            <a:r>
              <a:rPr lang="en-US" altLang="en-US" sz="1900" dirty="0" smtClean="0"/>
              <a:t>Video cameras display and record all activity</a:t>
            </a:r>
          </a:p>
          <a:p>
            <a:pPr lvl="1" eaLnBrk="1" hangingPunct="1">
              <a:lnSpc>
                <a:spcPct val="80000"/>
              </a:lnSpc>
            </a:pPr>
            <a:r>
              <a:rPr lang="en-US" altLang="en-US" sz="1900" dirty="0" smtClean="0"/>
              <a:t>Digital video recording</a:t>
            </a:r>
          </a:p>
          <a:p>
            <a:pPr eaLnBrk="1" hangingPunct="1">
              <a:lnSpc>
                <a:spcPct val="80000"/>
              </a:lnSpc>
            </a:pPr>
            <a:r>
              <a:rPr lang="en-US" altLang="en-US" sz="2200" dirty="0" smtClean="0"/>
              <a:t>Uninterruptible power supply (UPS)</a:t>
            </a:r>
          </a:p>
          <a:p>
            <a:pPr lvl="1" eaLnBrk="1" hangingPunct="1">
              <a:lnSpc>
                <a:spcPct val="80000"/>
              </a:lnSpc>
            </a:pPr>
            <a:r>
              <a:rPr lang="en-US" altLang="en-US" sz="1900" dirty="0" smtClean="0"/>
              <a:t>Protection against power </a:t>
            </a:r>
            <a:r>
              <a:rPr lang="en-US" altLang="en-US" sz="1900" dirty="0" smtClean="0"/>
              <a:t>surges and potential information loss </a:t>
            </a:r>
            <a:endParaRPr lang="en-US" altLang="en-US" sz="1900" dirty="0" smtClean="0"/>
          </a:p>
        </p:txBody>
      </p:sp>
    </p:spTree>
    <p:extLst>
      <p:ext uri="{BB962C8B-B14F-4D97-AF65-F5344CB8AC3E}">
        <p14:creationId xmlns:p14="http://schemas.microsoft.com/office/powerpoint/2010/main" val="215701613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dirty="0">
                <a:solidFill>
                  <a:srgbClr val="4B5064"/>
                </a:solidFill>
                <a:latin typeface="+mn-lt"/>
              </a:rPr>
              <a:t>Computer Forensics</a:t>
            </a:r>
          </a:p>
        </p:txBody>
      </p:sp>
      <p:sp>
        <p:nvSpPr>
          <p:cNvPr id="60419" name="Slide Number Placeholder 4"/>
          <p:cNvSpPr>
            <a:spLocks noGrp="1"/>
          </p:cNvSpPr>
          <p:nvPr>
            <p:ph type="sldNum" sz="quarter" idx="4294967295"/>
          </p:nvPr>
        </p:nvSpPr>
        <p:spPr bwMode="auto">
          <a:xfrm>
            <a:off x="7162800" y="6400800"/>
            <a:ext cx="1371600"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solidFill>
                  <a:srgbClr val="7B9899"/>
                </a:solidFill>
              </a:rPr>
              <a:t>10-</a:t>
            </a:r>
            <a:fld id="{E5EDAAE8-9318-1C4B-9A75-74EE3117E1B5}" type="slidenum">
              <a:rPr lang="en-US">
                <a:solidFill>
                  <a:srgbClr val="7B9899"/>
                </a:solidFill>
              </a:rPr>
              <a:pPr eaLnBrk="1" hangingPunct="1"/>
              <a:t>51</a:t>
            </a:fld>
            <a:endParaRPr lang="en-US">
              <a:solidFill>
                <a:srgbClr val="7B9899"/>
              </a:solidFill>
            </a:endParaRPr>
          </a:p>
        </p:txBody>
      </p:sp>
      <p:sp>
        <p:nvSpPr>
          <p:cNvPr id="60420" name="Rectangle 3"/>
          <p:cNvSpPr>
            <a:spLocks noGrp="1" noChangeArrowheads="1"/>
          </p:cNvSpPr>
          <p:nvPr>
            <p:ph sz="quarter" idx="1"/>
          </p:nvPr>
        </p:nvSpPr>
        <p:spPr>
          <a:xfrm>
            <a:off x="304800" y="2133600"/>
            <a:ext cx="8504238" cy="4945063"/>
          </a:xfrm>
        </p:spPr>
        <p:txBody>
          <a:bodyPr/>
          <a:lstStyle/>
          <a:p>
            <a:pPr eaLnBrk="1" hangingPunct="1"/>
            <a:r>
              <a:rPr lang="en-US" sz="2400" dirty="0"/>
              <a:t>Use of formal investigative techniques to evaluate digital information</a:t>
            </a:r>
          </a:p>
          <a:p>
            <a:pPr lvl="1" eaLnBrk="1" hangingPunct="1"/>
            <a:r>
              <a:rPr lang="en-US" sz="2400" dirty="0"/>
              <a:t>Evaluation of storage devices for traces of illegal activity</a:t>
            </a:r>
          </a:p>
          <a:p>
            <a:pPr lvl="2" eaLnBrk="1" hangingPunct="1"/>
            <a:r>
              <a:rPr lang="en-US" dirty="0"/>
              <a:t>Now common in murder cases</a:t>
            </a:r>
          </a:p>
          <a:p>
            <a:pPr lvl="1" eaLnBrk="1" hangingPunct="1"/>
            <a:r>
              <a:rPr lang="en-US" sz="2400" dirty="0"/>
              <a:t>Restoration of deleted files</a:t>
            </a:r>
          </a:p>
          <a:p>
            <a:pPr eaLnBrk="1" hangingPunct="1"/>
            <a:r>
              <a:rPr lang="en-US" sz="2400" dirty="0"/>
              <a:t>Honeypots used to entice and catch hackers and crackers</a:t>
            </a:r>
          </a:p>
          <a:p>
            <a:pPr lvl="1" eaLnBrk="1" hangingPunct="1"/>
            <a:r>
              <a:rPr lang="en-US" sz="2400" dirty="0"/>
              <a:t>Example: </a:t>
            </a:r>
            <a:r>
              <a:rPr lang="en-US" sz="2400" dirty="0" err="1" smtClean="0"/>
              <a:t>DarkMarket</a:t>
            </a:r>
            <a:r>
              <a:rPr lang="en-US" sz="2400" dirty="0" smtClean="0"/>
              <a:t> operated by the FBI </a:t>
            </a:r>
            <a:endParaRPr lang="en-US" sz="2400" dirty="0"/>
          </a:p>
          <a:p>
            <a:pPr eaLnBrk="1" hangingPunct="1"/>
            <a:r>
              <a:rPr lang="en-US" sz="2400" dirty="0"/>
              <a:t>Some criminals have special </a:t>
            </a:r>
            <a:r>
              <a:rPr lang="ja-JP" altLang="en-US" sz="2400" dirty="0"/>
              <a:t>“</a:t>
            </a:r>
            <a:r>
              <a:rPr lang="en-US" sz="2400" dirty="0"/>
              <a:t>booby-trap</a:t>
            </a:r>
            <a:r>
              <a:rPr lang="ja-JP" altLang="en-US" sz="2400" dirty="0"/>
              <a:t>”</a:t>
            </a:r>
            <a:r>
              <a:rPr lang="en-US" sz="2400" dirty="0"/>
              <a:t> programs to destroy evidence</a:t>
            </a:r>
            <a:r>
              <a:rPr lang="en-US" sz="2400" dirty="0" smtClean="0"/>
              <a:t>.</a:t>
            </a:r>
          </a:p>
          <a:p>
            <a:pPr eaLnBrk="1" hangingPunct="1"/>
            <a:r>
              <a:rPr lang="en-US" sz="2400" dirty="0" smtClean="0"/>
              <a:t>Effective Management is required; enter IT Security </a:t>
            </a:r>
            <a:br>
              <a:rPr lang="en-US" sz="2400" dirty="0" smtClean="0"/>
            </a:br>
            <a:endParaRPr lang="en-US" sz="2400" dirty="0"/>
          </a:p>
          <a:p>
            <a:pPr lvl="1" eaLnBrk="1" hangingPunct="1"/>
            <a:endParaRPr lang="en-US" sz="2400" dirty="0"/>
          </a:p>
          <a:p>
            <a:pPr lvl="1" eaLnBrk="1" hangingPunct="1"/>
            <a:r>
              <a:rPr lang="en-US" sz="2400" dirty="0">
                <a:latin typeface="Georgia" charset="0"/>
              </a:rPr>
              <a:t>	</a:t>
            </a:r>
          </a:p>
        </p:txBody>
      </p:sp>
    </p:spTree>
    <p:extLst>
      <p:ext uri="{BB962C8B-B14F-4D97-AF65-F5344CB8AC3E}">
        <p14:creationId xmlns:p14="http://schemas.microsoft.com/office/powerpoint/2010/main" val="42412306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pPr eaLnBrk="1" hangingPunct="1"/>
            <a:r>
              <a:rPr lang="en-US" dirty="0" smtClean="0"/>
              <a:t>Managing IS Security</a:t>
            </a:r>
          </a:p>
        </p:txBody>
      </p:sp>
      <p:graphicFrame>
        <p:nvGraphicFramePr>
          <p:cNvPr id="3" name="Diagram 2"/>
          <p:cNvGraphicFramePr/>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533400" y="384175"/>
            <a:ext cx="8534400" cy="758825"/>
          </a:xfrm>
        </p:spPr>
        <p:txBody>
          <a:bodyPr/>
          <a:lstStyle/>
          <a:p>
            <a:pPr eaLnBrk="1" hangingPunct="1"/>
            <a:r>
              <a:rPr lang="en-US" altLang="en-US" sz="3600" dirty="0" smtClean="0"/>
              <a:t>Managing Information Systems Security</a:t>
            </a:r>
          </a:p>
        </p:txBody>
      </p:sp>
      <p:sp>
        <p:nvSpPr>
          <p:cNvPr id="60420" name="Rectangle 3"/>
          <p:cNvSpPr>
            <a:spLocks noGrp="1" noChangeArrowheads="1"/>
          </p:cNvSpPr>
          <p:nvPr>
            <p:ph sz="half" idx="1"/>
          </p:nvPr>
        </p:nvSpPr>
        <p:spPr>
          <a:xfrm>
            <a:off x="301625" y="1719262"/>
            <a:ext cx="3624263" cy="4681538"/>
          </a:xfrm>
        </p:spPr>
        <p:txBody>
          <a:bodyPr/>
          <a:lstStyle/>
          <a:p>
            <a:pPr eaLnBrk="1" hangingPunct="1"/>
            <a:r>
              <a:rPr lang="en-US" altLang="en-US" sz="2800" dirty="0" smtClean="0"/>
              <a:t>Non-technical safeguards</a:t>
            </a:r>
          </a:p>
          <a:p>
            <a:pPr lvl="1" eaLnBrk="1" hangingPunct="1"/>
            <a:r>
              <a:rPr lang="en-US" altLang="en-US" sz="2400" dirty="0" smtClean="0"/>
              <a:t>Management of people’s use of IS</a:t>
            </a:r>
          </a:p>
          <a:p>
            <a:pPr lvl="2" eaLnBrk="1" hangingPunct="1"/>
            <a:r>
              <a:rPr lang="en-US" altLang="en-US" dirty="0" smtClean="0"/>
              <a:t>Acceptable use policies</a:t>
            </a:r>
          </a:p>
          <a:p>
            <a:pPr lvl="1" eaLnBrk="1" hangingPunct="1"/>
            <a:r>
              <a:rPr lang="en-US" altLang="en-US" sz="2400" dirty="0" smtClean="0"/>
              <a:t>Trustworthy employees</a:t>
            </a:r>
          </a:p>
          <a:p>
            <a:pPr lvl="1" eaLnBrk="1" hangingPunct="1"/>
            <a:r>
              <a:rPr lang="en-US" altLang="en-US" sz="2400" dirty="0" smtClean="0"/>
              <a:t>Well-treated employees</a:t>
            </a:r>
          </a:p>
        </p:txBody>
      </p:sp>
      <p:pic>
        <p:nvPicPr>
          <p:cNvPr id="60421" name="Picture 5" descr="Nonam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97313" y="2098675"/>
            <a:ext cx="495935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647242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Disaster Planning</a:t>
            </a:r>
            <a:endParaRPr lang="en-US" dirty="0"/>
          </a:p>
        </p:txBody>
      </p:sp>
      <p:sp>
        <p:nvSpPr>
          <p:cNvPr id="62467" name="Content Placeholder 2"/>
          <p:cNvSpPr>
            <a:spLocks noGrp="1"/>
          </p:cNvSpPr>
          <p:nvPr>
            <p:ph sz="quarter" idx="1"/>
          </p:nvPr>
        </p:nvSpPr>
        <p:spPr>
          <a:xfrm>
            <a:off x="301625" y="1676400"/>
            <a:ext cx="8504238" cy="4572000"/>
          </a:xfrm>
        </p:spPr>
        <p:txBody>
          <a:bodyPr/>
          <a:lstStyle/>
          <a:p>
            <a:r>
              <a:rPr lang="en-US" altLang="en-US" sz="2400" dirty="0" smtClean="0"/>
              <a:t>Disasters can’t be completely avoided. Need to be prepared.</a:t>
            </a:r>
          </a:p>
          <a:p>
            <a:r>
              <a:rPr lang="en-US" altLang="en-US" sz="2400" dirty="0" smtClean="0"/>
              <a:t>Business continuity plan</a:t>
            </a:r>
          </a:p>
          <a:p>
            <a:pPr lvl="1"/>
            <a:r>
              <a:rPr lang="en-US" altLang="en-US" sz="2400" dirty="0" smtClean="0"/>
              <a:t>describes how a business resumes operation after a disaster</a:t>
            </a:r>
          </a:p>
          <a:p>
            <a:r>
              <a:rPr lang="en-US" altLang="en-US" sz="2400" dirty="0" smtClean="0"/>
              <a:t>Disaster recovery plan</a:t>
            </a:r>
          </a:p>
          <a:p>
            <a:pPr lvl="1"/>
            <a:r>
              <a:rPr lang="en-US" altLang="en-US" sz="2400" dirty="0" smtClean="0"/>
              <a:t>Subset of business continuity plan</a:t>
            </a:r>
          </a:p>
          <a:p>
            <a:pPr lvl="1"/>
            <a:r>
              <a:rPr lang="en-US" altLang="en-US" sz="2000" dirty="0" smtClean="0"/>
              <a:t>Procedures for recovering from systems-related disasters</a:t>
            </a:r>
          </a:p>
          <a:p>
            <a:pPr lvl="1" eaLnBrk="1" hangingPunct="1">
              <a:lnSpc>
                <a:spcPct val="90000"/>
              </a:lnSpc>
            </a:pPr>
            <a:r>
              <a:rPr lang="en-US" altLang="en-US" sz="2000" dirty="0" smtClean="0"/>
              <a:t>Two types of objectives</a:t>
            </a:r>
          </a:p>
          <a:p>
            <a:pPr lvl="2" eaLnBrk="1" hangingPunct="1">
              <a:lnSpc>
                <a:spcPct val="90000"/>
              </a:lnSpc>
            </a:pPr>
            <a:r>
              <a:rPr lang="en-US" altLang="en-US" sz="2000" dirty="0" smtClean="0"/>
              <a:t>Recovery time objectives (Maximum time allowed to recover)</a:t>
            </a:r>
          </a:p>
          <a:p>
            <a:pPr lvl="2" eaLnBrk="1" hangingPunct="1">
              <a:lnSpc>
                <a:spcPct val="90000"/>
              </a:lnSpc>
            </a:pPr>
            <a:r>
              <a:rPr lang="en-US" altLang="en-US" sz="2000" dirty="0" smtClean="0"/>
              <a:t>Recovery point objectives (How current should the backup material be?</a:t>
            </a:r>
            <a:r>
              <a:rPr lang="en-US" altLang="en-US" sz="2000" dirty="0" smtClean="0"/>
              <a:t>)</a:t>
            </a:r>
          </a:p>
          <a:p>
            <a:pPr lvl="3" eaLnBrk="1" hangingPunct="1">
              <a:lnSpc>
                <a:spcPct val="90000"/>
              </a:lnSpc>
            </a:pPr>
            <a:r>
              <a:rPr lang="en-US" altLang="en-US" sz="1600" dirty="0" smtClean="0"/>
              <a:t>Mission critical data should have complete redundancy, e.g. transactions</a:t>
            </a:r>
          </a:p>
          <a:p>
            <a:pPr lvl="3" eaLnBrk="1" hangingPunct="1">
              <a:lnSpc>
                <a:spcPct val="90000"/>
              </a:lnSpc>
            </a:pPr>
            <a:r>
              <a:rPr lang="en-US" altLang="en-US" sz="1600" dirty="0" smtClean="0"/>
              <a:t>Data mining could wait longer without disrupting primary business processes</a:t>
            </a:r>
            <a:endParaRPr lang="en-US" altLang="en-US" sz="1600" dirty="0" smtClean="0"/>
          </a:p>
          <a:p>
            <a:pPr lvl="1"/>
            <a:endParaRPr lang="en-US" altLang="en-US" sz="2000" dirty="0" smtClean="0"/>
          </a:p>
          <a:p>
            <a:pPr lvl="1"/>
            <a:endParaRPr lang="en-US" altLang="en-US" sz="2000" dirty="0" smtClean="0"/>
          </a:p>
          <a:p>
            <a:pPr lvl="1"/>
            <a:endParaRPr lang="en-US" altLang="en-US" sz="2400" dirty="0" smtClean="0"/>
          </a:p>
          <a:p>
            <a:pPr lvl="1"/>
            <a:endParaRPr lang="en-US" altLang="en-US" sz="2400" dirty="0" smtClean="0"/>
          </a:p>
          <a:p>
            <a:pPr lvl="1"/>
            <a:endParaRPr lang="en-US" altLang="en-US" sz="2400" dirty="0" smtClean="0"/>
          </a:p>
          <a:p>
            <a:endParaRPr lang="en-US" altLang="en-US" sz="2800" dirty="0" smtClean="0"/>
          </a:p>
        </p:txBody>
      </p:sp>
    </p:spTree>
    <p:extLst>
      <p:ext uri="{BB962C8B-B14F-4D97-AF65-F5344CB8AC3E}">
        <p14:creationId xmlns:p14="http://schemas.microsoft.com/office/powerpoint/2010/main" val="25801298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pPr eaLnBrk="1" hangingPunct="1"/>
            <a:r>
              <a:rPr lang="en-US" dirty="0" smtClean="0"/>
              <a:t>Information Systems Controls, Auditing, and the Sarbanes-Oxley Act</a:t>
            </a:r>
          </a:p>
        </p:txBody>
      </p:sp>
      <p:graphicFrame>
        <p:nvGraphicFramePr>
          <p:cNvPr id="4" name="Diagram 3"/>
          <p:cNvGraphicFramePr/>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n-US" dirty="0" smtClean="0">
                <a:solidFill>
                  <a:srgbClr val="4B5064"/>
                </a:solidFill>
              </a:rPr>
              <a:t>Hierarchy of IS Controls</a:t>
            </a:r>
          </a:p>
        </p:txBody>
      </p:sp>
      <p:pic>
        <p:nvPicPr>
          <p:cNvPr id="6656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913" y="1781175"/>
            <a:ext cx="477202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464241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en-US" dirty="0" smtClean="0">
                <a:solidFill>
                  <a:srgbClr val="4B5064"/>
                </a:solidFill>
              </a:rPr>
              <a:t>Types of IS Controls</a:t>
            </a:r>
          </a:p>
        </p:txBody>
      </p:sp>
      <p:sp>
        <p:nvSpPr>
          <p:cNvPr id="68612" name="Rectangle 3"/>
          <p:cNvSpPr>
            <a:spLocks noGrp="1" noChangeArrowheads="1"/>
          </p:cNvSpPr>
          <p:nvPr>
            <p:ph sz="quarter" idx="1"/>
          </p:nvPr>
        </p:nvSpPr>
        <p:spPr>
          <a:xfrm>
            <a:off x="301625" y="1828800"/>
            <a:ext cx="8504238" cy="4572000"/>
          </a:xfrm>
        </p:spPr>
        <p:txBody>
          <a:bodyPr/>
          <a:lstStyle/>
          <a:p>
            <a:pPr eaLnBrk="1" hangingPunct="1"/>
            <a:r>
              <a:rPr lang="en-US" altLang="en-US" sz="2800" dirty="0" smtClean="0"/>
              <a:t>Policies</a:t>
            </a:r>
          </a:p>
          <a:p>
            <a:pPr lvl="1" eaLnBrk="1" hangingPunct="1"/>
            <a:r>
              <a:rPr lang="en-US" altLang="en-US" sz="2300" dirty="0" smtClean="0"/>
              <a:t>Define aim and objectives.</a:t>
            </a:r>
          </a:p>
          <a:p>
            <a:pPr eaLnBrk="1" hangingPunct="1"/>
            <a:r>
              <a:rPr lang="en-US" altLang="en-US" sz="2800" dirty="0" smtClean="0"/>
              <a:t>Standards</a:t>
            </a:r>
          </a:p>
          <a:p>
            <a:pPr lvl="1" eaLnBrk="1" hangingPunct="1"/>
            <a:r>
              <a:rPr lang="en-US" altLang="en-US" sz="2300" dirty="0" smtClean="0"/>
              <a:t>Support the requirements of policies.</a:t>
            </a:r>
          </a:p>
          <a:p>
            <a:pPr eaLnBrk="1" hangingPunct="1"/>
            <a:r>
              <a:rPr lang="en-US" altLang="en-US" sz="2800" dirty="0" smtClean="0"/>
              <a:t>Organization and management</a:t>
            </a:r>
          </a:p>
          <a:p>
            <a:pPr lvl="1" eaLnBrk="1" hangingPunct="1"/>
            <a:r>
              <a:rPr lang="en-US" altLang="en-US" sz="2300" dirty="0" smtClean="0"/>
              <a:t>Define the lines of reporting.</a:t>
            </a:r>
          </a:p>
          <a:p>
            <a:pPr eaLnBrk="1" hangingPunct="1"/>
            <a:r>
              <a:rPr lang="en-US" altLang="en-US" sz="2800" dirty="0" smtClean="0"/>
              <a:t>Physical and environmental controls</a:t>
            </a:r>
          </a:p>
          <a:p>
            <a:pPr lvl="1" eaLnBrk="1" hangingPunct="1"/>
            <a:r>
              <a:rPr lang="en-US" altLang="en-US" sz="2300" dirty="0" smtClean="0"/>
              <a:t>Protect the organization’s IS assets.</a:t>
            </a:r>
          </a:p>
          <a:p>
            <a:pPr lvl="1" eaLnBrk="1" hangingPunct="1"/>
            <a:endParaRPr lang="en-US" altLang="en-US" sz="2300" dirty="0" smtClean="0"/>
          </a:p>
        </p:txBody>
      </p:sp>
    </p:spTree>
    <p:extLst>
      <p:ext uri="{BB962C8B-B14F-4D97-AF65-F5344CB8AC3E}">
        <p14:creationId xmlns:p14="http://schemas.microsoft.com/office/powerpoint/2010/main" val="310557349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en-US" dirty="0" smtClean="0">
                <a:solidFill>
                  <a:srgbClr val="4B5064"/>
                </a:solidFill>
              </a:rPr>
              <a:t>Types of IS Controls (cont’d)</a:t>
            </a:r>
          </a:p>
        </p:txBody>
      </p:sp>
      <p:sp>
        <p:nvSpPr>
          <p:cNvPr id="69636" name="Rectangle 3"/>
          <p:cNvSpPr>
            <a:spLocks noGrp="1" noChangeArrowheads="1"/>
          </p:cNvSpPr>
          <p:nvPr>
            <p:ph sz="quarter" idx="1"/>
          </p:nvPr>
        </p:nvSpPr>
        <p:spPr>
          <a:xfrm>
            <a:off x="301625" y="1905000"/>
            <a:ext cx="8504238" cy="4572000"/>
          </a:xfrm>
        </p:spPr>
        <p:txBody>
          <a:bodyPr/>
          <a:lstStyle/>
          <a:p>
            <a:pPr eaLnBrk="1" hangingPunct="1"/>
            <a:r>
              <a:rPr lang="en-US" altLang="en-US" sz="2800" dirty="0" smtClean="0"/>
              <a:t>Systems software controls</a:t>
            </a:r>
          </a:p>
          <a:p>
            <a:pPr lvl="1" eaLnBrk="1" hangingPunct="1"/>
            <a:r>
              <a:rPr lang="en-US" altLang="en-US" sz="1800" dirty="0" smtClean="0"/>
              <a:t>Enable applications and users to utilize the systems.</a:t>
            </a:r>
          </a:p>
          <a:p>
            <a:pPr lvl="1" eaLnBrk="1" hangingPunct="1"/>
            <a:endParaRPr lang="en-US" altLang="en-US" sz="1800" dirty="0" smtClean="0"/>
          </a:p>
          <a:p>
            <a:pPr eaLnBrk="1" hangingPunct="1"/>
            <a:r>
              <a:rPr lang="en-US" altLang="en-US" sz="2800" dirty="0" smtClean="0"/>
              <a:t>Systems development and acquisition controls</a:t>
            </a:r>
          </a:p>
          <a:p>
            <a:pPr lvl="1" eaLnBrk="1" hangingPunct="1"/>
            <a:r>
              <a:rPr lang="en-US" altLang="en-US" sz="1800" dirty="0" smtClean="0"/>
              <a:t>Ensure systems meet the organization’s needs.</a:t>
            </a:r>
          </a:p>
          <a:p>
            <a:pPr lvl="1" eaLnBrk="1" hangingPunct="1"/>
            <a:endParaRPr lang="en-US" altLang="en-US" sz="1800" dirty="0" smtClean="0"/>
          </a:p>
          <a:p>
            <a:pPr eaLnBrk="1" hangingPunct="1"/>
            <a:r>
              <a:rPr lang="en-US" altLang="en-US" sz="2800" dirty="0" smtClean="0"/>
              <a:t>Application-based controls</a:t>
            </a:r>
          </a:p>
          <a:p>
            <a:pPr lvl="1" eaLnBrk="1" hangingPunct="1"/>
            <a:r>
              <a:rPr lang="en-US" altLang="en-US" sz="1800" dirty="0" smtClean="0"/>
              <a:t>Ensures correct input, processing, storage, and output of data; maintain record of data as it moves through the system.</a:t>
            </a:r>
          </a:p>
          <a:p>
            <a:pPr lvl="1" eaLnBrk="1" hangingPunct="1"/>
            <a:endParaRPr lang="en-US" altLang="en-US" sz="2300" dirty="0" smtClean="0"/>
          </a:p>
        </p:txBody>
      </p:sp>
    </p:spTree>
    <p:extLst>
      <p:ext uri="{BB962C8B-B14F-4D97-AF65-F5344CB8AC3E}">
        <p14:creationId xmlns:p14="http://schemas.microsoft.com/office/powerpoint/2010/main" val="293302660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tLang="en-US" dirty="0" smtClean="0">
                <a:solidFill>
                  <a:srgbClr val="4B5064"/>
                </a:solidFill>
              </a:rPr>
              <a:t>IS Auditing</a:t>
            </a:r>
          </a:p>
        </p:txBody>
      </p:sp>
      <p:sp>
        <p:nvSpPr>
          <p:cNvPr id="70660" name="Rectangle 3"/>
          <p:cNvSpPr>
            <a:spLocks noGrp="1" noChangeArrowheads="1"/>
          </p:cNvSpPr>
          <p:nvPr>
            <p:ph sz="quarter" idx="1"/>
          </p:nvPr>
        </p:nvSpPr>
        <p:spPr>
          <a:xfrm>
            <a:off x="301625" y="1828800"/>
            <a:ext cx="8504238" cy="4572000"/>
          </a:xfrm>
        </p:spPr>
        <p:txBody>
          <a:bodyPr/>
          <a:lstStyle/>
          <a:p>
            <a:pPr eaLnBrk="1" hangingPunct="1"/>
            <a:r>
              <a:rPr lang="en-US" altLang="ja-JP" sz="2400" dirty="0" smtClean="0">
                <a:ea typeface="MS PGothic" pitchFamily="34" charset="-128"/>
              </a:rPr>
              <a:t>Information Systems audit </a:t>
            </a:r>
          </a:p>
          <a:p>
            <a:pPr lvl="1" eaLnBrk="1" hangingPunct="1"/>
            <a:r>
              <a:rPr lang="en-US" altLang="ja-JP" sz="2000" dirty="0" smtClean="0">
                <a:ea typeface="MS PGothic" pitchFamily="34" charset="-128"/>
              </a:rPr>
              <a:t>Performed by external auditors to help organizations assess the state of their IS controls. </a:t>
            </a:r>
          </a:p>
          <a:p>
            <a:pPr lvl="2" eaLnBrk="1" hangingPunct="1"/>
            <a:r>
              <a:rPr lang="en-US" altLang="ja-JP" sz="1800" dirty="0" smtClean="0">
                <a:ea typeface="MS PGothic" pitchFamily="34" charset="-128"/>
              </a:rPr>
              <a:t>To determine necessary changes </a:t>
            </a:r>
          </a:p>
          <a:p>
            <a:pPr lvl="2" eaLnBrk="1" hangingPunct="1">
              <a:spcAft>
                <a:spcPct val="50000"/>
              </a:spcAft>
            </a:pPr>
            <a:r>
              <a:rPr lang="en-US" altLang="ja-JP" sz="1800" dirty="0" smtClean="0">
                <a:ea typeface="MS PGothic" pitchFamily="34" charset="-128"/>
              </a:rPr>
              <a:t>To assure the IS availability, confidentiality, and integrity </a:t>
            </a:r>
          </a:p>
          <a:p>
            <a:pPr eaLnBrk="1" hangingPunct="1"/>
            <a:r>
              <a:rPr lang="en-US" altLang="ja-JP" sz="2400" dirty="0" smtClean="0">
                <a:ea typeface="MS PGothic" pitchFamily="34" charset="-128"/>
              </a:rPr>
              <a:t>Risk assessment </a:t>
            </a:r>
          </a:p>
          <a:p>
            <a:pPr lvl="1" eaLnBrk="1" hangingPunct="1">
              <a:spcAft>
                <a:spcPct val="50000"/>
              </a:spcAft>
            </a:pPr>
            <a:r>
              <a:rPr lang="en-US" altLang="ja-JP" sz="2000" dirty="0" smtClean="0">
                <a:ea typeface="MS PGothic" pitchFamily="34" charset="-128"/>
              </a:rPr>
              <a:t>Determine what type of risks the IS infrastructure faces.</a:t>
            </a:r>
          </a:p>
          <a:p>
            <a:pPr eaLnBrk="1" hangingPunct="1"/>
            <a:r>
              <a:rPr lang="en-US" altLang="ja-JP" sz="2400" dirty="0" smtClean="0">
                <a:ea typeface="MS PGothic" pitchFamily="34" charset="-128"/>
              </a:rPr>
              <a:t>Computer-Assisted Auditing Tools (CAAT) </a:t>
            </a:r>
          </a:p>
          <a:p>
            <a:pPr lvl="1" eaLnBrk="1" hangingPunct="1"/>
            <a:r>
              <a:rPr lang="en-US" altLang="ja-JP" sz="2000" dirty="0" smtClean="0">
                <a:ea typeface="MS PGothic" pitchFamily="34" charset="-128"/>
              </a:rPr>
              <a:t>Specific software to test applications and data, using test data or simulations.</a:t>
            </a:r>
            <a:endParaRPr lang="en-US" altLang="en-US" sz="2000" dirty="0" smtClean="0"/>
          </a:p>
          <a:p>
            <a:pPr eaLnBrk="1" hangingPunct="1"/>
            <a:endParaRPr lang="en-US" altLang="en-US" sz="2400" dirty="0" smtClean="0"/>
          </a:p>
        </p:txBody>
      </p:sp>
    </p:spTree>
    <p:extLst>
      <p:ext uri="{BB962C8B-B14F-4D97-AF65-F5344CB8AC3E}">
        <p14:creationId xmlns:p14="http://schemas.microsoft.com/office/powerpoint/2010/main" val="37230698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smtClean="0"/>
              <a:t>Chapter 10 Learning Objectives</a:t>
            </a:r>
          </a:p>
        </p:txBody>
      </p:sp>
      <p:graphicFrame>
        <p:nvGraphicFramePr>
          <p:cNvPr id="4" name="Diagram 3"/>
          <p:cNvGraphicFramePr/>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en-US" dirty="0" smtClean="0">
                <a:solidFill>
                  <a:srgbClr val="4B5064"/>
                </a:solidFill>
              </a:rPr>
              <a:t>The Sarbanes-Oxley Act</a:t>
            </a:r>
          </a:p>
        </p:txBody>
      </p:sp>
      <p:sp>
        <p:nvSpPr>
          <p:cNvPr id="72708" name="Rectangle 3"/>
          <p:cNvSpPr>
            <a:spLocks noGrp="1" noChangeArrowheads="1"/>
          </p:cNvSpPr>
          <p:nvPr>
            <p:ph sz="quarter" idx="1"/>
          </p:nvPr>
        </p:nvSpPr>
        <p:spPr>
          <a:xfrm>
            <a:off x="301625" y="1600200"/>
            <a:ext cx="8504238" cy="4572000"/>
          </a:xfrm>
        </p:spPr>
        <p:txBody>
          <a:bodyPr/>
          <a:lstStyle/>
          <a:p>
            <a:pPr eaLnBrk="1" hangingPunct="1"/>
            <a:r>
              <a:rPr lang="en-US" altLang="ja-JP" sz="2400" dirty="0" smtClean="0">
                <a:ea typeface="MS PGothic" pitchFamily="34" charset="-128"/>
              </a:rPr>
              <a:t>The Sarbanes-Oxley Act was formed as a reaction to large-scale accounting scandals.</a:t>
            </a:r>
          </a:p>
          <a:p>
            <a:pPr lvl="1" eaLnBrk="1" hangingPunct="1"/>
            <a:r>
              <a:rPr lang="en-US" altLang="ja-JP" sz="2000" dirty="0" smtClean="0">
                <a:ea typeface="MS PGothic" pitchFamily="34" charset="-128"/>
              </a:rPr>
              <a:t>WorldCom, Enron</a:t>
            </a:r>
          </a:p>
          <a:p>
            <a:pPr eaLnBrk="1" hangingPunct="1"/>
            <a:r>
              <a:rPr lang="en-US" altLang="ja-JP" sz="2400" dirty="0" smtClean="0">
                <a:ea typeface="MS PGothic" pitchFamily="34" charset="-128"/>
              </a:rPr>
              <a:t>It primarily addresses the accounting side of organizations.</a:t>
            </a:r>
          </a:p>
          <a:p>
            <a:pPr eaLnBrk="1" hangingPunct="1"/>
            <a:r>
              <a:rPr lang="en-US" altLang="en-US" sz="2400" dirty="0" smtClean="0"/>
              <a:t>Companies have to demonstrate that:</a:t>
            </a:r>
          </a:p>
          <a:p>
            <a:pPr lvl="1" eaLnBrk="1" hangingPunct="1"/>
            <a:r>
              <a:rPr lang="en-US" altLang="en-US" sz="2000" dirty="0" smtClean="0"/>
              <a:t>controls are in place to prevent misuse and fraud,</a:t>
            </a:r>
          </a:p>
          <a:p>
            <a:pPr lvl="1" eaLnBrk="1" hangingPunct="1"/>
            <a:r>
              <a:rPr lang="en-US" altLang="en-US" sz="2000" dirty="0" smtClean="0"/>
              <a:t>controls are in place to detect potential problems, and</a:t>
            </a:r>
          </a:p>
          <a:p>
            <a:pPr lvl="1" eaLnBrk="1" hangingPunct="1"/>
            <a:r>
              <a:rPr lang="en-US" altLang="en-US" sz="2000" dirty="0" smtClean="0"/>
              <a:t>measures are in place to correct problems</a:t>
            </a:r>
          </a:p>
          <a:p>
            <a:pPr eaLnBrk="1" hangingPunct="1"/>
            <a:r>
              <a:rPr lang="en-US" altLang="en-US" sz="2400" dirty="0" smtClean="0"/>
              <a:t>COBIT (Control Objectives for Information and Related Technology) </a:t>
            </a:r>
          </a:p>
          <a:p>
            <a:pPr lvl="1" eaLnBrk="1" hangingPunct="1"/>
            <a:r>
              <a:rPr lang="en-US" altLang="en-US" sz="2000" dirty="0" smtClean="0"/>
              <a:t>Set of best practices </a:t>
            </a:r>
          </a:p>
          <a:p>
            <a:pPr lvl="2" eaLnBrk="1" hangingPunct="1"/>
            <a:r>
              <a:rPr lang="en-US" altLang="en-US" sz="1800" dirty="0" smtClean="0"/>
              <a:t>Help organizations to maximize the benefits from their IS infrastructure </a:t>
            </a:r>
          </a:p>
          <a:p>
            <a:pPr lvl="2" eaLnBrk="1" hangingPunct="1"/>
            <a:r>
              <a:rPr lang="en-US" altLang="en-US" sz="1800" dirty="0" smtClean="0"/>
              <a:t>Establish appropriate controls</a:t>
            </a:r>
          </a:p>
        </p:txBody>
      </p:sp>
    </p:spTree>
    <p:extLst>
      <p:ext uri="{BB962C8B-B14F-4D97-AF65-F5344CB8AC3E}">
        <p14:creationId xmlns:p14="http://schemas.microsoft.com/office/powerpoint/2010/main" val="36848463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you identify this organization? </a:t>
            </a:r>
            <a:endParaRPr lang="en-US" dirty="0"/>
          </a:p>
        </p:txBody>
      </p:sp>
      <p:sp>
        <p:nvSpPr>
          <p:cNvPr id="3" name="Content Placeholder 2"/>
          <p:cNvSpPr>
            <a:spLocks noGrp="1"/>
          </p:cNvSpPr>
          <p:nvPr>
            <p:ph idx="1"/>
          </p:nvPr>
        </p:nvSpPr>
        <p:spPr>
          <a:xfrm>
            <a:off x="457200" y="1828800"/>
            <a:ext cx="7543800" cy="4572000"/>
          </a:xfrm>
        </p:spPr>
        <p:txBody>
          <a:bodyPr/>
          <a:lstStyle/>
          <a:p>
            <a:pPr>
              <a:buFont typeface="Wingdings" charset="2"/>
              <a:buChar char="u"/>
            </a:pPr>
            <a:r>
              <a:rPr lang="en-US" sz="2400" b="1" dirty="0"/>
              <a:t>Within Any 24 Hour Period:</a:t>
            </a:r>
            <a:endParaRPr lang="en-US" sz="2400" dirty="0"/>
          </a:p>
          <a:p>
            <a:pPr lvl="1" indent="-342900">
              <a:buFont typeface="Wingdings" charset="2"/>
              <a:buChar char="§"/>
            </a:pPr>
            <a:r>
              <a:rPr lang="en-US" sz="2000" dirty="0" smtClean="0"/>
              <a:t> Our </a:t>
            </a:r>
            <a:r>
              <a:rPr lang="en-US" sz="2000" dirty="0"/>
              <a:t>firewall rejects </a:t>
            </a:r>
            <a:r>
              <a:rPr lang="en-US" sz="2000" b="1" dirty="0"/>
              <a:t>33.6 million </a:t>
            </a:r>
            <a:r>
              <a:rPr lang="en-US" sz="2000" dirty="0"/>
              <a:t>suspicious or unauthorized </a:t>
            </a:r>
            <a:r>
              <a:rPr lang="en-US" sz="2000" dirty="0" smtClean="0"/>
              <a:t>  connections</a:t>
            </a:r>
            <a:endParaRPr lang="en-US" sz="2000" dirty="0"/>
          </a:p>
          <a:p>
            <a:pPr lvl="1" indent="-342900">
              <a:buFont typeface="Wingdings" charset="2"/>
              <a:buChar char="§"/>
            </a:pPr>
            <a:r>
              <a:rPr lang="en-US" sz="2000" dirty="0" smtClean="0"/>
              <a:t> </a:t>
            </a:r>
            <a:r>
              <a:rPr lang="en-US" sz="2000" dirty="0"/>
              <a:t>Our </a:t>
            </a:r>
            <a:r>
              <a:rPr lang="en-US" sz="2000" dirty="0" smtClean="0"/>
              <a:t>antivirus software blocks </a:t>
            </a:r>
            <a:r>
              <a:rPr lang="en-US" sz="2000" dirty="0"/>
              <a:t>more then </a:t>
            </a:r>
            <a:r>
              <a:rPr lang="en-US" sz="2000" b="1" dirty="0"/>
              <a:t>28,552</a:t>
            </a:r>
            <a:r>
              <a:rPr lang="en-US" sz="2000" dirty="0"/>
              <a:t> spyware </a:t>
            </a:r>
            <a:r>
              <a:rPr lang="en-US" sz="2000" dirty="0" smtClean="0"/>
              <a:t>and </a:t>
            </a:r>
            <a:r>
              <a:rPr lang="en-US" sz="2000" dirty="0"/>
              <a:t>malware attempts</a:t>
            </a:r>
          </a:p>
          <a:p>
            <a:pPr lvl="1" indent="-342900">
              <a:buFont typeface="Wingdings" charset="2"/>
              <a:buChar char="§"/>
            </a:pPr>
            <a:r>
              <a:rPr lang="en-US" sz="2000" dirty="0" smtClean="0"/>
              <a:t> </a:t>
            </a:r>
            <a:r>
              <a:rPr lang="en-US" sz="2000" dirty="0"/>
              <a:t>Our intrusion prevention system screens and intercepts approximately </a:t>
            </a:r>
            <a:r>
              <a:rPr lang="en-US" sz="2000" b="1" dirty="0"/>
              <a:t>57,000</a:t>
            </a:r>
            <a:r>
              <a:rPr lang="en-US" sz="2000" dirty="0"/>
              <a:t> adverse events defined as malicious</a:t>
            </a:r>
          </a:p>
          <a:p>
            <a:pPr lvl="1" indent="-342900">
              <a:buFont typeface="Wingdings" charset="2"/>
              <a:buChar char="§"/>
            </a:pPr>
            <a:r>
              <a:rPr lang="en-US" sz="2000" dirty="0"/>
              <a:t> </a:t>
            </a:r>
            <a:r>
              <a:rPr lang="en-US" sz="2000" dirty="0" smtClean="0"/>
              <a:t>Our </a:t>
            </a:r>
            <a:r>
              <a:rPr lang="en-US" sz="2000" dirty="0"/>
              <a:t>email system processes </a:t>
            </a:r>
            <a:r>
              <a:rPr lang="en-US" sz="2000" b="1" dirty="0"/>
              <a:t>2,166,666</a:t>
            </a:r>
            <a:r>
              <a:rPr lang="en-US" sz="2000" dirty="0"/>
              <a:t> e-mails</a:t>
            </a:r>
          </a:p>
          <a:p>
            <a:pPr lvl="1" indent="-342900">
              <a:buFont typeface="Wingdings" charset="2"/>
              <a:buChar char="§"/>
            </a:pPr>
            <a:r>
              <a:rPr lang="en-US" sz="2000" dirty="0" smtClean="0"/>
              <a:t> </a:t>
            </a:r>
            <a:r>
              <a:rPr lang="en-US" sz="2000" dirty="0"/>
              <a:t>Our email security system blocks </a:t>
            </a:r>
            <a:r>
              <a:rPr lang="en-US" sz="2000" b="1" dirty="0"/>
              <a:t>73%</a:t>
            </a:r>
            <a:r>
              <a:rPr lang="en-US" sz="2000" dirty="0"/>
              <a:t> which are categorized as SPAM (excludes </a:t>
            </a:r>
            <a:r>
              <a:rPr lang="en-US" sz="2000" dirty="0"/>
              <a:t>e</a:t>
            </a:r>
            <a:r>
              <a:rPr lang="en-US" sz="2000" dirty="0" smtClean="0"/>
              <a:t>mail</a:t>
            </a:r>
            <a:r>
              <a:rPr lang="en-US" sz="2000" dirty="0"/>
              <a:t>)</a:t>
            </a:r>
          </a:p>
          <a:p>
            <a:pPr marL="0" indent="0">
              <a:buNone/>
            </a:pPr>
            <a:endParaRPr lang="en-US" dirty="0"/>
          </a:p>
        </p:txBody>
      </p:sp>
    </p:spTree>
    <p:extLst>
      <p:ext uri="{BB962C8B-B14F-4D97-AF65-F5344CB8AC3E}">
        <p14:creationId xmlns:p14="http://schemas.microsoft.com/office/powerpoint/2010/main" val="9960080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460375"/>
            <a:ext cx="8534400" cy="758825"/>
          </a:xfrm>
        </p:spPr>
        <p:txBody>
          <a:bodyPr/>
          <a:lstStyle/>
          <a:p>
            <a:pPr eaLnBrk="1" hangingPunct="1"/>
            <a:r>
              <a:rPr lang="en-US" altLang="en-US" sz="3200" dirty="0" smtClean="0"/>
              <a:t>Primary Threats to Information </a:t>
            </a:r>
            <a:br>
              <a:rPr lang="en-US" altLang="en-US" sz="3200" dirty="0" smtClean="0"/>
            </a:br>
            <a:r>
              <a:rPr lang="en-US" altLang="en-US" sz="3200" dirty="0" smtClean="0"/>
              <a:t>Systems Security</a:t>
            </a:r>
          </a:p>
        </p:txBody>
      </p:sp>
      <p:sp>
        <p:nvSpPr>
          <p:cNvPr id="16388" name="Rectangle 3"/>
          <p:cNvSpPr>
            <a:spLocks noGrp="1" noChangeArrowheads="1"/>
          </p:cNvSpPr>
          <p:nvPr>
            <p:ph sz="half" idx="1"/>
          </p:nvPr>
        </p:nvSpPr>
        <p:spPr>
          <a:xfrm>
            <a:off x="149225" y="1871662"/>
            <a:ext cx="4038600" cy="4681538"/>
          </a:xfrm>
        </p:spPr>
        <p:txBody>
          <a:bodyPr/>
          <a:lstStyle/>
          <a:p>
            <a:pPr eaLnBrk="1" hangingPunct="1">
              <a:lnSpc>
                <a:spcPct val="90000"/>
              </a:lnSpc>
            </a:pPr>
            <a:r>
              <a:rPr lang="en-US" altLang="en-US" sz="2400" dirty="0" smtClean="0"/>
              <a:t>Natural disasters</a:t>
            </a:r>
          </a:p>
          <a:p>
            <a:pPr lvl="1" eaLnBrk="1" hangingPunct="1">
              <a:lnSpc>
                <a:spcPct val="90000"/>
              </a:lnSpc>
            </a:pPr>
            <a:r>
              <a:rPr lang="en-US" altLang="en-US" sz="2000" dirty="0" smtClean="0"/>
              <a:t>Power outages, hurricanes, floods, and so on</a:t>
            </a:r>
          </a:p>
          <a:p>
            <a:pPr eaLnBrk="1" hangingPunct="1">
              <a:lnSpc>
                <a:spcPct val="90000"/>
              </a:lnSpc>
            </a:pPr>
            <a:r>
              <a:rPr lang="en-US" altLang="en-US" sz="2400" dirty="0" smtClean="0"/>
              <a:t>Accidents</a:t>
            </a:r>
          </a:p>
          <a:p>
            <a:pPr lvl="1" eaLnBrk="1" hangingPunct="1">
              <a:lnSpc>
                <a:spcPct val="90000"/>
              </a:lnSpc>
            </a:pPr>
            <a:r>
              <a:rPr lang="en-US" altLang="en-US" sz="2000" dirty="0" smtClean="0"/>
              <a:t>Power outages, </a:t>
            </a:r>
            <a:r>
              <a:rPr lang="en-US" altLang="en-US" sz="2000" dirty="0" smtClean="0">
                <a:solidFill>
                  <a:srgbClr val="FF0000"/>
                </a:solidFill>
              </a:rPr>
              <a:t>cats walking across keyboards</a:t>
            </a:r>
          </a:p>
          <a:p>
            <a:pPr eaLnBrk="1" hangingPunct="1">
              <a:lnSpc>
                <a:spcPct val="90000"/>
              </a:lnSpc>
            </a:pPr>
            <a:r>
              <a:rPr lang="en-US" altLang="en-US" sz="2400" dirty="0" smtClean="0"/>
              <a:t>Employees and consultants</a:t>
            </a:r>
          </a:p>
          <a:p>
            <a:pPr eaLnBrk="1" hangingPunct="1">
              <a:lnSpc>
                <a:spcPct val="90000"/>
              </a:lnSpc>
            </a:pPr>
            <a:r>
              <a:rPr lang="en-US" altLang="en-US" sz="2400" dirty="0" smtClean="0"/>
              <a:t>Links to outside business contacts</a:t>
            </a:r>
          </a:p>
          <a:p>
            <a:pPr lvl="1" eaLnBrk="1" hangingPunct="1">
              <a:lnSpc>
                <a:spcPct val="90000"/>
              </a:lnSpc>
            </a:pPr>
            <a:r>
              <a:rPr lang="en-US" altLang="en-US" sz="2000" dirty="0" smtClean="0"/>
              <a:t>Travel between business affiliates</a:t>
            </a:r>
          </a:p>
          <a:p>
            <a:pPr eaLnBrk="1" hangingPunct="1">
              <a:lnSpc>
                <a:spcPct val="90000"/>
              </a:lnSpc>
            </a:pPr>
            <a:r>
              <a:rPr lang="en-US" altLang="en-US" sz="2400" dirty="0" smtClean="0"/>
              <a:t>Outsiders</a:t>
            </a:r>
          </a:p>
          <a:p>
            <a:pPr lvl="1" eaLnBrk="1" hangingPunct="1">
              <a:lnSpc>
                <a:spcPct val="90000"/>
              </a:lnSpc>
            </a:pPr>
            <a:r>
              <a:rPr lang="en-US" altLang="en-US" sz="2100" dirty="0" smtClean="0"/>
              <a:t>Viruses</a:t>
            </a:r>
          </a:p>
        </p:txBody>
      </p:sp>
      <p:pic>
        <p:nvPicPr>
          <p:cNvPr id="22533" name="Picture 5" descr="Nonam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54475" y="1825625"/>
            <a:ext cx="4757738"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0959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16388">
                                            <p:txEl>
                                              <p:pRg st="3" end="3"/>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295400"/>
          </a:xfrm>
        </p:spPr>
        <p:txBody>
          <a:bodyPr/>
          <a:lstStyle/>
          <a:p>
            <a:pPr>
              <a:defRPr/>
            </a:pPr>
            <a:r>
              <a:rPr lang="en-US" dirty="0" smtClean="0"/>
              <a:t>Computer Crime</a:t>
            </a:r>
            <a:endParaRPr lang="en-US" dirty="0"/>
          </a:p>
        </p:txBody>
      </p:sp>
      <p:sp>
        <p:nvSpPr>
          <p:cNvPr id="24579" name="Content Placeholder 2"/>
          <p:cNvSpPr>
            <a:spLocks noGrp="1"/>
          </p:cNvSpPr>
          <p:nvPr>
            <p:ph sz="quarter" idx="1"/>
          </p:nvPr>
        </p:nvSpPr>
        <p:spPr>
          <a:xfrm>
            <a:off x="301625" y="1676400"/>
            <a:ext cx="8504238" cy="4572000"/>
          </a:xfrm>
        </p:spPr>
        <p:txBody>
          <a:bodyPr/>
          <a:lstStyle/>
          <a:p>
            <a:r>
              <a:rPr lang="en-US" altLang="en-US" sz="2000" dirty="0" smtClean="0"/>
              <a:t>Computer crime—The act of using a computer to commit an illegal act.</a:t>
            </a:r>
          </a:p>
          <a:p>
            <a:pPr lvl="1"/>
            <a:r>
              <a:rPr lang="en-US" altLang="en-US" sz="2000" dirty="0" smtClean="0"/>
              <a:t>Targeting a computer while committing an offense.</a:t>
            </a:r>
          </a:p>
          <a:p>
            <a:pPr lvl="1"/>
            <a:r>
              <a:rPr lang="en-US" altLang="en-US" sz="2000" dirty="0" smtClean="0"/>
              <a:t>Using a computer to commit an offense.</a:t>
            </a:r>
          </a:p>
          <a:p>
            <a:pPr lvl="1"/>
            <a:r>
              <a:rPr lang="en-US" altLang="en-US" sz="2000" dirty="0" smtClean="0"/>
              <a:t>Using computers to support a criminal activity.</a:t>
            </a:r>
          </a:p>
          <a:p>
            <a:r>
              <a:rPr lang="en-US" altLang="en-US" sz="2000" dirty="0" smtClean="0"/>
              <a:t>Overall trend for computer crime has been declining over the past several years (CSI, 2011</a:t>
            </a:r>
            <a:r>
              <a:rPr lang="en-US" altLang="en-US" sz="2400" dirty="0" smtClean="0"/>
              <a:t>).</a:t>
            </a:r>
          </a:p>
          <a:p>
            <a:r>
              <a:rPr lang="en-US" altLang="en-US" sz="2000" dirty="0" smtClean="0"/>
              <a:t>IS Risk Management, gaining an understanding of the interplay between:</a:t>
            </a:r>
            <a:r>
              <a:rPr lang="en-US" altLang="en-US" sz="2400" dirty="0" smtClean="0"/>
              <a:t>	</a:t>
            </a:r>
          </a:p>
          <a:p>
            <a:pPr lvl="1"/>
            <a:r>
              <a:rPr lang="en-US" altLang="en-US" sz="2000" dirty="0" smtClean="0"/>
              <a:t>Threats: undesirable event that can cause harm</a:t>
            </a:r>
          </a:p>
          <a:p>
            <a:pPr lvl="1"/>
            <a:r>
              <a:rPr lang="en-US" altLang="en-US" sz="2000" dirty="0" smtClean="0"/>
              <a:t>Vulnerabilities: weakness in an organization’s systems or security policies </a:t>
            </a:r>
          </a:p>
          <a:p>
            <a:pPr lvl="1"/>
            <a:r>
              <a:rPr lang="en-US" altLang="en-US" sz="2000" dirty="0" smtClean="0"/>
              <a:t>Impact: Severity of the consequences if a threat causes damage by exploiting a vulnerability</a:t>
            </a:r>
            <a:endParaRPr lang="en-US" altLang="en-US" sz="2000" dirty="0" smtClean="0"/>
          </a:p>
          <a:p>
            <a:endParaRPr lang="en-US" altLang="en-US" dirty="0" smtClean="0"/>
          </a:p>
        </p:txBody>
      </p:sp>
    </p:spTree>
    <p:extLst>
      <p:ext uri="{BB962C8B-B14F-4D97-AF65-F5344CB8AC3E}">
        <p14:creationId xmlns:p14="http://schemas.microsoft.com/office/powerpoint/2010/main" val="4204002205"/>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1.0.2296"/>
  <p:tag name="PPTVERSION" val="14"/>
  <p:tag name="TPOS" val="2"/>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4337</Words>
  <Application>Microsoft Macintosh PowerPoint</Application>
  <PresentationFormat>On-screen Show (4:3)</PresentationFormat>
  <Paragraphs>578</Paragraphs>
  <Slides>60</Slides>
  <Notes>54</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Chapter 10 - Securing Information Systems</vt:lpstr>
      <vt:lpstr>MS in Information Technology Auditing  and Cyber-Security</vt:lpstr>
      <vt:lpstr>The Career</vt:lpstr>
      <vt:lpstr>The MS ITACS Program</vt:lpstr>
      <vt:lpstr>For more information about ITACS check out:</vt:lpstr>
      <vt:lpstr>Chapter 10 Learning Objectives</vt:lpstr>
      <vt:lpstr>Can you identify this organization? </vt:lpstr>
      <vt:lpstr>Primary Threats to Information  Systems Security</vt:lpstr>
      <vt:lpstr>Computer Crime</vt:lpstr>
      <vt:lpstr>Types of Computer Crimes and Financial Losses Computer Crime – A Fact of Life in the Digital Age</vt:lpstr>
      <vt:lpstr>PowerPoint Presentation</vt:lpstr>
      <vt:lpstr>Software Piracy</vt:lpstr>
      <vt:lpstr>Software Piracy Is a Global Business</vt:lpstr>
      <vt:lpstr>Federal and State Laws</vt:lpstr>
      <vt:lpstr>Hacking and Cracking</vt:lpstr>
      <vt:lpstr>Types of Criminals</vt:lpstr>
      <vt:lpstr>Unauthorized Access: an IS security breach where an unauthorized individual sees, manipulates, or otherwise handles electronically stored information</vt:lpstr>
      <vt:lpstr>Information Modification: An intentional change of electronic information by authorized users</vt:lpstr>
      <vt:lpstr>Other Threats to IS Security</vt:lpstr>
      <vt:lpstr>Computer Viruses and Other Destructive Code</vt:lpstr>
      <vt:lpstr>Computer Virus Attacks</vt:lpstr>
      <vt:lpstr>Worms, Trojan Horses, and Other Malware</vt:lpstr>
      <vt:lpstr>Spyware</vt:lpstr>
      <vt:lpstr>Spam</vt:lpstr>
      <vt:lpstr>Phishing (Spoofing)</vt:lpstr>
      <vt:lpstr>Cookies</vt:lpstr>
      <vt:lpstr>Identity Theft</vt:lpstr>
      <vt:lpstr>Cyberwar and Cyberterrorism</vt:lpstr>
      <vt:lpstr>Cybersquatting</vt:lpstr>
      <vt:lpstr>Cyber Harassment, Stalking, and Bullying</vt:lpstr>
      <vt:lpstr>Cyberwar</vt:lpstr>
      <vt:lpstr>The New Cold War</vt:lpstr>
      <vt:lpstr>Cyberwar Vulnerabilities</vt:lpstr>
      <vt:lpstr>Assessing the Cyberterrorism Threat</vt:lpstr>
      <vt:lpstr>Cyberterrorism</vt:lpstr>
      <vt:lpstr>The Globalization of Terrorism</vt:lpstr>
      <vt:lpstr>Obstacles to Cyberterrorism</vt:lpstr>
      <vt:lpstr>Information Systems Security</vt:lpstr>
      <vt:lpstr>Safeguarding IS Resources</vt:lpstr>
      <vt:lpstr>Information Systems Security</vt:lpstr>
      <vt:lpstr>Technological Safeguards</vt:lpstr>
      <vt:lpstr>Biometrics</vt:lpstr>
      <vt:lpstr>Wireless LAN Control - Refers to methods of configuring the LAN so that only authorized users gain access  </vt:lpstr>
      <vt:lpstr>Virtual Private Networks - VPN</vt:lpstr>
      <vt:lpstr>Firewalls- Virtual Security Fence</vt:lpstr>
      <vt:lpstr>Encryption</vt:lpstr>
      <vt:lpstr>Virus Monitoring and Prevention</vt:lpstr>
      <vt:lpstr>Secure Data Centers</vt:lpstr>
      <vt:lpstr>Ensuring Availability</vt:lpstr>
      <vt:lpstr>Securing the Facilities Infrastructure</vt:lpstr>
      <vt:lpstr>Computer Forensics</vt:lpstr>
      <vt:lpstr>Managing IS Security</vt:lpstr>
      <vt:lpstr>Managing Information Systems Security</vt:lpstr>
      <vt:lpstr>Disaster Planning</vt:lpstr>
      <vt:lpstr>Information Systems Controls, Auditing, and the Sarbanes-Oxley Act</vt:lpstr>
      <vt:lpstr>Hierarchy of IS Controls</vt:lpstr>
      <vt:lpstr>Types of IS Controls</vt:lpstr>
      <vt:lpstr>Types of IS Controls (cont’d)</vt:lpstr>
      <vt:lpstr>IS Auditing</vt:lpstr>
      <vt:lpstr>The Sarbanes-Oxley 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 Securing Information Systems</dc:title>
  <dc:creator/>
  <cp:lastModifiedBy/>
  <cp:revision>4</cp:revision>
  <dcterms:created xsi:type="dcterms:W3CDTF">2013-01-13T17:11:04Z</dcterms:created>
  <dcterms:modified xsi:type="dcterms:W3CDTF">2014-04-29T18:17:17Z</dcterms:modified>
</cp:coreProperties>
</file>