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20" r:id="rId2"/>
    <p:sldId id="321" r:id="rId3"/>
    <p:sldId id="311" r:id="rId4"/>
    <p:sldId id="343" r:id="rId5"/>
    <p:sldId id="324" r:id="rId6"/>
    <p:sldId id="337" r:id="rId7"/>
    <p:sldId id="290" r:id="rId8"/>
    <p:sldId id="305" r:id="rId9"/>
    <p:sldId id="339" r:id="rId10"/>
    <p:sldId id="329" r:id="rId11"/>
    <p:sldId id="330" r:id="rId12"/>
    <p:sldId id="340" r:id="rId13"/>
    <p:sldId id="332" r:id="rId14"/>
    <p:sldId id="318" r:id="rId15"/>
    <p:sldId id="336" r:id="rId16"/>
    <p:sldId id="307" r:id="rId17"/>
    <p:sldId id="308" r:id="rId18"/>
    <p:sldId id="338" r:id="rId19"/>
    <p:sldId id="341" r:id="rId20"/>
    <p:sldId id="342" r:id="rId21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8" autoAdjust="0"/>
    <p:restoredTop sz="95509" autoAdjust="0"/>
  </p:normalViewPr>
  <p:slideViewPr>
    <p:cSldViewPr>
      <p:cViewPr varScale="1">
        <p:scale>
          <a:sx n="133" d="100"/>
          <a:sy n="133" d="100"/>
        </p:scale>
        <p:origin x="810" y="10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1: </a:t>
          </a:r>
          <a:r>
            <a:rPr lang="en-US" sz="1800" dirty="0"/>
            <a:t>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/>
            <a:t>Week 1: Systems Analysis</a:t>
          </a:r>
          <a:endParaRPr lang="en-US" sz="1800" dirty="0"/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Week </a:t>
          </a:r>
          <a:r>
            <a:rPr lang="en-US" sz="1800" dirty="0" smtClean="0"/>
            <a:t>2: </a:t>
          </a:r>
          <a:r>
            <a:rPr lang="en-US" sz="1800" dirty="0"/>
            <a:t>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Week </a:t>
          </a:r>
          <a:r>
            <a:rPr lang="en-US" sz="1800" dirty="0" smtClean="0"/>
            <a:t>2: </a:t>
          </a:r>
          <a:r>
            <a:rPr lang="en-US" sz="1800" dirty="0"/>
            <a:t>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800" dirty="0"/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err="1" smtClean="0"/>
            <a:t>Swimlanes</a:t>
          </a:r>
          <a:endParaRPr lang="en-US" sz="1300" dirty="0"/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/>
            <a:t>ERDs</a:t>
          </a:r>
          <a:endParaRPr lang="en-US" sz="1300" dirty="0"/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114300" marR="0" lvl="1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solidFill>
                <a:srgbClr val="FF0000"/>
              </a:solidFill>
            </a:rPr>
            <a:t>Max Labs 0</a:t>
          </a:r>
        </a:p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>
            <a:solidFill>
              <a:srgbClr val="FF0000"/>
            </a:solidFill>
          </a:endParaRP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DBB6CEC8-46AA-469F-AADD-9942C172EB0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solidFill>
                <a:srgbClr val="FF0000"/>
              </a:solidFill>
            </a:rPr>
            <a:t>Learn IT! #1</a:t>
          </a:r>
          <a:endParaRPr lang="en-US" sz="1300" dirty="0" smtClean="0"/>
        </a:p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/>
        </a:p>
      </dgm:t>
    </dgm:pt>
    <dgm:pt modelId="{4F3F8356-6C2F-4D20-81B3-03A51F4EE47C}" type="parTrans" cxnId="{59C316B7-0F7F-4F69-9879-7BA69B70127E}">
      <dgm:prSet/>
      <dgm:spPr/>
      <dgm:t>
        <a:bodyPr/>
        <a:lstStyle/>
        <a:p>
          <a:endParaRPr lang="en-US"/>
        </a:p>
      </dgm:t>
    </dgm:pt>
    <dgm:pt modelId="{5EF1E47B-A91D-43F5-AECB-0E2DDAEEB4FE}" type="sibTrans" cxnId="{59C316B7-0F7F-4F69-9879-7BA69B70127E}">
      <dgm:prSet/>
      <dgm:spPr/>
      <dgm:t>
        <a:bodyPr/>
        <a:lstStyle/>
        <a:p>
          <a:endParaRPr lang="en-US"/>
        </a:p>
      </dgm:t>
    </dgm:pt>
    <dgm:pt modelId="{23D7EBC9-BA63-4A0E-87E1-953014D11CE7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/>
        </a:p>
      </dgm:t>
    </dgm:pt>
    <dgm:pt modelId="{C9CCB944-7C3B-47FA-AC04-9B7655304B63}" type="parTrans" cxnId="{3FB91181-E812-435D-A481-D643B5F25312}">
      <dgm:prSet/>
      <dgm:spPr/>
      <dgm:t>
        <a:bodyPr/>
        <a:lstStyle/>
        <a:p>
          <a:endParaRPr lang="en-US"/>
        </a:p>
      </dgm:t>
    </dgm:pt>
    <dgm:pt modelId="{FDFE3B42-B1E9-4F81-B329-4002780A1600}" type="sibTrans" cxnId="{3FB91181-E812-435D-A481-D643B5F25312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4693327F-9655-40FE-88B2-77E773D57F5B}" type="presOf" srcId="{23D7EBC9-BA63-4A0E-87E1-953014D11CE7}" destId="{72316C7D-1DCA-48D0-B7A5-E788D4F384A4}" srcOrd="0" destOrd="2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715E87D9-E999-4D6A-A000-94F169BAD8D8}" type="presOf" srcId="{DBB6CEC8-46AA-469F-AADD-9942C172EB09}" destId="{0AA5EE87-A426-4820-84A9-11CAEB6D2720}" srcOrd="0" destOrd="2" presId="urn:microsoft.com/office/officeart/2005/8/layout/default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3FB91181-E812-435D-A481-D643B5F25312}" srcId="{119E187F-FF44-40A1-9315-812B2A1AD6CE}" destId="{23D7EBC9-BA63-4A0E-87E1-953014D11CE7}" srcOrd="1" destOrd="0" parTransId="{C9CCB944-7C3B-47FA-AC04-9B7655304B63}" sibTransId="{FDFE3B42-B1E9-4F81-B329-4002780A1600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59C316B7-0F7F-4F69-9879-7BA69B70127E}" srcId="{B55AE6D0-2961-479F-9101-C678A3352F6F}" destId="{DBB6CEC8-46AA-469F-AADD-9942C172EB09}" srcOrd="1" destOrd="0" parTransId="{4F3F8356-6C2F-4D20-81B3-03A51F4EE47C}" sibTransId="{5EF1E47B-A91D-43F5-AECB-0E2DDAEEB4FE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3: </a:t>
          </a:r>
          <a:r>
            <a:rPr lang="en-US" sz="1800" dirty="0"/>
            <a:t>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Week </a:t>
          </a:r>
          <a:r>
            <a:rPr lang="en-US" sz="1800" dirty="0" smtClean="0"/>
            <a:t>3: </a:t>
          </a:r>
          <a:r>
            <a:rPr lang="en-US" sz="1800" dirty="0"/>
            <a:t>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Week </a:t>
          </a:r>
          <a:r>
            <a:rPr lang="en-US" sz="1800" dirty="0" smtClean="0"/>
            <a:t>4: </a:t>
          </a:r>
          <a:r>
            <a:rPr lang="en-US" sz="1800" dirty="0"/>
            <a:t>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800" dirty="0"/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/>
            <a:t>Knowledge </a:t>
          </a:r>
          <a:r>
            <a:rPr lang="en-US" sz="1300" dirty="0" err="1" smtClean="0"/>
            <a:t>Mgmt</a:t>
          </a:r>
          <a:endParaRPr lang="en-US" sz="1300" dirty="0"/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solidFill>
                <a:srgbClr val="FF0000"/>
              </a:solidFill>
            </a:rPr>
            <a:t>Max Labs 2a &amp; 2b</a:t>
          </a:r>
        </a:p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5631111-D77C-465F-B809-887E709DD47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/>
        </a:p>
      </dgm:t>
    </dgm:pt>
    <dgm:pt modelId="{8EE42693-A022-41C0-AA85-8CBE4D9BE688}" type="parTrans" cxnId="{BC4B7BCB-DC2B-4FC6-91D1-7470154C2B41}">
      <dgm:prSet/>
      <dgm:spPr/>
      <dgm:t>
        <a:bodyPr/>
        <a:lstStyle/>
        <a:p>
          <a:endParaRPr lang="en-US"/>
        </a:p>
      </dgm:t>
    </dgm:pt>
    <dgm:pt modelId="{0306A4AE-2C41-4230-AFC9-1D8A5C5FFC61}" type="sibTrans" cxnId="{BC4B7BCB-DC2B-4FC6-91D1-7470154C2B41}">
      <dgm:prSet/>
      <dgm:spPr/>
      <dgm:t>
        <a:bodyPr/>
        <a:lstStyle/>
        <a:p>
          <a:endParaRPr lang="en-US"/>
        </a:p>
      </dgm:t>
    </dgm:pt>
    <dgm:pt modelId="{FAD41478-360E-40A9-9028-28FC63ADFE7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/>
        </a:p>
      </dgm:t>
    </dgm:pt>
    <dgm:pt modelId="{8FCE3DBD-189C-4B59-9E12-72FFA4BC2A16}" type="parTrans" cxnId="{3C93FCA5-0185-4F5E-BC02-73819BFA340A}">
      <dgm:prSet/>
      <dgm:spPr/>
      <dgm:t>
        <a:bodyPr/>
        <a:lstStyle/>
        <a:p>
          <a:endParaRPr lang="en-US"/>
        </a:p>
      </dgm:t>
    </dgm:pt>
    <dgm:pt modelId="{48E8A0E3-63E1-4C0A-8915-ADBB513F60D0}" type="sibTrans" cxnId="{3C93FCA5-0185-4F5E-BC02-73819BFA340A}">
      <dgm:prSet/>
      <dgm:spPr/>
      <dgm:t>
        <a:bodyPr/>
        <a:lstStyle/>
        <a:p>
          <a:endParaRPr lang="en-US"/>
        </a:p>
      </dgm:t>
    </dgm:pt>
    <dgm:pt modelId="{08A50CFF-D995-49B6-9425-0769C56751C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marL="114300" marR="0" lvl="1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solidFill>
                <a:srgbClr val="FF0000"/>
              </a:solidFill>
            </a:rPr>
            <a:t>Max Labs 1a &amp; 1b</a:t>
          </a:r>
        </a:p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/>
        </a:p>
      </dgm:t>
    </dgm:pt>
    <dgm:pt modelId="{23E2ACE7-B243-4A70-B15B-D08499FC02EE}" type="parTrans" cxnId="{8E1CBD9F-00C0-4AA1-BD3D-C96797C30390}">
      <dgm:prSet/>
      <dgm:spPr/>
      <dgm:t>
        <a:bodyPr/>
        <a:lstStyle/>
        <a:p>
          <a:endParaRPr lang="en-US"/>
        </a:p>
      </dgm:t>
    </dgm:pt>
    <dgm:pt modelId="{61C0C36C-F38F-475B-AC1B-C91156167783}" type="sibTrans" cxnId="{8E1CBD9F-00C0-4AA1-BD3D-C96797C30390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B7BCB-DC2B-4FC6-91D1-7470154C2B41}" srcId="{A9DE9D0D-DFAA-49FD-A829-3381979D5070}" destId="{05631111-D77C-465F-B809-887E709DD474}" srcOrd="1" destOrd="0" parTransId="{8EE42693-A022-41C0-AA85-8CBE4D9BE688}" sibTransId="{0306A4AE-2C41-4230-AFC9-1D8A5C5FFC61}"/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8D32CE-7773-45F8-9CB4-9F5728552D39}" type="presOf" srcId="{FAD41478-360E-40A9-9028-28FC63ADFE70}" destId="{0796F863-AAC4-457F-AA12-27633CB3CA3D}" srcOrd="0" destOrd="4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8E1CBD9F-00C0-4AA1-BD3D-C96797C30390}" srcId="{B55AE6D0-2961-479F-9101-C678A3352F6F}" destId="{08A50CFF-D995-49B6-9425-0769C56751C5}" srcOrd="2" destOrd="0" parTransId="{23E2ACE7-B243-4A70-B15B-D08499FC02EE}" sibTransId="{61C0C36C-F38F-475B-AC1B-C9115616778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D90013F6-0C2E-441D-9180-DA4901171322}" type="presOf" srcId="{05631111-D77C-465F-B809-887E709DD474}" destId="{29247854-EFE0-4D34-9523-8E348332FB1F}" srcOrd="0" destOrd="2" presId="urn:microsoft.com/office/officeart/2005/8/layout/default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3C93FCA5-0185-4F5E-BC02-73819BFA340A}" srcId="{B55AE6D0-2961-479F-9101-C678A3352F6F}" destId="{FAD41478-360E-40A9-9028-28FC63ADFE70}" srcOrd="3" destOrd="0" parTransId="{8FCE3DBD-189C-4B59-9E12-72FFA4BC2A16}" sibTransId="{48E8A0E3-63E1-4C0A-8915-ADBB513F60D0}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3CDCCF6-03AB-49DD-8E5F-0985DABA6157}" type="presOf" srcId="{08A50CFF-D995-49B6-9425-0769C56751C5}" destId="{0796F863-AAC4-457F-AA12-27633CB3CA3D}" srcOrd="0" destOrd="3" presId="urn:microsoft.com/office/officeart/2005/8/layout/default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5: </a:t>
          </a:r>
          <a:r>
            <a:rPr lang="en-US" sz="1800" dirty="0"/>
            <a:t>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Week </a:t>
          </a:r>
          <a:r>
            <a:rPr lang="en-US" sz="1800" dirty="0" smtClean="0"/>
            <a:t>5: </a:t>
          </a:r>
          <a:r>
            <a:rPr lang="en-US" sz="1800" dirty="0"/>
            <a:t>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Week </a:t>
          </a:r>
          <a:r>
            <a:rPr lang="en-US" sz="1800" dirty="0" smtClean="0"/>
            <a:t>6: </a:t>
          </a:r>
          <a:r>
            <a:rPr lang="en-US" sz="1800" dirty="0"/>
            <a:t>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800" dirty="0"/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smtClean="0"/>
            <a:t>CRM</a:t>
          </a:r>
          <a:endParaRPr lang="en-US" sz="1300" dirty="0"/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/>
            <a:t>Artificial </a:t>
          </a:r>
          <a:r>
            <a:rPr lang="en-US" sz="1300" dirty="0" smtClean="0"/>
            <a:t>Intelligence</a:t>
          </a:r>
          <a:endParaRPr lang="en-US" sz="1300" dirty="0"/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</a:t>
          </a:r>
          <a:r>
            <a:rPr lang="en-US" sz="1800" dirty="0" smtClean="0"/>
            <a:t>6: </a:t>
          </a:r>
          <a:r>
            <a:rPr lang="en-US" sz="1800" dirty="0"/>
            <a:t>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solidFill>
                <a:srgbClr val="FF0000"/>
              </a:solidFill>
            </a:rPr>
            <a:t>Max Labs 3a &amp; 3b</a:t>
          </a:r>
        </a:p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09B7636E-3AB5-4D98-8998-A6B038859EC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solidFill>
                <a:srgbClr val="FF0000"/>
              </a:solidFill>
            </a:rPr>
            <a:t>Learn IT! #2</a:t>
          </a:r>
        </a:p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300" dirty="0"/>
        </a:p>
      </dgm:t>
    </dgm:pt>
    <dgm:pt modelId="{CF9D59BF-B1BC-4671-AF9E-18771685C72B}" type="parTrans" cxnId="{0A6EDAA3-01E9-48C1-8EE6-4B1BE6F76256}">
      <dgm:prSet/>
      <dgm:spPr/>
      <dgm:t>
        <a:bodyPr/>
        <a:lstStyle/>
        <a:p>
          <a:endParaRPr lang="en-US"/>
        </a:p>
      </dgm:t>
    </dgm:pt>
    <dgm:pt modelId="{8C74DA9A-ADB1-4C43-B6AE-CE65392D33CC}" type="sibTrans" cxnId="{0A6EDAA3-01E9-48C1-8EE6-4B1BE6F76256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0A6EDAA3-01E9-48C1-8EE6-4B1BE6F76256}" srcId="{E451AE18-38F9-4C5A-AC76-A182501E3E50}" destId="{09B7636E-3AB5-4D98-8998-A6B038859ECC}" srcOrd="1" destOrd="0" parTransId="{CF9D59BF-B1BC-4671-AF9E-18771685C72B}" sibTransId="{8C74DA9A-ADB1-4C43-B6AE-CE65392D33CC}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62D5C350-5519-4198-8E57-CD5394FAF7EA}" type="presOf" srcId="{09B7636E-3AB5-4D98-8998-A6B038859ECC}" destId="{9F6CA291-08AD-4070-A048-A52B178F643F}" srcOrd="0" destOrd="2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1: </a:t>
          </a:r>
          <a:r>
            <a:rPr lang="en-US" sz="1800" kern="1200" dirty="0"/>
            <a:t>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What is MIS?</a:t>
          </a:r>
        </a:p>
      </dsp:txBody>
      <dsp:txXfrm>
        <a:off x="0" y="22859"/>
        <a:ext cx="1874519" cy="1463040"/>
      </dsp:txXfrm>
    </dsp:sp>
    <dsp:sp modelId="{0AA5EE87-A426-4820-84A9-11CAEB6D2720}">
      <dsp:nvSpPr>
        <dsp:cNvPr id="0" name=""/>
        <dsp:cNvSpPr/>
      </dsp:nvSpPr>
      <dsp:spPr>
        <a:xfrm>
          <a:off x="1969769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1: Systems Analysis</a:t>
          </a: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err="1" smtClean="0"/>
            <a:t>Swimlanes</a:t>
          </a:r>
          <a:endParaRPr lang="en-US" sz="13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smtClean="0">
              <a:solidFill>
                <a:srgbClr val="FF0000"/>
              </a:solidFill>
            </a:rPr>
            <a:t>Learn IT! #1</a:t>
          </a:r>
          <a:endParaRPr lang="en-US" sz="1300" kern="1200" dirty="0" smtClean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1969769" y="22859"/>
        <a:ext cx="1874519" cy="1463040"/>
      </dsp:txXfrm>
    </dsp:sp>
    <dsp:sp modelId="{72316C7D-1DCA-48D0-B7A5-E788D4F384A4}">
      <dsp:nvSpPr>
        <dsp:cNvPr id="0" name=""/>
        <dsp:cNvSpPr/>
      </dsp:nvSpPr>
      <dsp:spPr>
        <a:xfrm>
          <a:off x="3939539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2: </a:t>
          </a:r>
          <a:r>
            <a:rPr lang="en-US" sz="1800" kern="1200" dirty="0"/>
            <a:t>Systems Analysis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smtClean="0"/>
            <a:t>ERDs</a:t>
          </a:r>
          <a:endParaRPr lang="en-US" sz="13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3939539" y="22859"/>
        <a:ext cx="1874519" cy="1463040"/>
      </dsp:txXfrm>
    </dsp:sp>
    <dsp:sp modelId="{5D32F783-3446-4B2C-94A8-0CB20ABBBB42}">
      <dsp:nvSpPr>
        <dsp:cNvPr id="0" name=""/>
        <dsp:cNvSpPr/>
      </dsp:nvSpPr>
      <dsp:spPr>
        <a:xfrm>
          <a:off x="590931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2: </a:t>
          </a:r>
          <a:r>
            <a:rPr lang="en-US" sz="1800" kern="1200" dirty="0"/>
            <a:t>Systems Analysis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Decision Trees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Architecture Diagrams</a:t>
          </a:r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smtClean="0">
              <a:solidFill>
                <a:srgbClr val="FF0000"/>
              </a:solidFill>
            </a:rPr>
            <a:t>Max Labs 0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5909310" y="22859"/>
        <a:ext cx="1874519" cy="1463040"/>
      </dsp:txXfrm>
    </dsp:sp>
    <dsp:sp modelId="{F284DE59-DCC2-4FB0-9983-E52AD31606F4}">
      <dsp:nvSpPr>
        <dsp:cNvPr id="0" name=""/>
        <dsp:cNvSpPr/>
      </dsp:nvSpPr>
      <dsp:spPr>
        <a:xfrm>
          <a:off x="787908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879080" y="22859"/>
        <a:ext cx="1874519" cy="146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366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3: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2366" y="22305"/>
        <a:ext cx="1877317" cy="1463046"/>
      </dsp:txXfrm>
    </dsp:sp>
    <dsp:sp modelId="{0796F863-AAC4-457F-AA12-27633CB3CA3D}">
      <dsp:nvSpPr>
        <dsp:cNvPr id="0" name=""/>
        <dsp:cNvSpPr/>
      </dsp:nvSpPr>
      <dsp:spPr>
        <a:xfrm>
          <a:off x="2067415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3: </a:t>
          </a:r>
          <a:r>
            <a:rPr lang="en-US" sz="1800" kern="1200" dirty="0"/>
            <a:t>Organizational Systems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Decision Support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/>
            <a:t>Knowledge </a:t>
          </a:r>
          <a:r>
            <a:rPr lang="en-US" sz="1300" kern="1200" dirty="0" err="1" smtClean="0"/>
            <a:t>Mgmt</a:t>
          </a:r>
          <a:endParaRPr lang="en-US" sz="1300" kern="1200" dirty="0"/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smtClean="0">
              <a:solidFill>
                <a:srgbClr val="FF0000"/>
              </a:solidFill>
            </a:rPr>
            <a:t>Max Labs 1a &amp; 1b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2067415" y="22305"/>
        <a:ext cx="1877317" cy="1463046"/>
      </dsp:txXfrm>
    </dsp:sp>
    <dsp:sp modelId="{21CA60FB-1126-4E99-A2F1-68263F5EE148}">
      <dsp:nvSpPr>
        <dsp:cNvPr id="0" name=""/>
        <dsp:cNvSpPr/>
      </dsp:nvSpPr>
      <dsp:spPr>
        <a:xfrm>
          <a:off x="4132465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4: </a:t>
          </a:r>
          <a:r>
            <a:rPr lang="en-US" sz="1800" kern="1200" dirty="0"/>
            <a:t>Organizational Systems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SDLC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Digital Innovation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smtClean="0">
              <a:solidFill>
                <a:srgbClr val="FF0000"/>
              </a:solidFill>
            </a:rPr>
            <a:t>Max Labs 2a &amp; 2b</a:t>
          </a:r>
        </a:p>
        <a:p>
          <a:pPr algn="l">
            <a:spcBef>
              <a:spcPct val="0"/>
            </a:spcBef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132465" y="22305"/>
        <a:ext cx="1877317" cy="1463046"/>
      </dsp:txXfrm>
    </dsp:sp>
    <dsp:sp modelId="{89E88587-83D1-475D-A7E7-CCB8A9F91855}">
      <dsp:nvSpPr>
        <dsp:cNvPr id="0" name=""/>
        <dsp:cNvSpPr/>
      </dsp:nvSpPr>
      <dsp:spPr>
        <a:xfrm>
          <a:off x="6199881" y="26968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6199881" y="26968"/>
        <a:ext cx="1877317" cy="1463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81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5: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81" y="30481"/>
        <a:ext cx="1874523" cy="1463037"/>
      </dsp:txXfrm>
    </dsp:sp>
    <dsp:sp modelId="{81046186-72C3-4DF3-B652-35FFEAC438F4}">
      <dsp:nvSpPr>
        <dsp:cNvPr id="0" name=""/>
        <dsp:cNvSpPr/>
      </dsp:nvSpPr>
      <dsp:spPr>
        <a:xfrm>
          <a:off x="2046009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5: </a:t>
          </a:r>
          <a:r>
            <a:rPr lang="en-US" sz="1800" kern="1200" dirty="0"/>
            <a:t>Organizational Systems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CRM</a:t>
          </a:r>
          <a:endParaRPr lang="en-US" sz="13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smtClean="0">
              <a:solidFill>
                <a:srgbClr val="FF0000"/>
              </a:solidFill>
            </a:rPr>
            <a:t>Max Labs 3a &amp; 3b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046009" y="30481"/>
        <a:ext cx="1874523" cy="1463037"/>
      </dsp:txXfrm>
    </dsp:sp>
    <dsp:sp modelId="{EFA31A38-8802-4140-867E-4C33C74C3AF4}">
      <dsp:nvSpPr>
        <dsp:cNvPr id="0" name=""/>
        <dsp:cNvSpPr/>
      </dsp:nvSpPr>
      <dsp:spPr>
        <a:xfrm>
          <a:off x="4091938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6: </a:t>
          </a:r>
          <a:r>
            <a:rPr lang="en-US" sz="1800" kern="1200" dirty="0"/>
            <a:t>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091938" y="30481"/>
        <a:ext cx="1874523" cy="1463037"/>
      </dsp:txXfrm>
    </dsp:sp>
    <dsp:sp modelId="{9F6CA291-08AD-4070-A048-A52B178F643F}">
      <dsp:nvSpPr>
        <dsp:cNvPr id="0" name=""/>
        <dsp:cNvSpPr/>
      </dsp:nvSpPr>
      <dsp:spPr>
        <a:xfrm>
          <a:off x="6137866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</a:t>
          </a:r>
          <a:r>
            <a:rPr lang="en-US" sz="1800" kern="1200" dirty="0" smtClean="0"/>
            <a:t>6: </a:t>
          </a:r>
          <a:r>
            <a:rPr lang="en-US" sz="1800" kern="1200" dirty="0"/>
            <a:t>Organizational Systems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/>
            <a:t>Artificial </a:t>
          </a:r>
          <a:r>
            <a:rPr lang="en-US" sz="1300" kern="1200" dirty="0" smtClean="0"/>
            <a:t>Intelligence</a:t>
          </a:r>
          <a:endParaRPr lang="en-US" sz="13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smtClean="0">
              <a:solidFill>
                <a:srgbClr val="FF0000"/>
              </a:solidFill>
            </a:rPr>
            <a:t>Learn IT! #2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6137866" y="30481"/>
        <a:ext cx="1874523" cy="1463037"/>
      </dsp:txXfrm>
    </dsp:sp>
    <dsp:sp modelId="{BEB5596C-76A2-4C47-9362-24BC5F07B369}">
      <dsp:nvSpPr>
        <dsp:cNvPr id="0" name=""/>
        <dsp:cNvSpPr/>
      </dsp:nvSpPr>
      <dsp:spPr>
        <a:xfrm>
          <a:off x="8183795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8183795" y="30481"/>
        <a:ext cx="1874523" cy="146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087B-1079-CD49-95C1-7B6E1A931DE5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68C2-4BBA-F54B-BF8D-578F58770B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4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44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0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93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22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12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16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08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8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34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23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3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2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1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1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8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7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5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45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4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244" y="1474624"/>
            <a:ext cx="7866696" cy="1524001"/>
          </a:xfrm>
        </p:spPr>
        <p:txBody>
          <a:bodyPr anchor="b">
            <a:normAutofit/>
          </a:bodyPr>
          <a:lstStyle>
            <a:lvl1pPr algn="ctr">
              <a:defRPr sz="2953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244" y="2998618"/>
            <a:ext cx="7866696" cy="87488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49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4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7" y="456506"/>
            <a:ext cx="8451499" cy="3180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08" y="3804383"/>
            <a:ext cx="8629439" cy="452893"/>
          </a:xfrm>
        </p:spPr>
        <p:txBody>
          <a:bodyPr anchor="b">
            <a:normAutofit/>
          </a:bodyPr>
          <a:lstStyle>
            <a:lvl1pPr algn="ctr">
              <a:defRPr sz="1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4458" y="579175"/>
            <a:ext cx="8204456" cy="2938059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94"/>
            </a:lvl1pPr>
            <a:lvl2pPr marL="249974" indent="0">
              <a:buNone/>
              <a:defRPr sz="1094"/>
            </a:lvl2pPr>
            <a:lvl3pPr marL="499948" indent="0">
              <a:buNone/>
              <a:defRPr sz="1094"/>
            </a:lvl3pPr>
            <a:lvl4pPr marL="749922" indent="0">
              <a:buNone/>
              <a:defRPr sz="1094"/>
            </a:lvl4pPr>
            <a:lvl5pPr marL="999896" indent="0">
              <a:buNone/>
              <a:defRPr sz="1094"/>
            </a:lvl5pPr>
            <a:lvl6pPr marL="1249871" indent="0">
              <a:buNone/>
              <a:defRPr sz="1094"/>
            </a:lvl6pPr>
            <a:lvl7pPr marL="1499845" indent="0">
              <a:buNone/>
              <a:defRPr sz="1094"/>
            </a:lvl7pPr>
            <a:lvl8pPr marL="1749819" indent="0">
              <a:buNone/>
              <a:defRPr sz="1094"/>
            </a:lvl8pPr>
            <a:lvl9pPr marL="1999793" indent="0">
              <a:buNone/>
              <a:defRPr sz="1094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5" y="4257280"/>
            <a:ext cx="8628136" cy="568727"/>
          </a:xfrm>
        </p:spPr>
        <p:txBody>
          <a:bodyPr anchor="t"/>
          <a:lstStyle>
            <a:lvl1pPr marL="0" indent="0" algn="ctr">
              <a:buNone/>
              <a:defRPr sz="875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507037"/>
            <a:ext cx="8628136" cy="2945287"/>
          </a:xfrm>
        </p:spPr>
        <p:txBody>
          <a:bodyPr anchor="ctr"/>
          <a:lstStyle>
            <a:lvl1pPr>
              <a:defRPr sz="1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5" y="3579317"/>
            <a:ext cx="8628136" cy="1251522"/>
          </a:xfrm>
        </p:spPr>
        <p:txBody>
          <a:bodyPr anchor="ctr"/>
          <a:lstStyle>
            <a:lvl1pPr marL="0" indent="0" algn="ctr">
              <a:buNone/>
              <a:defRPr sz="875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1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179" y="508007"/>
            <a:ext cx="7752293" cy="2494087"/>
          </a:xfrm>
        </p:spPr>
        <p:txBody>
          <a:bodyPr anchor="ctr"/>
          <a:lstStyle>
            <a:lvl1pPr>
              <a:defRPr sz="1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33871" y="3008360"/>
            <a:ext cx="7293582" cy="443958"/>
          </a:xfrm>
        </p:spPr>
        <p:txBody>
          <a:bodyPr anchor="t">
            <a:normAutofit/>
          </a:bodyPr>
          <a:lstStyle>
            <a:lvl1pPr marL="0" indent="0" algn="r">
              <a:buNone/>
              <a:defRPr sz="766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5" y="3586968"/>
            <a:ext cx="8628136" cy="1241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5500" y="737335"/>
            <a:ext cx="508000" cy="487313"/>
          </a:xfrm>
          <a:prstGeom prst="rect">
            <a:avLst/>
          </a:prstGeom>
        </p:spPr>
        <p:txBody>
          <a:bodyPr vert="horz" lIns="49995" tIns="24998" rIns="49995" bIns="24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37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3930" y="2440222"/>
            <a:ext cx="508000" cy="487313"/>
          </a:xfrm>
          <a:prstGeom prst="rect">
            <a:avLst/>
          </a:prstGeom>
        </p:spPr>
        <p:txBody>
          <a:bodyPr vert="horz" lIns="49995" tIns="24998" rIns="49995" bIns="24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37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81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1772452"/>
            <a:ext cx="8628136" cy="2093196"/>
          </a:xfrm>
        </p:spPr>
        <p:txBody>
          <a:bodyPr anchor="b"/>
          <a:lstStyle>
            <a:lvl1pPr>
              <a:defRPr sz="1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88" y="3875470"/>
            <a:ext cx="8626832" cy="950537"/>
          </a:xfrm>
        </p:spPr>
        <p:txBody>
          <a:bodyPr anchor="t"/>
          <a:lstStyle>
            <a:lvl1pPr marL="0" indent="0" algn="ctr">
              <a:buNone/>
              <a:defRPr sz="875"/>
            </a:lvl1pPr>
            <a:lvl2pPr marL="249974" indent="0">
              <a:buNone/>
              <a:defRPr sz="766"/>
            </a:lvl2pPr>
            <a:lvl3pPr marL="499948" indent="0">
              <a:buNone/>
              <a:defRPr sz="656"/>
            </a:lvl3pPr>
            <a:lvl4pPr marL="749922" indent="0">
              <a:buNone/>
              <a:defRPr sz="547"/>
            </a:lvl4pPr>
            <a:lvl5pPr marL="999896" indent="0">
              <a:buNone/>
              <a:defRPr sz="547"/>
            </a:lvl5pPr>
            <a:lvl6pPr marL="1249871" indent="0">
              <a:buNone/>
              <a:defRPr sz="547"/>
            </a:lvl6pPr>
            <a:lvl7pPr marL="1499845" indent="0">
              <a:buNone/>
              <a:defRPr sz="547"/>
            </a:lvl7pPr>
            <a:lvl8pPr marL="1749819" indent="0">
              <a:buNone/>
              <a:defRPr sz="547"/>
            </a:lvl8pPr>
            <a:lvl9pPr marL="1999793" indent="0">
              <a:buNone/>
              <a:defRPr sz="5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1495" y="508000"/>
            <a:ext cx="8628136" cy="8087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61496" y="1571625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1496" y="2143125"/>
            <a:ext cx="2750820" cy="2682875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5592" y="1571625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01196" y="2143125"/>
            <a:ext cx="2750820" cy="2682875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38810" y="1571625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638810" y="2143125"/>
            <a:ext cx="2750820" cy="2682875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2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6" y="1515179"/>
            <a:ext cx="2783310" cy="1539876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36" y="1515179"/>
            <a:ext cx="2783310" cy="1539876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76" y="1515179"/>
            <a:ext cx="2783310" cy="1539876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61495" y="508000"/>
            <a:ext cx="8628136" cy="8087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61496" y="3253422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094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8419" y="1615772"/>
            <a:ext cx="2576973" cy="1335795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875"/>
            </a:lvl2pPr>
            <a:lvl3pPr marL="499948" indent="0">
              <a:buNone/>
              <a:defRPr sz="875"/>
            </a:lvl3pPr>
            <a:lvl4pPr marL="749922" indent="0">
              <a:buNone/>
              <a:defRPr sz="875"/>
            </a:lvl4pPr>
            <a:lvl5pPr marL="999896" indent="0">
              <a:buNone/>
              <a:defRPr sz="875"/>
            </a:lvl5pPr>
            <a:lvl6pPr marL="1249871" indent="0">
              <a:buNone/>
              <a:defRPr sz="875"/>
            </a:lvl6pPr>
            <a:lvl7pPr marL="1499845" indent="0">
              <a:buNone/>
              <a:defRPr sz="875"/>
            </a:lvl7pPr>
            <a:lvl8pPr marL="1749819" indent="0">
              <a:buNone/>
              <a:defRPr sz="875"/>
            </a:lvl8pPr>
            <a:lvl9pPr marL="1999793" indent="0">
              <a:buNone/>
              <a:defRPr sz="8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61496" y="3733647"/>
            <a:ext cx="2750820" cy="1092361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2323" y="3253422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094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88119" y="1615919"/>
            <a:ext cx="2576973" cy="134013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875"/>
            </a:lvl2pPr>
            <a:lvl3pPr marL="499948" indent="0">
              <a:buNone/>
              <a:defRPr sz="875"/>
            </a:lvl3pPr>
            <a:lvl4pPr marL="749922" indent="0">
              <a:buNone/>
              <a:defRPr sz="875"/>
            </a:lvl4pPr>
            <a:lvl5pPr marL="999896" indent="0">
              <a:buNone/>
              <a:defRPr sz="875"/>
            </a:lvl5pPr>
            <a:lvl6pPr marL="1249871" indent="0">
              <a:buNone/>
              <a:defRPr sz="875"/>
            </a:lvl6pPr>
            <a:lvl7pPr marL="1499845" indent="0">
              <a:buNone/>
              <a:defRPr sz="875"/>
            </a:lvl7pPr>
            <a:lvl8pPr marL="1749819" indent="0">
              <a:buNone/>
              <a:defRPr sz="875"/>
            </a:lvl8pPr>
            <a:lvl9pPr marL="1999793" indent="0">
              <a:buNone/>
              <a:defRPr sz="8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01196" y="3733647"/>
            <a:ext cx="2750820" cy="1092361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38914" y="3253422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094" b="0">
                <a:solidFill>
                  <a:schemeClr val="tx1"/>
                </a:solidFill>
              </a:defRPr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729749" y="1612027"/>
            <a:ext cx="2576973" cy="1339412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875"/>
            </a:lvl2pPr>
            <a:lvl3pPr marL="499948" indent="0">
              <a:buNone/>
              <a:defRPr sz="875"/>
            </a:lvl3pPr>
            <a:lvl4pPr marL="749922" indent="0">
              <a:buNone/>
              <a:defRPr sz="875"/>
            </a:lvl4pPr>
            <a:lvl5pPr marL="999896" indent="0">
              <a:buNone/>
              <a:defRPr sz="875"/>
            </a:lvl5pPr>
            <a:lvl6pPr marL="1249871" indent="0">
              <a:buNone/>
              <a:defRPr sz="875"/>
            </a:lvl6pPr>
            <a:lvl7pPr marL="1499845" indent="0">
              <a:buNone/>
              <a:defRPr sz="875"/>
            </a:lvl7pPr>
            <a:lvl8pPr marL="1749819" indent="0">
              <a:buNone/>
              <a:defRPr sz="875"/>
            </a:lvl8pPr>
            <a:lvl9pPr marL="1999793" indent="0">
              <a:buNone/>
              <a:defRPr sz="8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38810" y="3733645"/>
            <a:ext cx="2750820" cy="1092363"/>
          </a:xfrm>
        </p:spPr>
        <p:txBody>
          <a:bodyPr anchor="t">
            <a:normAutofit/>
          </a:bodyPr>
          <a:lstStyle>
            <a:lvl1pPr marL="0" indent="0" algn="ctr">
              <a:buNone/>
              <a:defRPr sz="766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06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4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5895" y="508007"/>
            <a:ext cx="1903739" cy="43180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1499" y="508007"/>
            <a:ext cx="6597393" cy="43180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1" y="1467563"/>
            <a:ext cx="7992126" cy="1524011"/>
          </a:xfrm>
        </p:spPr>
        <p:txBody>
          <a:bodyPr anchor="b"/>
          <a:lstStyle>
            <a:lvl1pPr algn="ctr">
              <a:defRPr sz="218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1" y="2991566"/>
            <a:ext cx="7992126" cy="1255878"/>
          </a:xfrm>
        </p:spPr>
        <p:txBody>
          <a:bodyPr anchor="t"/>
          <a:lstStyle>
            <a:lvl1pPr marL="0" indent="0" algn="ctr">
              <a:buNone/>
              <a:defRPr sz="1094">
                <a:solidFill>
                  <a:schemeClr val="tx1"/>
                </a:solidFill>
              </a:defRPr>
            </a:lvl1pPr>
            <a:lvl2pPr marL="249974" indent="0">
              <a:buNone/>
              <a:defRPr sz="985">
                <a:solidFill>
                  <a:schemeClr val="tx1">
                    <a:tint val="75000"/>
                  </a:schemeClr>
                </a:solidFill>
              </a:defRPr>
            </a:lvl2pPr>
            <a:lvl3pPr marL="499948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3pPr>
            <a:lvl4pPr marL="749922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4pPr>
            <a:lvl5pPr marL="999896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5pPr>
            <a:lvl6pPr marL="1249871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6pPr>
            <a:lvl7pPr marL="1499845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7pPr>
            <a:lvl8pPr marL="1749819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8pPr>
            <a:lvl9pPr marL="1999793" indent="0">
              <a:buNone/>
              <a:defRPr sz="7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7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501" y="1443707"/>
            <a:ext cx="4217081" cy="338229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077" y="1443709"/>
            <a:ext cx="4220554" cy="338229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9" y="1445422"/>
            <a:ext cx="4240893" cy="3457308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39" y="1445422"/>
            <a:ext cx="4240893" cy="3457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27" y="1529378"/>
            <a:ext cx="4063620" cy="454070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/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27" y="1983449"/>
            <a:ext cx="4063620" cy="2842553"/>
          </a:xfrm>
        </p:spPr>
        <p:txBody>
          <a:bodyPr anchor="t">
            <a:normAutofit/>
          </a:bodyPr>
          <a:lstStyle>
            <a:lvl1pPr>
              <a:defRPr sz="985"/>
            </a:lvl1pPr>
            <a:lvl2pPr>
              <a:defRPr sz="875"/>
            </a:lvl2pPr>
            <a:lvl3pPr>
              <a:defRPr sz="766"/>
            </a:lvl3pPr>
            <a:lvl4pPr>
              <a:defRPr sz="656"/>
            </a:lvl4pPr>
            <a:lvl5pPr>
              <a:defRPr sz="65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806" y="1529381"/>
            <a:ext cx="4079442" cy="454069"/>
          </a:xfrm>
        </p:spPr>
        <p:txBody>
          <a:bodyPr anchor="b">
            <a:noAutofit/>
          </a:bodyPr>
          <a:lstStyle>
            <a:lvl1pPr marL="0" indent="0" algn="ctr">
              <a:buNone/>
              <a:defRPr sz="1312" b="0"/>
            </a:lvl1pPr>
            <a:lvl2pPr marL="249974" indent="0">
              <a:buNone/>
              <a:defRPr sz="1094" b="1"/>
            </a:lvl2pPr>
            <a:lvl3pPr marL="499948" indent="0">
              <a:buNone/>
              <a:defRPr sz="985" b="1"/>
            </a:lvl3pPr>
            <a:lvl4pPr marL="749922" indent="0">
              <a:buNone/>
              <a:defRPr sz="875" b="1"/>
            </a:lvl4pPr>
            <a:lvl5pPr marL="999896" indent="0">
              <a:buNone/>
              <a:defRPr sz="875" b="1"/>
            </a:lvl5pPr>
            <a:lvl6pPr marL="1249871" indent="0">
              <a:buNone/>
              <a:defRPr sz="875" b="1"/>
            </a:lvl6pPr>
            <a:lvl7pPr marL="1499845" indent="0">
              <a:buNone/>
              <a:defRPr sz="875" b="1"/>
            </a:lvl7pPr>
            <a:lvl8pPr marL="1749819" indent="0">
              <a:buNone/>
              <a:defRPr sz="875" b="1"/>
            </a:lvl8pPr>
            <a:lvl9pPr marL="1999793" indent="0">
              <a:buNone/>
              <a:defRPr sz="8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806" y="1983449"/>
            <a:ext cx="4079442" cy="2842553"/>
          </a:xfrm>
        </p:spPr>
        <p:txBody>
          <a:bodyPr anchor="t">
            <a:normAutofit/>
          </a:bodyPr>
          <a:lstStyle>
            <a:lvl1pPr>
              <a:defRPr sz="985"/>
            </a:lvl1pPr>
            <a:lvl2pPr>
              <a:defRPr sz="875"/>
            </a:lvl2pPr>
            <a:lvl3pPr>
              <a:defRPr sz="766"/>
            </a:lvl3pPr>
            <a:lvl4pPr>
              <a:defRPr sz="656"/>
            </a:lvl4pPr>
            <a:lvl5pPr>
              <a:defRPr sz="65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3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3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7" y="508007"/>
            <a:ext cx="3089074" cy="1518265"/>
          </a:xfrm>
        </p:spPr>
        <p:txBody>
          <a:bodyPr anchor="b">
            <a:normAutofit/>
          </a:bodyPr>
          <a:lstStyle>
            <a:lvl1pPr algn="ctr">
              <a:defRPr sz="131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365" y="508000"/>
            <a:ext cx="5343270" cy="43180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7" y="2026265"/>
            <a:ext cx="3089074" cy="2799734"/>
          </a:xfrm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58" y="508000"/>
            <a:ext cx="2986806" cy="433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00" y="508269"/>
            <a:ext cx="4945791" cy="1524448"/>
          </a:xfrm>
        </p:spPr>
        <p:txBody>
          <a:bodyPr anchor="b">
            <a:noAutofit/>
          </a:bodyPr>
          <a:lstStyle>
            <a:lvl1pPr algn="ctr">
              <a:defRPr sz="17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02127" y="636419"/>
            <a:ext cx="2729792" cy="4094018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875"/>
            </a:lvl2pPr>
            <a:lvl3pPr marL="499948" indent="0">
              <a:buNone/>
              <a:defRPr sz="875"/>
            </a:lvl3pPr>
            <a:lvl4pPr marL="749922" indent="0">
              <a:buNone/>
              <a:defRPr sz="875"/>
            </a:lvl4pPr>
            <a:lvl5pPr marL="999896" indent="0">
              <a:buNone/>
              <a:defRPr sz="875"/>
            </a:lvl5pPr>
            <a:lvl6pPr marL="1249871" indent="0">
              <a:buNone/>
              <a:defRPr sz="875"/>
            </a:lvl6pPr>
            <a:lvl7pPr marL="1499845" indent="0">
              <a:buNone/>
              <a:defRPr sz="875"/>
            </a:lvl7pPr>
            <a:lvl8pPr marL="1749819" indent="0">
              <a:buNone/>
              <a:defRPr sz="875"/>
            </a:lvl8pPr>
            <a:lvl9pPr marL="1999793" indent="0">
              <a:buNone/>
              <a:defRPr sz="8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500" y="2032717"/>
            <a:ext cx="4945791" cy="2813445"/>
          </a:xfrm>
        </p:spPr>
        <p:txBody>
          <a:bodyPr anchor="t">
            <a:normAutofit/>
          </a:bodyPr>
          <a:lstStyle>
            <a:lvl1pPr marL="0" indent="0" algn="ctr">
              <a:buNone/>
              <a:defRPr sz="875"/>
            </a:lvl1pPr>
            <a:lvl2pPr marL="249974" indent="0">
              <a:buNone/>
              <a:defRPr sz="656"/>
            </a:lvl2pPr>
            <a:lvl3pPr marL="499948" indent="0">
              <a:buNone/>
              <a:defRPr sz="547"/>
            </a:lvl3pPr>
            <a:lvl4pPr marL="749922" indent="0">
              <a:buNone/>
              <a:defRPr sz="492"/>
            </a:lvl4pPr>
            <a:lvl5pPr marL="999896" indent="0">
              <a:buNone/>
              <a:defRPr sz="492"/>
            </a:lvl5pPr>
            <a:lvl6pPr marL="1249871" indent="0">
              <a:buNone/>
              <a:defRPr sz="492"/>
            </a:lvl6pPr>
            <a:lvl7pPr marL="1499845" indent="0">
              <a:buNone/>
              <a:defRPr sz="492"/>
            </a:lvl7pPr>
            <a:lvl8pPr marL="1749819" indent="0">
              <a:buNone/>
              <a:defRPr sz="492"/>
            </a:lvl8pPr>
            <a:lvl9pPr marL="1999793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495" y="508000"/>
            <a:ext cx="8628136" cy="8087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95" y="1443709"/>
            <a:ext cx="8628136" cy="33822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8947" y="4902737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7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7D6F30-B90C-4B8B-A9EC-5A92029B9428}" type="datetimeFigureOut">
              <a:rPr lang="en-US" smtClean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501" y="4902737"/>
            <a:ext cx="556072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7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77" y="4902737"/>
            <a:ext cx="627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7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87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249974" rtl="0" eaLnBrk="1" latinLnBrk="0" hangingPunct="1">
        <a:spcBef>
          <a:spcPct val="0"/>
        </a:spcBef>
        <a:buNone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7481" indent="-167306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25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393660" indent="-147623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560966" indent="-11809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757796" indent="-11809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"/>
        <a:defRPr sz="12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15260" indent="-11809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12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01483" indent="-12498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7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313185" indent="-12498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7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524886" indent="-12498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7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698315" indent="-124988" algn="l" defTabSz="249974" rtl="0" eaLnBrk="1" latinLnBrk="0" hangingPunct="1">
        <a:spcBef>
          <a:spcPct val="20000"/>
        </a:spcBef>
        <a:spcAft>
          <a:spcPts val="329"/>
        </a:spcAft>
        <a:buClr>
          <a:schemeClr val="tx2"/>
        </a:buClr>
        <a:buSzPct val="70000"/>
        <a:buFont typeface="Wingdings 2" charset="2"/>
        <a:buChar char=""/>
        <a:defRPr sz="766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1pPr>
      <a:lvl2pPr marL="249974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2pPr>
      <a:lvl3pPr marL="499948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3pPr>
      <a:lvl4pPr marL="749922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4pPr>
      <a:lvl5pPr marL="999896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5pPr>
      <a:lvl6pPr marL="1249871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6pPr>
      <a:lvl7pPr marL="1499845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7pPr>
      <a:lvl8pPr marL="1749819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8pPr>
      <a:lvl9pPr marL="1999793" algn="l" defTabSz="249974" rtl="0" eaLnBrk="1" latinLnBrk="0" hangingPunct="1">
        <a:defRPr sz="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ex.temple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2628900"/>
            <a:ext cx="7866696" cy="1524001"/>
          </a:xfrm>
        </p:spPr>
        <p:txBody>
          <a:bodyPr>
            <a:normAutofit fontScale="90000"/>
          </a:bodyPr>
          <a:lstStyle/>
          <a:p>
            <a:r>
              <a:rPr lang="en-US" sz="6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Systems in Organizations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Latko</a:t>
            </a:r>
            <a:endParaRPr lang="en-US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48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0"/>
            <a:ext cx="7620000" cy="762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4084" y="-127000"/>
            <a:ext cx="7164917" cy="952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Lecture vs. Activities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7" y="-132892"/>
            <a:ext cx="2521254" cy="837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1" y="445197"/>
            <a:ext cx="2039435" cy="2892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03494" y="1704999"/>
            <a:ext cx="797591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33" b="1" dirty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01" y="997599"/>
            <a:ext cx="2968773" cy="1979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94" y="958392"/>
            <a:ext cx="3419276" cy="2025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460" y="3026637"/>
            <a:ext cx="2324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Previous:  3 hours of lecture per week covering the topics the textbook tells 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2001" y="3104972"/>
            <a:ext cx="28098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Now: 1 hour of class discussion a week focusing on the most important learning objectives</a:t>
            </a:r>
          </a:p>
          <a:p>
            <a:endParaRPr lang="en-US" sz="1500" dirty="0"/>
          </a:p>
          <a:p>
            <a:pPr algn="ctr"/>
            <a:r>
              <a:rPr lang="en-US" sz="1500" b="1" dirty="0"/>
              <a:t>And</a:t>
            </a:r>
          </a:p>
          <a:p>
            <a:endParaRPr lang="en-US" sz="1500" dirty="0"/>
          </a:p>
          <a:p>
            <a:r>
              <a:rPr lang="en-US" sz="1500" dirty="0"/>
              <a:t>2 hours of in-class activities that reinforce those key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8102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0"/>
            <a:ext cx="7620000" cy="762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4084" y="-127000"/>
            <a:ext cx="7164917" cy="952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Active Learning</a:t>
            </a: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 rot="20512991" flipV="1">
            <a:off x="1703729" y="1287718"/>
            <a:ext cx="2455158" cy="2113889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rgbClr val="00B0F0"/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21301143" lon="20101125" rev="21573786"/>
            </a:camera>
            <a:lightRig rig="threePt" dir="t"/>
          </a:scene3d>
          <a:sp3d extrusionH="254000">
            <a:extrusionClr>
              <a:schemeClr val="tx2"/>
            </a:extrusionClr>
          </a:sp3d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 rot="7201049" flipV="1">
            <a:off x="5467894" y="1203967"/>
            <a:ext cx="2645250" cy="2125397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rgbClr val="92D050"/>
          </a:solidFill>
          <a:ln w="19050">
            <a:solidFill>
              <a:srgbClr val="92D050"/>
            </a:solidFill>
          </a:ln>
          <a:effectLst/>
          <a:scene3d>
            <a:camera prst="orthographicFront">
              <a:rot lat="21300000" lon="20100000" rev="21540000"/>
            </a:camera>
            <a:lightRig rig="threePt" dir="t"/>
          </a:scene3d>
          <a:sp3d extrusionH="254000">
            <a:extrusionClr>
              <a:srgbClr val="FFC000"/>
            </a:extrusionClr>
          </a:sp3d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V="1">
            <a:off x="3596299" y="3314150"/>
            <a:ext cx="2742418" cy="1865513"/>
          </a:xfrm>
          <a:custGeom>
            <a:avLst/>
            <a:gdLst>
              <a:gd name="T0" fmla="*/ 667 w 671"/>
              <a:gd name="T1" fmla="*/ 247 h 469"/>
              <a:gd name="T2" fmla="*/ 617 w 671"/>
              <a:gd name="T3" fmla="*/ 289 h 469"/>
              <a:gd name="T4" fmla="*/ 583 w 671"/>
              <a:gd name="T5" fmla="*/ 286 h 469"/>
              <a:gd name="T6" fmla="*/ 550 w 671"/>
              <a:gd name="T7" fmla="*/ 283 h 469"/>
              <a:gd name="T8" fmla="*/ 535 w 671"/>
              <a:gd name="T9" fmla="*/ 319 h 469"/>
              <a:gd name="T10" fmla="*/ 548 w 671"/>
              <a:gd name="T11" fmla="*/ 450 h 469"/>
              <a:gd name="T12" fmla="*/ 467 w 671"/>
              <a:gd name="T13" fmla="*/ 457 h 469"/>
              <a:gd name="T14" fmla="*/ 389 w 671"/>
              <a:gd name="T15" fmla="*/ 457 h 469"/>
              <a:gd name="T16" fmla="*/ 391 w 671"/>
              <a:gd name="T17" fmla="*/ 367 h 469"/>
              <a:gd name="T18" fmla="*/ 353 w 671"/>
              <a:gd name="T19" fmla="*/ 324 h 469"/>
              <a:gd name="T20" fmla="*/ 300 w 671"/>
              <a:gd name="T21" fmla="*/ 332 h 469"/>
              <a:gd name="T22" fmla="*/ 288 w 671"/>
              <a:gd name="T23" fmla="*/ 411 h 469"/>
              <a:gd name="T24" fmla="*/ 291 w 671"/>
              <a:gd name="T25" fmla="*/ 439 h 469"/>
              <a:gd name="T26" fmla="*/ 254 w 671"/>
              <a:gd name="T27" fmla="*/ 463 h 469"/>
              <a:gd name="T28" fmla="*/ 129 w 671"/>
              <a:gd name="T29" fmla="*/ 442 h 469"/>
              <a:gd name="T30" fmla="*/ 123 w 671"/>
              <a:gd name="T31" fmla="*/ 289 h 469"/>
              <a:gd name="T32" fmla="*/ 15 w 671"/>
              <a:gd name="T33" fmla="*/ 277 h 469"/>
              <a:gd name="T34" fmla="*/ 12 w 671"/>
              <a:gd name="T35" fmla="*/ 199 h 469"/>
              <a:gd name="T36" fmla="*/ 82 w 671"/>
              <a:gd name="T37" fmla="*/ 186 h 469"/>
              <a:gd name="T38" fmla="*/ 119 w 671"/>
              <a:gd name="T39" fmla="*/ 192 h 469"/>
              <a:gd name="T40" fmla="*/ 131 w 671"/>
              <a:gd name="T41" fmla="*/ 157 h 469"/>
              <a:gd name="T42" fmla="*/ 123 w 671"/>
              <a:gd name="T43" fmla="*/ 24 h 469"/>
              <a:gd name="T44" fmla="*/ 215 w 671"/>
              <a:gd name="T45" fmla="*/ 9 h 469"/>
              <a:gd name="T46" fmla="*/ 290 w 671"/>
              <a:gd name="T47" fmla="*/ 33 h 469"/>
              <a:gd name="T48" fmla="*/ 285 w 671"/>
              <a:gd name="T49" fmla="*/ 76 h 469"/>
              <a:gd name="T50" fmla="*/ 283 w 671"/>
              <a:gd name="T51" fmla="*/ 122 h 469"/>
              <a:gd name="T52" fmla="*/ 381 w 671"/>
              <a:gd name="T53" fmla="*/ 134 h 469"/>
              <a:gd name="T54" fmla="*/ 388 w 671"/>
              <a:gd name="T55" fmla="*/ 86 h 469"/>
              <a:gd name="T56" fmla="*/ 379 w 671"/>
              <a:gd name="T57" fmla="*/ 42 h 469"/>
              <a:gd name="T58" fmla="*/ 487 w 671"/>
              <a:gd name="T59" fmla="*/ 16 h 469"/>
              <a:gd name="T60" fmla="*/ 547 w 671"/>
              <a:gd name="T61" fmla="*/ 22 h 469"/>
              <a:gd name="T62" fmla="*/ 534 w 671"/>
              <a:gd name="T63" fmla="*/ 171 h 469"/>
              <a:gd name="T64" fmla="*/ 648 w 671"/>
              <a:gd name="T65" fmla="*/ 184 h 469"/>
              <a:gd name="T66" fmla="*/ 667 w 671"/>
              <a:gd name="T67" fmla="*/ 24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71" h="469">
                <a:moveTo>
                  <a:pt x="667" y="247"/>
                </a:moveTo>
                <a:cubicBezTo>
                  <a:pt x="663" y="269"/>
                  <a:pt x="646" y="288"/>
                  <a:pt x="617" y="289"/>
                </a:cubicBezTo>
                <a:cubicBezTo>
                  <a:pt x="607" y="289"/>
                  <a:pt x="595" y="287"/>
                  <a:pt x="583" y="286"/>
                </a:cubicBezTo>
                <a:cubicBezTo>
                  <a:pt x="573" y="285"/>
                  <a:pt x="558" y="281"/>
                  <a:pt x="550" y="283"/>
                </a:cubicBezTo>
                <a:cubicBezTo>
                  <a:pt x="540" y="286"/>
                  <a:pt x="536" y="308"/>
                  <a:pt x="535" y="319"/>
                </a:cubicBezTo>
                <a:cubicBezTo>
                  <a:pt x="532" y="365"/>
                  <a:pt x="542" y="411"/>
                  <a:pt x="548" y="450"/>
                </a:cubicBezTo>
                <a:cubicBezTo>
                  <a:pt x="519" y="453"/>
                  <a:pt x="497" y="454"/>
                  <a:pt x="467" y="457"/>
                </a:cubicBezTo>
                <a:cubicBezTo>
                  <a:pt x="447" y="459"/>
                  <a:pt x="408" y="469"/>
                  <a:pt x="389" y="457"/>
                </a:cubicBezTo>
                <a:cubicBezTo>
                  <a:pt x="365" y="441"/>
                  <a:pt x="393" y="393"/>
                  <a:pt x="391" y="367"/>
                </a:cubicBezTo>
                <a:cubicBezTo>
                  <a:pt x="390" y="343"/>
                  <a:pt x="371" y="327"/>
                  <a:pt x="353" y="324"/>
                </a:cubicBezTo>
                <a:cubicBezTo>
                  <a:pt x="335" y="322"/>
                  <a:pt x="314" y="324"/>
                  <a:pt x="300" y="332"/>
                </a:cubicBezTo>
                <a:cubicBezTo>
                  <a:pt x="280" y="344"/>
                  <a:pt x="284" y="386"/>
                  <a:pt x="288" y="411"/>
                </a:cubicBezTo>
                <a:cubicBezTo>
                  <a:pt x="289" y="420"/>
                  <a:pt x="292" y="431"/>
                  <a:pt x="291" y="439"/>
                </a:cubicBezTo>
                <a:cubicBezTo>
                  <a:pt x="288" y="453"/>
                  <a:pt x="272" y="461"/>
                  <a:pt x="254" y="463"/>
                </a:cubicBezTo>
                <a:cubicBezTo>
                  <a:pt x="205" y="468"/>
                  <a:pt x="165" y="451"/>
                  <a:pt x="129" y="442"/>
                </a:cubicBezTo>
                <a:cubicBezTo>
                  <a:pt x="142" y="398"/>
                  <a:pt x="144" y="304"/>
                  <a:pt x="123" y="289"/>
                </a:cubicBezTo>
                <a:cubicBezTo>
                  <a:pt x="102" y="274"/>
                  <a:pt x="40" y="301"/>
                  <a:pt x="15" y="277"/>
                </a:cubicBezTo>
                <a:cubicBezTo>
                  <a:pt x="0" y="263"/>
                  <a:pt x="0" y="218"/>
                  <a:pt x="12" y="199"/>
                </a:cubicBezTo>
                <a:cubicBezTo>
                  <a:pt x="24" y="178"/>
                  <a:pt x="55" y="182"/>
                  <a:pt x="82" y="186"/>
                </a:cubicBezTo>
                <a:cubicBezTo>
                  <a:pt x="91" y="187"/>
                  <a:pt x="108" y="195"/>
                  <a:pt x="119" y="192"/>
                </a:cubicBezTo>
                <a:cubicBezTo>
                  <a:pt x="128" y="189"/>
                  <a:pt x="130" y="171"/>
                  <a:pt x="131" y="157"/>
                </a:cubicBezTo>
                <a:cubicBezTo>
                  <a:pt x="135" y="107"/>
                  <a:pt x="126" y="67"/>
                  <a:pt x="123" y="24"/>
                </a:cubicBezTo>
                <a:cubicBezTo>
                  <a:pt x="152" y="21"/>
                  <a:pt x="183" y="12"/>
                  <a:pt x="215" y="9"/>
                </a:cubicBezTo>
                <a:cubicBezTo>
                  <a:pt x="248" y="7"/>
                  <a:pt x="285" y="11"/>
                  <a:pt x="290" y="33"/>
                </a:cubicBezTo>
                <a:cubicBezTo>
                  <a:pt x="291" y="41"/>
                  <a:pt x="286" y="69"/>
                  <a:pt x="285" y="76"/>
                </a:cubicBezTo>
                <a:cubicBezTo>
                  <a:pt x="283" y="90"/>
                  <a:pt x="278" y="108"/>
                  <a:pt x="283" y="122"/>
                </a:cubicBezTo>
                <a:cubicBezTo>
                  <a:pt x="293" y="150"/>
                  <a:pt x="360" y="156"/>
                  <a:pt x="381" y="134"/>
                </a:cubicBezTo>
                <a:cubicBezTo>
                  <a:pt x="390" y="125"/>
                  <a:pt x="389" y="102"/>
                  <a:pt x="388" y="86"/>
                </a:cubicBezTo>
                <a:cubicBezTo>
                  <a:pt x="386" y="70"/>
                  <a:pt x="377" y="57"/>
                  <a:pt x="379" y="42"/>
                </a:cubicBezTo>
                <a:cubicBezTo>
                  <a:pt x="383" y="0"/>
                  <a:pt x="449" y="13"/>
                  <a:pt x="487" y="16"/>
                </a:cubicBezTo>
                <a:cubicBezTo>
                  <a:pt x="508" y="18"/>
                  <a:pt x="528" y="20"/>
                  <a:pt x="547" y="22"/>
                </a:cubicBezTo>
                <a:cubicBezTo>
                  <a:pt x="535" y="63"/>
                  <a:pt x="529" y="143"/>
                  <a:pt x="534" y="171"/>
                </a:cubicBezTo>
                <a:cubicBezTo>
                  <a:pt x="540" y="198"/>
                  <a:pt x="617" y="167"/>
                  <a:pt x="648" y="184"/>
                </a:cubicBezTo>
                <a:cubicBezTo>
                  <a:pt x="660" y="191"/>
                  <a:pt x="671" y="224"/>
                  <a:pt x="667" y="247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bg1"/>
            </a:solidFill>
          </a:ln>
          <a:effectLst/>
          <a:scene3d>
            <a:camera prst="orthographicFront">
              <a:rot lat="21300000" lon="20100000" rev="21540000"/>
            </a:camera>
            <a:lightRig rig="threePt" dir="t"/>
          </a:scene3d>
          <a:sp3d extrusionH="254000">
            <a:extrusionClr>
              <a:schemeClr val="accent2">
                <a:lumMod val="50000"/>
              </a:schemeClr>
            </a:extrusionClr>
          </a:sp3d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2" name="TextBox 21"/>
          <p:cNvSpPr txBox="1"/>
          <p:nvPr/>
        </p:nvSpPr>
        <p:spPr>
          <a:xfrm rot="20645184">
            <a:off x="2278216" y="2098055"/>
            <a:ext cx="12577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Engagement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86100" y="3973456"/>
            <a:ext cx="195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Synthesis</a:t>
            </a:r>
          </a:p>
        </p:txBody>
      </p:sp>
      <p:sp>
        <p:nvSpPr>
          <p:cNvPr id="25" name="TextBox 24"/>
          <p:cNvSpPr txBox="1"/>
          <p:nvPr/>
        </p:nvSpPr>
        <p:spPr>
          <a:xfrm rot="1614452">
            <a:off x="6458316" y="1850293"/>
            <a:ext cx="957825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chemeClr val="bg1"/>
                </a:solidFill>
              </a:rPr>
              <a:t>Analysis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7" y="-132892"/>
            <a:ext cx="2521254" cy="8376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1" y="445197"/>
            <a:ext cx="2039435" cy="2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0"/>
            <a:ext cx="7620000" cy="762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4084" y="-127000"/>
            <a:ext cx="7164917" cy="952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Active 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4084" y="1270654"/>
            <a:ext cx="823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Solving business problems through Active Learning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10558F-3106-4403-9EDD-2F67F0EE827C}"/>
              </a:ext>
            </a:extLst>
          </p:cNvPr>
          <p:cNvGrpSpPr/>
          <p:nvPr/>
        </p:nvGrpSpPr>
        <p:grpSpPr>
          <a:xfrm>
            <a:off x="856887" y="1867685"/>
            <a:ext cx="8159737" cy="2946918"/>
            <a:chOff x="856887" y="1867685"/>
            <a:chExt cx="8159737" cy="2946918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 flipV="1">
              <a:off x="856887" y="2301819"/>
              <a:ext cx="3653178" cy="2060055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 flipV="1">
              <a:off x="5363446" y="2321653"/>
              <a:ext cx="3653178" cy="2060055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5400000" flipV="1">
              <a:off x="3457891" y="2064260"/>
              <a:ext cx="2946918" cy="2553768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76200" tIns="38100" rIns="76200" bIns="38100" numCol="1" anchor="t" anchorCtr="0" compatLnSpc="1">
              <a:prstTxWarp prst="textNoShape">
                <a:avLst/>
              </a:prstTxWarp>
            </a:bodyPr>
            <a:lstStyle/>
            <a:p>
              <a:endParaRPr lang="en-US" sz="15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32509" y="3130553"/>
              <a:ext cx="15371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Engagement</a:t>
              </a:r>
              <a:endParaRPr lang="en-US" sz="15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79841" y="3141089"/>
              <a:ext cx="11138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Analysis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55850" y="3141089"/>
              <a:ext cx="1952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Synthesis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7" y="-132892"/>
            <a:ext cx="2521254" cy="8376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1" y="445197"/>
            <a:ext cx="2039435" cy="2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0" y="0"/>
            <a:ext cx="7620000" cy="762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4084" y="-127000"/>
            <a:ext cx="7164917" cy="952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Active Learning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0518" y="3207498"/>
            <a:ext cx="12014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Engagement</a:t>
            </a:r>
            <a:endParaRPr lang="en-US" sz="1500" dirty="0"/>
          </a:p>
        </p:txBody>
      </p:sp>
      <p:sp>
        <p:nvSpPr>
          <p:cNvPr id="19" name="Rectangle 18"/>
          <p:cNvSpPr/>
          <p:nvPr/>
        </p:nvSpPr>
        <p:spPr>
          <a:xfrm>
            <a:off x="4610787" y="3207498"/>
            <a:ext cx="8827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Analysis</a:t>
            </a:r>
            <a:endParaRPr 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6374915" y="3125034"/>
            <a:ext cx="195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Synthesis</a:t>
            </a:r>
          </a:p>
        </p:txBody>
      </p:sp>
      <p:pic>
        <p:nvPicPr>
          <p:cNvPr id="17" name="Picture 16" descr="https://www.edrawsoft.com/images/examples/software-service-cross-function-proces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23" y="1270696"/>
            <a:ext cx="5264020" cy="3615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429807" y="4386170"/>
            <a:ext cx="1157778" cy="7848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Learning to synthesize issues!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4030" y="981558"/>
            <a:ext cx="1583093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Students are creating these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549" y="2440647"/>
            <a:ext cx="1370435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Applying knowledge!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0266" y="4597767"/>
            <a:ext cx="1583093" cy="7848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Real life, relatable examples!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17" y="-132892"/>
            <a:ext cx="2521254" cy="837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41" y="445197"/>
            <a:ext cx="2039435" cy="2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21277"/>
            <a:ext cx="8628136" cy="808708"/>
          </a:xfrm>
        </p:spPr>
        <p:txBody>
          <a:bodyPr>
            <a:normAutofit/>
          </a:bodyPr>
          <a:lstStyle/>
          <a:p>
            <a:r>
              <a:rPr lang="en-US" dirty="0"/>
              <a:t>Wikipedia (and other questionable sources)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485900"/>
            <a:ext cx="3312616" cy="3382962"/>
          </a:xfrm>
        </p:spPr>
      </p:pic>
      <p:sp>
        <p:nvSpPr>
          <p:cNvPr id="7" name="TextBox 6"/>
          <p:cNvSpPr txBox="1"/>
          <p:nvPr/>
        </p:nvSpPr>
        <p:spPr>
          <a:xfrm>
            <a:off x="965200" y="1053722"/>
            <a:ext cx="502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any value to sources like Wikipedia in an academic environment?</a:t>
            </a:r>
          </a:p>
          <a:p>
            <a:endParaRPr lang="en-US" dirty="0"/>
          </a:p>
          <a:p>
            <a:r>
              <a:rPr lang="en-US" dirty="0"/>
              <a:t>What are the risks?</a:t>
            </a:r>
          </a:p>
          <a:p>
            <a:endParaRPr lang="en-US" dirty="0"/>
          </a:p>
          <a:p>
            <a:r>
              <a:rPr lang="en-US" dirty="0"/>
              <a:t>How timely and relevant can Wikipedia articles be?</a:t>
            </a:r>
          </a:p>
          <a:p>
            <a:endParaRPr lang="en-US" dirty="0"/>
          </a:p>
          <a:p>
            <a:r>
              <a:rPr lang="en-US" dirty="0"/>
              <a:t>What is the value of crowdsourcing information?</a:t>
            </a:r>
          </a:p>
          <a:p>
            <a:endParaRPr lang="en-US" dirty="0"/>
          </a:p>
          <a:p>
            <a:r>
              <a:rPr lang="en-US" dirty="0"/>
              <a:t>What is the role information technology plays in crowdsourcing of information?</a:t>
            </a:r>
          </a:p>
          <a:p>
            <a:endParaRPr lang="en-US" dirty="0"/>
          </a:p>
          <a:p>
            <a:r>
              <a:rPr lang="en-US" dirty="0"/>
              <a:t>Can the benefits outweigh the risks if you understand them?</a:t>
            </a:r>
          </a:p>
        </p:txBody>
      </p:sp>
    </p:spTree>
    <p:extLst>
      <p:ext uri="{BB962C8B-B14F-4D97-AF65-F5344CB8AC3E}">
        <p14:creationId xmlns:p14="http://schemas.microsoft.com/office/powerpoint/2010/main" val="18600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57" y="-129751"/>
            <a:ext cx="8153400" cy="6944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9575578"/>
              </p:ext>
            </p:extLst>
          </p:nvPr>
        </p:nvGraphicFramePr>
        <p:xfrm>
          <a:off x="203198" y="499945"/>
          <a:ext cx="9753600" cy="150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8783102"/>
              </p:ext>
            </p:extLst>
          </p:nvPr>
        </p:nvGraphicFramePr>
        <p:xfrm>
          <a:off x="1041399" y="2286551"/>
          <a:ext cx="8077199" cy="150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9921123"/>
              </p:ext>
            </p:extLst>
          </p:nvPr>
        </p:nvGraphicFramePr>
        <p:xfrm>
          <a:off x="50799" y="4076700"/>
          <a:ext cx="10058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Right Arrow 3"/>
          <p:cNvSpPr/>
          <p:nvPr/>
        </p:nvSpPr>
        <p:spPr>
          <a:xfrm>
            <a:off x="1954714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859033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785218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926812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813669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08858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004048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965030" y="5217468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760098" y="5217095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878514" y="5217468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979462" y="5217095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rot="10800000">
            <a:off x="1136957" y="2186097"/>
            <a:ext cx="8305801" cy="19569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51318" y="1994073"/>
            <a:ext cx="91440" cy="192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>
            <a:off x="171756" y="3974205"/>
            <a:ext cx="8305801" cy="19569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13549" y="3775790"/>
            <a:ext cx="64008" cy="237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70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918277" y="-2666814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000" y="1714501"/>
            <a:ext cx="6019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going to be so special about this class? </a:t>
            </a:r>
          </a:p>
          <a:p>
            <a:endParaRPr lang="en-US" sz="4000" dirty="0"/>
          </a:p>
          <a:p>
            <a:r>
              <a:rPr lang="en-US" sz="4000" dirty="0"/>
              <a:t>It’s just another intro class?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400" y="495300"/>
            <a:ext cx="355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overpriced, outdated textbooks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5759" y="5307568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 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8496" y="1116568"/>
            <a:ext cx="481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Superficial knowledge vs. deeper understanding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600" y="4610100"/>
            <a:ext cx="647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these techniques to look like a rock-star in your other classes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08800" y="295182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is more!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201" y="5143500"/>
            <a:ext cx="286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lecture, more activities</a:t>
            </a:r>
          </a:p>
        </p:txBody>
      </p:sp>
    </p:spTree>
    <p:extLst>
      <p:ext uri="{BB962C8B-B14F-4D97-AF65-F5344CB8AC3E}">
        <p14:creationId xmlns:p14="http://schemas.microsoft.com/office/powerpoint/2010/main" val="177408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5918277" y="-2666814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322" y="2219861"/>
            <a:ext cx="5686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exactly do you mean by in-class activities?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3800" y="723900"/>
            <a:ext cx="24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 in small teams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0260" y="5067300"/>
            <a:ext cx="430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 deeper understanding of material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7801" y="1562100"/>
            <a:ext cx="33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be present to receive credit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801" y="4076700"/>
            <a:ext cx="52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Must hand in completed worksheet to receive credit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1400" y="41910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Engaging</a:t>
            </a:r>
          </a:p>
        </p:txBody>
      </p:sp>
    </p:spTree>
    <p:extLst>
      <p:ext uri="{BB962C8B-B14F-4D97-AF65-F5344CB8AC3E}">
        <p14:creationId xmlns:p14="http://schemas.microsoft.com/office/powerpoint/2010/main" val="1806004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6" y="508000"/>
            <a:ext cx="4997467" cy="808708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182" y="1502323"/>
            <a:ext cx="5941430" cy="3382293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18158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1873" y="7143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95300"/>
            <a:ext cx="7772400" cy="1250156"/>
          </a:xfrm>
        </p:spPr>
        <p:txBody>
          <a:bodyPr>
            <a:normAutofit fontScale="92500"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First In-Class Activity…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4913" y="1834356"/>
            <a:ext cx="8229600" cy="27048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Learn more about the course and instructor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Must complete individual worksheet for all activities (even if working in a group)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All activities are graded </a:t>
            </a:r>
            <a:r>
              <a:rPr lang="en-US" sz="3200" b="1" u="sng" dirty="0">
                <a:solidFill>
                  <a:schemeClr val="tx1"/>
                </a:solidFill>
              </a:rPr>
              <a:t>pass/fail</a:t>
            </a:r>
            <a:r>
              <a:rPr lang="en-US" sz="3200" dirty="0">
                <a:solidFill>
                  <a:schemeClr val="tx1"/>
                </a:solidFill>
              </a:rPr>
              <a:t> based on doing your due diligence </a:t>
            </a:r>
          </a:p>
        </p:txBody>
      </p:sp>
    </p:spTree>
    <p:extLst>
      <p:ext uri="{BB962C8B-B14F-4D97-AF65-F5344CB8AC3E}">
        <p14:creationId xmlns:p14="http://schemas.microsoft.com/office/powerpoint/2010/main" val="31999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495" y="114300"/>
            <a:ext cx="8628136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Quick Bio – </a:t>
            </a:r>
            <a:r>
              <a:rPr lang="en-US" dirty="0" smtClean="0"/>
              <a:t>Jonathan Latko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270000"/>
            <a:ext cx="8763000" cy="3556000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Almost 20 years </a:t>
            </a:r>
            <a:r>
              <a:rPr lang="en-US" dirty="0" smtClean="0"/>
              <a:t>in higher education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Launched </a:t>
            </a:r>
            <a:r>
              <a:rPr lang="en-US" dirty="0" smtClean="0"/>
              <a:t>the Computer Recycling Center in 2003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BA in </a:t>
            </a:r>
            <a:r>
              <a:rPr lang="en-US" dirty="0" err="1" smtClean="0"/>
              <a:t>Poli</a:t>
            </a:r>
            <a:r>
              <a:rPr lang="en-US" dirty="0" err="1" smtClean="0"/>
              <a:t>Sci</a:t>
            </a:r>
            <a:r>
              <a:rPr lang="en-US" dirty="0" smtClean="0"/>
              <a:t> Dickson College, MBA E-business Fox, </a:t>
            </a:r>
            <a:r>
              <a:rPr lang="en-US" dirty="0" err="1" smtClean="0"/>
              <a:t>EdD</a:t>
            </a:r>
            <a:r>
              <a:rPr lang="en-US" dirty="0" smtClean="0"/>
              <a:t> program College of Ed Temple U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 smtClean="0"/>
              <a:t>taught at </a:t>
            </a:r>
            <a:r>
              <a:rPr lang="en-US" dirty="0" smtClean="0"/>
              <a:t>u</a:t>
            </a:r>
            <a:r>
              <a:rPr lang="en-US" dirty="0" smtClean="0"/>
              <a:t>nder-graduate classes in various forms for over 16 years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244" y="1474624"/>
            <a:ext cx="7866696" cy="2297276"/>
          </a:xfrm>
        </p:spPr>
        <p:txBody>
          <a:bodyPr>
            <a:normAutofit/>
          </a:bodyPr>
          <a:lstStyle/>
          <a:p>
            <a:r>
              <a:rPr lang="en-US" dirty="0"/>
              <a:t>On to Unit 1!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Prepare with Readings &amp; Videos before our next Class!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1487" y="2672834"/>
            <a:ext cx="271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https://webex.temple.edu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63" y="1316708"/>
            <a:ext cx="8229600" cy="4114800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 Nobody teaches an intro class like this in Fox or in any other colleges!</a:t>
            </a:r>
          </a:p>
          <a:p>
            <a:r>
              <a:rPr lang="en-US" dirty="0"/>
              <a:t> We will face some challenges, plan on it!</a:t>
            </a:r>
          </a:p>
          <a:p>
            <a:r>
              <a:rPr lang="en-US" dirty="0"/>
              <a:t> You will find the class engaging and fun!!</a:t>
            </a:r>
          </a:p>
          <a:p>
            <a:r>
              <a:rPr lang="en-US" dirty="0"/>
              <a:t> You will acquire knowledge and skills that you will use in future classes and your career!!!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53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190500"/>
            <a:ext cx="8628136" cy="762000"/>
          </a:xfrm>
        </p:spPr>
        <p:txBody>
          <a:bodyPr/>
          <a:lstStyle/>
          <a:p>
            <a:r>
              <a:rPr lang="en-US" dirty="0" smtClean="0"/>
              <a:t>My REAL Mission!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99" y="876300"/>
            <a:ext cx="3124200" cy="483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876300"/>
            <a:ext cx="3352800" cy="483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876300"/>
            <a:ext cx="5029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dirty="0"/>
              <a:t> Core concepts of MIS</a:t>
            </a:r>
          </a:p>
          <a:p>
            <a:r>
              <a:rPr lang="en-US" dirty="0"/>
              <a:t> Identify/analyze organizational systems &amp; processes</a:t>
            </a:r>
          </a:p>
          <a:p>
            <a:pPr lvl="1"/>
            <a:r>
              <a:rPr lang="en-US" dirty="0"/>
              <a:t> conceptual diagramming, process decomposition, &amp; data modeling</a:t>
            </a:r>
          </a:p>
          <a:p>
            <a:r>
              <a:rPr lang="en-US" dirty="0"/>
              <a:t> Enterprise Systems : ERP, SCM, CRM</a:t>
            </a:r>
          </a:p>
          <a:p>
            <a:r>
              <a:rPr lang="en-US" dirty="0"/>
              <a:t> Platforms &amp; Cloud Computing</a:t>
            </a:r>
          </a:p>
          <a:p>
            <a:r>
              <a:rPr lang="en-US" dirty="0"/>
              <a:t> Artificial Intelligence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495" y="1562100"/>
            <a:ext cx="8628136" cy="3382293"/>
          </a:xfrm>
          <a:effectLst/>
        </p:spPr>
        <p:txBody>
          <a:bodyPr>
            <a:normAutofit lnSpcReduction="10000"/>
          </a:bodyPr>
          <a:lstStyle/>
          <a:p>
            <a:r>
              <a:rPr lang="en-US" dirty="0"/>
              <a:t> Understand core MIS concepts</a:t>
            </a:r>
          </a:p>
          <a:p>
            <a:r>
              <a:rPr lang="en-US" dirty="0"/>
              <a:t> Learn and practice how to Analyze Organizational Systems &amp; Processes</a:t>
            </a:r>
          </a:p>
          <a:p>
            <a:r>
              <a:rPr lang="en-US" dirty="0"/>
              <a:t> Gain experience in identifying and using multiple types of systems used by organizations ranging from start-ups to global enterprises</a:t>
            </a:r>
          </a:p>
          <a:p>
            <a:r>
              <a:rPr lang="en-US" dirty="0"/>
              <a:t> Learn the basics of cloud computing and Artificial Intelligence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0270"/>
            <a:ext cx="8229600" cy="952500"/>
          </a:xfrm>
        </p:spPr>
        <p:txBody>
          <a:bodyPr/>
          <a:lstStyle/>
          <a:p>
            <a:r>
              <a:rPr lang="en-US" dirty="0"/>
              <a:t>Graded Components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15515"/>
              </p:ext>
            </p:extLst>
          </p:nvPr>
        </p:nvGraphicFramePr>
        <p:xfrm>
          <a:off x="965200" y="952500"/>
          <a:ext cx="8229600" cy="3086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2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6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126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In-Class Activities &amp; Worksheets (approximately 24)</a:t>
                      </a:r>
                    </a:p>
                    <a:p>
                      <a:r>
                        <a:rPr lang="en-US" sz="2000" dirty="0"/>
                        <a:t>   </a:t>
                      </a:r>
                      <a:r>
                        <a:rPr lang="en-US" sz="1800" dirty="0"/>
                        <a:t>* must be present in </a:t>
                      </a:r>
                      <a:r>
                        <a:rPr lang="en-US" sz="1800" dirty="0" smtClean="0"/>
                        <a:t>class and submit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/>
                        <a:t>to earn credit – no exceptions!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015">
                <a:tc>
                  <a:txBody>
                    <a:bodyPr/>
                    <a:lstStyle/>
                    <a:p>
                      <a:r>
                        <a:rPr lang="en-US" sz="2000" dirty="0"/>
                        <a:t>Learn IT! and Max Lab Assignments </a:t>
                      </a:r>
                    </a:p>
                    <a:p>
                      <a:pPr lvl="0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no late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assignments accepted – no exceptions!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Midterm Exam #1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Midterm Exam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Exam #3 (50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smtClean="0"/>
                        <a:t>minutes)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5200" y="436810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In-Class activities will not be returned.  </a:t>
            </a:r>
          </a:p>
          <a:p>
            <a:r>
              <a:rPr lang="en-US" sz="1200" dirty="0"/>
              <a:t>Completed assignments will not be returned in class but will be retained by your instructor for a period of two weeks after grades have been posted.  After this two week period completed assignments will be disposed of. </a:t>
            </a:r>
          </a:p>
        </p:txBody>
      </p:sp>
    </p:spTree>
    <p:extLst>
      <p:ext uri="{BB962C8B-B14F-4D97-AF65-F5344CB8AC3E}">
        <p14:creationId xmlns:p14="http://schemas.microsoft.com/office/powerpoint/2010/main" val="341019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Required Textbooks!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1981200"/>
            <a:ext cx="3120473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790700"/>
            <a:ext cx="3048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472" y="2705100"/>
            <a:ext cx="91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Vs.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1041400" y="1790700"/>
            <a:ext cx="2590800" cy="251460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8200" y="4600564"/>
            <a:ext cx="6585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interesting collection of current, engaging </a:t>
            </a:r>
          </a:p>
          <a:p>
            <a:r>
              <a:rPr lang="en-US" sz="2400" dirty="0"/>
              <a:t>readings that are freely available over the Internet</a:t>
            </a:r>
          </a:p>
        </p:txBody>
      </p:sp>
    </p:spTree>
    <p:extLst>
      <p:ext uri="{BB962C8B-B14F-4D97-AF65-F5344CB8AC3E}">
        <p14:creationId xmlns:p14="http://schemas.microsoft.com/office/powerpoint/2010/main" val="18323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2" y="113308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/>
              <a:t>No Required Textbook!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936097"/>
            <a:ext cx="4040188" cy="533135"/>
          </a:xfrm>
          <a:effectLst/>
        </p:spPr>
        <p:txBody>
          <a:bodyPr/>
          <a:lstStyle/>
          <a:p>
            <a:r>
              <a:rPr lang="en-US" sz="2400" dirty="0"/>
              <a:t>What you will love!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200" y="1660132"/>
            <a:ext cx="4040188" cy="2590800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How much does the typical textbook cost?</a:t>
            </a:r>
          </a:p>
          <a:p>
            <a:r>
              <a:rPr lang="en-US" sz="2000" dirty="0"/>
              <a:t>No publisher that constantly changes editions so you can’t sell your old textbook</a:t>
            </a:r>
          </a:p>
          <a:p>
            <a:r>
              <a:rPr lang="en-US" sz="2000" dirty="0"/>
              <a:t>How old is the majority of the material in a traditional textbook?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3027" y="936097"/>
            <a:ext cx="4041775" cy="533135"/>
          </a:xfrm>
          <a:effectLst/>
        </p:spPr>
        <p:txBody>
          <a:bodyPr/>
          <a:lstStyle/>
          <a:p>
            <a:r>
              <a:rPr lang="en-US" sz="2400" dirty="0"/>
              <a:t>What you may dislike!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3027" y="1746320"/>
            <a:ext cx="4041775" cy="3292740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Lots of different articles from: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Different authors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Different audiences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Different formats</a:t>
            </a:r>
          </a:p>
          <a:p>
            <a:r>
              <a:rPr lang="en-US" sz="2000" dirty="0"/>
              <a:t>No author, editors &amp; reviewers making the connections for you </a:t>
            </a:r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8000" y="4408028"/>
            <a:ext cx="949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Life as a business professional does not have a textbook that you can turn to for the</a:t>
            </a:r>
          </a:p>
          <a:p>
            <a:r>
              <a:rPr lang="en-US" sz="2000" dirty="0"/>
              <a:t>answers.  This is how you will learn what you need to be successful in the real world.  </a:t>
            </a:r>
          </a:p>
        </p:txBody>
      </p:sp>
    </p:spTree>
    <p:extLst>
      <p:ext uri="{BB962C8B-B14F-4D97-AF65-F5344CB8AC3E}">
        <p14:creationId xmlns:p14="http://schemas.microsoft.com/office/powerpoint/2010/main" val="24822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1BCCD6ED-86B8-4D55-AA31-DD7F37044FD4}" vid="{3813B7CC-1053-4280-83F2-1C82D31D21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1309</TotalTime>
  <Words>908</Words>
  <Application>Microsoft Office PowerPoint</Application>
  <PresentationFormat>Custom</PresentationFormat>
  <Paragraphs>166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Calisto MT</vt:lpstr>
      <vt:lpstr>Helvetica</vt:lpstr>
      <vt:lpstr>Trebuchet MS</vt:lpstr>
      <vt:lpstr>Wingdings</vt:lpstr>
      <vt:lpstr>Wingdings 2</vt:lpstr>
      <vt:lpstr>MIS2101</vt:lpstr>
      <vt:lpstr>Information Systems in Organizations  Introduction Jonathan Latko</vt:lpstr>
      <vt:lpstr>Quick Bio – Jonathan Latko</vt:lpstr>
      <vt:lpstr>Managing Expectations</vt:lpstr>
      <vt:lpstr>My REAL Mission!</vt:lpstr>
      <vt:lpstr>Course Description</vt:lpstr>
      <vt:lpstr>Course Objectives</vt:lpstr>
      <vt:lpstr>Graded Components</vt:lpstr>
      <vt:lpstr>No Required Textbooks!</vt:lpstr>
      <vt:lpstr>No Required Textbook!</vt:lpstr>
      <vt:lpstr>Lecture vs. Activities</vt:lpstr>
      <vt:lpstr>Active Learning</vt:lpstr>
      <vt:lpstr>Active Learning</vt:lpstr>
      <vt:lpstr>Active Learning</vt:lpstr>
      <vt:lpstr>Wikipedia (and other questionable sources)</vt:lpstr>
      <vt:lpstr>Roadmap</vt:lpstr>
      <vt:lpstr>PowerPoint Presentation</vt:lpstr>
      <vt:lpstr>PowerPoint Presentation</vt:lpstr>
      <vt:lpstr>Worksheets will not be returned </vt:lpstr>
      <vt:lpstr>PowerPoint Presentation</vt:lpstr>
      <vt:lpstr>On to Unit 1!  Prepare with Readings &amp; Videos before our next Class!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and Managing Complexity</dc:title>
  <dc:creator>David</dc:creator>
  <cp:lastModifiedBy>Jonathan Latko</cp:lastModifiedBy>
  <cp:revision>113</cp:revision>
  <dcterms:created xsi:type="dcterms:W3CDTF">2015-03-16T11:37:14Z</dcterms:created>
  <dcterms:modified xsi:type="dcterms:W3CDTF">2019-05-14T03:02:18Z</dcterms:modified>
</cp:coreProperties>
</file>