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b="def" i="def"/>
      <a:tcStyle>
        <a:tcBdr/>
        <a:fill>
          <a:solidFill>
            <a:srgbClr val="E7E7ED"/>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7" name="Shape 37"/>
          <p:cNvSpPr/>
          <p:nvPr>
            <p:ph type="sldImg"/>
          </p:nvPr>
        </p:nvSpPr>
        <p:spPr>
          <a:xfrm>
            <a:off x="1143000" y="685800"/>
            <a:ext cx="4572000" cy="3429000"/>
          </a:xfrm>
          <a:prstGeom prst="rect">
            <a:avLst/>
          </a:prstGeom>
        </p:spPr>
        <p:txBody>
          <a:bodyPr/>
          <a:lstStyle/>
          <a:p>
            <a:pPr/>
          </a:p>
        </p:txBody>
      </p:sp>
      <p:sp>
        <p:nvSpPr>
          <p:cNvPr id="38" name="Shape 3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Times New Roman"/>
      </a:defRPr>
    </a:lvl1pPr>
    <a:lvl2pPr indent="228600" latinLnBrk="0">
      <a:spcBef>
        <a:spcPts val="400"/>
      </a:spcBef>
      <a:defRPr sz="1200">
        <a:latin typeface="+mn-lt"/>
        <a:ea typeface="+mn-ea"/>
        <a:cs typeface="+mn-cs"/>
        <a:sym typeface="Times New Roman"/>
      </a:defRPr>
    </a:lvl2pPr>
    <a:lvl3pPr indent="457200" latinLnBrk="0">
      <a:spcBef>
        <a:spcPts val="400"/>
      </a:spcBef>
      <a:defRPr sz="1200">
        <a:latin typeface="+mn-lt"/>
        <a:ea typeface="+mn-ea"/>
        <a:cs typeface="+mn-cs"/>
        <a:sym typeface="Times New Roman"/>
      </a:defRPr>
    </a:lvl3pPr>
    <a:lvl4pPr indent="685800" latinLnBrk="0">
      <a:spcBef>
        <a:spcPts val="400"/>
      </a:spcBef>
      <a:defRPr sz="1200">
        <a:latin typeface="+mn-lt"/>
        <a:ea typeface="+mn-ea"/>
        <a:cs typeface="+mn-cs"/>
        <a:sym typeface="Times New Roman"/>
      </a:defRPr>
    </a:lvl4pPr>
    <a:lvl5pPr indent="914400" latinLnBrk="0">
      <a:spcBef>
        <a:spcPts val="400"/>
      </a:spcBef>
      <a:defRPr sz="1200">
        <a:latin typeface="+mn-lt"/>
        <a:ea typeface="+mn-ea"/>
        <a:cs typeface="+mn-cs"/>
        <a:sym typeface="Times New Roman"/>
      </a:defRPr>
    </a:lvl5pPr>
    <a:lvl6pPr indent="1143000" latinLnBrk="0">
      <a:spcBef>
        <a:spcPts val="400"/>
      </a:spcBef>
      <a:defRPr sz="1200">
        <a:latin typeface="+mn-lt"/>
        <a:ea typeface="+mn-ea"/>
        <a:cs typeface="+mn-cs"/>
        <a:sym typeface="Times New Roman"/>
      </a:defRPr>
    </a:lvl6pPr>
    <a:lvl7pPr indent="1371600" latinLnBrk="0">
      <a:spcBef>
        <a:spcPts val="400"/>
      </a:spcBef>
      <a:defRPr sz="1200">
        <a:latin typeface="+mn-lt"/>
        <a:ea typeface="+mn-ea"/>
        <a:cs typeface="+mn-cs"/>
        <a:sym typeface="Times New Roman"/>
      </a:defRPr>
    </a:lvl7pPr>
    <a:lvl8pPr indent="1600200" latinLnBrk="0">
      <a:spcBef>
        <a:spcPts val="400"/>
      </a:spcBef>
      <a:defRPr sz="1200">
        <a:latin typeface="+mn-lt"/>
        <a:ea typeface="+mn-ea"/>
        <a:cs typeface="+mn-cs"/>
        <a:sym typeface="Times New Roman"/>
      </a:defRPr>
    </a:lvl8pPr>
    <a:lvl9pPr indent="1828800" latinLnBrk="0">
      <a:spcBef>
        <a:spcPts val="400"/>
      </a:spcBef>
      <a:defRPr sz="1200">
        <a:latin typeface="+mn-lt"/>
        <a:ea typeface="+mn-ea"/>
        <a:cs typeface="+mn-cs"/>
        <a:sym typeface="Times New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a:noFill/>
        </p:spPr>
        <p:txBody>
          <a:bodyPr/>
          <a:lstStyle>
            <a:lvl1pPr indent="0" algn="ctr">
              <a:defRPr>
                <a:solidFill>
                  <a:srgbClr val="000000"/>
                </a:solidFill>
              </a:defRPr>
            </a:lvl1p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le and Content">
    <p:spTree>
      <p:nvGrpSpPr>
        <p:cNvPr id="1" name=""/>
        <p:cNvGrpSpPr/>
        <p:nvPr/>
      </p:nvGrpSpPr>
      <p:grpSpPr>
        <a:xfrm>
          <a:off x="0" y="0"/>
          <a:ext cx="0" cy="0"/>
          <a:chOff x="0" y="0"/>
          <a:chExt cx="0" cy="0"/>
        </a:xfrm>
      </p:grpSpPr>
      <p:sp>
        <p:nvSpPr>
          <p:cNvPr id="29" name="Title 1"/>
          <p:cNvSpPr/>
          <p:nvPr/>
        </p:nvSpPr>
        <p:spPr>
          <a:xfrm>
            <a:off x="0" y="6096000"/>
            <a:ext cx="9144000" cy="762000"/>
          </a:xfrm>
          <a:prstGeom prst="rect">
            <a:avLst/>
          </a:prstGeom>
          <a:solidFill>
            <a:srgbClr val="9E1B34"/>
          </a:solidFill>
          <a:ln w="12700">
            <a:miter lim="400000"/>
          </a:ln>
        </p:spPr>
        <p:txBody>
          <a:bodyPr lIns="45719" rIns="45719" anchor="ctr"/>
          <a:lstStyle/>
          <a:p>
            <a:pPr>
              <a:defRPr sz="4400">
                <a:solidFill>
                  <a:schemeClr val="accent3">
                    <a:lumOff val="44000"/>
                  </a:schemeClr>
                </a:solidFill>
              </a:defRPr>
            </a:pPr>
          </a:p>
        </p:txBody>
      </p:sp>
      <p:sp>
        <p:nvSpPr>
          <p:cNvPr id="30" name="Title Text"/>
          <p:cNvSpPr txBox="1"/>
          <p:nvPr>
            <p:ph type="title"/>
          </p:nvPr>
        </p:nvSpPr>
        <p:spPr>
          <a:xfrm>
            <a:off x="0" y="0"/>
            <a:ext cx="9144000" cy="838200"/>
          </a:xfrm>
          <a:prstGeom prst="rect">
            <a:avLst/>
          </a:prstGeom>
        </p:spPr>
        <p:txBody>
          <a:bodyPr/>
          <a:lstStyle>
            <a:lvl1pPr>
              <a:defRPr sz="3200"/>
            </a:lvl1pPr>
          </a:lstStyle>
          <a:p>
            <a:pPr/>
            <a:r>
              <a:t>Title Text</a:t>
            </a:r>
          </a:p>
        </p:txBody>
      </p:sp>
      <p:sp>
        <p:nvSpPr>
          <p:cNvPr id="31" name="Slide Number"/>
          <p:cNvSpPr txBox="1"/>
          <p:nvPr>
            <p:ph type="sldNum" sz="quarter" idx="2"/>
          </p:nvPr>
        </p:nvSpPr>
        <p:spPr>
          <a:xfrm>
            <a:off x="8328659" y="6330331"/>
            <a:ext cx="358141" cy="372751"/>
          </a:xfrm>
          <a:prstGeom prst="rect">
            <a:avLst/>
          </a:prstGeom>
        </p:spPr>
        <p:txBody>
          <a:bodyPr/>
          <a:lstStyle>
            <a:lvl1pPr>
              <a:defRPr sz="2000"/>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Title Text"/>
          <p:cNvSpPr txBox="1"/>
          <p:nvPr>
            <p:ph type="title"/>
          </p:nvPr>
        </p:nvSpPr>
        <p:spPr>
          <a:xfrm>
            <a:off x="0" y="0"/>
            <a:ext cx="9144000" cy="1524000"/>
          </a:xfrm>
          <a:prstGeom prst="rect">
            <a:avLst/>
          </a:prstGeom>
          <a:solidFill>
            <a:srgbClr val="9E1B34"/>
          </a:solidFill>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379460" y="6172200"/>
            <a:ext cx="307340" cy="311408"/>
          </a:xfrm>
          <a:prstGeom prst="rect">
            <a:avLst/>
          </a:prstGeom>
          <a:ln w="12700">
            <a:miter lim="400000"/>
          </a:ln>
        </p:spPr>
        <p:txBody>
          <a:bodyPr wrap="none" lIns="45719" rIns="45719">
            <a:spAutoFit/>
          </a:bodyPr>
          <a:lstStyle>
            <a:lvl1pPr algn="r">
              <a:defRPr sz="1600">
                <a:latin typeface="+mn-lt"/>
                <a:ea typeface="+mn-ea"/>
                <a:cs typeface="+mn-cs"/>
                <a:sym typeface="Times New Roman"/>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0" marR="0" indent="338138" algn="l" defTabSz="914400" rtl="0" latinLnBrk="0">
        <a:lnSpc>
          <a:spcPct val="100000"/>
        </a:lnSpc>
        <a:spcBef>
          <a:spcPts val="0"/>
        </a:spcBef>
        <a:spcAft>
          <a:spcPts val="0"/>
        </a:spcAft>
        <a:buClrTx/>
        <a:buSzTx/>
        <a:buFontTx/>
        <a:buNone/>
        <a:tabLst/>
        <a:defRPr b="0" baseline="0" cap="none" i="0" spc="0" strike="noStrike" sz="4400" u="none">
          <a:ln>
            <a:noFill/>
          </a:ln>
          <a:solidFill>
            <a:schemeClr val="accent3">
              <a:lumOff val="44000"/>
            </a:schemeClr>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chemeClr val="accent3">
              <a:lumOff val="44000"/>
            </a:schemeClr>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chemeClr val="accent3">
              <a:lumOff val="44000"/>
            </a:schemeClr>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chemeClr val="accent3">
              <a:lumOff val="44000"/>
            </a:schemeClr>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4400" u="none">
          <a:ln>
            <a:noFill/>
          </a:ln>
          <a:solidFill>
            <a:schemeClr val="accent3">
              <a:lumOff val="44000"/>
            </a:schemeClr>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b="0" baseline="0" cap="none" i="0" spc="0" strike="noStrike" sz="4400" u="none">
          <a:ln>
            <a:noFill/>
          </a:ln>
          <a:solidFill>
            <a:schemeClr val="accent3">
              <a:lumOff val="44000"/>
            </a:schemeClr>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b="0" baseline="0" cap="none" i="0" spc="0" strike="noStrike" sz="4400" u="none">
          <a:ln>
            <a:noFill/>
          </a:ln>
          <a:solidFill>
            <a:schemeClr val="accent3">
              <a:lumOff val="44000"/>
            </a:schemeClr>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b="0" baseline="0" cap="none" i="0" spc="0" strike="noStrike" sz="4400" u="none">
          <a:ln>
            <a:noFill/>
          </a:ln>
          <a:solidFill>
            <a:schemeClr val="accent3">
              <a:lumOff val="44000"/>
            </a:schemeClr>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b="0" baseline="0" cap="none" i="0" spc="0" strike="noStrike" sz="4400" u="none">
          <a:ln>
            <a:noFill/>
          </a:ln>
          <a:solidFill>
            <a:schemeClr val="accent3">
              <a:lumOff val="44000"/>
            </a:schemeClr>
          </a:solidFill>
          <a:uFillTx/>
          <a:latin typeface="Arial"/>
          <a:ea typeface="Arial"/>
          <a:cs typeface="Arial"/>
          <a:sym typeface="Arial"/>
        </a:defRPr>
      </a:lvl9pPr>
    </p:titleStyle>
    <p:bodyStyle>
      <a:lvl1pPr marL="342900" marR="0" indent="-3429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1pPr>
      <a:lvl2pPr marL="764930" marR="0" indent="-30773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2pPr>
      <a:lvl3pPr marL="1181100" marR="0" indent="-2667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3pPr>
      <a:lvl4pPr marL="1662545" marR="0" indent="-290945"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4pPr>
      <a:lvl5pPr marL="2148839" marR="0" indent="-320039"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5pPr>
      <a:lvl6pPr marL="2606039" marR="0" indent="-320039"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6pPr>
      <a:lvl7pPr marL="3063239" marR="0" indent="-320039"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7pPr>
      <a:lvl8pPr marL="3520440" marR="0" indent="-32004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8pPr>
      <a:lvl9pPr marL="3977640" marR="0" indent="-32004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Times New Roman"/>
        </a:defRPr>
      </a:lvl5pPr>
      <a:lvl6pPr marL="0" marR="0" indent="22860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Times New Roman"/>
        </a:defRPr>
      </a:lvl6pPr>
      <a:lvl7pPr marL="0" marR="0" indent="27432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Times New Roman"/>
        </a:defRPr>
      </a:lvl7pPr>
      <a:lvl8pPr marL="0" marR="0" indent="32004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Times New Roman"/>
        </a:defRPr>
      </a:lvl8pPr>
      <a:lvl9pPr marL="0" marR="0" indent="365760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 Id="rId3" Type="http://schemas.openxmlformats.org/officeDocument/2006/relationships/image" Target="../media/image5.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 name="Rectangle 2"/>
          <p:cNvSpPr txBox="1"/>
          <p:nvPr>
            <p:ph type="ctrTitle"/>
          </p:nvPr>
        </p:nvSpPr>
        <p:spPr>
          <a:xfrm>
            <a:off x="-9525" y="1143000"/>
            <a:ext cx="9144000" cy="1749425"/>
          </a:xfrm>
          <a:prstGeom prst="rect">
            <a:avLst/>
          </a:prstGeom>
          <a:solidFill>
            <a:srgbClr val="9E1B34"/>
          </a:solidFill>
        </p:spPr>
        <p:txBody>
          <a:bodyPr/>
          <a:lstStyle/>
          <a:p>
            <a:pPr>
              <a:defRPr sz="3600"/>
            </a:pPr>
            <a:br/>
            <a:r>
              <a:rPr sz="3200">
                <a:solidFill>
                  <a:schemeClr val="accent3">
                    <a:lumOff val="44000"/>
                  </a:schemeClr>
                </a:solidFill>
              </a:rPr>
              <a:t>JavaScript and the DOM</a:t>
            </a:r>
            <a:br>
              <a:rPr sz="3200">
                <a:solidFill>
                  <a:schemeClr val="accent3">
                    <a:lumOff val="44000"/>
                  </a:schemeClr>
                </a:solidFill>
              </a:rPr>
            </a:br>
          </a:p>
        </p:txBody>
      </p:sp>
      <p:sp>
        <p:nvSpPr>
          <p:cNvPr id="41" name="TextBox 2"/>
          <p:cNvSpPr txBox="1"/>
          <p:nvPr/>
        </p:nvSpPr>
        <p:spPr>
          <a:xfrm>
            <a:off x="685800" y="3124199"/>
            <a:ext cx="7848600" cy="16841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1800"/>
            </a:pPr>
            <a:r>
              <a:t>MIS 2402</a:t>
            </a:r>
          </a:p>
          <a:p>
            <a:pPr algn="ctr">
              <a:defRPr sz="1800"/>
            </a:pPr>
            <a:r>
              <a:t>Maxwell Furman</a:t>
            </a:r>
          </a:p>
          <a:p>
            <a:pPr algn="ctr">
              <a:defRPr sz="1800"/>
            </a:pPr>
            <a:r>
              <a:t>Department of MIS</a:t>
            </a:r>
          </a:p>
          <a:p>
            <a:pPr algn="ctr">
              <a:defRPr sz="1800"/>
            </a:pPr>
            <a:r>
              <a:t>Fox School of Business</a:t>
            </a:r>
          </a:p>
          <a:p>
            <a:pPr algn="ctr">
              <a:defRPr sz="1800"/>
            </a:pPr>
            <a:r>
              <a:t>Temple University</a:t>
            </a:r>
          </a:p>
        </p:txBody>
      </p:sp>
      <p:pic>
        <p:nvPicPr>
          <p:cNvPr id="42" name="Picture 3" descr="Picture 3"/>
          <p:cNvPicPr>
            <a:picLocks noChangeAspect="1"/>
          </p:cNvPicPr>
          <p:nvPr/>
        </p:nvPicPr>
        <p:blipFill>
          <a:blip r:embed="rId2">
            <a:extLst/>
          </a:blip>
          <a:stretch>
            <a:fillRect/>
          </a:stretch>
        </p:blipFill>
        <p:spPr>
          <a:xfrm>
            <a:off x="-7939" y="0"/>
            <a:ext cx="9164640" cy="1146175"/>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itle 1"/>
          <p:cNvSpPr txBox="1"/>
          <p:nvPr>
            <p:ph type="title"/>
          </p:nvPr>
        </p:nvSpPr>
        <p:spPr>
          <a:prstGeom prst="rect">
            <a:avLst/>
          </a:prstGeom>
        </p:spPr>
        <p:txBody>
          <a:bodyPr/>
          <a:lstStyle/>
          <a:p>
            <a:pPr/>
            <a:r>
              <a:t>More HTML DOM properties that are nice</a:t>
            </a:r>
          </a:p>
        </p:txBody>
      </p:sp>
      <p:sp>
        <p:nvSpPr>
          <p:cNvPr id="98" name="Slide Number Placeholder 2"/>
          <p:cNvSpPr txBox="1"/>
          <p:nvPr>
            <p:ph type="sldNum" sz="quarter" idx="2"/>
          </p:nvPr>
        </p:nvSpPr>
        <p:spPr>
          <a:xfrm>
            <a:off x="8328660" y="6330331"/>
            <a:ext cx="358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99" name="Object 3" descr="Object 3"/>
          <p:cNvPicPr>
            <a:picLocks noChangeAspect="1"/>
          </p:cNvPicPr>
          <p:nvPr/>
        </p:nvPicPr>
        <p:blipFill>
          <a:blip r:embed="rId2">
            <a:extLst/>
          </a:blip>
          <a:stretch>
            <a:fillRect/>
          </a:stretch>
        </p:blipFill>
        <p:spPr>
          <a:xfrm>
            <a:off x="914400" y="1295400"/>
            <a:ext cx="7313401" cy="4350862"/>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0" y="0"/>
            <a:ext cx="9144000" cy="1219200"/>
          </a:xfrm>
          <a:prstGeom prst="rect">
            <a:avLst/>
          </a:prstGeom>
        </p:spPr>
        <p:txBody>
          <a:bodyPr/>
          <a:lstStyle/>
          <a:p>
            <a:pPr/>
            <a:r>
              <a:t>How the DOM HTML specification </a:t>
            </a:r>
            <a:br/>
            <a:r>
              <a:t>can simplify your code</a:t>
            </a:r>
          </a:p>
        </p:txBody>
      </p:sp>
      <p:sp>
        <p:nvSpPr>
          <p:cNvPr id="102" name="Slide Number Placeholder 2"/>
          <p:cNvSpPr txBox="1"/>
          <p:nvPr>
            <p:ph type="sldNum" sz="quarter" idx="2"/>
          </p:nvPr>
        </p:nvSpPr>
        <p:spPr>
          <a:xfrm>
            <a:off x="8338085" y="6330331"/>
            <a:ext cx="348715"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103" name="Object 3" descr="Object 3"/>
          <p:cNvPicPr>
            <a:picLocks noChangeAspect="1"/>
          </p:cNvPicPr>
          <p:nvPr/>
        </p:nvPicPr>
        <p:blipFill>
          <a:blip r:embed="rId2">
            <a:extLst/>
          </a:blip>
          <a:stretch>
            <a:fillRect/>
          </a:stretch>
        </p:blipFill>
        <p:spPr>
          <a:xfrm>
            <a:off x="914400" y="1219200"/>
            <a:ext cx="7313401" cy="2698737"/>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0" showMasterSp="1" showMasterPhAnim="1">
  <p:cSld>
    <p:spTree>
      <p:nvGrpSpPr>
        <p:cNvPr id="1" name=""/>
        <p:cNvGrpSpPr/>
        <p:nvPr/>
      </p:nvGrpSpPr>
      <p:grpSpPr>
        <a:xfrm>
          <a:off x="0" y="0"/>
          <a:ext cx="0" cy="0"/>
          <a:chOff x="0" y="0"/>
          <a:chExt cx="0" cy="0"/>
        </a:xfrm>
      </p:grpSpPr>
      <p:sp>
        <p:nvSpPr>
          <p:cNvPr id="105" name="Title 1"/>
          <p:cNvSpPr txBox="1"/>
          <p:nvPr>
            <p:ph type="title"/>
          </p:nvPr>
        </p:nvSpPr>
        <p:spPr>
          <a:prstGeom prst="rect">
            <a:avLst/>
          </a:prstGeom>
        </p:spPr>
        <p:txBody>
          <a:bodyPr/>
          <a:lstStyle/>
          <a:p>
            <a:pPr/>
            <a:r>
              <a:t>A word of caution</a:t>
            </a:r>
          </a:p>
        </p:txBody>
      </p:sp>
      <p:sp>
        <p:nvSpPr>
          <p:cNvPr id="106" name="Slide Number Placeholder 2"/>
          <p:cNvSpPr txBox="1"/>
          <p:nvPr>
            <p:ph type="sldNum" sz="quarter" idx="2"/>
          </p:nvPr>
        </p:nvSpPr>
        <p:spPr>
          <a:xfrm>
            <a:off x="8399229" y="6330331"/>
            <a:ext cx="287572"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107" name="Picture 2" descr="Picture 2"/>
          <p:cNvPicPr>
            <a:picLocks noChangeAspect="1"/>
          </p:cNvPicPr>
          <p:nvPr/>
        </p:nvPicPr>
        <p:blipFill>
          <a:blip r:embed="rId2">
            <a:extLst/>
          </a:blip>
          <a:stretch>
            <a:fillRect/>
          </a:stretch>
        </p:blipFill>
        <p:spPr>
          <a:xfrm>
            <a:off x="6896658" y="1453127"/>
            <a:ext cx="2080179" cy="2264142"/>
          </a:xfrm>
          <a:prstGeom prst="rect">
            <a:avLst/>
          </a:prstGeom>
          <a:ln w="12700">
            <a:miter lim="400000"/>
          </a:ln>
        </p:spPr>
      </p:pic>
      <p:sp>
        <p:nvSpPr>
          <p:cNvPr id="108" name="TextBox 4"/>
          <p:cNvSpPr txBox="1"/>
          <p:nvPr/>
        </p:nvSpPr>
        <p:spPr>
          <a:xfrm>
            <a:off x="381000" y="864703"/>
            <a:ext cx="6781800" cy="28216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mn-lt"/>
                <a:ea typeface="+mn-ea"/>
                <a:cs typeface="+mn-cs"/>
                <a:sym typeface="Times New Roman"/>
              </a:defRPr>
            </a:pPr>
            <a:r>
              <a:t>It’s important to remember that the world wide web began in 1990.  HTML, JavaScript and CSS have all be evolving over the past three decades.</a:t>
            </a:r>
          </a:p>
          <a:p>
            <a:pPr>
              <a:defRPr>
                <a:latin typeface="+mn-lt"/>
                <a:ea typeface="+mn-ea"/>
                <a:cs typeface="+mn-cs"/>
                <a:sym typeface="Times New Roman"/>
              </a:defRPr>
            </a:pPr>
          </a:p>
          <a:p>
            <a:pPr>
              <a:defRPr>
                <a:latin typeface="+mn-lt"/>
                <a:ea typeface="+mn-ea"/>
                <a:cs typeface="+mn-cs"/>
                <a:sym typeface="Times New Roman"/>
              </a:defRPr>
            </a:pPr>
            <a:r>
              <a:t>That means there are a lot of ideas that build on each other.  Industry standards have been added and refined over that 30 year period. It also means that there’s always more that one way to do any task.  </a:t>
            </a:r>
          </a:p>
        </p:txBody>
      </p:sp>
      <p:sp>
        <p:nvSpPr>
          <p:cNvPr id="109" name="TextBox 5"/>
          <p:cNvSpPr txBox="1"/>
          <p:nvPr/>
        </p:nvSpPr>
        <p:spPr>
          <a:xfrm>
            <a:off x="381000" y="4054304"/>
            <a:ext cx="8686800" cy="14500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mn-lt"/>
                <a:ea typeface="+mn-ea"/>
                <a:cs typeface="+mn-cs"/>
                <a:sym typeface="Times New Roman"/>
              </a:defRPr>
            </a:lvl1pPr>
          </a:lstStyle>
          <a:p>
            <a:pPr/>
            <a:r>
              <a:t>Next class, we’ll be introducing jQuery – a JavaScript library that was created to simplify common tasks.  When we do that, we’ll need to exercise some judgement about when we can use “pure” JavaScript and when we can use one of the “shortcut” methods jQuery gives us.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Title 1"/>
          <p:cNvSpPr txBox="1"/>
          <p:nvPr>
            <p:ph type="title"/>
          </p:nvPr>
        </p:nvSpPr>
        <p:spPr>
          <a:prstGeom prst="rect">
            <a:avLst/>
          </a:prstGeom>
        </p:spPr>
        <p:txBody>
          <a:bodyPr/>
          <a:lstStyle/>
          <a:p>
            <a:pPr/>
            <a:r>
              <a:t>Let’s see what we can build …</a:t>
            </a:r>
          </a:p>
        </p:txBody>
      </p:sp>
      <p:sp>
        <p:nvSpPr>
          <p:cNvPr id="112" name="Slide Number Placeholder 2"/>
          <p:cNvSpPr txBox="1"/>
          <p:nvPr>
            <p:ph type="sldNum" sz="quarter" idx="2"/>
          </p:nvPr>
        </p:nvSpPr>
        <p:spPr>
          <a:xfrm>
            <a:off x="8328660" y="6330331"/>
            <a:ext cx="358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113" name="Picture 5" descr="Picture 5"/>
          <p:cNvPicPr>
            <a:picLocks noChangeAspect="1"/>
          </p:cNvPicPr>
          <p:nvPr/>
        </p:nvPicPr>
        <p:blipFill>
          <a:blip r:embed="rId2">
            <a:extLst/>
          </a:blip>
          <a:stretch>
            <a:fillRect/>
          </a:stretch>
        </p:blipFill>
        <p:spPr>
          <a:xfrm>
            <a:off x="0" y="1524000"/>
            <a:ext cx="9144000" cy="4602863"/>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 name="Title 1"/>
          <p:cNvSpPr txBox="1"/>
          <p:nvPr>
            <p:ph type="title"/>
          </p:nvPr>
        </p:nvSpPr>
        <p:spPr>
          <a:prstGeom prst="rect">
            <a:avLst/>
          </a:prstGeom>
        </p:spPr>
        <p:txBody>
          <a:bodyPr/>
          <a:lstStyle/>
          <a:p>
            <a:pPr/>
            <a:r>
              <a:t>Let’s talk about…</a:t>
            </a:r>
          </a:p>
        </p:txBody>
      </p:sp>
      <p:sp>
        <p:nvSpPr>
          <p:cNvPr id="45" name="Content Placeholder 2"/>
          <p:cNvSpPr txBox="1"/>
          <p:nvPr>
            <p:ph type="body" idx="4294967295"/>
          </p:nvPr>
        </p:nvSpPr>
        <p:spPr>
          <a:xfrm>
            <a:off x="457200" y="1062263"/>
            <a:ext cx="6553200" cy="4525963"/>
          </a:xfrm>
          <a:prstGeom prst="rect">
            <a:avLst/>
          </a:prstGeom>
        </p:spPr>
        <p:txBody>
          <a:bodyPr/>
          <a:lstStyle/>
          <a:p>
            <a:pPr marL="0" indent="0">
              <a:buSzTx/>
              <a:buNone/>
            </a:pPr>
            <a:r>
              <a:t>Chapter 6</a:t>
            </a:r>
          </a:p>
          <a:p>
            <a:pPr/>
            <a:r>
              <a:t>What DOM short for?</a:t>
            </a:r>
          </a:p>
          <a:p>
            <a:pPr/>
            <a:r>
              <a:t>What’s a DOM node?</a:t>
            </a:r>
          </a:p>
          <a:p>
            <a:pPr/>
            <a:r>
              <a:t>How can you manipulate </a:t>
            </a:r>
            <a:br/>
            <a:r>
              <a:t>the contents of a node?</a:t>
            </a:r>
          </a:p>
        </p:txBody>
      </p:sp>
      <p:sp>
        <p:nvSpPr>
          <p:cNvPr id="46" name="Slide Number Placeholder 8"/>
          <p:cNvSpPr txBox="1"/>
          <p:nvPr>
            <p:ph type="sldNum" sz="quarter" idx="2"/>
          </p:nvPr>
        </p:nvSpPr>
        <p:spPr>
          <a:xfrm>
            <a:off x="8455659" y="6330331"/>
            <a:ext cx="231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47" name="Picture 2" descr="Picture 2"/>
          <p:cNvPicPr>
            <a:picLocks noChangeAspect="1"/>
          </p:cNvPicPr>
          <p:nvPr/>
        </p:nvPicPr>
        <p:blipFill>
          <a:blip r:embed="rId2">
            <a:extLst/>
          </a:blip>
          <a:stretch>
            <a:fillRect/>
          </a:stretch>
        </p:blipFill>
        <p:spPr>
          <a:xfrm>
            <a:off x="6959689" y="1158678"/>
            <a:ext cx="1763555" cy="4800601"/>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 name="Title 1"/>
          <p:cNvSpPr txBox="1"/>
          <p:nvPr>
            <p:ph type="title"/>
          </p:nvPr>
        </p:nvSpPr>
        <p:spPr>
          <a:prstGeom prst="rect">
            <a:avLst/>
          </a:prstGeom>
        </p:spPr>
        <p:txBody>
          <a:bodyPr/>
          <a:lstStyle/>
          <a:p>
            <a:pPr/>
            <a:r>
              <a:t>Agenda</a:t>
            </a:r>
          </a:p>
        </p:txBody>
      </p:sp>
      <p:sp>
        <p:nvSpPr>
          <p:cNvPr id="50" name="Content Placeholder 2"/>
          <p:cNvSpPr txBox="1"/>
          <p:nvPr>
            <p:ph type="body" idx="4294967295"/>
          </p:nvPr>
        </p:nvSpPr>
        <p:spPr>
          <a:xfrm>
            <a:off x="443947" y="1371600"/>
            <a:ext cx="8229601" cy="4525963"/>
          </a:xfrm>
          <a:prstGeom prst="rect">
            <a:avLst/>
          </a:prstGeom>
        </p:spPr>
        <p:txBody>
          <a:bodyPr/>
          <a:lstStyle/>
          <a:p>
            <a:pPr/>
            <a:r>
              <a:t>Discuss the DOM and the node interface</a:t>
            </a:r>
          </a:p>
          <a:p>
            <a:pPr/>
            <a:r>
              <a:t>Identify some commonly used DOM nodes</a:t>
            </a:r>
          </a:p>
          <a:p>
            <a:pPr/>
            <a:r>
              <a:t>Identify some commonly used node properties</a:t>
            </a:r>
          </a:p>
          <a:p>
            <a:pPr/>
            <a:r>
              <a:t>Use simple node properties and the click event to manipulate an HTML form</a:t>
            </a:r>
          </a:p>
          <a:p>
            <a:pPr/>
            <a:r>
              <a:t>Use an array to work with a collection of nodes</a:t>
            </a:r>
          </a:p>
        </p:txBody>
      </p:sp>
      <p:sp>
        <p:nvSpPr>
          <p:cNvPr id="51" name="Slide Number Placeholder 6"/>
          <p:cNvSpPr txBox="1"/>
          <p:nvPr>
            <p:ph type="sldNum" sz="quarter" idx="2"/>
          </p:nvPr>
        </p:nvSpPr>
        <p:spPr>
          <a:xfrm>
            <a:off x="8455659" y="6330331"/>
            <a:ext cx="231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 name="Title 1"/>
          <p:cNvSpPr txBox="1"/>
          <p:nvPr>
            <p:ph type="title"/>
          </p:nvPr>
        </p:nvSpPr>
        <p:spPr>
          <a:prstGeom prst="rect">
            <a:avLst/>
          </a:prstGeom>
        </p:spPr>
        <p:txBody>
          <a:bodyPr/>
          <a:lstStyle/>
          <a:p>
            <a:pPr/>
            <a:r>
              <a:t>The code for a web page</a:t>
            </a:r>
          </a:p>
        </p:txBody>
      </p:sp>
      <p:sp>
        <p:nvSpPr>
          <p:cNvPr id="54" name="Slide Number Placeholder 2"/>
          <p:cNvSpPr txBox="1"/>
          <p:nvPr>
            <p:ph type="sldNum" sz="quarter" idx="2"/>
          </p:nvPr>
        </p:nvSpPr>
        <p:spPr>
          <a:xfrm>
            <a:off x="8455659" y="6330331"/>
            <a:ext cx="231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55" name="Object 4" descr="Object 4"/>
          <p:cNvPicPr>
            <a:picLocks noChangeAspect="1"/>
          </p:cNvPicPr>
          <p:nvPr/>
        </p:nvPicPr>
        <p:blipFill>
          <a:blip r:embed="rId2">
            <a:extLst/>
          </a:blip>
          <a:stretch>
            <a:fillRect/>
          </a:stretch>
        </p:blipFill>
        <p:spPr>
          <a:xfrm>
            <a:off x="914400" y="1143000"/>
            <a:ext cx="7313401" cy="3917323"/>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Title 1"/>
          <p:cNvSpPr txBox="1"/>
          <p:nvPr>
            <p:ph type="title"/>
          </p:nvPr>
        </p:nvSpPr>
        <p:spPr>
          <a:prstGeom prst="rect">
            <a:avLst/>
          </a:prstGeom>
        </p:spPr>
        <p:txBody>
          <a:bodyPr/>
          <a:lstStyle/>
          <a:p>
            <a:pPr/>
            <a:r>
              <a:t>The DOM for the web page</a:t>
            </a:r>
          </a:p>
        </p:txBody>
      </p:sp>
      <p:sp>
        <p:nvSpPr>
          <p:cNvPr id="58" name="Slide Number Placeholder 2"/>
          <p:cNvSpPr txBox="1"/>
          <p:nvPr>
            <p:ph type="sldNum" sz="quarter" idx="2"/>
          </p:nvPr>
        </p:nvSpPr>
        <p:spPr>
          <a:xfrm>
            <a:off x="8455659" y="6330331"/>
            <a:ext cx="231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59" name="Picture 4" descr="Picture 4"/>
          <p:cNvPicPr>
            <a:picLocks noChangeAspect="1"/>
          </p:cNvPicPr>
          <p:nvPr/>
        </p:nvPicPr>
        <p:blipFill>
          <a:blip r:embed="rId2">
            <a:extLst/>
          </a:blip>
          <a:stretch>
            <a:fillRect/>
          </a:stretch>
        </p:blipFill>
        <p:spPr>
          <a:xfrm>
            <a:off x="1674815" y="1709528"/>
            <a:ext cx="5794368" cy="3200401"/>
          </a:xfrm>
          <a:prstGeom prst="rect">
            <a:avLst/>
          </a:prstGeom>
          <a:ln w="12700">
            <a:miter lim="400000"/>
          </a:ln>
        </p:spPr>
      </p:pic>
      <p:sp>
        <p:nvSpPr>
          <p:cNvPr id="60" name="TextBox 5"/>
          <p:cNvSpPr txBox="1"/>
          <p:nvPr/>
        </p:nvSpPr>
        <p:spPr>
          <a:xfrm>
            <a:off x="1752600" y="5486399"/>
            <a:ext cx="6858000" cy="472193"/>
          </a:xfrm>
          <a:prstGeom prst="rect">
            <a:avLst/>
          </a:prstGeom>
          <a:ln w="50800">
            <a:solidFill>
              <a:schemeClr val="accent2"/>
            </a:solidFill>
          </a:ln>
          <a:extLst>
            <a:ext uri="{C572A759-6A51-4108-AA02-DFA0A04FC94B}">
              <ma14:wrappingTextBoxFlag xmlns:ma14="http://schemas.microsoft.com/office/mac/drawingml/2011/main" val="1"/>
            </a:ext>
          </a:extLst>
        </p:spPr>
        <p:txBody>
          <a:bodyPr lIns="45719" rIns="45719">
            <a:spAutoFit/>
          </a:bodyPr>
          <a:lstStyle>
            <a:lvl1pPr>
              <a:defRPr>
                <a:latin typeface="+mn-lt"/>
                <a:ea typeface="+mn-ea"/>
                <a:cs typeface="+mn-cs"/>
                <a:sym typeface="Times New Roman"/>
              </a:defRPr>
            </a:lvl1pPr>
          </a:lstStyle>
          <a:p>
            <a:pPr/>
            <a:r>
              <a:t>The above depicts nodes of type element and text.</a:t>
            </a:r>
          </a:p>
        </p:txBody>
      </p:sp>
      <p:sp>
        <p:nvSpPr>
          <p:cNvPr id="61" name="Left Brace 6"/>
          <p:cNvSpPr/>
          <p:nvPr/>
        </p:nvSpPr>
        <p:spPr>
          <a:xfrm>
            <a:off x="1066800" y="1178931"/>
            <a:ext cx="457201" cy="396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635" y="21600"/>
                  <a:pt x="10800" y="21507"/>
                  <a:pt x="10800" y="21392"/>
                </a:cubicBezTo>
                <a:lnTo>
                  <a:pt x="10800" y="11008"/>
                </a:lnTo>
                <a:cubicBezTo>
                  <a:pt x="10800" y="10893"/>
                  <a:pt x="5965" y="10800"/>
                  <a:pt x="0" y="10800"/>
                </a:cubicBezTo>
                <a:cubicBezTo>
                  <a:pt x="5965" y="10800"/>
                  <a:pt x="10800" y="10707"/>
                  <a:pt x="10800" y="10592"/>
                </a:cubicBezTo>
                <a:lnTo>
                  <a:pt x="10800" y="208"/>
                </a:lnTo>
                <a:cubicBezTo>
                  <a:pt x="10800" y="93"/>
                  <a:pt x="15635" y="0"/>
                  <a:pt x="21600" y="0"/>
                </a:cubicBezTo>
              </a:path>
            </a:pathLst>
          </a:custGeom>
          <a:ln w="50800">
            <a:solidFill>
              <a:srgbClr val="0070C0"/>
            </a:solidFill>
          </a:ln>
        </p:spPr>
        <p:txBody>
          <a:bodyPr lIns="45719" rIns="45719" anchor="ctr"/>
          <a:lstStyle/>
          <a:p>
            <a:pPr algn="ctr"/>
          </a:p>
        </p:txBody>
      </p:sp>
      <p:sp>
        <p:nvSpPr>
          <p:cNvPr id="62" name="TextBox 7"/>
          <p:cNvSpPr txBox="1"/>
          <p:nvPr/>
        </p:nvSpPr>
        <p:spPr>
          <a:xfrm rot="16200000">
            <a:off x="-1349864" y="2689189"/>
            <a:ext cx="3848310" cy="827793"/>
          </a:xfrm>
          <a:prstGeom prst="rect">
            <a:avLst/>
          </a:prstGeom>
          <a:ln w="63500">
            <a:solidFill>
              <a:schemeClr val="accent2"/>
            </a:solidFill>
          </a:ln>
          <a:extLst>
            <a:ext uri="{C572A759-6A51-4108-AA02-DFA0A04FC94B}">
              <ma14:wrappingTextBoxFlag xmlns:ma14="http://schemas.microsoft.com/office/mac/drawingml/2011/main" val="1"/>
            </a:ext>
          </a:extLst>
        </p:spPr>
        <p:txBody>
          <a:bodyPr lIns="45719" rIns="45719">
            <a:spAutoFit/>
          </a:bodyPr>
          <a:lstStyle/>
          <a:p>
            <a:pPr algn="ctr">
              <a:defRPr>
                <a:latin typeface="+mn-lt"/>
                <a:ea typeface="+mn-ea"/>
                <a:cs typeface="+mn-cs"/>
                <a:sym typeface="Times New Roman"/>
              </a:defRPr>
            </a:pPr>
            <a:r>
              <a:t>All this is contained in a </a:t>
            </a:r>
            <a:br/>
            <a:r>
              <a:t> document node</a:t>
            </a:r>
          </a:p>
        </p:txBody>
      </p:sp>
      <p:sp>
        <p:nvSpPr>
          <p:cNvPr id="63" name="TextBox 8"/>
          <p:cNvSpPr txBox="1"/>
          <p:nvPr/>
        </p:nvSpPr>
        <p:spPr>
          <a:xfrm>
            <a:off x="6324598" y="924698"/>
            <a:ext cx="2590801" cy="1500892"/>
          </a:xfrm>
          <a:prstGeom prst="rect">
            <a:avLst/>
          </a:prstGeom>
          <a:ln w="50800">
            <a:solidFill>
              <a:schemeClr val="accent2"/>
            </a:solidFill>
          </a:ln>
          <a:extLst>
            <a:ext uri="{C572A759-6A51-4108-AA02-DFA0A04FC94B}">
              <ma14:wrappingTextBoxFlag xmlns:ma14="http://schemas.microsoft.com/office/mac/drawingml/2011/main" val="1"/>
            </a:ext>
          </a:extLst>
        </p:spPr>
        <p:txBody>
          <a:bodyPr lIns="45719" rIns="45719">
            <a:spAutoFit/>
          </a:bodyPr>
          <a:lstStyle>
            <a:lvl1pPr>
              <a:defRPr>
                <a:latin typeface="+mn-lt"/>
                <a:ea typeface="+mn-ea"/>
                <a:cs typeface="+mn-cs"/>
                <a:sym typeface="Times New Roman"/>
              </a:defRPr>
            </a:lvl1pPr>
          </a:lstStyle>
          <a:p>
            <a:pPr/>
            <a:r>
              <a:t>This node would contain attribute nodes of id and name</a:t>
            </a:r>
          </a:p>
        </p:txBody>
      </p:sp>
      <p:sp>
        <p:nvSpPr>
          <p:cNvPr id="64" name="Arrow: Left 9"/>
          <p:cNvSpPr/>
          <p:nvPr/>
        </p:nvSpPr>
        <p:spPr>
          <a:xfrm rot="20061630">
            <a:off x="6283061" y="2758463"/>
            <a:ext cx="540275" cy="299524"/>
          </a:xfrm>
          <a:prstGeom prst="leftArrow">
            <a:avLst>
              <a:gd name="adj1" fmla="val 50000"/>
              <a:gd name="adj2" fmla="val 50000"/>
            </a:avLst>
          </a:prstGeom>
          <a:ln w="50800">
            <a:solidFill>
              <a:schemeClr val="accent2"/>
            </a:solidFill>
          </a:ln>
        </p:spPr>
        <p:txBody>
          <a:bodyPr lIns="45719" rIns="45719" anchor="ctr"/>
          <a:lstStyle/>
          <a:p>
            <a:pPr algn="ctr">
              <a:defRPr>
                <a:solidFill>
                  <a:schemeClr val="accent3">
                    <a:lumOff val="44000"/>
                  </a:schemeClr>
                </a:solidFill>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62"/>
                                        </p:tgtEl>
                                        <p:attrNameLst>
                                          <p:attrName>style.visibility</p:attrName>
                                        </p:attrNameLst>
                                      </p:cBhvr>
                                      <p:to>
                                        <p:strVal val="visible"/>
                                      </p:to>
                                    </p:set>
                                  </p:childTnLst>
                                </p:cTn>
                              </p:par>
                            </p:childTnLst>
                          </p:cTn>
                        </p:par>
                        <p:par>
                          <p:cTn id="11" fill="hold">
                            <p:stCondLst>
                              <p:cond delay="0"/>
                            </p:stCondLst>
                            <p:childTnLst>
                              <p:par>
                                <p:cTn id="12" presetClass="entr" nodeType="afterEffect" presetSubtype="0" presetID="1" grpId="3" fill="hold">
                                  <p:stCondLst>
                                    <p:cond delay="0"/>
                                  </p:stCondLst>
                                  <p:iterate type="el" backwards="0">
                                    <p:tmAbs val="0"/>
                                  </p:iterate>
                                  <p:childTnLst>
                                    <p:set>
                                      <p:cBhvr>
                                        <p:cTn id="13" fill="hold"/>
                                        <p:tgtEl>
                                          <p:spTgt spid="6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0" presetID="1" grpId="4" fill="hold">
                                  <p:stCondLst>
                                    <p:cond delay="0"/>
                                  </p:stCondLst>
                                  <p:iterate type="el" backwards="0">
                                    <p:tmAbs val="0"/>
                                  </p:iterate>
                                  <p:childTnLst>
                                    <p:set>
                                      <p:cBhvr>
                                        <p:cTn id="17" fill="hold"/>
                                        <p:tgtEl>
                                          <p:spTgt spid="64"/>
                                        </p:tgtEl>
                                        <p:attrNameLst>
                                          <p:attrName>style.visibility</p:attrName>
                                        </p:attrNameLst>
                                      </p:cBhvr>
                                      <p:to>
                                        <p:strVal val="visible"/>
                                      </p:to>
                                    </p:set>
                                  </p:childTnLst>
                                </p:cTn>
                              </p:par>
                            </p:childTnLst>
                          </p:cTn>
                        </p:par>
                        <p:par>
                          <p:cTn id="18" fill="hold">
                            <p:stCondLst>
                              <p:cond delay="0"/>
                            </p:stCondLst>
                            <p:childTnLst>
                              <p:par>
                                <p:cTn id="19" presetClass="entr" nodeType="afterEffect" presetSubtype="0" presetID="1" grpId="5" fill="hold">
                                  <p:stCondLst>
                                    <p:cond delay="0"/>
                                  </p:stCondLst>
                                  <p:iterate type="el" backwards="0">
                                    <p:tmAbs val="0"/>
                                  </p:iterate>
                                  <p:childTnLst>
                                    <p:set>
                                      <p:cBhvr>
                                        <p:cTn id="20" fill="hold"/>
                                        <p:tgtEl>
                                          <p:spTgt spid="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3" grpId="5"/>
      <p:bldP build="whole" bldLvl="1" animBg="1" rev="0" advAuto="0" spid="61" grpId="3"/>
      <p:bldP build="whole" bldLvl="1" animBg="1" rev="0" advAuto="0" spid="60" grpId="1"/>
      <p:bldP build="whole" bldLvl="1" animBg="1" rev="0" advAuto="0" spid="62" grpId="2"/>
      <p:bldP build="whole" bldLvl="1" animBg="1" rev="0" advAuto="0" spid="64" grpId="4"/>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Title 1"/>
          <p:cNvSpPr txBox="1"/>
          <p:nvPr>
            <p:ph type="title"/>
          </p:nvPr>
        </p:nvSpPr>
        <p:spPr>
          <a:prstGeom prst="rect">
            <a:avLst/>
          </a:prstGeom>
        </p:spPr>
        <p:txBody>
          <a:bodyPr/>
          <a:lstStyle/>
          <a:p>
            <a:pPr/>
            <a:r>
              <a:t>Nodes and Properties</a:t>
            </a:r>
          </a:p>
        </p:txBody>
      </p:sp>
      <p:sp>
        <p:nvSpPr>
          <p:cNvPr id="67" name="Slide Number Placeholder 2"/>
          <p:cNvSpPr txBox="1"/>
          <p:nvPr>
            <p:ph type="sldNum" sz="quarter" idx="2"/>
          </p:nvPr>
        </p:nvSpPr>
        <p:spPr>
          <a:xfrm>
            <a:off x="8455659" y="6330331"/>
            <a:ext cx="231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68" name="Object 3" descr="Object 3"/>
          <p:cNvPicPr>
            <a:picLocks noChangeAspect="1"/>
          </p:cNvPicPr>
          <p:nvPr/>
        </p:nvPicPr>
        <p:blipFill>
          <a:blip r:embed="rId2">
            <a:extLst/>
          </a:blip>
          <a:stretch>
            <a:fillRect/>
          </a:stretch>
        </p:blipFill>
        <p:spPr>
          <a:xfrm>
            <a:off x="911062" y="1604665"/>
            <a:ext cx="7301325" cy="1225665"/>
          </a:xfrm>
          <a:prstGeom prst="rect">
            <a:avLst/>
          </a:prstGeom>
          <a:ln w="12700">
            <a:miter lim="400000"/>
          </a:ln>
        </p:spPr>
      </p:pic>
      <p:sp>
        <p:nvSpPr>
          <p:cNvPr id="69" name="TextBox 4"/>
          <p:cNvSpPr txBox="1"/>
          <p:nvPr/>
        </p:nvSpPr>
        <p:spPr>
          <a:xfrm>
            <a:off x="381000" y="990600"/>
            <a:ext cx="6553200" cy="42139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mn-lt"/>
                <a:ea typeface="+mn-ea"/>
                <a:cs typeface="+mn-cs"/>
                <a:sym typeface="Times New Roman"/>
              </a:defRPr>
            </a:lvl1pPr>
          </a:lstStyle>
          <a:p>
            <a:pPr/>
            <a:r>
              <a:t>The DOM nodes that are commonly used</a:t>
            </a:r>
          </a:p>
        </p:txBody>
      </p:sp>
      <p:sp>
        <p:nvSpPr>
          <p:cNvPr id="70" name="TextBox 5"/>
          <p:cNvSpPr txBox="1"/>
          <p:nvPr/>
        </p:nvSpPr>
        <p:spPr>
          <a:xfrm>
            <a:off x="381000" y="2952512"/>
            <a:ext cx="7010400" cy="42139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mn-lt"/>
                <a:ea typeface="+mn-ea"/>
                <a:cs typeface="+mn-cs"/>
                <a:sym typeface="Times New Roman"/>
              </a:defRPr>
            </a:lvl1pPr>
          </a:lstStyle>
          <a:p>
            <a:pPr/>
            <a:r>
              <a:t>Some of the properties of the Node interface</a:t>
            </a:r>
          </a:p>
        </p:txBody>
      </p:sp>
      <p:pic>
        <p:nvPicPr>
          <p:cNvPr id="71" name="Object 6" descr="Object 6"/>
          <p:cNvPicPr>
            <a:picLocks noChangeAspect="1"/>
          </p:cNvPicPr>
          <p:nvPr/>
        </p:nvPicPr>
        <p:blipFill>
          <a:blip r:embed="rId3">
            <a:extLst/>
          </a:blip>
          <a:stretch>
            <a:fillRect/>
          </a:stretch>
        </p:blipFill>
        <p:spPr>
          <a:xfrm>
            <a:off x="911062" y="3566967"/>
            <a:ext cx="7301324" cy="1838499"/>
          </a:xfrm>
          <a:prstGeom prst="rect">
            <a:avLst/>
          </a:prstGeom>
          <a:ln w="12700">
            <a:miter lim="400000"/>
          </a:ln>
        </p:spPr>
      </p:pic>
      <p:pic>
        <p:nvPicPr>
          <p:cNvPr id="72" name="Picture 2" descr="Picture 2"/>
          <p:cNvPicPr>
            <a:picLocks noChangeAspect="1"/>
          </p:cNvPicPr>
          <p:nvPr/>
        </p:nvPicPr>
        <p:blipFill>
          <a:blip r:embed="rId4">
            <a:extLst/>
          </a:blip>
          <a:stretch>
            <a:fillRect/>
          </a:stretch>
        </p:blipFill>
        <p:spPr>
          <a:xfrm>
            <a:off x="7806776" y="4847361"/>
            <a:ext cx="845649" cy="848495"/>
          </a:xfrm>
          <a:prstGeom prst="rect">
            <a:avLst/>
          </a:prstGeom>
          <a:ln w="12700">
            <a:miter lim="400000"/>
          </a:ln>
        </p:spPr>
      </p:pic>
      <p:sp>
        <p:nvSpPr>
          <p:cNvPr id="73" name="TextBox 8"/>
          <p:cNvSpPr txBox="1"/>
          <p:nvPr/>
        </p:nvSpPr>
        <p:spPr>
          <a:xfrm>
            <a:off x="3886199" y="4837836"/>
            <a:ext cx="3691977" cy="764293"/>
          </a:xfrm>
          <a:prstGeom prst="rect">
            <a:avLst/>
          </a:prstGeom>
          <a:solidFill>
            <a:schemeClr val="accent3">
              <a:lumOff val="44000"/>
            </a:schemeClr>
          </a:solidFill>
          <a:ln w="12700">
            <a:miter lim="400000"/>
          </a:ln>
          <a:extLst>
            <a:ext uri="{C572A759-6A51-4108-AA02-DFA0A04FC94B}">
              <ma14:wrappingTextBoxFlag xmlns:ma14="http://schemas.microsoft.com/office/mac/drawingml/2011/main" val="1"/>
            </a:ext>
          </a:extLst>
        </p:spPr>
        <p:txBody>
          <a:bodyPr lIns="45719" rIns="45719">
            <a:spAutoFit/>
          </a:bodyPr>
          <a:lstStyle/>
          <a:p>
            <a:pPr algn="r">
              <a:defRPr>
                <a:latin typeface="+mn-lt"/>
                <a:ea typeface="+mn-ea"/>
                <a:cs typeface="+mn-cs"/>
                <a:sym typeface="Times New Roman"/>
              </a:defRPr>
            </a:pPr>
            <a:r>
              <a:t>Let’s see an example of this </a:t>
            </a:r>
            <a:br/>
            <a:r>
              <a:t>(See dom_1.html in dom.zip)</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3"/>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7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3" grpId="1"/>
      <p:bldP build="whole" bldLvl="1" animBg="1" rev="0" advAuto="0" spid="72" grpId="2"/>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 name="Title 1"/>
          <p:cNvSpPr txBox="1"/>
          <p:nvPr>
            <p:ph type="title"/>
          </p:nvPr>
        </p:nvSpPr>
        <p:spPr>
          <a:prstGeom prst="rect">
            <a:avLst/>
          </a:prstGeom>
        </p:spPr>
        <p:txBody>
          <a:bodyPr/>
          <a:lstStyle/>
          <a:p>
            <a:pPr/>
            <a:r>
              <a:t>Some Node Methods</a:t>
            </a:r>
          </a:p>
        </p:txBody>
      </p:sp>
      <p:sp>
        <p:nvSpPr>
          <p:cNvPr id="76" name="Slide Number Placeholder 2"/>
          <p:cNvSpPr txBox="1"/>
          <p:nvPr>
            <p:ph type="sldNum" sz="quarter" idx="2"/>
          </p:nvPr>
        </p:nvSpPr>
        <p:spPr>
          <a:xfrm>
            <a:off x="8455659" y="6330331"/>
            <a:ext cx="231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77" name="Object 3" descr="Object 3"/>
          <p:cNvPicPr>
            <a:picLocks noChangeAspect="1"/>
          </p:cNvPicPr>
          <p:nvPr/>
        </p:nvPicPr>
        <p:blipFill>
          <a:blip r:embed="rId2">
            <a:extLst/>
          </a:blip>
          <a:stretch>
            <a:fillRect/>
          </a:stretch>
        </p:blipFill>
        <p:spPr>
          <a:xfrm>
            <a:off x="914400" y="1273175"/>
            <a:ext cx="7272339" cy="3200400"/>
          </a:xfrm>
          <a:prstGeom prst="rect">
            <a:avLst/>
          </a:prstGeom>
          <a:ln w="12700">
            <a:miter lim="400000"/>
          </a:ln>
        </p:spPr>
      </p:pic>
      <p:pic>
        <p:nvPicPr>
          <p:cNvPr id="78" name="Picture 2" descr="Picture 2"/>
          <p:cNvPicPr>
            <a:picLocks noChangeAspect="1"/>
          </p:cNvPicPr>
          <p:nvPr/>
        </p:nvPicPr>
        <p:blipFill>
          <a:blip r:embed="rId3">
            <a:extLst/>
          </a:blip>
          <a:stretch>
            <a:fillRect/>
          </a:stretch>
        </p:blipFill>
        <p:spPr>
          <a:xfrm>
            <a:off x="7806776" y="4847361"/>
            <a:ext cx="845649" cy="848495"/>
          </a:xfrm>
          <a:prstGeom prst="rect">
            <a:avLst/>
          </a:prstGeom>
          <a:ln w="12700">
            <a:miter lim="400000"/>
          </a:ln>
        </p:spPr>
      </p:pic>
      <p:sp>
        <p:nvSpPr>
          <p:cNvPr id="79" name="TextBox 5"/>
          <p:cNvSpPr txBox="1"/>
          <p:nvPr/>
        </p:nvSpPr>
        <p:spPr>
          <a:xfrm>
            <a:off x="3886199" y="4837836"/>
            <a:ext cx="3691977" cy="764293"/>
          </a:xfrm>
          <a:prstGeom prst="rect">
            <a:avLst/>
          </a:prstGeom>
          <a:solidFill>
            <a:schemeClr val="accent3">
              <a:lumOff val="44000"/>
            </a:schemeClr>
          </a:solidFill>
          <a:ln w="12700">
            <a:miter lim="400000"/>
          </a:ln>
          <a:extLst>
            <a:ext uri="{C572A759-6A51-4108-AA02-DFA0A04FC94B}">
              <ma14:wrappingTextBoxFlag xmlns:ma14="http://schemas.microsoft.com/office/mac/drawingml/2011/main" val="1"/>
            </a:ext>
          </a:extLst>
        </p:spPr>
        <p:txBody>
          <a:bodyPr lIns="45719" rIns="45719">
            <a:spAutoFit/>
          </a:bodyPr>
          <a:lstStyle/>
          <a:p>
            <a:pPr algn="r">
              <a:defRPr>
                <a:latin typeface="+mn-lt"/>
                <a:ea typeface="+mn-ea"/>
                <a:cs typeface="+mn-cs"/>
                <a:sym typeface="Times New Roman"/>
              </a:defRPr>
            </a:pPr>
            <a:r>
              <a:t>Let’s see an example of this </a:t>
            </a:r>
            <a:br/>
            <a:r>
              <a:t>(See dom_2.html in dom.zip)</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9"/>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7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9" grpId="1"/>
      <p:bldP build="whole" bldLvl="1" animBg="1" rev="0" advAuto="0" spid="78" grpId="2"/>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Title 1"/>
          <p:cNvSpPr txBox="1"/>
          <p:nvPr>
            <p:ph type="title"/>
          </p:nvPr>
        </p:nvSpPr>
        <p:spPr>
          <a:prstGeom prst="rect">
            <a:avLst/>
          </a:prstGeom>
        </p:spPr>
        <p:txBody>
          <a:bodyPr/>
          <a:lstStyle/>
          <a:p>
            <a:pPr/>
            <a:r>
              <a:t>Don’t miss this!</a:t>
            </a:r>
          </a:p>
        </p:txBody>
      </p:sp>
      <p:sp>
        <p:nvSpPr>
          <p:cNvPr id="82" name="Slide Number Placeholder 2"/>
          <p:cNvSpPr txBox="1"/>
          <p:nvPr>
            <p:ph type="sldNum" sz="quarter" idx="2"/>
          </p:nvPr>
        </p:nvSpPr>
        <p:spPr>
          <a:xfrm>
            <a:off x="8455659" y="6330331"/>
            <a:ext cx="231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83" name="Picture 4" descr="Picture 4"/>
          <p:cNvPicPr>
            <a:picLocks noChangeAspect="1"/>
          </p:cNvPicPr>
          <p:nvPr/>
        </p:nvPicPr>
        <p:blipFill>
          <a:blip r:embed="rId2">
            <a:extLst/>
          </a:blip>
          <a:stretch>
            <a:fillRect/>
          </a:stretch>
        </p:blipFill>
        <p:spPr>
          <a:xfrm>
            <a:off x="304800" y="1981200"/>
            <a:ext cx="8181378" cy="2057400"/>
          </a:xfrm>
          <a:prstGeom prst="rect">
            <a:avLst/>
          </a:prstGeom>
          <a:ln w="12700">
            <a:miter lim="400000"/>
          </a:ln>
        </p:spPr>
      </p:pic>
      <p:sp>
        <p:nvSpPr>
          <p:cNvPr id="84" name="Arrow: Left 5"/>
          <p:cNvSpPr/>
          <p:nvPr/>
        </p:nvSpPr>
        <p:spPr>
          <a:xfrm rot="18847912">
            <a:off x="5924175" y="1890882"/>
            <a:ext cx="953249" cy="349212"/>
          </a:xfrm>
          <a:prstGeom prst="leftArrow">
            <a:avLst>
              <a:gd name="adj1" fmla="val 50000"/>
              <a:gd name="adj2" fmla="val 52933"/>
            </a:avLst>
          </a:prstGeom>
          <a:ln w="50800">
            <a:solidFill>
              <a:schemeClr val="accent2"/>
            </a:solidFill>
          </a:ln>
        </p:spPr>
        <p:txBody>
          <a:bodyPr lIns="45719" rIns="45719"/>
          <a:lstStyle/>
          <a:p>
            <a:pPr>
              <a:defRPr>
                <a:latin typeface="+mn-lt"/>
                <a:ea typeface="+mn-ea"/>
                <a:cs typeface="+mn-cs"/>
                <a:sym typeface="Times New Roman"/>
              </a:defRPr>
            </a:pPr>
          </a:p>
        </p:txBody>
      </p:sp>
      <p:sp>
        <p:nvSpPr>
          <p:cNvPr id="85" name="TextBox 7"/>
          <p:cNvSpPr txBox="1"/>
          <p:nvPr/>
        </p:nvSpPr>
        <p:spPr>
          <a:xfrm>
            <a:off x="3047999" y="1102985"/>
            <a:ext cx="5572539" cy="472193"/>
          </a:xfrm>
          <a:prstGeom prst="rect">
            <a:avLst/>
          </a:prstGeom>
          <a:ln w="50800">
            <a:solidFill>
              <a:schemeClr val="accent2"/>
            </a:solidFill>
          </a:ln>
          <a:extLst>
            <a:ext uri="{C572A759-6A51-4108-AA02-DFA0A04FC94B}">
              <ma14:wrappingTextBoxFlag xmlns:ma14="http://schemas.microsoft.com/office/mac/drawingml/2011/main" val="1"/>
            </a:ext>
          </a:extLst>
        </p:spPr>
        <p:txBody>
          <a:bodyPr lIns="45719" rIns="45719">
            <a:spAutoFit/>
          </a:bodyPr>
          <a:lstStyle>
            <a:lvl1pPr>
              <a:defRPr>
                <a:latin typeface="+mn-lt"/>
                <a:ea typeface="+mn-ea"/>
                <a:cs typeface="+mn-cs"/>
                <a:sym typeface="Times New Roman"/>
              </a:defRPr>
            </a:lvl1pPr>
          </a:lstStyle>
          <a:p>
            <a:pPr/>
            <a:r>
              <a:t>Step 1 – Select some elements to work with</a:t>
            </a:r>
          </a:p>
        </p:txBody>
      </p:sp>
      <p:sp>
        <p:nvSpPr>
          <p:cNvPr id="86" name="TextBox 8"/>
          <p:cNvSpPr txBox="1"/>
          <p:nvPr/>
        </p:nvSpPr>
        <p:spPr>
          <a:xfrm>
            <a:off x="1918251" y="3908507"/>
            <a:ext cx="5572540" cy="472193"/>
          </a:xfrm>
          <a:prstGeom prst="rect">
            <a:avLst/>
          </a:prstGeom>
          <a:ln w="50800">
            <a:solidFill>
              <a:schemeClr val="accent2"/>
            </a:solidFill>
          </a:ln>
          <a:extLst>
            <a:ext uri="{C572A759-6A51-4108-AA02-DFA0A04FC94B}">
              <ma14:wrappingTextBoxFlag xmlns:ma14="http://schemas.microsoft.com/office/mac/drawingml/2011/main" val="1"/>
            </a:ext>
          </a:extLst>
        </p:spPr>
        <p:txBody>
          <a:bodyPr lIns="45719" rIns="45719">
            <a:spAutoFit/>
          </a:bodyPr>
          <a:lstStyle>
            <a:lvl1pPr>
              <a:defRPr>
                <a:latin typeface="+mn-lt"/>
                <a:ea typeface="+mn-ea"/>
                <a:cs typeface="+mn-cs"/>
                <a:sym typeface="Times New Roman"/>
              </a:defRPr>
            </a:lvl1pPr>
          </a:lstStyle>
          <a:p>
            <a:pPr/>
            <a:r>
              <a:t>Step 2 – Take some action on each element</a:t>
            </a:r>
          </a:p>
        </p:txBody>
      </p:sp>
      <p:sp>
        <p:nvSpPr>
          <p:cNvPr id="87" name="TextBox 9"/>
          <p:cNvSpPr txBox="1"/>
          <p:nvPr/>
        </p:nvSpPr>
        <p:spPr>
          <a:xfrm>
            <a:off x="304800" y="4664283"/>
            <a:ext cx="8610600" cy="1157795"/>
          </a:xfrm>
          <a:prstGeom prst="rect">
            <a:avLst/>
          </a:prstGeom>
          <a:gradFill>
            <a:gsLst>
              <a:gs pos="0">
                <a:schemeClr val="accent2">
                  <a:satOff val="12620"/>
                  <a:lumOff val="38430"/>
                </a:schemeClr>
              </a:gs>
              <a:gs pos="35000">
                <a:srgbClr val="C1C1EF"/>
              </a:gs>
              <a:gs pos="100000">
                <a:schemeClr val="accent2">
                  <a:satOff val="15213"/>
                  <a:lumOff val="54179"/>
                </a:schemeClr>
              </a:gs>
            </a:gsLst>
            <a:lin ang="16200000"/>
          </a:gradFill>
          <a:ln>
            <a:solidFill>
              <a:srgbClr val="2F2F98"/>
            </a:solidFill>
          </a:ln>
          <a:effectLst>
            <a:outerShdw sx="100000" sy="100000" kx="0" ky="0" algn="b" rotWithShape="0" blurRad="38100" dist="20000" dir="5400000">
              <a:srgbClr val="000000">
                <a:alpha val="38000"/>
              </a:srgbClr>
            </a:outerShdw>
          </a:effectLst>
          <a:extLst>
            <a:ext uri="{C572A759-6A51-4108-AA02-DFA0A04FC94B}">
              <ma14:wrappingTextBoxFlag xmlns:ma14="http://schemas.microsoft.com/office/mac/drawingml/2011/main" val="1"/>
            </a:ext>
          </a:extLst>
        </p:spPr>
        <p:txBody>
          <a:bodyPr lIns="45719" rIns="45719">
            <a:spAutoFit/>
          </a:bodyPr>
          <a:lstStyle/>
          <a:p>
            <a:pPr/>
            <a:r>
              <a:t>Next week we will talk about a library called jQuery that, among other things, will allow us to reduce these two steps to a single line of code. But let's not get ahead of ourselves...</a:t>
            </a:r>
          </a:p>
        </p:txBody>
      </p:sp>
      <p:sp>
        <p:nvSpPr>
          <p:cNvPr id="88" name="Arrow: Left 10"/>
          <p:cNvSpPr/>
          <p:nvPr/>
        </p:nvSpPr>
        <p:spPr>
          <a:xfrm rot="3916418">
            <a:off x="1246920" y="3925058"/>
            <a:ext cx="771810" cy="310542"/>
          </a:xfrm>
          <a:prstGeom prst="leftArrow">
            <a:avLst>
              <a:gd name="adj1" fmla="val 50000"/>
              <a:gd name="adj2" fmla="val 52933"/>
            </a:avLst>
          </a:prstGeom>
          <a:ln w="50800">
            <a:solidFill>
              <a:schemeClr val="accent2"/>
            </a:solidFill>
          </a:ln>
        </p:spPr>
        <p:txBody>
          <a:bodyPr lIns="45719" rIns="45719"/>
          <a:lstStyle/>
          <a:p>
            <a:pPr>
              <a:defRPr>
                <a:latin typeface="+mn-lt"/>
                <a:ea typeface="+mn-ea"/>
                <a:cs typeface="+mn-cs"/>
                <a:sym typeface="Times New Roman"/>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5"/>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8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86"/>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8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5" fill="hold">
                                  <p:stCondLst>
                                    <p:cond delay="0"/>
                                  </p:stCondLst>
                                  <p:iterate type="el" backwards="0">
                                    <p:tmAbs val="0"/>
                                  </p:iterate>
                                  <p:childTnLst>
                                    <p:set>
                                      <p:cBhvr>
                                        <p:cTn id="20" fill="hold"/>
                                        <p:tgtEl>
                                          <p:spTgt spid="8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8" grpId="4"/>
      <p:bldP build="whole" bldLvl="1" animBg="1" rev="0" advAuto="0" spid="85" grpId="1"/>
      <p:bldP build="whole" bldLvl="1" animBg="1" rev="0" advAuto="0" spid="86" grpId="3"/>
      <p:bldP build="whole" bldLvl="1" animBg="1" rev="0" advAuto="0" spid="84" grpId="2"/>
      <p:bldP build="whole" bldLvl="1" animBg="1" rev="0" advAuto="0" spid="87" grpId="5"/>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 name="Title 1"/>
          <p:cNvSpPr txBox="1"/>
          <p:nvPr>
            <p:ph type="title"/>
          </p:nvPr>
        </p:nvSpPr>
        <p:spPr>
          <a:prstGeom prst="rect">
            <a:avLst/>
          </a:prstGeom>
        </p:spPr>
        <p:txBody>
          <a:bodyPr/>
          <a:lstStyle/>
          <a:p>
            <a:pPr/>
            <a:r>
              <a:t>innerHTML and other shortcuts</a:t>
            </a:r>
          </a:p>
        </p:txBody>
      </p:sp>
      <p:sp>
        <p:nvSpPr>
          <p:cNvPr id="91" name="Slide Number Placeholder 2"/>
          <p:cNvSpPr txBox="1"/>
          <p:nvPr>
            <p:ph type="sldNum" sz="quarter" idx="2"/>
          </p:nvPr>
        </p:nvSpPr>
        <p:spPr>
          <a:xfrm>
            <a:off x="8455659" y="6330331"/>
            <a:ext cx="231141" cy="372751"/>
          </a:xfrm>
          <a:prstGeom prst="rect">
            <a:avLst/>
          </a:prstGeom>
          <a:extLst>
            <a:ext uri="{C572A759-6A51-4108-AA02-DFA0A04FC94B}">
              <ma14:wrappingTextBoxFlag xmlns:ma14="http://schemas.microsoft.com/office/mac/drawingml/2011/main" val="1"/>
            </a:ext>
          </a:extLst>
        </p:spPr>
        <p:txBody>
          <a:bodyPr/>
          <a:lstStyle>
            <a:lvl1pPr>
              <a:defRPr>
                <a:solidFill>
                  <a:schemeClr val="accent3">
                    <a:lumOff val="44000"/>
                  </a:schemeClr>
                </a:solidFill>
              </a:defRPr>
            </a:lvl1pPr>
          </a:lstStyle>
          <a:p>
            <a:pPr/>
            <a:fld id="{86CB4B4D-7CA3-9044-876B-883B54F8677D}" type="slidenum"/>
          </a:p>
        </p:txBody>
      </p:sp>
      <p:pic>
        <p:nvPicPr>
          <p:cNvPr id="92" name="Picture 2" descr="Picture 2"/>
          <p:cNvPicPr>
            <a:picLocks noChangeAspect="1"/>
          </p:cNvPicPr>
          <p:nvPr/>
        </p:nvPicPr>
        <p:blipFill>
          <a:blip r:embed="rId2">
            <a:extLst/>
          </a:blip>
          <a:stretch>
            <a:fillRect/>
          </a:stretch>
        </p:blipFill>
        <p:spPr>
          <a:xfrm>
            <a:off x="228600" y="1332420"/>
            <a:ext cx="1897797" cy="1897797"/>
          </a:xfrm>
          <a:prstGeom prst="rect">
            <a:avLst/>
          </a:prstGeom>
          <a:ln w="12700">
            <a:miter lim="400000"/>
          </a:ln>
        </p:spPr>
      </p:pic>
      <p:sp>
        <p:nvSpPr>
          <p:cNvPr id="93" name="TextBox 4"/>
          <p:cNvSpPr txBox="1"/>
          <p:nvPr/>
        </p:nvSpPr>
        <p:spPr>
          <a:xfrm>
            <a:off x="2126397" y="1302602"/>
            <a:ext cx="6484204" cy="2872493"/>
          </a:xfrm>
          <a:prstGeom prst="rect">
            <a:avLst/>
          </a:prstGeom>
          <a:ln w="50800">
            <a:solidFill>
              <a:schemeClr val="accent2"/>
            </a:solidFill>
          </a:ln>
          <a:extLst>
            <a:ext uri="{C572A759-6A51-4108-AA02-DFA0A04FC94B}">
              <ma14:wrappingTextBoxFlag xmlns:ma14="http://schemas.microsoft.com/office/mac/drawingml/2011/main" val="1"/>
            </a:ext>
          </a:extLst>
        </p:spPr>
        <p:txBody>
          <a:bodyPr lIns="45719" rIns="45719">
            <a:spAutoFit/>
          </a:bodyPr>
          <a:lstStyle/>
          <a:p>
            <a:pPr>
              <a:defRPr>
                <a:latin typeface="+mn-lt"/>
                <a:ea typeface="+mn-ea"/>
                <a:cs typeface="+mn-cs"/>
                <a:sym typeface="Times New Roman"/>
              </a:defRPr>
            </a:pPr>
            <a:r>
              <a:t>If navigating to “child node” and then to “node value” to manipulate the content of a tag seems cumbersome… your instinct is correct!</a:t>
            </a:r>
          </a:p>
          <a:p>
            <a:pPr>
              <a:defRPr>
                <a:latin typeface="+mn-lt"/>
                <a:ea typeface="+mn-ea"/>
                <a:cs typeface="+mn-cs"/>
                <a:sym typeface="Times New Roman"/>
              </a:defRPr>
            </a:pPr>
          </a:p>
          <a:p>
            <a:pPr>
              <a:defRPr>
                <a:latin typeface="+mn-lt"/>
                <a:ea typeface="+mn-ea"/>
                <a:cs typeface="+mn-cs"/>
                <a:sym typeface="Times New Roman"/>
              </a:defRPr>
            </a:pPr>
            <a:r>
              <a:t>We can be thankful for maturing HTML standards for giving us shortcuts like the innerHTML property that are a little easier to work with.</a:t>
            </a:r>
          </a:p>
        </p:txBody>
      </p:sp>
      <p:pic>
        <p:nvPicPr>
          <p:cNvPr id="94" name="Picture 2" descr="Picture 2"/>
          <p:cNvPicPr>
            <a:picLocks noChangeAspect="1"/>
          </p:cNvPicPr>
          <p:nvPr/>
        </p:nvPicPr>
        <p:blipFill>
          <a:blip r:embed="rId3">
            <a:extLst/>
          </a:blip>
          <a:stretch>
            <a:fillRect/>
          </a:stretch>
        </p:blipFill>
        <p:spPr>
          <a:xfrm>
            <a:off x="7768265" y="4719504"/>
            <a:ext cx="845649" cy="848495"/>
          </a:xfrm>
          <a:prstGeom prst="rect">
            <a:avLst/>
          </a:prstGeom>
          <a:ln w="12700">
            <a:miter lim="400000"/>
          </a:ln>
        </p:spPr>
      </p:pic>
      <p:sp>
        <p:nvSpPr>
          <p:cNvPr id="95" name="TextBox 6"/>
          <p:cNvSpPr txBox="1"/>
          <p:nvPr/>
        </p:nvSpPr>
        <p:spPr>
          <a:xfrm>
            <a:off x="3847689" y="4709980"/>
            <a:ext cx="3691976" cy="764292"/>
          </a:xfrm>
          <a:prstGeom prst="rect">
            <a:avLst/>
          </a:prstGeom>
          <a:solidFill>
            <a:schemeClr val="accent3">
              <a:lumOff val="44000"/>
            </a:schemeClr>
          </a:solidFill>
          <a:ln w="12700">
            <a:miter lim="400000"/>
          </a:ln>
          <a:extLst>
            <a:ext uri="{C572A759-6A51-4108-AA02-DFA0A04FC94B}">
              <ma14:wrappingTextBoxFlag xmlns:ma14="http://schemas.microsoft.com/office/mac/drawingml/2011/main" val="1"/>
            </a:ext>
          </a:extLst>
        </p:spPr>
        <p:txBody>
          <a:bodyPr lIns="45719" rIns="45719">
            <a:spAutoFit/>
          </a:bodyPr>
          <a:lstStyle/>
          <a:p>
            <a:pPr algn="r">
              <a:defRPr>
                <a:latin typeface="+mn-lt"/>
                <a:ea typeface="+mn-ea"/>
                <a:cs typeface="+mn-cs"/>
                <a:sym typeface="Times New Roman"/>
              </a:defRPr>
            </a:pPr>
            <a:r>
              <a:t>Let’s see an example of this </a:t>
            </a:r>
            <a:br/>
            <a:r>
              <a:t>(See dom_3.html in dom.zip)</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5"/>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4" grpId="2"/>
      <p:bldP build="whole" bldLvl="1" animBg="1" rev="0" advAuto="0" spid="95" grpId="1"/>
    </p:bldLst>
  </p:timing>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Times New Roman"/>
        <a:ea typeface="Times New Roman"/>
        <a:cs typeface="Times New Roman"/>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Times New Roman"/>
        <a:ea typeface="Times New Roman"/>
        <a:cs typeface="Times New Roman"/>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