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firstCol>
    <a:la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lastRow>
    <a:fir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wholeTbl>
    <a:band2H>
      <a:tcTxStyle b="def" i="def"/>
      <a:tcStyle>
        <a:tcBdr/>
        <a:fill>
          <a:solidFill>
            <a:schemeClr val="accent3">
              <a:lumOff val="44000"/>
            </a:schemeClr>
          </a:solidFill>
        </a:fill>
      </a:tcStyle>
    </a:band2H>
    <a:firstCol>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firstCol>
    <a:la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lastRow>
    <a:fir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firstRow>
  </a:tblStyle>
  <a:tblStyle styleId="{EEE7283C-3CF3-47DC-8721-378D4A62B228}" styleName="">
    <a:tblBg/>
    <a:wholeTbl>
      <a:tcTxStyle b="off" i="off">
        <a:fontRef idx="major">
          <a:srgbClr val="000000"/>
        </a:fontRef>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CCCCD9"/>
          </a:solidFill>
        </a:fill>
      </a:tcStyle>
    </a:wholeTbl>
    <a:band2H>
      <a:tcTxStyle b="def" i="def"/>
      <a:tcStyle>
        <a:tcBdr/>
        <a:fill>
          <a:solidFill>
            <a:srgbClr val="E7E7ED"/>
          </a:solidFill>
        </a:fill>
      </a:tcStyle>
    </a:band2H>
    <a:firstCol>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firstCol>
    <a:la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lastRow>
    <a:fir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chemeClr val="accent3">
              <a:lumOff val="44000"/>
            </a:schemeClr>
          </a:solidFill>
        </a:fill>
      </a:tcStyle>
    </a:band2H>
    <a:firstCol>
      <a:tcTxStyle b="on" i="off">
        <a:fontRef idx="major">
          <a:schemeClr val="accent3">
            <a:lumOff val="44000"/>
          </a:schemeClr>
        </a:fontRef>
        <a:schemeClr val="accent3">
          <a:lumOff val="44000"/>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3">
              <a:lumOff val="44000"/>
            </a:schemeClr>
          </a:solidFill>
        </a:fill>
      </a:tcStyle>
    </a:lastRow>
    <a:firstRow>
      <a:tcTxStyle b="on" i="off">
        <a:fontRef idx="major">
          <a:schemeClr val="accent3">
            <a:lumOff val="44000"/>
          </a:schemeClr>
        </a:fontRef>
        <a:schemeClr val="accent3">
          <a:lumOff val="44000"/>
        </a:schemeClr>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firstCol>
    <a:la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lastRow>
    <a:fir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chemeClr val="accent3">
              <a:lumOff val="44000"/>
            </a:schemeClr>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90" name="Shape 190"/>
          <p:cNvSpPr/>
          <p:nvPr>
            <p:ph type="sldImg"/>
          </p:nvPr>
        </p:nvSpPr>
        <p:spPr>
          <a:xfrm>
            <a:off x="1143000" y="685800"/>
            <a:ext cx="4572000" cy="3429000"/>
          </a:xfrm>
          <a:prstGeom prst="rect">
            <a:avLst/>
          </a:prstGeom>
        </p:spPr>
        <p:txBody>
          <a:bodyPr/>
          <a:lstStyle/>
          <a:p>
            <a:pPr/>
          </a:p>
        </p:txBody>
      </p:sp>
      <p:sp>
        <p:nvSpPr>
          <p:cNvPr id="191" name="Shape 191"/>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685800" y="2130425"/>
            <a:ext cx="7772400" cy="1470025"/>
          </a:xfrm>
          <a:prstGeom prst="rect">
            <a:avLst/>
          </a:prstGeom>
        </p:spPr>
        <p:txBody>
          <a:bodyPr/>
          <a:lstStyle/>
          <a:p>
            <a:pPr/>
            <a:r>
              <a:t>Title Text</a:t>
            </a:r>
          </a:p>
        </p:txBody>
      </p:sp>
      <p:sp>
        <p:nvSpPr>
          <p:cNvPr id="12" name="Body Level One…"/>
          <p:cNvSpPr txBox="1"/>
          <p:nvPr>
            <p:ph type="body" sz="quarter" idx="1"/>
          </p:nvPr>
        </p:nvSpPr>
        <p:spPr>
          <a:xfrm>
            <a:off x="1371600" y="3886200"/>
            <a:ext cx="6400800" cy="1752600"/>
          </a:xfrm>
          <a:prstGeom prst="rect">
            <a:avLst/>
          </a:prstGeom>
        </p:spPr>
        <p:txBody>
          <a:bodyPr>
            <a:normAutofit fontScale="100000" lnSpcReduction="0"/>
          </a:bodyPr>
          <a:lstStyle>
            <a:lvl1pPr marL="0" indent="0" algn="ctr">
              <a:buSzTx/>
              <a:buNone/>
            </a:lvl1pPr>
            <a:lvl2pPr marL="0" indent="457200" algn="ctr">
              <a:buSzTx/>
              <a:buNone/>
            </a:lvl2pPr>
            <a:lvl3pPr marL="0" indent="914400" algn="ctr">
              <a:buSzTx/>
              <a:buNone/>
            </a:lvl3pPr>
            <a:lvl4pPr marL="0" indent="1371600" algn="ctr">
              <a:buSzTx/>
              <a:buNone/>
            </a:lvl4pPr>
            <a:lvl5pPr marL="0" indent="1828800" algn="ctr">
              <a:buSzTx/>
              <a:buNone/>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Vertical Text">
    <p:spTree>
      <p:nvGrpSpPr>
        <p:cNvPr id="1" name=""/>
        <p:cNvGrpSpPr/>
        <p:nvPr/>
      </p:nvGrpSpPr>
      <p:grpSpPr>
        <a:xfrm>
          <a:off x="0" y="0"/>
          <a:ext cx="0" cy="0"/>
          <a:chOff x="0" y="0"/>
          <a:chExt cx="0" cy="0"/>
        </a:xfrm>
      </p:grpSpPr>
      <p:sp>
        <p:nvSpPr>
          <p:cNvPr id="92" name="Title Text"/>
          <p:cNvSpPr txBox="1"/>
          <p:nvPr>
            <p:ph type="title"/>
          </p:nvPr>
        </p:nvSpPr>
        <p:spPr>
          <a:prstGeom prst="rect">
            <a:avLst/>
          </a:prstGeom>
        </p:spPr>
        <p:txBody>
          <a:bodyPr/>
          <a:lstStyle/>
          <a:p>
            <a:pPr/>
            <a:r>
              <a:t>Title Text</a:t>
            </a:r>
          </a:p>
        </p:txBody>
      </p:sp>
      <p:sp>
        <p:nvSpPr>
          <p:cNvPr id="93" name="Body Level One…"/>
          <p:cNvSpPr txBox="1"/>
          <p:nvPr>
            <p:ph type="body" idx="1"/>
          </p:nvPr>
        </p:nvSpPr>
        <p:spPr>
          <a:xfrm>
            <a:off x="457200" y="1600200"/>
            <a:ext cx="8229600" cy="4525963"/>
          </a:xfrm>
          <a:prstGeom prst="rect">
            <a:avLst/>
          </a:prstGeom>
        </p:spPr>
        <p:txBody>
          <a:bodyP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9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ertical Title and Text">
    <p:spTree>
      <p:nvGrpSpPr>
        <p:cNvPr id="1" name=""/>
        <p:cNvGrpSpPr/>
        <p:nvPr/>
      </p:nvGrpSpPr>
      <p:grpSpPr>
        <a:xfrm>
          <a:off x="0" y="0"/>
          <a:ext cx="0" cy="0"/>
          <a:chOff x="0" y="0"/>
          <a:chExt cx="0" cy="0"/>
        </a:xfrm>
      </p:grpSpPr>
      <p:sp>
        <p:nvSpPr>
          <p:cNvPr id="101" name="Title Text"/>
          <p:cNvSpPr txBox="1"/>
          <p:nvPr>
            <p:ph type="title"/>
          </p:nvPr>
        </p:nvSpPr>
        <p:spPr>
          <a:xfrm>
            <a:off x="6629400" y="274638"/>
            <a:ext cx="2057400" cy="5851526"/>
          </a:xfrm>
          <a:prstGeom prst="rect">
            <a:avLst/>
          </a:prstGeom>
        </p:spPr>
        <p:txBody>
          <a:bodyPr/>
          <a:lstStyle/>
          <a:p>
            <a:pPr/>
            <a:r>
              <a:t>Title Text</a:t>
            </a:r>
          </a:p>
        </p:txBody>
      </p:sp>
      <p:sp>
        <p:nvSpPr>
          <p:cNvPr id="102" name="Body Level One…"/>
          <p:cNvSpPr txBox="1"/>
          <p:nvPr>
            <p:ph type="body" idx="1"/>
          </p:nvPr>
        </p:nvSpPr>
        <p:spPr>
          <a:xfrm>
            <a:off x="457200" y="274638"/>
            <a:ext cx="6019800" cy="5851526"/>
          </a:xfrm>
          <a:prstGeom prst="rect">
            <a:avLst/>
          </a:prstGeom>
        </p:spPr>
        <p:txBody>
          <a:bodyP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Title and Content">
    <p:spTree>
      <p:nvGrpSpPr>
        <p:cNvPr id="1" name=""/>
        <p:cNvGrpSpPr/>
        <p:nvPr/>
      </p:nvGrpSpPr>
      <p:grpSpPr>
        <a:xfrm>
          <a:off x="0" y="0"/>
          <a:ext cx="0" cy="0"/>
          <a:chOff x="0" y="0"/>
          <a:chExt cx="0" cy="0"/>
        </a:xfrm>
      </p:grpSpPr>
      <p:sp>
        <p:nvSpPr>
          <p:cNvPr id="110" name="Title 1"/>
          <p:cNvSpPr/>
          <p:nvPr/>
        </p:nvSpPr>
        <p:spPr>
          <a:xfrm>
            <a:off x="0" y="6096000"/>
            <a:ext cx="9144000" cy="762000"/>
          </a:xfrm>
          <a:prstGeom prst="rect">
            <a:avLst/>
          </a:prstGeom>
          <a:solidFill>
            <a:srgbClr val="9E1B34"/>
          </a:solidFill>
          <a:ln w="12700">
            <a:miter lim="400000"/>
          </a:ln>
        </p:spPr>
        <p:txBody>
          <a:bodyPr lIns="45719" rIns="45719" anchor="ctr"/>
          <a:lstStyle/>
          <a:p>
            <a:pPr>
              <a:defRPr sz="4400">
                <a:solidFill>
                  <a:schemeClr val="accent3">
                    <a:lumOff val="44000"/>
                  </a:schemeClr>
                </a:solidFill>
              </a:defRPr>
            </a:pPr>
          </a:p>
        </p:txBody>
      </p:sp>
      <p:sp>
        <p:nvSpPr>
          <p:cNvPr id="111" name="Title Text"/>
          <p:cNvSpPr txBox="1"/>
          <p:nvPr>
            <p:ph type="title"/>
          </p:nvPr>
        </p:nvSpPr>
        <p:spPr>
          <a:xfrm>
            <a:off x="0" y="0"/>
            <a:ext cx="9144000" cy="838200"/>
          </a:xfrm>
          <a:prstGeom prst="rect">
            <a:avLst/>
          </a:prstGeom>
          <a:solidFill>
            <a:srgbClr val="9E1B34"/>
          </a:solidFill>
        </p:spPr>
        <p:txBody>
          <a:bodyPr/>
          <a:lstStyle>
            <a:lvl1pPr indent="338138" algn="l">
              <a:defRPr sz="3200">
                <a:solidFill>
                  <a:schemeClr val="accent3">
                    <a:lumOff val="44000"/>
                  </a:schemeClr>
                </a:solidFill>
              </a:defRPr>
            </a:lvl1pPr>
          </a:lstStyle>
          <a:p>
            <a:pPr/>
            <a:r>
              <a:t>Title Text</a:t>
            </a:r>
          </a:p>
        </p:txBody>
      </p:sp>
      <p:sp>
        <p:nvSpPr>
          <p:cNvPr id="112" name="Slide Number"/>
          <p:cNvSpPr txBox="1"/>
          <p:nvPr>
            <p:ph type="sldNum" sz="quarter" idx="2"/>
          </p:nvPr>
        </p:nvSpPr>
        <p:spPr>
          <a:xfrm>
            <a:off x="8356639" y="6330331"/>
            <a:ext cx="330161" cy="313394"/>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Blank">
    <p:spTree>
      <p:nvGrpSpPr>
        <p:cNvPr id="1" name=""/>
        <p:cNvGrpSpPr/>
        <p:nvPr/>
      </p:nvGrpSpPr>
      <p:grpSpPr>
        <a:xfrm>
          <a:off x="0" y="0"/>
          <a:ext cx="0" cy="0"/>
          <a:chOff x="0" y="0"/>
          <a:chExt cx="0" cy="0"/>
        </a:xfrm>
      </p:grpSpPr>
      <p:sp>
        <p:nvSpPr>
          <p:cNvPr id="119" name="Title Text"/>
          <p:cNvSpPr txBox="1"/>
          <p:nvPr>
            <p:ph type="title"/>
          </p:nvPr>
        </p:nvSpPr>
        <p:spPr>
          <a:xfrm>
            <a:off x="914400" y="685800"/>
            <a:ext cx="7315200" cy="400111"/>
          </a:xfrm>
          <a:prstGeom prst="rect">
            <a:avLst/>
          </a:prstGeom>
        </p:spPr>
        <p:txBody>
          <a:bodyPr lIns="0" tIns="0" rIns="0" bIns="0"/>
          <a:lstStyle>
            <a:lvl1pPr algn="l">
              <a:defRPr b="1" sz="2600">
                <a:solidFill>
                  <a:srgbClr val="0033CC"/>
                </a:solidFill>
              </a:defRPr>
            </a:lvl1pPr>
          </a:lstStyle>
          <a:p>
            <a:pPr/>
            <a:r>
              <a:t>Title Text</a:t>
            </a:r>
          </a:p>
        </p:txBody>
      </p:sp>
      <p:sp>
        <p:nvSpPr>
          <p:cNvPr id="120" name="Slide Number"/>
          <p:cNvSpPr txBox="1"/>
          <p:nvPr>
            <p:ph type="sldNum" sz="quarter" idx="2"/>
          </p:nvPr>
        </p:nvSpPr>
        <p:spPr>
          <a:xfrm>
            <a:off x="6553200" y="6172200"/>
            <a:ext cx="281940" cy="287087"/>
          </a:xfrm>
          <a:prstGeom prst="rect">
            <a:avLst/>
          </a:prstGeom>
        </p:spPr>
        <p:txBody>
          <a:bodyPr/>
          <a:lstStyle>
            <a:lvl1pPr algn="l">
              <a:defRPr sz="1400">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_Blank">
    <p:spTree>
      <p:nvGrpSpPr>
        <p:cNvPr id="1" name=""/>
        <p:cNvGrpSpPr/>
        <p:nvPr/>
      </p:nvGrpSpPr>
      <p:grpSpPr>
        <a:xfrm>
          <a:off x="0" y="0"/>
          <a:ext cx="0" cy="0"/>
          <a:chOff x="0" y="0"/>
          <a:chExt cx="0" cy="0"/>
        </a:xfrm>
      </p:grpSpPr>
      <p:sp>
        <p:nvSpPr>
          <p:cNvPr id="127" name="Title Text"/>
          <p:cNvSpPr txBox="1"/>
          <p:nvPr>
            <p:ph type="title"/>
          </p:nvPr>
        </p:nvSpPr>
        <p:spPr>
          <a:xfrm>
            <a:off x="914400" y="685800"/>
            <a:ext cx="7315200" cy="400111"/>
          </a:xfrm>
          <a:prstGeom prst="rect">
            <a:avLst/>
          </a:prstGeom>
        </p:spPr>
        <p:txBody>
          <a:bodyPr lIns="0" tIns="0" rIns="0" bIns="0"/>
          <a:lstStyle>
            <a:lvl1pPr algn="l">
              <a:defRPr b="1" sz="2600">
                <a:solidFill>
                  <a:srgbClr val="0033CC"/>
                </a:solidFill>
              </a:defRPr>
            </a:lvl1pPr>
          </a:lstStyle>
          <a:p>
            <a:pPr/>
            <a:r>
              <a:t>Title Text</a:t>
            </a:r>
          </a:p>
        </p:txBody>
      </p:sp>
      <p:sp>
        <p:nvSpPr>
          <p:cNvPr id="128" name="Slide Number"/>
          <p:cNvSpPr txBox="1"/>
          <p:nvPr>
            <p:ph type="sldNum" sz="quarter" idx="2"/>
          </p:nvPr>
        </p:nvSpPr>
        <p:spPr>
          <a:xfrm>
            <a:off x="6553200" y="6172200"/>
            <a:ext cx="281940" cy="287087"/>
          </a:xfrm>
          <a:prstGeom prst="rect">
            <a:avLst/>
          </a:prstGeom>
        </p:spPr>
        <p:txBody>
          <a:bodyPr/>
          <a:lstStyle>
            <a:lvl1pPr algn="l">
              <a:defRPr sz="1400">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4_Blank">
    <p:spTree>
      <p:nvGrpSpPr>
        <p:cNvPr id="1" name=""/>
        <p:cNvGrpSpPr/>
        <p:nvPr/>
      </p:nvGrpSpPr>
      <p:grpSpPr>
        <a:xfrm>
          <a:off x="0" y="0"/>
          <a:ext cx="0" cy="0"/>
          <a:chOff x="0" y="0"/>
          <a:chExt cx="0" cy="0"/>
        </a:xfrm>
      </p:grpSpPr>
      <p:sp>
        <p:nvSpPr>
          <p:cNvPr id="135" name="Title Text"/>
          <p:cNvSpPr txBox="1"/>
          <p:nvPr>
            <p:ph type="title"/>
          </p:nvPr>
        </p:nvSpPr>
        <p:spPr>
          <a:xfrm>
            <a:off x="914400" y="685800"/>
            <a:ext cx="7315200" cy="400111"/>
          </a:xfrm>
          <a:prstGeom prst="rect">
            <a:avLst/>
          </a:prstGeom>
        </p:spPr>
        <p:txBody>
          <a:bodyPr lIns="0" tIns="0" rIns="0" bIns="0"/>
          <a:lstStyle>
            <a:lvl1pPr algn="l">
              <a:defRPr b="1" sz="2600">
                <a:solidFill>
                  <a:srgbClr val="0033CC"/>
                </a:solidFill>
              </a:defRPr>
            </a:lvl1pPr>
          </a:lstStyle>
          <a:p>
            <a:pPr/>
            <a:r>
              <a:t>Title Text</a:t>
            </a:r>
          </a:p>
        </p:txBody>
      </p:sp>
      <p:sp>
        <p:nvSpPr>
          <p:cNvPr id="136" name="Slide Number"/>
          <p:cNvSpPr txBox="1"/>
          <p:nvPr>
            <p:ph type="sldNum" sz="quarter" idx="2"/>
          </p:nvPr>
        </p:nvSpPr>
        <p:spPr>
          <a:xfrm>
            <a:off x="6553200" y="6172200"/>
            <a:ext cx="281940" cy="287087"/>
          </a:xfrm>
          <a:prstGeom prst="rect">
            <a:avLst/>
          </a:prstGeom>
        </p:spPr>
        <p:txBody>
          <a:bodyPr/>
          <a:lstStyle>
            <a:lvl1pPr algn="l">
              <a:defRPr sz="1400">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5_Blank">
    <p:spTree>
      <p:nvGrpSpPr>
        <p:cNvPr id="1" name=""/>
        <p:cNvGrpSpPr/>
        <p:nvPr/>
      </p:nvGrpSpPr>
      <p:grpSpPr>
        <a:xfrm>
          <a:off x="0" y="0"/>
          <a:ext cx="0" cy="0"/>
          <a:chOff x="0" y="0"/>
          <a:chExt cx="0" cy="0"/>
        </a:xfrm>
      </p:grpSpPr>
      <p:sp>
        <p:nvSpPr>
          <p:cNvPr id="143" name="Title Text"/>
          <p:cNvSpPr txBox="1"/>
          <p:nvPr>
            <p:ph type="title"/>
          </p:nvPr>
        </p:nvSpPr>
        <p:spPr>
          <a:xfrm>
            <a:off x="914400" y="685800"/>
            <a:ext cx="7315200" cy="400111"/>
          </a:xfrm>
          <a:prstGeom prst="rect">
            <a:avLst/>
          </a:prstGeom>
        </p:spPr>
        <p:txBody>
          <a:bodyPr lIns="0" tIns="0" rIns="0" bIns="0"/>
          <a:lstStyle>
            <a:lvl1pPr algn="l">
              <a:defRPr b="1" sz="2600">
                <a:solidFill>
                  <a:srgbClr val="0033CC"/>
                </a:solidFill>
              </a:defRPr>
            </a:lvl1pPr>
          </a:lstStyle>
          <a:p>
            <a:pPr/>
            <a:r>
              <a:t>Title Text</a:t>
            </a:r>
          </a:p>
        </p:txBody>
      </p:sp>
      <p:sp>
        <p:nvSpPr>
          <p:cNvPr id="144" name="Slide Number"/>
          <p:cNvSpPr txBox="1"/>
          <p:nvPr>
            <p:ph type="sldNum" sz="quarter" idx="2"/>
          </p:nvPr>
        </p:nvSpPr>
        <p:spPr>
          <a:xfrm>
            <a:off x="6553200" y="6172200"/>
            <a:ext cx="281940" cy="287087"/>
          </a:xfrm>
          <a:prstGeom prst="rect">
            <a:avLst/>
          </a:prstGeom>
        </p:spPr>
        <p:txBody>
          <a:bodyPr/>
          <a:lstStyle>
            <a:lvl1pPr algn="l">
              <a:defRPr sz="1400">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6_Blank">
    <p:spTree>
      <p:nvGrpSpPr>
        <p:cNvPr id="1" name=""/>
        <p:cNvGrpSpPr/>
        <p:nvPr/>
      </p:nvGrpSpPr>
      <p:grpSpPr>
        <a:xfrm>
          <a:off x="0" y="0"/>
          <a:ext cx="0" cy="0"/>
          <a:chOff x="0" y="0"/>
          <a:chExt cx="0" cy="0"/>
        </a:xfrm>
      </p:grpSpPr>
      <p:sp>
        <p:nvSpPr>
          <p:cNvPr id="151" name="Title Text"/>
          <p:cNvSpPr txBox="1"/>
          <p:nvPr>
            <p:ph type="title"/>
          </p:nvPr>
        </p:nvSpPr>
        <p:spPr>
          <a:xfrm>
            <a:off x="914400" y="685800"/>
            <a:ext cx="7315200" cy="400111"/>
          </a:xfrm>
          <a:prstGeom prst="rect">
            <a:avLst/>
          </a:prstGeom>
        </p:spPr>
        <p:txBody>
          <a:bodyPr lIns="0" tIns="0" rIns="0" bIns="0"/>
          <a:lstStyle>
            <a:lvl1pPr algn="l">
              <a:defRPr b="1" sz="2600">
                <a:solidFill>
                  <a:srgbClr val="0033CC"/>
                </a:solidFill>
              </a:defRPr>
            </a:lvl1pPr>
          </a:lstStyle>
          <a:p>
            <a:pPr/>
            <a:r>
              <a:t>Title Text</a:t>
            </a:r>
          </a:p>
        </p:txBody>
      </p:sp>
      <p:sp>
        <p:nvSpPr>
          <p:cNvPr id="152" name="Slide Number"/>
          <p:cNvSpPr txBox="1"/>
          <p:nvPr>
            <p:ph type="sldNum" sz="quarter" idx="2"/>
          </p:nvPr>
        </p:nvSpPr>
        <p:spPr>
          <a:xfrm>
            <a:off x="6553200" y="6172200"/>
            <a:ext cx="281940" cy="287087"/>
          </a:xfrm>
          <a:prstGeom prst="rect">
            <a:avLst/>
          </a:prstGeom>
        </p:spPr>
        <p:txBody>
          <a:bodyPr/>
          <a:lstStyle>
            <a:lvl1pPr algn="l">
              <a:defRPr sz="1400">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7_Blank">
    <p:spTree>
      <p:nvGrpSpPr>
        <p:cNvPr id="1" name=""/>
        <p:cNvGrpSpPr/>
        <p:nvPr/>
      </p:nvGrpSpPr>
      <p:grpSpPr>
        <a:xfrm>
          <a:off x="0" y="0"/>
          <a:ext cx="0" cy="0"/>
          <a:chOff x="0" y="0"/>
          <a:chExt cx="0" cy="0"/>
        </a:xfrm>
      </p:grpSpPr>
      <p:sp>
        <p:nvSpPr>
          <p:cNvPr id="159" name="Title Text"/>
          <p:cNvSpPr txBox="1"/>
          <p:nvPr>
            <p:ph type="title"/>
          </p:nvPr>
        </p:nvSpPr>
        <p:spPr>
          <a:xfrm>
            <a:off x="914400" y="685800"/>
            <a:ext cx="7315200" cy="400111"/>
          </a:xfrm>
          <a:prstGeom prst="rect">
            <a:avLst/>
          </a:prstGeom>
        </p:spPr>
        <p:txBody>
          <a:bodyPr lIns="0" tIns="0" rIns="0" bIns="0"/>
          <a:lstStyle>
            <a:lvl1pPr algn="l">
              <a:defRPr b="1" sz="2600">
                <a:solidFill>
                  <a:srgbClr val="0033CC"/>
                </a:solidFill>
              </a:defRPr>
            </a:lvl1pPr>
          </a:lstStyle>
          <a:p>
            <a:pPr/>
            <a:r>
              <a:t>Title Text</a:t>
            </a:r>
          </a:p>
        </p:txBody>
      </p:sp>
      <p:sp>
        <p:nvSpPr>
          <p:cNvPr id="160" name="Slide Number"/>
          <p:cNvSpPr txBox="1"/>
          <p:nvPr>
            <p:ph type="sldNum" sz="quarter" idx="2"/>
          </p:nvPr>
        </p:nvSpPr>
        <p:spPr>
          <a:xfrm>
            <a:off x="6553200" y="6172200"/>
            <a:ext cx="281940" cy="287087"/>
          </a:xfrm>
          <a:prstGeom prst="rect">
            <a:avLst/>
          </a:prstGeom>
        </p:spPr>
        <p:txBody>
          <a:bodyPr/>
          <a:lstStyle>
            <a:lvl1pPr algn="l">
              <a:defRPr sz="1400">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_Blank">
    <p:spTree>
      <p:nvGrpSpPr>
        <p:cNvPr id="1" name=""/>
        <p:cNvGrpSpPr/>
        <p:nvPr/>
      </p:nvGrpSpPr>
      <p:grpSpPr>
        <a:xfrm>
          <a:off x="0" y="0"/>
          <a:ext cx="0" cy="0"/>
          <a:chOff x="0" y="0"/>
          <a:chExt cx="0" cy="0"/>
        </a:xfrm>
      </p:grpSpPr>
      <p:sp>
        <p:nvSpPr>
          <p:cNvPr id="167" name="Title Text"/>
          <p:cNvSpPr txBox="1"/>
          <p:nvPr>
            <p:ph type="title"/>
          </p:nvPr>
        </p:nvSpPr>
        <p:spPr>
          <a:xfrm>
            <a:off x="914400" y="685800"/>
            <a:ext cx="7315200" cy="400111"/>
          </a:xfrm>
          <a:prstGeom prst="rect">
            <a:avLst/>
          </a:prstGeom>
        </p:spPr>
        <p:txBody>
          <a:bodyPr lIns="0" tIns="0" rIns="0" bIns="0"/>
          <a:lstStyle>
            <a:lvl1pPr algn="l">
              <a:defRPr b="1" sz="2600">
                <a:solidFill>
                  <a:srgbClr val="0033CC"/>
                </a:solidFill>
              </a:defRPr>
            </a:lvl1pPr>
          </a:lstStyle>
          <a:p>
            <a:pPr/>
            <a:r>
              <a:t>Title Text</a:t>
            </a:r>
          </a:p>
        </p:txBody>
      </p:sp>
      <p:sp>
        <p:nvSpPr>
          <p:cNvPr id="168" name="Slide Number"/>
          <p:cNvSpPr txBox="1"/>
          <p:nvPr>
            <p:ph type="sldNum" sz="quarter" idx="2"/>
          </p:nvPr>
        </p:nvSpPr>
        <p:spPr>
          <a:xfrm>
            <a:off x="6553200" y="6172200"/>
            <a:ext cx="281940" cy="287087"/>
          </a:xfrm>
          <a:prstGeom prst="rect">
            <a:avLst/>
          </a:prstGeom>
        </p:spPr>
        <p:txBody>
          <a:bodyPr/>
          <a:lstStyle>
            <a:lvl1pPr algn="l">
              <a:defRPr sz="1400">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xfrm>
            <a:off x="0" y="0"/>
            <a:ext cx="9144000" cy="1447800"/>
          </a:xfrm>
          <a:prstGeom prst="rect">
            <a:avLst/>
          </a:prstGeom>
          <a:solidFill>
            <a:srgbClr val="9E1B34"/>
          </a:solidFill>
        </p:spPr>
        <p:txBody>
          <a:bodyPr/>
          <a:lstStyle>
            <a:lvl1pPr algn="l">
              <a:defRPr>
                <a:solidFill>
                  <a:schemeClr val="accent3">
                    <a:lumOff val="44000"/>
                  </a:schemeClr>
                </a:solidFill>
              </a:defRPr>
            </a:lvl1pPr>
          </a:lstStyle>
          <a:p>
            <a:pPr/>
            <a:r>
              <a:t>Title Text</a:t>
            </a:r>
          </a:p>
        </p:txBody>
      </p:sp>
      <p:sp>
        <p:nvSpPr>
          <p:cNvPr id="21" name="Body Level One…"/>
          <p:cNvSpPr txBox="1"/>
          <p:nvPr>
            <p:ph type="body" idx="1"/>
          </p:nvPr>
        </p:nvSpPr>
        <p:spPr>
          <a:xfrm>
            <a:off x="457200" y="1600200"/>
            <a:ext cx="8229600" cy="4525963"/>
          </a:xfrm>
          <a:prstGeom prst="rect">
            <a:avLst/>
          </a:prstGeom>
        </p:spPr>
        <p:txBody>
          <a:bodyP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8_Blank">
    <p:spTree>
      <p:nvGrpSpPr>
        <p:cNvPr id="1" name=""/>
        <p:cNvGrpSpPr/>
        <p:nvPr/>
      </p:nvGrpSpPr>
      <p:grpSpPr>
        <a:xfrm>
          <a:off x="0" y="0"/>
          <a:ext cx="0" cy="0"/>
          <a:chOff x="0" y="0"/>
          <a:chExt cx="0" cy="0"/>
        </a:xfrm>
      </p:grpSpPr>
      <p:sp>
        <p:nvSpPr>
          <p:cNvPr id="175" name="Title Text"/>
          <p:cNvSpPr txBox="1"/>
          <p:nvPr>
            <p:ph type="title"/>
          </p:nvPr>
        </p:nvSpPr>
        <p:spPr>
          <a:xfrm>
            <a:off x="914400" y="685800"/>
            <a:ext cx="7315200" cy="400111"/>
          </a:xfrm>
          <a:prstGeom prst="rect">
            <a:avLst/>
          </a:prstGeom>
        </p:spPr>
        <p:txBody>
          <a:bodyPr lIns="0" tIns="0" rIns="0" bIns="0"/>
          <a:lstStyle>
            <a:lvl1pPr algn="l">
              <a:defRPr b="1" sz="2600">
                <a:solidFill>
                  <a:srgbClr val="0033CC"/>
                </a:solidFill>
              </a:defRPr>
            </a:lvl1pPr>
          </a:lstStyle>
          <a:p>
            <a:pPr/>
            <a:r>
              <a:t>Title Text</a:t>
            </a:r>
          </a:p>
        </p:txBody>
      </p:sp>
      <p:sp>
        <p:nvSpPr>
          <p:cNvPr id="176" name="Slide Number"/>
          <p:cNvSpPr txBox="1"/>
          <p:nvPr>
            <p:ph type="sldNum" sz="quarter" idx="2"/>
          </p:nvPr>
        </p:nvSpPr>
        <p:spPr>
          <a:xfrm>
            <a:off x="6553200" y="6172200"/>
            <a:ext cx="281940" cy="287087"/>
          </a:xfrm>
          <a:prstGeom prst="rect">
            <a:avLst/>
          </a:prstGeom>
        </p:spPr>
        <p:txBody>
          <a:bodyPr/>
          <a:lstStyle>
            <a:lvl1pPr algn="l">
              <a:defRPr sz="1400">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9_Blank">
    <p:spTree>
      <p:nvGrpSpPr>
        <p:cNvPr id="1" name=""/>
        <p:cNvGrpSpPr/>
        <p:nvPr/>
      </p:nvGrpSpPr>
      <p:grpSpPr>
        <a:xfrm>
          <a:off x="0" y="0"/>
          <a:ext cx="0" cy="0"/>
          <a:chOff x="0" y="0"/>
          <a:chExt cx="0" cy="0"/>
        </a:xfrm>
      </p:grpSpPr>
      <p:sp>
        <p:nvSpPr>
          <p:cNvPr id="183" name="Title Text"/>
          <p:cNvSpPr txBox="1"/>
          <p:nvPr>
            <p:ph type="title"/>
          </p:nvPr>
        </p:nvSpPr>
        <p:spPr>
          <a:xfrm>
            <a:off x="914400" y="685800"/>
            <a:ext cx="7315200" cy="400111"/>
          </a:xfrm>
          <a:prstGeom prst="rect">
            <a:avLst/>
          </a:prstGeom>
        </p:spPr>
        <p:txBody>
          <a:bodyPr lIns="0" tIns="0" rIns="0" bIns="0"/>
          <a:lstStyle>
            <a:lvl1pPr algn="l">
              <a:defRPr b="1" sz="2600">
                <a:solidFill>
                  <a:srgbClr val="0033CC"/>
                </a:solidFill>
              </a:defRPr>
            </a:lvl1pPr>
          </a:lstStyle>
          <a:p>
            <a:pPr/>
            <a:r>
              <a:t>Title Text</a:t>
            </a:r>
          </a:p>
        </p:txBody>
      </p:sp>
      <p:sp>
        <p:nvSpPr>
          <p:cNvPr id="184" name="Slide Number"/>
          <p:cNvSpPr txBox="1"/>
          <p:nvPr>
            <p:ph type="sldNum" sz="quarter" idx="2"/>
          </p:nvPr>
        </p:nvSpPr>
        <p:spPr>
          <a:xfrm>
            <a:off x="6553200" y="6172200"/>
            <a:ext cx="281940" cy="287087"/>
          </a:xfrm>
          <a:prstGeom prst="rect">
            <a:avLst/>
          </a:prstGeom>
        </p:spPr>
        <p:txBody>
          <a:bodyPr/>
          <a:lstStyle>
            <a:lvl1pPr algn="l">
              <a:defRPr sz="1400">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722312" y="4406900"/>
            <a:ext cx="7772401" cy="1362075"/>
          </a:xfrm>
          <a:prstGeom prst="rect">
            <a:avLst/>
          </a:prstGeom>
        </p:spPr>
        <p:txBody>
          <a:bodyPr anchor="t"/>
          <a:lstStyle>
            <a:lvl1pPr algn="l">
              <a:defRPr b="1" cap="all" sz="4000"/>
            </a:lvl1pPr>
          </a:lstStyle>
          <a:p>
            <a:pPr/>
            <a:r>
              <a:t>Title Text</a:t>
            </a:r>
          </a:p>
        </p:txBody>
      </p:sp>
      <p:sp>
        <p:nvSpPr>
          <p:cNvPr id="30" name="Body Level One…"/>
          <p:cNvSpPr txBox="1"/>
          <p:nvPr>
            <p:ph type="body" sz="quarter" idx="1"/>
          </p:nvPr>
        </p:nvSpPr>
        <p:spPr>
          <a:xfrm>
            <a:off x="722312" y="2906713"/>
            <a:ext cx="7772401" cy="1500188"/>
          </a:xfrm>
          <a:prstGeom prst="rect">
            <a:avLst/>
          </a:prstGeom>
        </p:spPr>
        <p:txBody>
          <a:bodyPr anchor="b">
            <a:normAutofit fontScale="100000" lnSpcReduction="0"/>
          </a:bodyPr>
          <a:lstStyle>
            <a:lvl1pPr marL="0" indent="0">
              <a:spcBef>
                <a:spcPts val="400"/>
              </a:spcBef>
              <a:buSzTx/>
              <a:buNone/>
              <a:defRPr sz="2000"/>
            </a:lvl1pPr>
            <a:lvl2pPr marL="0" indent="457200">
              <a:spcBef>
                <a:spcPts val="400"/>
              </a:spcBef>
              <a:buSzTx/>
              <a:buNone/>
              <a:defRPr sz="2000"/>
            </a:lvl2pPr>
            <a:lvl3pPr marL="0" indent="914400">
              <a:spcBef>
                <a:spcPts val="400"/>
              </a:spcBef>
              <a:buSzTx/>
              <a:buNone/>
              <a:defRPr sz="2000"/>
            </a:lvl3pPr>
            <a:lvl4pPr marL="0" indent="1371600">
              <a:spcBef>
                <a:spcPts val="400"/>
              </a:spcBef>
              <a:buSzTx/>
              <a:buNone/>
              <a:defRPr sz="2000"/>
            </a:lvl4pPr>
            <a:lvl5pPr marL="0" indent="1828800">
              <a:spcBef>
                <a:spcPts val="400"/>
              </a:spcBef>
              <a:buSzTx/>
              <a:buNone/>
              <a:defRPr sz="2000"/>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457200" y="1600200"/>
            <a:ext cx="4038600" cy="4525963"/>
          </a:xfrm>
          <a:prstGeom prst="rect">
            <a:avLst/>
          </a:prstGeom>
        </p:spPr>
        <p:txBody>
          <a:bodyPr>
            <a:normAutofit fontScale="100000" lnSpcReduction="0"/>
          </a:bodyPr>
          <a:lstStyle>
            <a:lvl2pPr marL="790575" indent="-333375"/>
            <a:lvl3pPr marL="1234439" indent="-320039"/>
            <a:lvl4pPr marL="1727200" indent="-355600"/>
            <a:lvl5pPr marL="2184400" indent="-355600"/>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prstGeom prst="rect">
            <a:avLst/>
          </a:prstGeom>
        </p:spPr>
        <p:txBody>
          <a:bodyPr/>
          <a:lstStyle/>
          <a:p>
            <a:pPr/>
            <a:r>
              <a:t>Title Text</a:t>
            </a:r>
          </a:p>
        </p:txBody>
      </p:sp>
      <p:sp>
        <p:nvSpPr>
          <p:cNvPr id="48" name="Body Level One…"/>
          <p:cNvSpPr txBox="1"/>
          <p:nvPr>
            <p:ph type="body" sz="quarter" idx="1"/>
          </p:nvPr>
        </p:nvSpPr>
        <p:spPr>
          <a:xfrm>
            <a:off x="457200" y="1535112"/>
            <a:ext cx="4040188" cy="639763"/>
          </a:xfrm>
          <a:prstGeom prst="rect">
            <a:avLst/>
          </a:prstGeom>
        </p:spPr>
        <p:txBody>
          <a:bodyPr anchor="b">
            <a:normAutofit fontScale="100000" lnSpcReduction="0"/>
          </a:bodyPr>
          <a:lstStyle>
            <a:lvl1pPr marL="0" indent="0">
              <a:spcBef>
                <a:spcPts val="500"/>
              </a:spcBef>
              <a:buSzTx/>
              <a:buNone/>
              <a:defRPr b="1" sz="2400"/>
            </a:lvl1pPr>
            <a:lvl2pPr marL="0" indent="457200">
              <a:spcBef>
                <a:spcPts val="500"/>
              </a:spcBef>
              <a:buSzTx/>
              <a:buNone/>
              <a:defRPr b="1" sz="2400"/>
            </a:lvl2pPr>
            <a:lvl3pPr marL="0" indent="914400">
              <a:spcBef>
                <a:spcPts val="500"/>
              </a:spcBef>
              <a:buSzTx/>
              <a:buNone/>
              <a:defRPr b="1" sz="2400"/>
            </a:lvl3pPr>
            <a:lvl4pPr marL="0" indent="1371600">
              <a:spcBef>
                <a:spcPts val="500"/>
              </a:spcBef>
              <a:buSzTx/>
              <a:buNone/>
              <a:defRPr b="1" sz="2400"/>
            </a:lvl4pPr>
            <a:lvl5pPr marL="0" indent="1828800">
              <a:spcBef>
                <a:spcPts val="500"/>
              </a:spcBef>
              <a:buSz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13"/>
          </p:nvPr>
        </p:nvSpPr>
        <p:spPr>
          <a:xfrm>
            <a:off x="4645025" y="1535112"/>
            <a:ext cx="4041775" cy="639763"/>
          </a:xfrm>
          <a:prstGeom prst="rect">
            <a:avLst/>
          </a:prstGeom>
        </p:spPr>
        <p:txBody>
          <a:bodyPr anchor="b">
            <a:normAutofit fontScale="100000" lnSpcReduction="0"/>
          </a:bodyPr>
          <a:lstStyle/>
          <a:p>
            <a:pPr marL="0" indent="0">
              <a:spcBef>
                <a:spcPts val="500"/>
              </a:spcBef>
              <a:buSzTx/>
              <a:buNone/>
              <a:defRPr b="1" sz="2400"/>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457200" y="273050"/>
            <a:ext cx="3008314" cy="1162050"/>
          </a:xfrm>
          <a:prstGeom prst="rect">
            <a:avLst/>
          </a:prstGeom>
        </p:spPr>
        <p:txBody>
          <a:bodyPr anchor="b"/>
          <a:lstStyle>
            <a:lvl1pPr algn="l">
              <a:defRPr b="1" sz="2000"/>
            </a:lvl1pPr>
          </a:lstStyle>
          <a:p>
            <a:pPr/>
            <a:r>
              <a:t>Title Text</a:t>
            </a:r>
          </a:p>
        </p:txBody>
      </p:sp>
      <p:sp>
        <p:nvSpPr>
          <p:cNvPr id="73" name="Body Level One…"/>
          <p:cNvSpPr txBox="1"/>
          <p:nvPr>
            <p:ph type="body" idx="1"/>
          </p:nvPr>
        </p:nvSpPr>
        <p:spPr>
          <a:xfrm>
            <a:off x="3575050" y="273050"/>
            <a:ext cx="5111750" cy="5853113"/>
          </a:xfrm>
          <a:prstGeom prst="rect">
            <a:avLst/>
          </a:prstGeom>
        </p:spPr>
        <p:txBody>
          <a:bodyPr>
            <a:normAutofit fontScale="100000" lnSpcReduction="0"/>
          </a:bodyPr>
          <a:lstStyle>
            <a:lvl1pPr>
              <a:spcBef>
                <a:spcPts val="700"/>
              </a:spcBef>
              <a:defRPr sz="3200"/>
            </a:lvl1pPr>
            <a:lvl2pPr marL="783771" indent="-326571">
              <a:spcBef>
                <a:spcPts val="700"/>
              </a:spcBef>
              <a:defRPr sz="3200"/>
            </a:lvl2pPr>
            <a:lvl3pPr marL="1219200" indent="-304800">
              <a:spcBef>
                <a:spcPts val="700"/>
              </a:spcBef>
              <a:defRPr sz="3200"/>
            </a:lvl3pPr>
            <a:lvl4pPr marL="1737360" indent="-365760">
              <a:spcBef>
                <a:spcPts val="700"/>
              </a:spcBef>
              <a:defRPr sz="3200"/>
            </a:lvl4pPr>
            <a:lvl5pPr marL="2194560" indent="-365760">
              <a:spcBef>
                <a:spcPts val="700"/>
              </a:spcBef>
              <a:defRPr sz="3200"/>
            </a:lvl5p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half" idx="13"/>
          </p:nvPr>
        </p:nvSpPr>
        <p:spPr>
          <a:xfrm>
            <a:off x="457199" y="1435100"/>
            <a:ext cx="3008315" cy="4691063"/>
          </a:xfrm>
          <a:prstGeom prst="rect">
            <a:avLst/>
          </a:prstGeom>
        </p:spPr>
        <p:txBody>
          <a:bodyPr>
            <a:normAutofit fontScale="100000" lnSpcReduction="0"/>
          </a:bodyPr>
          <a:lstStyle/>
          <a:p>
            <a:pPr marL="0" indent="0">
              <a:spcBef>
                <a:spcPts val="300"/>
              </a:spcBef>
              <a:buSzTx/>
              <a:buNone/>
              <a:defRPr sz="1400"/>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1792288" y="4800600"/>
            <a:ext cx="5486401" cy="566738"/>
          </a:xfrm>
          <a:prstGeom prst="rect">
            <a:avLst/>
          </a:prstGeom>
        </p:spPr>
        <p:txBody>
          <a:bodyPr anchor="b"/>
          <a:lstStyle>
            <a:lvl1pPr algn="l">
              <a:defRPr b="1" sz="2000"/>
            </a:lvl1pPr>
          </a:lstStyle>
          <a:p>
            <a:pPr/>
            <a:r>
              <a:t>Title Text</a:t>
            </a:r>
          </a:p>
        </p:txBody>
      </p:sp>
      <p:sp>
        <p:nvSpPr>
          <p:cNvPr id="83" name="Picture Placeholder 2"/>
          <p:cNvSpPr/>
          <p:nvPr>
            <p:ph type="pic" sz="half" idx="13"/>
          </p:nvPr>
        </p:nvSpPr>
        <p:spPr>
          <a:xfrm>
            <a:off x="1792288" y="612775"/>
            <a:ext cx="5486401" cy="4114800"/>
          </a:xfrm>
          <a:prstGeom prst="rect">
            <a:avLst/>
          </a:prstGeom>
        </p:spPr>
        <p:txBody>
          <a:bodyPr lIns="91439" rIns="91439"/>
          <a:lstStyle/>
          <a:p>
            <a:pPr/>
          </a:p>
        </p:txBody>
      </p:sp>
      <p:sp>
        <p:nvSpPr>
          <p:cNvPr id="84" name="Body Level One…"/>
          <p:cNvSpPr txBox="1"/>
          <p:nvPr>
            <p:ph type="body" sz="quarter" idx="1"/>
          </p:nvPr>
        </p:nvSpPr>
        <p:spPr>
          <a:xfrm>
            <a:off x="1792288" y="5367337"/>
            <a:ext cx="5486401" cy="804863"/>
          </a:xfrm>
          <a:prstGeom prst="rect">
            <a:avLst/>
          </a:prstGeom>
        </p:spPr>
        <p:txBody>
          <a:bodyPr>
            <a:normAutofit fontScale="100000" lnSpcReduction="0"/>
          </a:bodyPr>
          <a:lstStyle>
            <a:lvl1pPr marL="0" indent="0">
              <a:spcBef>
                <a:spcPts val="300"/>
              </a:spcBef>
              <a:buSzTx/>
              <a:buNone/>
              <a:defRPr sz="1400"/>
            </a:lvl1pPr>
            <a:lvl2pPr marL="0" indent="457200">
              <a:spcBef>
                <a:spcPts val="300"/>
              </a:spcBef>
              <a:buSzTx/>
              <a:buNone/>
              <a:defRPr sz="1400"/>
            </a:lvl2pPr>
            <a:lvl3pPr marL="0" indent="914400">
              <a:spcBef>
                <a:spcPts val="300"/>
              </a:spcBef>
              <a:buSzTx/>
              <a:buNone/>
              <a:defRPr sz="1400"/>
            </a:lvl3pPr>
            <a:lvl4pPr marL="0" indent="1371600">
              <a:spcBef>
                <a:spcPts val="300"/>
              </a:spcBef>
              <a:buSzTx/>
              <a:buNone/>
              <a:defRPr sz="1400"/>
            </a:lvl4pPr>
            <a:lvl5pPr marL="0" indent="1828800">
              <a:spcBef>
                <a:spcPts val="300"/>
              </a:spcBef>
              <a:buSz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 Id="rId20" Type="http://schemas.openxmlformats.org/officeDocument/2006/relationships/slideLayout" Target="../slideLayouts/slideLayout19.xml"/><Relationship Id="rId21" Type="http://schemas.openxmlformats.org/officeDocument/2006/relationships/slideLayout" Target="../slideLayouts/slideLayout20.xml"/><Relationship Id="rId22"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chemeClr val="accent3">
            <a:lumOff val="44000"/>
          </a:schemeClr>
        </a:solidFill>
      </p:bgPr>
    </p:bg>
    <p:spTree>
      <p:nvGrpSpPr>
        <p:cNvPr id="1" name=""/>
        <p:cNvGrpSpPr/>
        <p:nvPr/>
      </p:nvGrpSpPr>
      <p:grpSpPr>
        <a:xfrm>
          <a:off x="0" y="0"/>
          <a:ext cx="0" cy="0"/>
          <a:chOff x="0" y="0"/>
          <a:chExt cx="0" cy="0"/>
        </a:xfrm>
      </p:grpSpPr>
      <p:sp>
        <p:nvSpPr>
          <p:cNvPr id="2" name="Title Text"/>
          <p:cNvSpPr txBox="1"/>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3" name="Slide Number"/>
          <p:cNvSpPr txBox="1"/>
          <p:nvPr>
            <p:ph type="sldNum" sz="quarter" idx="2"/>
          </p:nvPr>
        </p:nvSpPr>
        <p:spPr>
          <a:xfrm>
            <a:off x="8356639" y="6172200"/>
            <a:ext cx="330161" cy="313393"/>
          </a:xfrm>
          <a:prstGeom prst="rect">
            <a:avLst/>
          </a:prstGeom>
          <a:ln w="12700">
            <a:miter lim="400000"/>
          </a:ln>
        </p:spPr>
        <p:txBody>
          <a:bodyPr wrap="none" lIns="45719" rIns="45719">
            <a:spAutoFit/>
          </a:bodyPr>
          <a:lstStyle>
            <a:lvl1pPr algn="r">
              <a:defRPr sz="1600"/>
            </a:lvl1pPr>
          </a:lstStyle>
          <a:p>
            <a:pPr/>
            <a:fld id="{86CB4B4D-7CA3-9044-876B-883B54F8677D}" type="slidenum"/>
          </a:p>
        </p:txBody>
      </p:sp>
      <p:sp>
        <p:nvSpPr>
          <p:cNvPr id="4" name="Body Level One…"/>
          <p:cNvSpPr txBox="1"/>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Arial"/>
        </a:defRPr>
      </a:lvl1pPr>
      <a:lvl2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Arial"/>
        </a:defRPr>
      </a:lvl2pPr>
      <a:lvl3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Arial"/>
        </a:defRPr>
      </a:lvl3pPr>
      <a:lvl4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Arial"/>
        </a:defRPr>
      </a:lvl4pPr>
      <a:lvl5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Arial"/>
        </a:defRPr>
      </a:lvl5pPr>
      <a:lvl6pPr marL="0" marR="0" indent="45720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Arial"/>
        </a:defRPr>
      </a:lvl6pPr>
      <a:lvl7pPr marL="0" marR="0" indent="91440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Arial"/>
        </a:defRPr>
      </a:lvl7pPr>
      <a:lvl8pPr marL="0" marR="0" indent="137160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Arial"/>
        </a:defRPr>
      </a:lvl8pPr>
      <a:lvl9pPr marL="0" marR="0" indent="182880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Arial"/>
        </a:defRPr>
      </a:lvl9pPr>
    </p:titleStyle>
    <p:bodyStyle>
      <a:lvl1pPr marL="342900" marR="0" indent="-342900" algn="l" defTabSz="914400" rtl="0" latinLnBrk="0">
        <a:lnSpc>
          <a:spcPct val="100000"/>
        </a:lnSpc>
        <a:spcBef>
          <a:spcPts val="600"/>
        </a:spcBef>
        <a:spcAft>
          <a:spcPts val="0"/>
        </a:spcAft>
        <a:buClrTx/>
        <a:buSzPct val="100000"/>
        <a:buFontTx/>
        <a:buChar char="•"/>
        <a:tabLst/>
        <a:defRPr b="0" baseline="0" cap="none" i="0" spc="0" strike="noStrike" sz="2800" u="none">
          <a:ln>
            <a:noFill/>
          </a:ln>
          <a:solidFill>
            <a:srgbClr val="000000"/>
          </a:solidFill>
          <a:uFillTx/>
          <a:latin typeface="+mj-lt"/>
          <a:ea typeface="+mj-ea"/>
          <a:cs typeface="+mj-cs"/>
          <a:sym typeface="Arial"/>
        </a:defRPr>
      </a:lvl1pPr>
      <a:lvl2pPr marL="764930" marR="0" indent="-307730" algn="l" defTabSz="914400" rtl="0" latinLnBrk="0">
        <a:lnSpc>
          <a:spcPct val="100000"/>
        </a:lnSpc>
        <a:spcBef>
          <a:spcPts val="600"/>
        </a:spcBef>
        <a:spcAft>
          <a:spcPts val="0"/>
        </a:spcAft>
        <a:buClrTx/>
        <a:buSzPct val="100000"/>
        <a:buFontTx/>
        <a:buChar char="–"/>
        <a:tabLst/>
        <a:defRPr b="0" baseline="0" cap="none" i="0" spc="0" strike="noStrike" sz="2800" u="none">
          <a:ln>
            <a:noFill/>
          </a:ln>
          <a:solidFill>
            <a:srgbClr val="000000"/>
          </a:solidFill>
          <a:uFillTx/>
          <a:latin typeface="+mj-lt"/>
          <a:ea typeface="+mj-ea"/>
          <a:cs typeface="+mj-cs"/>
          <a:sym typeface="Arial"/>
        </a:defRPr>
      </a:lvl2pPr>
      <a:lvl3pPr marL="1181100" marR="0" indent="-266700" algn="l" defTabSz="914400" rtl="0" latinLnBrk="0">
        <a:lnSpc>
          <a:spcPct val="100000"/>
        </a:lnSpc>
        <a:spcBef>
          <a:spcPts val="600"/>
        </a:spcBef>
        <a:spcAft>
          <a:spcPts val="0"/>
        </a:spcAft>
        <a:buClrTx/>
        <a:buSzPct val="100000"/>
        <a:buFontTx/>
        <a:buChar char="•"/>
        <a:tabLst/>
        <a:defRPr b="0" baseline="0" cap="none" i="0" spc="0" strike="noStrike" sz="2800" u="none">
          <a:ln>
            <a:noFill/>
          </a:ln>
          <a:solidFill>
            <a:srgbClr val="000000"/>
          </a:solidFill>
          <a:uFillTx/>
          <a:latin typeface="+mj-lt"/>
          <a:ea typeface="+mj-ea"/>
          <a:cs typeface="+mj-cs"/>
          <a:sym typeface="Arial"/>
        </a:defRPr>
      </a:lvl3pPr>
      <a:lvl4pPr marL="1662545" marR="0" indent="-290945" algn="l" defTabSz="914400" rtl="0" latinLnBrk="0">
        <a:lnSpc>
          <a:spcPct val="100000"/>
        </a:lnSpc>
        <a:spcBef>
          <a:spcPts val="600"/>
        </a:spcBef>
        <a:spcAft>
          <a:spcPts val="0"/>
        </a:spcAft>
        <a:buClrTx/>
        <a:buSzPct val="100000"/>
        <a:buFontTx/>
        <a:buChar char="–"/>
        <a:tabLst/>
        <a:defRPr b="0" baseline="0" cap="none" i="0" spc="0" strike="noStrike" sz="2800" u="none">
          <a:ln>
            <a:noFill/>
          </a:ln>
          <a:solidFill>
            <a:srgbClr val="000000"/>
          </a:solidFill>
          <a:uFillTx/>
          <a:latin typeface="+mj-lt"/>
          <a:ea typeface="+mj-ea"/>
          <a:cs typeface="+mj-cs"/>
          <a:sym typeface="Arial"/>
        </a:defRPr>
      </a:lvl4pPr>
      <a:lvl5pPr marL="2148839" marR="0" indent="-320039" algn="l" defTabSz="914400" rtl="0" latinLnBrk="0">
        <a:lnSpc>
          <a:spcPct val="100000"/>
        </a:lnSpc>
        <a:spcBef>
          <a:spcPts val="600"/>
        </a:spcBef>
        <a:spcAft>
          <a:spcPts val="0"/>
        </a:spcAft>
        <a:buClrTx/>
        <a:buSzPct val="100000"/>
        <a:buFontTx/>
        <a:buChar char="»"/>
        <a:tabLst/>
        <a:defRPr b="0" baseline="0" cap="none" i="0" spc="0" strike="noStrike" sz="2800" u="none">
          <a:ln>
            <a:noFill/>
          </a:ln>
          <a:solidFill>
            <a:srgbClr val="000000"/>
          </a:solidFill>
          <a:uFillTx/>
          <a:latin typeface="+mj-lt"/>
          <a:ea typeface="+mj-ea"/>
          <a:cs typeface="+mj-cs"/>
          <a:sym typeface="Arial"/>
        </a:defRPr>
      </a:lvl5pPr>
      <a:lvl6pPr marL="2606039" marR="0" indent="-320039" algn="l" defTabSz="914400" rtl="0" latinLnBrk="0">
        <a:lnSpc>
          <a:spcPct val="100000"/>
        </a:lnSpc>
        <a:spcBef>
          <a:spcPts val="600"/>
        </a:spcBef>
        <a:spcAft>
          <a:spcPts val="0"/>
        </a:spcAft>
        <a:buClrTx/>
        <a:buSzPct val="100000"/>
        <a:buFontTx/>
        <a:buChar char="»"/>
        <a:tabLst/>
        <a:defRPr b="0" baseline="0" cap="none" i="0" spc="0" strike="noStrike" sz="2800" u="none">
          <a:ln>
            <a:noFill/>
          </a:ln>
          <a:solidFill>
            <a:srgbClr val="000000"/>
          </a:solidFill>
          <a:uFillTx/>
          <a:latin typeface="+mj-lt"/>
          <a:ea typeface="+mj-ea"/>
          <a:cs typeface="+mj-cs"/>
          <a:sym typeface="Arial"/>
        </a:defRPr>
      </a:lvl6pPr>
      <a:lvl7pPr marL="3063239" marR="0" indent="-320039" algn="l" defTabSz="914400" rtl="0" latinLnBrk="0">
        <a:lnSpc>
          <a:spcPct val="100000"/>
        </a:lnSpc>
        <a:spcBef>
          <a:spcPts val="600"/>
        </a:spcBef>
        <a:spcAft>
          <a:spcPts val="0"/>
        </a:spcAft>
        <a:buClrTx/>
        <a:buSzPct val="100000"/>
        <a:buFontTx/>
        <a:buChar char="»"/>
        <a:tabLst/>
        <a:defRPr b="0" baseline="0" cap="none" i="0" spc="0" strike="noStrike" sz="2800" u="none">
          <a:ln>
            <a:noFill/>
          </a:ln>
          <a:solidFill>
            <a:srgbClr val="000000"/>
          </a:solidFill>
          <a:uFillTx/>
          <a:latin typeface="+mj-lt"/>
          <a:ea typeface="+mj-ea"/>
          <a:cs typeface="+mj-cs"/>
          <a:sym typeface="Arial"/>
        </a:defRPr>
      </a:lvl7pPr>
      <a:lvl8pPr marL="3520440" marR="0" indent="-320040" algn="l" defTabSz="914400" rtl="0" latinLnBrk="0">
        <a:lnSpc>
          <a:spcPct val="100000"/>
        </a:lnSpc>
        <a:spcBef>
          <a:spcPts val="600"/>
        </a:spcBef>
        <a:spcAft>
          <a:spcPts val="0"/>
        </a:spcAft>
        <a:buClrTx/>
        <a:buSzPct val="100000"/>
        <a:buFontTx/>
        <a:buChar char="»"/>
        <a:tabLst/>
        <a:defRPr b="0" baseline="0" cap="none" i="0" spc="0" strike="noStrike" sz="2800" u="none">
          <a:ln>
            <a:noFill/>
          </a:ln>
          <a:solidFill>
            <a:srgbClr val="000000"/>
          </a:solidFill>
          <a:uFillTx/>
          <a:latin typeface="+mj-lt"/>
          <a:ea typeface="+mj-ea"/>
          <a:cs typeface="+mj-cs"/>
          <a:sym typeface="Arial"/>
        </a:defRPr>
      </a:lvl8pPr>
      <a:lvl9pPr marL="3977640" marR="0" indent="-320040" algn="l" defTabSz="914400" rtl="0" latinLnBrk="0">
        <a:lnSpc>
          <a:spcPct val="100000"/>
        </a:lnSpc>
        <a:spcBef>
          <a:spcPts val="600"/>
        </a:spcBef>
        <a:spcAft>
          <a:spcPts val="0"/>
        </a:spcAft>
        <a:buClrTx/>
        <a:buSzPct val="100000"/>
        <a:buFontTx/>
        <a:buChar char="»"/>
        <a:tabLst/>
        <a:defRPr b="0" baseline="0" cap="none" i="0" spc="0" strike="noStrike" sz="2800" u="none">
          <a:ln>
            <a:noFill/>
          </a:ln>
          <a:solidFill>
            <a:srgbClr val="000000"/>
          </a:solidFill>
          <a:uFillTx/>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Aria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 Id="rId3" Type="http://schemas.openxmlformats.org/officeDocument/2006/relationships/image" Target="../media/image7.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 Id="rId3" Type="http://schemas.openxmlformats.org/officeDocument/2006/relationships/hyperlink" Target="http://regexlib.com/" TargetMode="External"/></Relationships>

</file>

<file path=ppt/slides/_rels/slide1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png"/><Relationship Id="rId3" Type="http://schemas.openxmlformats.org/officeDocument/2006/relationships/image" Target="../media/image8.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 Id="rId3" Type="http://schemas.openxmlformats.org/officeDocument/2006/relationships/image" Target="../media/image4.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hyperlink" Target="https://www.w3schools.com/html/html_form_input_types.asp" TargetMode="External"/><Relationship Id="rId5" Type="http://schemas.openxmlformats.org/officeDocument/2006/relationships/hyperlink" Target="https://developer.mozilla.org/en-US/docs/Web/HTML/Element/Input#Browser_compatibility" TargetMode="External"/><Relationship Id="rId6" Type="http://schemas.openxmlformats.org/officeDocument/2006/relationships/image" Target="../media/image3.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 Id="rId3" Type="http://schemas.openxmlformats.org/officeDocument/2006/relationships/image" Target="../media/image11.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2.png"/><Relationship Id="rId3" Type="http://schemas.openxmlformats.org/officeDocument/2006/relationships/image" Target="../media/image3.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tif"/></Relationships>

</file>

<file path=ppt/slides/_rels/slide5.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 Id="rId3" Type="http://schemas.openxmlformats.org/officeDocument/2006/relationships/image" Target="../media/image3.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3" name="Rectangle 2"/>
          <p:cNvSpPr txBox="1"/>
          <p:nvPr>
            <p:ph type="title" idx="4294967295"/>
          </p:nvPr>
        </p:nvSpPr>
        <p:spPr>
          <a:xfrm>
            <a:off x="0" y="1143000"/>
            <a:ext cx="9144000" cy="1749425"/>
          </a:xfrm>
          <a:prstGeom prst="rect">
            <a:avLst/>
          </a:prstGeom>
          <a:solidFill>
            <a:srgbClr val="9C1831"/>
          </a:solidFill>
        </p:spPr>
        <p:txBody>
          <a:bodyPr/>
          <a:lstStyle/>
          <a:p>
            <a:pPr defTabSz="896111">
              <a:defRPr sz="3136"/>
            </a:pPr>
            <a:br/>
            <a:r>
              <a:rPr sz="2744">
                <a:solidFill>
                  <a:schemeClr val="accent3">
                    <a:lumOff val="44000"/>
                  </a:schemeClr>
                </a:solidFill>
              </a:rPr>
              <a:t>Form Validation</a:t>
            </a:r>
            <a:br>
              <a:rPr sz="2744">
                <a:solidFill>
                  <a:schemeClr val="accent3">
                    <a:lumOff val="44000"/>
                  </a:schemeClr>
                </a:solidFill>
              </a:rPr>
            </a:br>
            <a:r>
              <a:rPr sz="2744">
                <a:solidFill>
                  <a:schemeClr val="accent3">
                    <a:lumOff val="44000"/>
                  </a:schemeClr>
                </a:solidFill>
              </a:rPr>
              <a:t> (with jQuery, HTML5, and CSS)</a:t>
            </a:r>
            <a:br>
              <a:rPr sz="2744">
                <a:solidFill>
                  <a:schemeClr val="accent3">
                    <a:lumOff val="44000"/>
                  </a:schemeClr>
                </a:solidFill>
              </a:rPr>
            </a:br>
          </a:p>
        </p:txBody>
      </p:sp>
      <p:sp>
        <p:nvSpPr>
          <p:cNvPr id="194" name="TextBox 2"/>
          <p:cNvSpPr txBox="1"/>
          <p:nvPr/>
        </p:nvSpPr>
        <p:spPr>
          <a:xfrm>
            <a:off x="685800" y="3124199"/>
            <a:ext cx="7848600" cy="168416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r>
              <a:t>Maxwell Furman</a:t>
            </a:r>
            <a:endParaRPr sz="2400"/>
          </a:p>
          <a:p>
            <a:pPr algn="ctr"/>
            <a:r>
              <a:t>Department of MIS</a:t>
            </a:r>
            <a:endParaRPr sz="2400"/>
          </a:p>
          <a:p>
            <a:pPr algn="ctr"/>
            <a:r>
              <a:t>Fox School of Business</a:t>
            </a:r>
            <a:endParaRPr sz="2400"/>
          </a:p>
          <a:p>
            <a:pPr algn="ctr"/>
            <a:r>
              <a:t>Temple University</a:t>
            </a:r>
            <a:endParaRPr sz="2400"/>
          </a:p>
          <a:p>
            <a:pPr algn="ctr"/>
          </a:p>
        </p:txBody>
      </p:sp>
      <p:pic>
        <p:nvPicPr>
          <p:cNvPr id="195" name="Picture 3" descr="Picture 3"/>
          <p:cNvPicPr>
            <a:picLocks noChangeAspect="1"/>
          </p:cNvPicPr>
          <p:nvPr/>
        </p:nvPicPr>
        <p:blipFill>
          <a:blip r:embed="rId2">
            <a:extLst/>
          </a:blip>
          <a:stretch>
            <a:fillRect/>
          </a:stretch>
        </p:blipFill>
        <p:spPr>
          <a:xfrm>
            <a:off x="-7939" y="0"/>
            <a:ext cx="9164640" cy="1146175"/>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6" name="Title 1"/>
          <p:cNvSpPr txBox="1"/>
          <p:nvPr>
            <p:ph type="title"/>
          </p:nvPr>
        </p:nvSpPr>
        <p:spPr>
          <a:prstGeom prst="rect">
            <a:avLst/>
          </a:prstGeom>
        </p:spPr>
        <p:txBody>
          <a:bodyPr/>
          <a:lstStyle/>
          <a:p>
            <a:pPr/>
            <a:r>
              <a:t>The value of a checkbox</a:t>
            </a:r>
          </a:p>
        </p:txBody>
      </p:sp>
      <p:sp>
        <p:nvSpPr>
          <p:cNvPr id="277" name="Slide Number Placeholder 2"/>
          <p:cNvSpPr txBox="1"/>
          <p:nvPr>
            <p:ph type="sldNum" sz="quarter" idx="2"/>
          </p:nvPr>
        </p:nvSpPr>
        <p:spPr>
          <a:xfrm>
            <a:off x="8356639" y="6330331"/>
            <a:ext cx="330162" cy="31339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78" name="TextBox 4"/>
          <p:cNvSpPr txBox="1"/>
          <p:nvPr/>
        </p:nvSpPr>
        <p:spPr>
          <a:xfrm>
            <a:off x="3962399" y="5101271"/>
            <a:ext cx="3996777" cy="8840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r"/>
            <a:br/>
            <a:r>
              <a:t>See example:</a:t>
            </a:r>
            <a:br/>
            <a:r>
              <a:t>validate_05.html</a:t>
            </a:r>
          </a:p>
        </p:txBody>
      </p:sp>
      <p:sp>
        <p:nvSpPr>
          <p:cNvPr id="279" name="TextBox 9"/>
          <p:cNvSpPr txBox="1"/>
          <p:nvPr/>
        </p:nvSpPr>
        <p:spPr>
          <a:xfrm>
            <a:off x="6356386" y="1323875"/>
            <a:ext cx="2303520" cy="88406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a:solidFill>
                  <a:schemeClr val="accent2"/>
                </a:solidFill>
              </a:defRPr>
            </a:lvl1pPr>
          </a:lstStyle>
          <a:p>
            <a:pPr/>
            <a:r>
              <a:t>HTML checkboxes. All have different names.</a:t>
            </a:r>
          </a:p>
        </p:txBody>
      </p:sp>
      <p:pic>
        <p:nvPicPr>
          <p:cNvPr id="280" name="Picture 2" descr="Picture 2"/>
          <p:cNvPicPr>
            <a:picLocks noChangeAspect="1"/>
          </p:cNvPicPr>
          <p:nvPr/>
        </p:nvPicPr>
        <p:blipFill>
          <a:blip r:embed="rId2">
            <a:extLst/>
          </a:blip>
          <a:stretch>
            <a:fillRect/>
          </a:stretch>
        </p:blipFill>
        <p:spPr>
          <a:xfrm>
            <a:off x="8187776" y="5110796"/>
            <a:ext cx="845649" cy="848495"/>
          </a:xfrm>
          <a:prstGeom prst="rect">
            <a:avLst/>
          </a:prstGeom>
          <a:ln w="12700">
            <a:miter lim="400000"/>
          </a:ln>
        </p:spPr>
      </p:pic>
      <p:sp>
        <p:nvSpPr>
          <p:cNvPr id="281" name="TextBox 11"/>
          <p:cNvSpPr txBox="1"/>
          <p:nvPr/>
        </p:nvSpPr>
        <p:spPr>
          <a:xfrm>
            <a:off x="493923" y="2584269"/>
            <a:ext cx="8116676" cy="1376869"/>
          </a:xfrm>
          <a:prstGeom prst="rect">
            <a:avLst/>
          </a:prstGeom>
          <a:ln w="50800">
            <a:solidFill>
              <a:schemeClr val="accent2"/>
            </a:solidFill>
          </a:ln>
          <a:extLst>
            <a:ext uri="{C572A759-6A51-4108-AA02-DFA0A04FC94B}">
              <ma14:wrappingTextBoxFlag xmlns:ma14="http://schemas.microsoft.com/office/mac/drawingml/2011/main" val="1"/>
            </a:ext>
          </a:extLst>
        </p:spPr>
        <p:txBody>
          <a:bodyPr lIns="45719" rIns="45719">
            <a:spAutoFit/>
          </a:bodyPr>
          <a:lstStyle/>
          <a:p>
            <a:pPr/>
            <a:r>
              <a:t>Determining </a:t>
            </a:r>
            <a:r>
              <a:rPr i="1"/>
              <a:t>how</a:t>
            </a:r>
            <a:r>
              <a:t> </a:t>
            </a:r>
            <a:r>
              <a:rPr i="1"/>
              <a:t>many</a:t>
            </a:r>
            <a:r>
              <a:t> checkboxes are checked:</a:t>
            </a:r>
            <a:br/>
          </a:p>
          <a:p>
            <a:pPr>
              <a:defRPr sz="2400">
                <a:solidFill>
                  <a:schemeClr val="accent2"/>
                </a:solidFill>
              </a:defRPr>
            </a:pPr>
            <a:r>
              <a:t>$("#idYourFav input[type=checkbox]:checked").length</a:t>
            </a:r>
            <a:br/>
          </a:p>
        </p:txBody>
      </p:sp>
      <p:pic>
        <p:nvPicPr>
          <p:cNvPr id="282" name="Picture 5" descr="Picture 5"/>
          <p:cNvPicPr>
            <a:picLocks noChangeAspect="1"/>
          </p:cNvPicPr>
          <p:nvPr/>
        </p:nvPicPr>
        <p:blipFill>
          <a:blip r:embed="rId3">
            <a:extLst/>
          </a:blip>
          <a:stretch>
            <a:fillRect/>
          </a:stretch>
        </p:blipFill>
        <p:spPr>
          <a:xfrm>
            <a:off x="152400" y="982746"/>
            <a:ext cx="6007793" cy="1308365"/>
          </a:xfrm>
          <a:prstGeom prst="rect">
            <a:avLst/>
          </a:prstGeom>
          <a:ln w="12700">
            <a:miter lim="400000"/>
          </a:ln>
        </p:spPr>
      </p:pic>
      <p:sp>
        <p:nvSpPr>
          <p:cNvPr id="283" name="Arrow: Up 8"/>
          <p:cNvSpPr/>
          <p:nvPr/>
        </p:nvSpPr>
        <p:spPr>
          <a:xfrm rot="15025061">
            <a:off x="6165886" y="980641"/>
            <a:ext cx="381001" cy="457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9000"/>
                </a:moveTo>
                <a:lnTo>
                  <a:pt x="10800" y="0"/>
                </a:lnTo>
                <a:lnTo>
                  <a:pt x="21600" y="9000"/>
                </a:lnTo>
                <a:lnTo>
                  <a:pt x="16200" y="9000"/>
                </a:lnTo>
                <a:lnTo>
                  <a:pt x="16200" y="21600"/>
                </a:lnTo>
                <a:lnTo>
                  <a:pt x="5400" y="21600"/>
                </a:lnTo>
                <a:lnTo>
                  <a:pt x="5400" y="9000"/>
                </a:lnTo>
                <a:close/>
              </a:path>
            </a:pathLst>
          </a:custGeom>
          <a:solidFill>
            <a:schemeClr val="accent3">
              <a:lumOff val="44000"/>
            </a:schemeClr>
          </a:solidFill>
          <a:ln w="25400">
            <a:solidFill>
              <a:schemeClr val="accent2"/>
            </a:solidFill>
          </a:ln>
        </p:spPr>
        <p:txBody>
          <a:bodyPr lIns="45719" rIns="45719" anchor="ctr"/>
          <a:lstStyle/>
          <a:p>
            <a:pPr algn="ctr">
              <a:defRPr>
                <a:solidFill>
                  <a:schemeClr val="accent3">
                    <a:lumOff val="44000"/>
                  </a:schemeClr>
                </a:solidFill>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78"/>
                                        </p:tgtEl>
                                        <p:attrNameLst>
                                          <p:attrName>style.visibility</p:attrName>
                                        </p:attrNameLst>
                                      </p:cBhvr>
                                      <p:to>
                                        <p:strVal val="visible"/>
                                      </p:to>
                                    </p:set>
                                  </p:childTnLst>
                                </p:cTn>
                              </p:par>
                            </p:childTnLst>
                          </p:cTn>
                        </p:par>
                        <p:par>
                          <p:cTn id="11" fill="hold">
                            <p:stCondLst>
                              <p:cond delay="0"/>
                            </p:stCondLst>
                            <p:childTnLst>
                              <p:par>
                                <p:cTn id="12" presetClass="entr" nodeType="afterEffect" presetSubtype="0" presetID="1" grpId="3" fill="hold">
                                  <p:stCondLst>
                                    <p:cond delay="0"/>
                                  </p:stCondLst>
                                  <p:iterate type="el" backwards="0">
                                    <p:tmAbs val="0"/>
                                  </p:iterate>
                                  <p:childTnLst>
                                    <p:set>
                                      <p:cBhvr>
                                        <p:cTn id="13" fill="hold"/>
                                        <p:tgtEl>
                                          <p:spTgt spid="28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80" grpId="3"/>
      <p:bldP build="whole" bldLvl="1" animBg="1" rev="0" advAuto="0" spid="278" grpId="2"/>
      <p:bldP build="whole" bldLvl="1" animBg="1" rev="0" advAuto="0" spid="281" grpId="1"/>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5" name="Title 1"/>
          <p:cNvSpPr txBox="1"/>
          <p:nvPr>
            <p:ph type="title"/>
          </p:nvPr>
        </p:nvSpPr>
        <p:spPr>
          <a:prstGeom prst="rect">
            <a:avLst/>
          </a:prstGeom>
        </p:spPr>
        <p:txBody>
          <a:bodyPr/>
          <a:lstStyle/>
          <a:p>
            <a:pPr/>
            <a:r>
              <a:t>Checking for a pattern (this one is tricky!)</a:t>
            </a:r>
          </a:p>
        </p:txBody>
      </p:sp>
      <p:sp>
        <p:nvSpPr>
          <p:cNvPr id="286" name="Slide Number Placeholder 2"/>
          <p:cNvSpPr txBox="1"/>
          <p:nvPr>
            <p:ph type="sldNum" sz="quarter" idx="2"/>
          </p:nvPr>
        </p:nvSpPr>
        <p:spPr>
          <a:xfrm>
            <a:off x="8371720" y="6330331"/>
            <a:ext cx="315081" cy="31339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87" name="TextBox 4"/>
          <p:cNvSpPr txBox="1"/>
          <p:nvPr/>
        </p:nvSpPr>
        <p:spPr>
          <a:xfrm>
            <a:off x="5791199" y="5101271"/>
            <a:ext cx="2167978" cy="8840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r"/>
            <a:br/>
            <a:r>
              <a:t>See example:</a:t>
            </a:r>
            <a:br/>
            <a:r>
              <a:t>validate_06.html</a:t>
            </a:r>
          </a:p>
        </p:txBody>
      </p:sp>
      <p:pic>
        <p:nvPicPr>
          <p:cNvPr id="288" name="Picture 2" descr="Picture 2"/>
          <p:cNvPicPr>
            <a:picLocks noChangeAspect="1"/>
          </p:cNvPicPr>
          <p:nvPr/>
        </p:nvPicPr>
        <p:blipFill>
          <a:blip r:embed="rId2">
            <a:extLst/>
          </a:blip>
          <a:stretch>
            <a:fillRect/>
          </a:stretch>
        </p:blipFill>
        <p:spPr>
          <a:xfrm>
            <a:off x="8187776" y="5110796"/>
            <a:ext cx="845649" cy="848495"/>
          </a:xfrm>
          <a:prstGeom prst="rect">
            <a:avLst/>
          </a:prstGeom>
          <a:ln w="12700">
            <a:miter lim="400000"/>
          </a:ln>
        </p:spPr>
      </p:pic>
      <p:sp>
        <p:nvSpPr>
          <p:cNvPr id="289" name="TextBox 11"/>
          <p:cNvSpPr txBox="1"/>
          <p:nvPr/>
        </p:nvSpPr>
        <p:spPr>
          <a:xfrm>
            <a:off x="401846" y="2136337"/>
            <a:ext cx="6456155" cy="2168425"/>
          </a:xfrm>
          <a:prstGeom prst="rect">
            <a:avLst/>
          </a:prstGeom>
          <a:ln w="50800">
            <a:solidFill>
              <a:schemeClr val="accent2"/>
            </a:solidFill>
          </a:ln>
          <a:extLst>
            <a:ext uri="{C572A759-6A51-4108-AA02-DFA0A04FC94B}">
              <ma14:wrappingTextBoxFlag xmlns:ma14="http://schemas.microsoft.com/office/mac/drawingml/2011/main" val="1"/>
            </a:ext>
          </a:extLst>
        </p:spPr>
        <p:txBody>
          <a:bodyPr lIns="45719" rIns="45719">
            <a:spAutoFit/>
          </a:bodyPr>
          <a:lstStyle/>
          <a:p>
            <a:pPr>
              <a:defRPr b="1" sz="1400"/>
            </a:pPr>
            <a:br/>
            <a:r>
              <a:t>var emailPattern = /\b[A-Za-z0-9._%+-]+@[A-Za-z0-9.-]+\.[A-Za-z]{2,4}\b/;</a:t>
            </a:r>
          </a:p>
          <a:p>
            <a:pPr>
              <a:defRPr b="1" sz="1400"/>
            </a:pPr>
          </a:p>
          <a:p>
            <a:pPr>
              <a:defRPr b="1" sz="1400"/>
            </a:pPr>
            <a:r>
              <a:t>var email = $("#idYourEmail").val().trim();</a:t>
            </a:r>
          </a:p>
          <a:p>
            <a:pPr>
              <a:defRPr b="1" sz="1400"/>
            </a:pPr>
          </a:p>
          <a:p>
            <a:pPr>
              <a:defRPr b="1" sz="1400"/>
            </a:pPr>
            <a:r>
              <a:t>if (!emailPattern.test(email) ) {</a:t>
            </a:r>
          </a:p>
          <a:p>
            <a:pPr>
              <a:defRPr b="1" sz="1400"/>
            </a:pPr>
            <a:r>
              <a:t>	$("#idYourEmail").next("span").html("Invalid email address.");</a:t>
            </a:r>
          </a:p>
          <a:p>
            <a:pPr>
              <a:defRPr b="1" sz="1400"/>
            </a:pPr>
            <a:r>
              <a:t>	isValid = false;</a:t>
            </a:r>
          </a:p>
          <a:p>
            <a:pPr>
              <a:defRPr b="1" sz="1400"/>
            </a:pPr>
            <a:r>
              <a:t>}</a:t>
            </a:r>
            <a:br/>
          </a:p>
        </p:txBody>
      </p:sp>
      <p:sp>
        <p:nvSpPr>
          <p:cNvPr id="290" name="TextBox 6"/>
          <p:cNvSpPr txBox="1"/>
          <p:nvPr/>
        </p:nvSpPr>
        <p:spPr>
          <a:xfrm>
            <a:off x="391063" y="956123"/>
            <a:ext cx="8116676" cy="6173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Regular expressions are hard!  But, others have gone before you, and compiled many helpful examples.  See: </a:t>
            </a:r>
            <a:r>
              <a:rPr u="sng">
                <a:solidFill>
                  <a:srgbClr val="009999"/>
                </a:solidFill>
                <a:uFill>
                  <a:solidFill>
                    <a:srgbClr val="009999"/>
                  </a:solidFill>
                </a:uFill>
                <a:hlinkClick r:id="rId3" invalidUrl="" action="" tgtFrame="" tooltip="" history="1" highlightClick="0" endSnd="0"/>
              </a:rPr>
              <a:t>http://regexlib.com/</a:t>
            </a:r>
            <a:r>
              <a:t> </a:t>
            </a:r>
          </a:p>
        </p:txBody>
      </p:sp>
      <p:sp>
        <p:nvSpPr>
          <p:cNvPr id="291" name="Straight Arrow Connector 10"/>
          <p:cNvSpPr/>
          <p:nvPr/>
        </p:nvSpPr>
        <p:spPr>
          <a:xfrm flipH="1">
            <a:off x="6019799" y="1904999"/>
            <a:ext cx="914401" cy="381002"/>
          </a:xfrm>
          <a:prstGeom prst="line">
            <a:avLst/>
          </a:prstGeom>
          <a:ln w="57150">
            <a:solidFill>
              <a:srgbClr val="C00000"/>
            </a:solidFill>
            <a:tailEnd type="triangle"/>
          </a:ln>
        </p:spPr>
        <p:txBody>
          <a:bodyPr lIns="45719" rIns="45719"/>
          <a:lstStyle/>
          <a:p>
            <a:pPr/>
          </a:p>
        </p:txBody>
      </p:sp>
      <p:sp>
        <p:nvSpPr>
          <p:cNvPr id="292" name="Straight Arrow Connector 15"/>
          <p:cNvSpPr/>
          <p:nvPr/>
        </p:nvSpPr>
        <p:spPr>
          <a:xfrm flipH="1" flipV="1">
            <a:off x="4114799" y="2895599"/>
            <a:ext cx="3124201" cy="381002"/>
          </a:xfrm>
          <a:prstGeom prst="line">
            <a:avLst/>
          </a:prstGeom>
          <a:ln w="57150">
            <a:solidFill>
              <a:srgbClr val="C00000"/>
            </a:solidFill>
            <a:tailEnd type="triangle"/>
          </a:ln>
        </p:spPr>
        <p:txBody>
          <a:bodyPr lIns="45719" rIns="45719"/>
          <a:lstStyle/>
          <a:p>
            <a:pPr/>
          </a:p>
        </p:txBody>
      </p:sp>
      <p:sp>
        <p:nvSpPr>
          <p:cNvPr id="293" name="Straight Arrow Connector 18"/>
          <p:cNvSpPr/>
          <p:nvPr/>
        </p:nvSpPr>
        <p:spPr>
          <a:xfrm flipV="1">
            <a:off x="935247" y="3505199"/>
            <a:ext cx="131553" cy="1447803"/>
          </a:xfrm>
          <a:prstGeom prst="line">
            <a:avLst/>
          </a:prstGeom>
          <a:ln w="57150">
            <a:solidFill>
              <a:srgbClr val="C00000"/>
            </a:solidFill>
            <a:tailEnd type="triangle"/>
          </a:ln>
        </p:spPr>
        <p:txBody>
          <a:bodyPr lIns="45719" rIns="45719"/>
          <a:lstStyle/>
          <a:p>
            <a:pPr/>
          </a:p>
        </p:txBody>
      </p:sp>
      <p:sp>
        <p:nvSpPr>
          <p:cNvPr id="294" name="TextBox 22"/>
          <p:cNvSpPr txBox="1"/>
          <p:nvPr/>
        </p:nvSpPr>
        <p:spPr>
          <a:xfrm>
            <a:off x="7086599" y="1602454"/>
            <a:ext cx="1655555" cy="11507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Define the RegEx pattern.  Put it in a variable.  </a:t>
            </a:r>
          </a:p>
        </p:txBody>
      </p:sp>
      <p:sp>
        <p:nvSpPr>
          <p:cNvPr id="295" name="TextBox 23"/>
          <p:cNvSpPr txBox="1"/>
          <p:nvPr/>
        </p:nvSpPr>
        <p:spPr>
          <a:xfrm>
            <a:off x="7315200" y="2980730"/>
            <a:ext cx="1524000" cy="11507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Get the data that you want to test.  Trim it.</a:t>
            </a:r>
          </a:p>
        </p:txBody>
      </p:sp>
      <p:sp>
        <p:nvSpPr>
          <p:cNvPr id="296" name="TextBox 25"/>
          <p:cNvSpPr txBox="1"/>
          <p:nvPr/>
        </p:nvSpPr>
        <p:spPr>
          <a:xfrm>
            <a:off x="401847" y="5101271"/>
            <a:ext cx="4703553" cy="6173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Now use the .test() method of the RegEx pattern to validate the string.</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94"/>
                                        </p:tgtEl>
                                        <p:attrNameLst>
                                          <p:attrName>style.visibility</p:attrName>
                                        </p:attrNameLst>
                                      </p:cBhvr>
                                      <p:to>
                                        <p:strVal val="visible"/>
                                      </p:to>
                                    </p:set>
                                  </p:childTnLst>
                                </p:cTn>
                              </p:par>
                            </p:childTnLst>
                          </p:cTn>
                        </p:par>
                        <p:par>
                          <p:cTn id="11" fill="hold">
                            <p:stCondLst>
                              <p:cond delay="0"/>
                            </p:stCondLst>
                            <p:childTnLst>
                              <p:par>
                                <p:cTn id="12" presetClass="entr" nodeType="afterEffect" presetSubtype="0" presetID="1" grpId="3" fill="hold">
                                  <p:stCondLst>
                                    <p:cond delay="0"/>
                                  </p:stCondLst>
                                  <p:iterate type="el" backwards="0">
                                    <p:tmAbs val="0"/>
                                  </p:iterate>
                                  <p:childTnLst>
                                    <p:set>
                                      <p:cBhvr>
                                        <p:cTn id="13" fill="hold"/>
                                        <p:tgtEl>
                                          <p:spTgt spid="29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Class="entr" nodeType="clickEffect" presetSubtype="0" presetID="1" grpId="4" fill="hold">
                                  <p:stCondLst>
                                    <p:cond delay="0"/>
                                  </p:stCondLst>
                                  <p:iterate type="el" backwards="0">
                                    <p:tmAbs val="0"/>
                                  </p:iterate>
                                  <p:childTnLst>
                                    <p:set>
                                      <p:cBhvr>
                                        <p:cTn id="17" fill="hold"/>
                                        <p:tgtEl>
                                          <p:spTgt spid="295"/>
                                        </p:tgtEl>
                                        <p:attrNameLst>
                                          <p:attrName>style.visibility</p:attrName>
                                        </p:attrNameLst>
                                      </p:cBhvr>
                                      <p:to>
                                        <p:strVal val="visible"/>
                                      </p:to>
                                    </p:set>
                                  </p:childTnLst>
                                </p:cTn>
                              </p:par>
                            </p:childTnLst>
                          </p:cTn>
                        </p:par>
                        <p:par>
                          <p:cTn id="18" fill="hold">
                            <p:stCondLst>
                              <p:cond delay="0"/>
                            </p:stCondLst>
                            <p:childTnLst>
                              <p:par>
                                <p:cTn id="19" presetClass="entr" nodeType="afterEffect" presetSubtype="0" presetID="1" grpId="5" fill="hold">
                                  <p:stCondLst>
                                    <p:cond delay="0"/>
                                  </p:stCondLst>
                                  <p:iterate type="el" backwards="0">
                                    <p:tmAbs val="0"/>
                                  </p:iterate>
                                  <p:childTnLst>
                                    <p:set>
                                      <p:cBhvr>
                                        <p:cTn id="20" fill="hold"/>
                                        <p:tgtEl>
                                          <p:spTgt spid="29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6" fill="hold">
                                  <p:stCondLst>
                                    <p:cond delay="0"/>
                                  </p:stCondLst>
                                  <p:iterate type="el" backwards="0">
                                    <p:tmAbs val="0"/>
                                  </p:iterate>
                                  <p:childTnLst>
                                    <p:set>
                                      <p:cBhvr>
                                        <p:cTn id="24" fill="hold"/>
                                        <p:tgtEl>
                                          <p:spTgt spid="296"/>
                                        </p:tgtEl>
                                        <p:attrNameLst>
                                          <p:attrName>style.visibility</p:attrName>
                                        </p:attrNameLst>
                                      </p:cBhvr>
                                      <p:to>
                                        <p:strVal val="visible"/>
                                      </p:to>
                                    </p:set>
                                  </p:childTnLst>
                                </p:cTn>
                              </p:par>
                            </p:childTnLst>
                          </p:cTn>
                        </p:par>
                        <p:par>
                          <p:cTn id="25" fill="hold">
                            <p:stCondLst>
                              <p:cond delay="0"/>
                            </p:stCondLst>
                            <p:childTnLst>
                              <p:par>
                                <p:cTn id="26" presetClass="entr" nodeType="afterEffect" presetSubtype="0" presetID="1" grpId="7" fill="hold">
                                  <p:stCondLst>
                                    <p:cond delay="0"/>
                                  </p:stCondLst>
                                  <p:iterate type="el" backwards="0">
                                    <p:tmAbs val="0"/>
                                  </p:iterate>
                                  <p:childTnLst>
                                    <p:set>
                                      <p:cBhvr>
                                        <p:cTn id="27" fill="hold"/>
                                        <p:tgtEl>
                                          <p:spTgt spid="29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Class="entr" nodeType="clickEffect" presetSubtype="0" presetID="1" grpId="8" fill="hold">
                                  <p:stCondLst>
                                    <p:cond delay="0"/>
                                  </p:stCondLst>
                                  <p:iterate type="el" backwards="0">
                                    <p:tmAbs val="0"/>
                                  </p:iterate>
                                  <p:childTnLst>
                                    <p:set>
                                      <p:cBhvr>
                                        <p:cTn id="31" fill="hold"/>
                                        <p:tgtEl>
                                          <p:spTgt spid="287"/>
                                        </p:tgtEl>
                                        <p:attrNameLst>
                                          <p:attrName>style.visibility</p:attrName>
                                        </p:attrNameLst>
                                      </p:cBhvr>
                                      <p:to>
                                        <p:strVal val="visible"/>
                                      </p:to>
                                    </p:set>
                                  </p:childTnLst>
                                </p:cTn>
                              </p:par>
                            </p:childTnLst>
                          </p:cTn>
                        </p:par>
                        <p:par>
                          <p:cTn id="32" fill="hold">
                            <p:stCondLst>
                              <p:cond delay="0"/>
                            </p:stCondLst>
                            <p:childTnLst>
                              <p:par>
                                <p:cTn id="33" presetClass="entr" nodeType="afterEffect" presetSubtype="0" presetID="1" grpId="9" fill="hold">
                                  <p:stCondLst>
                                    <p:cond delay="0"/>
                                  </p:stCondLst>
                                  <p:iterate type="el" backwards="0">
                                    <p:tmAbs val="0"/>
                                  </p:iterate>
                                  <p:childTnLst>
                                    <p:set>
                                      <p:cBhvr>
                                        <p:cTn id="34" fill="hold"/>
                                        <p:tgtEl>
                                          <p:spTgt spid="28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92" grpId="5"/>
      <p:bldP build="whole" bldLvl="1" animBg="1" rev="0" advAuto="0" spid="287" grpId="8"/>
      <p:bldP build="whole" bldLvl="1" animBg="1" rev="0" advAuto="0" spid="296" grpId="6"/>
      <p:bldP build="whole" bldLvl="1" animBg="1" rev="0" advAuto="0" spid="295" grpId="4"/>
      <p:bldP build="whole" bldLvl="1" animBg="1" rev="0" advAuto="0" spid="291" grpId="3"/>
      <p:bldP build="whole" bldLvl="1" animBg="1" rev="0" advAuto="0" spid="293" grpId="7"/>
      <p:bldP build="whole" bldLvl="1" animBg="1" rev="0" advAuto="0" spid="289" grpId="1"/>
      <p:bldP build="whole" bldLvl="1" animBg="1" rev="0" advAuto="0" spid="294" grpId="2"/>
      <p:bldP build="whole" bldLvl="1" animBg="1" rev="0" advAuto="0" spid="288" grpId="9"/>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8" name="Title 1"/>
          <p:cNvSpPr txBox="1"/>
          <p:nvPr>
            <p:ph type="title"/>
          </p:nvPr>
        </p:nvSpPr>
        <p:spPr>
          <a:prstGeom prst="rect">
            <a:avLst/>
          </a:prstGeom>
        </p:spPr>
        <p:txBody>
          <a:bodyPr/>
          <a:lstStyle/>
          <a:p>
            <a:pPr/>
            <a:r>
              <a:t>Programmer Joke</a:t>
            </a:r>
          </a:p>
        </p:txBody>
      </p:sp>
      <p:sp>
        <p:nvSpPr>
          <p:cNvPr id="299" name="Slide Number Placeholder 2"/>
          <p:cNvSpPr txBox="1"/>
          <p:nvPr>
            <p:ph type="sldNum" sz="quarter" idx="2"/>
          </p:nvPr>
        </p:nvSpPr>
        <p:spPr>
          <a:xfrm>
            <a:off x="8356639" y="6330331"/>
            <a:ext cx="330162" cy="31339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00" name="TextBox 3"/>
          <p:cNvSpPr txBox="1"/>
          <p:nvPr/>
        </p:nvSpPr>
        <p:spPr>
          <a:xfrm>
            <a:off x="4521200" y="1066799"/>
            <a:ext cx="3695700" cy="141746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“Some people, when confronted with a problem, think ‘I know, I’ll use regular expressions.’ Now they have two problems.” </a:t>
            </a:r>
            <a:br/>
            <a:r>
              <a:t>-- Jamie Zawinski, Usenet 1997</a:t>
            </a:r>
          </a:p>
        </p:txBody>
      </p:sp>
      <p:pic>
        <p:nvPicPr>
          <p:cNvPr id="301" name="Picture 2" descr="Picture 2"/>
          <p:cNvPicPr>
            <a:picLocks noChangeAspect="1"/>
          </p:cNvPicPr>
          <p:nvPr/>
        </p:nvPicPr>
        <p:blipFill>
          <a:blip r:embed="rId2">
            <a:extLst/>
          </a:blip>
          <a:stretch>
            <a:fillRect/>
          </a:stretch>
        </p:blipFill>
        <p:spPr>
          <a:xfrm>
            <a:off x="152400" y="1219200"/>
            <a:ext cx="4343400" cy="4343400"/>
          </a:xfrm>
          <a:prstGeom prst="rect">
            <a:avLst/>
          </a:prstGeom>
          <a:ln w="12700">
            <a:miter lim="400000"/>
          </a:ln>
        </p:spPr>
      </p:pic>
      <p:sp>
        <p:nvSpPr>
          <p:cNvPr id="302" name="TextBox 5"/>
          <p:cNvSpPr txBox="1"/>
          <p:nvPr/>
        </p:nvSpPr>
        <p:spPr>
          <a:xfrm>
            <a:off x="4419600" y="3048000"/>
            <a:ext cx="3695700" cy="43706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400">
                <a:solidFill>
                  <a:schemeClr val="accent2"/>
                </a:solidFill>
              </a:defRPr>
            </a:lvl1pPr>
          </a:lstStyle>
          <a:p>
            <a:pPr/>
            <a:r>
              <a:t>Now, on to a challenge…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0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02" grpId="1"/>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304" name="Title 1"/>
          <p:cNvSpPr txBox="1"/>
          <p:nvPr>
            <p:ph type="title"/>
          </p:nvPr>
        </p:nvSpPr>
        <p:spPr>
          <a:prstGeom prst="rect">
            <a:avLst/>
          </a:prstGeom>
        </p:spPr>
        <p:txBody>
          <a:bodyPr/>
          <a:lstStyle/>
          <a:p>
            <a:pPr/>
            <a:r>
              <a:t>Recall from last time…</a:t>
            </a:r>
          </a:p>
        </p:txBody>
      </p:sp>
      <p:sp>
        <p:nvSpPr>
          <p:cNvPr id="305" name="Slide Number Placeholder 2"/>
          <p:cNvSpPr txBox="1"/>
          <p:nvPr>
            <p:ph type="sldNum" sz="quarter" idx="2"/>
          </p:nvPr>
        </p:nvSpPr>
        <p:spPr>
          <a:xfrm>
            <a:off x="8447127" y="6330331"/>
            <a:ext cx="239673" cy="31339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06" name="Picture 4" descr="Picture 4"/>
          <p:cNvPicPr>
            <a:picLocks noChangeAspect="1"/>
          </p:cNvPicPr>
          <p:nvPr/>
        </p:nvPicPr>
        <p:blipFill>
          <a:blip r:embed="rId2">
            <a:extLst/>
          </a:blip>
          <a:stretch>
            <a:fillRect/>
          </a:stretch>
        </p:blipFill>
        <p:spPr>
          <a:xfrm>
            <a:off x="609600" y="1066800"/>
            <a:ext cx="4758841" cy="3361855"/>
          </a:xfrm>
          <a:prstGeom prst="rect">
            <a:avLst/>
          </a:prstGeom>
          <a:ln w="12700">
            <a:miter lim="400000"/>
          </a:ln>
        </p:spPr>
      </p:pic>
      <p:sp>
        <p:nvSpPr>
          <p:cNvPr id="307" name="TextBox 5"/>
          <p:cNvSpPr txBox="1"/>
          <p:nvPr/>
        </p:nvSpPr>
        <p:spPr>
          <a:xfrm>
            <a:off x="5562600" y="1279590"/>
            <a:ext cx="3048001" cy="27509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285750" indent="-285750">
              <a:buSzPct val="100000"/>
              <a:buFont typeface="Arial"/>
              <a:buChar char="•"/>
            </a:pPr>
            <a:r>
              <a:t>Where does our JavaScript/jQuery code run?</a:t>
            </a:r>
            <a:br/>
          </a:p>
          <a:p>
            <a:pPr marL="285750" indent="-285750">
              <a:buSzPct val="100000"/>
              <a:buFont typeface="Arial"/>
              <a:buChar char="•"/>
            </a:pPr>
            <a:r>
              <a:t>Where does data validation need to take place?</a:t>
            </a:r>
            <a:br/>
          </a:p>
          <a:p>
            <a:pPr marL="285750" indent="-285750">
              <a:buSzPct val="100000"/>
              <a:buFont typeface="Arial"/>
              <a:buChar char="•"/>
            </a:pPr>
            <a:r>
              <a:t>What has been our focus in this course?  </a:t>
            </a:r>
          </a:p>
        </p:txBody>
      </p:sp>
      <p:sp>
        <p:nvSpPr>
          <p:cNvPr id="308" name="TextBox 6"/>
          <p:cNvSpPr txBox="1"/>
          <p:nvPr/>
        </p:nvSpPr>
        <p:spPr>
          <a:xfrm>
            <a:off x="190500" y="4572000"/>
            <a:ext cx="8763000" cy="1468262"/>
          </a:xfrm>
          <a:prstGeom prst="rect">
            <a:avLst/>
          </a:prstGeom>
          <a:ln w="50800">
            <a:solidFill>
              <a:schemeClr val="accent2"/>
            </a:solidFill>
          </a:ln>
          <a:extLst>
            <a:ext uri="{C572A759-6A51-4108-AA02-DFA0A04FC94B}">
              <ma14:wrappingTextBoxFlag xmlns:ma14="http://schemas.microsoft.com/office/mac/drawingml/2011/main" val="1"/>
            </a:ext>
          </a:extLst>
        </p:spPr>
        <p:txBody>
          <a:bodyPr lIns="45719" rIns="45719">
            <a:spAutoFit/>
          </a:bodyPr>
          <a:lstStyle/>
          <a:p>
            <a:pPr/>
            <a:r>
              <a:t>THE POINT IS: Today we are only focusing on </a:t>
            </a:r>
            <a:r>
              <a:rPr b="1" i="1"/>
              <a:t>half</a:t>
            </a:r>
            <a:r>
              <a:t> of what is needed for effective validation of user-provided data.  We are focusing on the </a:t>
            </a:r>
            <a:r>
              <a:rPr b="1" i="1"/>
              <a:t>client-side</a:t>
            </a:r>
            <a:r>
              <a:t> half.</a:t>
            </a:r>
            <a:br/>
            <a:br/>
            <a:r>
              <a:t>This </a:t>
            </a:r>
            <a:r>
              <a:rPr b="1" i="1"/>
              <a:t>whole course</a:t>
            </a:r>
            <a:r>
              <a:t> focuses on just the client side of application development.  Server-side resources are explored in MIS3502.</a:t>
            </a:r>
          </a:p>
        </p:txBody>
      </p:sp>
      <p:pic>
        <p:nvPicPr>
          <p:cNvPr id="309" name="Picture 3" descr="Picture 3"/>
          <p:cNvPicPr>
            <a:picLocks noChangeAspect="1"/>
          </p:cNvPicPr>
          <p:nvPr/>
        </p:nvPicPr>
        <p:blipFill>
          <a:blip r:embed="rId3">
            <a:extLst/>
          </a:blip>
          <a:srcRect l="0" t="0" r="0" b="5"/>
          <a:stretch>
            <a:fillRect/>
          </a:stretch>
        </p:blipFill>
        <p:spPr>
          <a:xfrm>
            <a:off x="1092020" y="1831893"/>
            <a:ext cx="6959960" cy="3194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52" y="0"/>
                </a:moveTo>
                <a:cubicBezTo>
                  <a:pt x="739" y="0"/>
                  <a:pt x="0" y="1611"/>
                  <a:pt x="0" y="3599"/>
                </a:cubicBezTo>
                <a:lnTo>
                  <a:pt x="0" y="21600"/>
                </a:lnTo>
                <a:lnTo>
                  <a:pt x="19947" y="21600"/>
                </a:lnTo>
                <a:cubicBezTo>
                  <a:pt x="20860" y="21600"/>
                  <a:pt x="21600" y="19989"/>
                  <a:pt x="21600" y="18001"/>
                </a:cubicBezTo>
                <a:lnTo>
                  <a:pt x="21600" y="0"/>
                </a:lnTo>
                <a:lnTo>
                  <a:pt x="1652" y="0"/>
                </a:lnTo>
                <a:close/>
              </a:path>
            </a:pathLst>
          </a:custGeom>
          <a:ln w="88900" cap="sq">
            <a:solidFill>
              <a:schemeClr val="accent3">
                <a:lumOff val="44000"/>
              </a:schemeClr>
            </a:solidFill>
            <a:miter/>
          </a:ln>
          <a:effectLst>
            <a:outerShdw sx="100000" sy="100000" kx="0" ky="0" algn="b" rotWithShape="0" blurRad="254000" dist="0" dir="0">
              <a:srgbClr val="000000">
                <a:alpha val="43000"/>
              </a:srgbClr>
            </a:outerShdw>
          </a:effectLst>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1" presetID="2" grpId="2" fill="hold">
                                  <p:stCondLst>
                                    <p:cond delay="0"/>
                                  </p:stCondLst>
                                  <p:iterate type="el" backwards="0">
                                    <p:tmAbs val="0"/>
                                  </p:iterate>
                                  <p:childTnLst>
                                    <p:set>
                                      <p:cBhvr>
                                        <p:cTn id="10" fill="hold"/>
                                        <p:tgtEl>
                                          <p:spTgt spid="309"/>
                                        </p:tgtEl>
                                        <p:attrNameLst>
                                          <p:attrName>style.visibility</p:attrName>
                                        </p:attrNameLst>
                                      </p:cBhvr>
                                      <p:to>
                                        <p:strVal val="visible"/>
                                      </p:to>
                                    </p:set>
                                    <p:anim calcmode="lin" valueType="num">
                                      <p:cBhvr>
                                        <p:cTn id="11" dur="1822" fill="hold"/>
                                        <p:tgtEl>
                                          <p:spTgt spid="309"/>
                                        </p:tgtEl>
                                        <p:attrNameLst>
                                          <p:attrName>ppt_x</p:attrName>
                                        </p:attrNameLst>
                                      </p:cBhvr>
                                      <p:tavLst>
                                        <p:tav tm="0">
                                          <p:val>
                                            <p:strVal val="#ppt_x"/>
                                          </p:val>
                                        </p:tav>
                                        <p:tav tm="100000">
                                          <p:val>
                                            <p:strVal val="#ppt_x"/>
                                          </p:val>
                                        </p:tav>
                                      </p:tavLst>
                                    </p:anim>
                                    <p:anim calcmode="lin" valueType="num">
                                      <p:cBhvr>
                                        <p:cTn id="12" dur="1822" fill="hold"/>
                                        <p:tgtEl>
                                          <p:spTgt spid="30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08" grpId="1"/>
      <p:bldP build="whole" bldLvl="1" animBg="1" rev="0" advAuto="0" spid="309" grpId="2"/>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1" name="Title 1"/>
          <p:cNvSpPr txBox="1"/>
          <p:nvPr>
            <p:ph type="title"/>
          </p:nvPr>
        </p:nvSpPr>
        <p:spPr>
          <a:prstGeom prst="rect">
            <a:avLst/>
          </a:prstGeom>
        </p:spPr>
        <p:txBody>
          <a:bodyPr/>
          <a:lstStyle/>
          <a:p>
            <a:pPr/>
            <a:r>
              <a:t>Options for form (data) validation</a:t>
            </a:r>
          </a:p>
        </p:txBody>
      </p:sp>
      <p:sp>
        <p:nvSpPr>
          <p:cNvPr id="312" name="Slide Number Placeholder 2"/>
          <p:cNvSpPr txBox="1"/>
          <p:nvPr>
            <p:ph type="sldNum" sz="quarter" idx="2"/>
          </p:nvPr>
        </p:nvSpPr>
        <p:spPr>
          <a:xfrm>
            <a:off x="8356639" y="6330331"/>
            <a:ext cx="330162" cy="31339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322" name="Diagram 3"/>
          <p:cNvGrpSpPr/>
          <p:nvPr/>
        </p:nvGrpSpPr>
        <p:grpSpPr>
          <a:xfrm>
            <a:off x="3309432" y="2005146"/>
            <a:ext cx="2525135" cy="2383355"/>
            <a:chOff x="0" y="0"/>
            <a:chExt cx="2525134" cy="2383354"/>
          </a:xfrm>
        </p:grpSpPr>
        <p:grpSp>
          <p:nvGrpSpPr>
            <p:cNvPr id="315" name="Group"/>
            <p:cNvGrpSpPr/>
            <p:nvPr/>
          </p:nvGrpSpPr>
          <p:grpSpPr>
            <a:xfrm>
              <a:off x="529227" y="0"/>
              <a:ext cx="1466680" cy="1466680"/>
              <a:chOff x="0" y="0"/>
              <a:chExt cx="1466679" cy="1466679"/>
            </a:xfrm>
          </p:grpSpPr>
          <p:sp>
            <p:nvSpPr>
              <p:cNvPr id="313" name="Circle"/>
              <p:cNvSpPr/>
              <p:nvPr/>
            </p:nvSpPr>
            <p:spPr>
              <a:xfrm>
                <a:off x="0" y="0"/>
                <a:ext cx="1466680" cy="1466680"/>
              </a:xfrm>
              <a:prstGeom prst="ellipse">
                <a:avLst/>
              </a:prstGeom>
              <a:solidFill>
                <a:schemeClr val="accent1">
                  <a:alpha val="50000"/>
                </a:schemeClr>
              </a:solidFill>
              <a:ln w="25400" cap="flat">
                <a:solidFill>
                  <a:schemeClr val="accent3">
                    <a:lumOff val="44000"/>
                  </a:schemeClr>
                </a:solidFill>
                <a:prstDash val="solid"/>
                <a:round/>
              </a:ln>
              <a:effectLst/>
            </p:spPr>
            <p:txBody>
              <a:bodyPr wrap="square" lIns="45719" tIns="45719" rIns="45719" bIns="45719" numCol="1" anchor="ctr">
                <a:noAutofit/>
              </a:bodyPr>
              <a:lstStyle/>
              <a:p>
                <a:pPr algn="ctr" defTabSz="711200">
                  <a:lnSpc>
                    <a:spcPct val="90000"/>
                  </a:lnSpc>
                  <a:spcBef>
                    <a:spcPts val="700"/>
                  </a:spcBef>
                </a:pPr>
              </a:p>
            </p:txBody>
          </p:sp>
          <p:sp>
            <p:nvSpPr>
              <p:cNvPr id="314" name="HTML"/>
              <p:cNvSpPr txBox="1"/>
              <p:nvPr/>
            </p:nvSpPr>
            <p:spPr>
              <a:xfrm>
                <a:off x="195558" y="475695"/>
                <a:ext cx="1075565" cy="22195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defTabSz="711200">
                  <a:lnSpc>
                    <a:spcPct val="90000"/>
                  </a:lnSpc>
                  <a:spcBef>
                    <a:spcPts val="600"/>
                  </a:spcBef>
                  <a:defRPr b="1" sz="1600"/>
                </a:lvl1pPr>
              </a:lstStyle>
              <a:p>
                <a:pPr/>
                <a:r>
                  <a:t>HTML</a:t>
                </a:r>
              </a:p>
            </p:txBody>
          </p:sp>
        </p:grpSp>
        <p:grpSp>
          <p:nvGrpSpPr>
            <p:cNvPr id="318" name="Group"/>
            <p:cNvGrpSpPr/>
            <p:nvPr/>
          </p:nvGrpSpPr>
          <p:grpSpPr>
            <a:xfrm>
              <a:off x="1058454" y="916674"/>
              <a:ext cx="1466681" cy="1466681"/>
              <a:chOff x="0" y="0"/>
              <a:chExt cx="1466679" cy="1466679"/>
            </a:xfrm>
          </p:grpSpPr>
          <p:sp>
            <p:nvSpPr>
              <p:cNvPr id="316" name="Circle"/>
              <p:cNvSpPr/>
              <p:nvPr/>
            </p:nvSpPr>
            <p:spPr>
              <a:xfrm>
                <a:off x="0" y="0"/>
                <a:ext cx="1466680" cy="1466680"/>
              </a:xfrm>
              <a:prstGeom prst="ellipse">
                <a:avLst/>
              </a:prstGeom>
              <a:solidFill>
                <a:schemeClr val="accent1">
                  <a:alpha val="50000"/>
                </a:schemeClr>
              </a:solidFill>
              <a:ln w="25400" cap="flat">
                <a:solidFill>
                  <a:schemeClr val="accent3">
                    <a:lumOff val="44000"/>
                  </a:schemeClr>
                </a:solidFill>
                <a:prstDash val="solid"/>
                <a:round/>
              </a:ln>
              <a:effectLst/>
            </p:spPr>
            <p:txBody>
              <a:bodyPr wrap="square" lIns="45719" tIns="45719" rIns="45719" bIns="45719" numCol="1" anchor="ctr">
                <a:noAutofit/>
              </a:bodyPr>
              <a:lstStyle/>
              <a:p>
                <a:pPr algn="ctr" defTabSz="577850">
                  <a:lnSpc>
                    <a:spcPct val="90000"/>
                  </a:lnSpc>
                  <a:spcBef>
                    <a:spcPts val="700"/>
                  </a:spcBef>
                </a:pPr>
              </a:p>
            </p:txBody>
          </p:sp>
          <p:sp>
            <p:nvSpPr>
              <p:cNvPr id="317" name="CSS"/>
              <p:cNvSpPr txBox="1"/>
              <p:nvPr/>
            </p:nvSpPr>
            <p:spPr>
              <a:xfrm>
                <a:off x="448558" y="689680"/>
                <a:ext cx="880009" cy="1851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defTabSz="577850">
                  <a:lnSpc>
                    <a:spcPct val="90000"/>
                  </a:lnSpc>
                  <a:spcBef>
                    <a:spcPts val="500"/>
                  </a:spcBef>
                  <a:defRPr b="1" sz="1300"/>
                </a:lvl1pPr>
              </a:lstStyle>
              <a:p>
                <a:pPr/>
                <a:r>
                  <a:t>CSS</a:t>
                </a:r>
              </a:p>
            </p:txBody>
          </p:sp>
        </p:grpSp>
        <p:grpSp>
          <p:nvGrpSpPr>
            <p:cNvPr id="321" name="Group"/>
            <p:cNvGrpSpPr/>
            <p:nvPr/>
          </p:nvGrpSpPr>
          <p:grpSpPr>
            <a:xfrm>
              <a:off x="0" y="916674"/>
              <a:ext cx="1466680" cy="1466681"/>
              <a:chOff x="0" y="0"/>
              <a:chExt cx="1466679" cy="1466679"/>
            </a:xfrm>
          </p:grpSpPr>
          <p:sp>
            <p:nvSpPr>
              <p:cNvPr id="319" name="Circle"/>
              <p:cNvSpPr/>
              <p:nvPr/>
            </p:nvSpPr>
            <p:spPr>
              <a:xfrm>
                <a:off x="0" y="0"/>
                <a:ext cx="1466680" cy="1466680"/>
              </a:xfrm>
              <a:prstGeom prst="ellipse">
                <a:avLst/>
              </a:prstGeom>
              <a:solidFill>
                <a:schemeClr val="accent1">
                  <a:alpha val="50000"/>
                </a:schemeClr>
              </a:solidFill>
              <a:ln w="25400" cap="flat">
                <a:solidFill>
                  <a:schemeClr val="accent3">
                    <a:lumOff val="44000"/>
                  </a:schemeClr>
                </a:solidFill>
                <a:prstDash val="solid"/>
                <a:round/>
              </a:ln>
              <a:effectLst/>
            </p:spPr>
            <p:txBody>
              <a:bodyPr wrap="square" lIns="45719" tIns="45719" rIns="45719" bIns="45719" numCol="1" anchor="ctr">
                <a:noAutofit/>
              </a:bodyPr>
              <a:lstStyle/>
              <a:p>
                <a:pPr algn="ctr" defTabSz="577850">
                  <a:lnSpc>
                    <a:spcPct val="90000"/>
                  </a:lnSpc>
                  <a:spcBef>
                    <a:spcPts val="700"/>
                  </a:spcBef>
                </a:pPr>
              </a:p>
            </p:txBody>
          </p:sp>
          <p:sp>
            <p:nvSpPr>
              <p:cNvPr id="320" name="JavaScript"/>
              <p:cNvSpPr txBox="1"/>
              <p:nvPr/>
            </p:nvSpPr>
            <p:spPr>
              <a:xfrm>
                <a:off x="138112" y="689680"/>
                <a:ext cx="880009" cy="1851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defTabSz="577850">
                  <a:lnSpc>
                    <a:spcPct val="90000"/>
                  </a:lnSpc>
                  <a:spcBef>
                    <a:spcPts val="500"/>
                  </a:spcBef>
                  <a:defRPr b="1" sz="1300"/>
                </a:lvl1pPr>
              </a:lstStyle>
              <a:p>
                <a:pPr/>
                <a:r>
                  <a:t>JavaScript</a:t>
                </a:r>
              </a:p>
            </p:txBody>
          </p:sp>
        </p:grpSp>
      </p:grpSp>
      <p:sp>
        <p:nvSpPr>
          <p:cNvPr id="323" name="TextBox 4"/>
          <p:cNvSpPr txBox="1"/>
          <p:nvPr/>
        </p:nvSpPr>
        <p:spPr>
          <a:xfrm>
            <a:off x="133350" y="983991"/>
            <a:ext cx="3371850" cy="2268362"/>
          </a:xfrm>
          <a:prstGeom prst="rect">
            <a:avLst/>
          </a:prstGeom>
          <a:ln w="50800">
            <a:solidFill>
              <a:schemeClr val="accent2"/>
            </a:solidFill>
          </a:ln>
          <a:extLst>
            <a:ext uri="{C572A759-6A51-4108-AA02-DFA0A04FC94B}">
              <ma14:wrappingTextBoxFlag xmlns:ma14="http://schemas.microsoft.com/office/mac/drawingml/2011/main" val="1"/>
            </a:ext>
          </a:extLst>
        </p:spPr>
        <p:txBody>
          <a:bodyPr lIns="45719" rIns="45719">
            <a:spAutoFit/>
          </a:bodyPr>
          <a:lstStyle/>
          <a:p>
            <a:pPr/>
            <a:r>
              <a:t>#2. HTML5 added new controls and attributes intended to simplify form validation.  It is taking the major browsers some time to catch up to the specification and support them all.  We will focus on the most widely supported options. </a:t>
            </a:r>
          </a:p>
        </p:txBody>
      </p:sp>
      <p:sp>
        <p:nvSpPr>
          <p:cNvPr id="324" name="TextBox 5"/>
          <p:cNvSpPr txBox="1"/>
          <p:nvPr/>
        </p:nvSpPr>
        <p:spPr>
          <a:xfrm>
            <a:off x="407020" y="4419058"/>
            <a:ext cx="3555380" cy="1468262"/>
          </a:xfrm>
          <a:prstGeom prst="rect">
            <a:avLst/>
          </a:prstGeom>
          <a:ln w="50800">
            <a:solidFill>
              <a:schemeClr val="accent2"/>
            </a:solidFill>
          </a:ln>
          <a:extLst>
            <a:ext uri="{C572A759-6A51-4108-AA02-DFA0A04FC94B}">
              <ma14:wrappingTextBoxFlag xmlns:ma14="http://schemas.microsoft.com/office/mac/drawingml/2011/main" val="1"/>
            </a:ext>
          </a:extLst>
        </p:spPr>
        <p:txBody>
          <a:bodyPr lIns="45719" rIns="45719">
            <a:spAutoFit/>
          </a:bodyPr>
          <a:lstStyle/>
          <a:p>
            <a:pPr/>
            <a:r>
              <a:t>#1. JavaScript and jQuery have always been a good way to implement form validation.  Of course, you need to write code to do specify the validation rules.</a:t>
            </a:r>
          </a:p>
        </p:txBody>
      </p:sp>
      <p:sp>
        <p:nvSpPr>
          <p:cNvPr id="325" name="TextBox 6"/>
          <p:cNvSpPr txBox="1"/>
          <p:nvPr/>
        </p:nvSpPr>
        <p:spPr>
          <a:xfrm>
            <a:off x="5791200" y="1328507"/>
            <a:ext cx="3124200" cy="1468263"/>
          </a:xfrm>
          <a:prstGeom prst="rect">
            <a:avLst/>
          </a:prstGeom>
          <a:ln w="50800">
            <a:solidFill>
              <a:schemeClr val="accent2"/>
            </a:solidFill>
          </a:ln>
          <a:extLst>
            <a:ext uri="{C572A759-6A51-4108-AA02-DFA0A04FC94B}">
              <ma14:wrappingTextBoxFlag xmlns:ma14="http://schemas.microsoft.com/office/mac/drawingml/2011/main" val="1"/>
            </a:ext>
          </a:extLst>
        </p:spPr>
        <p:txBody>
          <a:bodyPr lIns="45719" rIns="45719">
            <a:spAutoFit/>
          </a:bodyPr>
          <a:lstStyle/>
          <a:p>
            <a:pPr/>
            <a:r>
              <a:t>#3. CSS – all on its own – doesn’t provide form validation.  But CSS3 did introduce special selectors related to form validation.</a:t>
            </a:r>
          </a:p>
        </p:txBody>
      </p:sp>
      <p:sp>
        <p:nvSpPr>
          <p:cNvPr id="326" name="Arrow: Bent-Up 9"/>
          <p:cNvSpPr/>
          <p:nvPr/>
        </p:nvSpPr>
        <p:spPr>
          <a:xfrm flipV="1">
            <a:off x="3619500" y="1247078"/>
            <a:ext cx="952500" cy="58172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6200"/>
                </a:moveTo>
                <a:lnTo>
                  <a:pt x="16653" y="16200"/>
                </a:lnTo>
                <a:lnTo>
                  <a:pt x="16653" y="5400"/>
                </a:lnTo>
                <a:lnTo>
                  <a:pt x="15004" y="5400"/>
                </a:lnTo>
                <a:lnTo>
                  <a:pt x="18302" y="0"/>
                </a:lnTo>
                <a:lnTo>
                  <a:pt x="21600" y="5400"/>
                </a:lnTo>
                <a:lnTo>
                  <a:pt x="19951" y="5400"/>
                </a:lnTo>
                <a:lnTo>
                  <a:pt x="19951" y="21600"/>
                </a:lnTo>
                <a:lnTo>
                  <a:pt x="0" y="21600"/>
                </a:lnTo>
                <a:close/>
              </a:path>
            </a:pathLst>
          </a:custGeom>
          <a:ln w="50800">
            <a:solidFill>
              <a:schemeClr val="accent2"/>
            </a:solidFill>
          </a:ln>
        </p:spPr>
        <p:txBody>
          <a:bodyPr lIns="45719" rIns="45719" anchor="ctr"/>
          <a:lstStyle/>
          <a:p>
            <a:pPr algn="ctr">
              <a:defRPr>
                <a:solidFill>
                  <a:schemeClr val="accent3">
                    <a:lumOff val="44000"/>
                  </a:schemeClr>
                </a:solidFill>
              </a:defRPr>
            </a:pPr>
          </a:p>
        </p:txBody>
      </p:sp>
      <p:sp>
        <p:nvSpPr>
          <p:cNvPr id="327" name="Arrow: Bent-Up 10"/>
          <p:cNvSpPr/>
          <p:nvPr/>
        </p:nvSpPr>
        <p:spPr>
          <a:xfrm flipV="1" rot="16200000">
            <a:off x="2494222" y="3665103"/>
            <a:ext cx="774876" cy="58172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6200"/>
                </a:moveTo>
                <a:lnTo>
                  <a:pt x="15519" y="16200"/>
                </a:lnTo>
                <a:lnTo>
                  <a:pt x="15519" y="5400"/>
                </a:lnTo>
                <a:lnTo>
                  <a:pt x="13492" y="5400"/>
                </a:lnTo>
                <a:lnTo>
                  <a:pt x="17546" y="0"/>
                </a:lnTo>
                <a:lnTo>
                  <a:pt x="21600" y="5400"/>
                </a:lnTo>
                <a:lnTo>
                  <a:pt x="19573" y="5400"/>
                </a:lnTo>
                <a:lnTo>
                  <a:pt x="19573" y="21600"/>
                </a:lnTo>
                <a:lnTo>
                  <a:pt x="0" y="21600"/>
                </a:lnTo>
                <a:close/>
              </a:path>
            </a:pathLst>
          </a:custGeom>
          <a:ln w="50800">
            <a:solidFill>
              <a:schemeClr val="accent2"/>
            </a:solidFill>
          </a:ln>
        </p:spPr>
        <p:txBody>
          <a:bodyPr lIns="45719" rIns="45719" anchor="ctr"/>
          <a:lstStyle/>
          <a:p>
            <a:pPr algn="ctr">
              <a:defRPr>
                <a:solidFill>
                  <a:schemeClr val="accent3">
                    <a:lumOff val="44000"/>
                  </a:schemeClr>
                </a:solidFill>
              </a:defRPr>
            </a:pPr>
          </a:p>
        </p:txBody>
      </p:sp>
      <p:sp>
        <p:nvSpPr>
          <p:cNvPr id="328" name="Arrow: Left 11"/>
          <p:cNvSpPr/>
          <p:nvPr/>
        </p:nvSpPr>
        <p:spPr>
          <a:xfrm>
            <a:off x="5943600" y="3378787"/>
            <a:ext cx="1676400" cy="355013"/>
          </a:xfrm>
          <a:prstGeom prst="leftArrow">
            <a:avLst>
              <a:gd name="adj1" fmla="val 50000"/>
              <a:gd name="adj2" fmla="val 50000"/>
            </a:avLst>
          </a:prstGeom>
          <a:ln w="50800">
            <a:solidFill>
              <a:schemeClr val="accent2"/>
            </a:solidFill>
          </a:ln>
        </p:spPr>
        <p:txBody>
          <a:bodyPr lIns="45719" rIns="45719" anchor="ctr"/>
          <a:lstStyle/>
          <a:p>
            <a:pPr algn="ctr">
              <a:defRPr>
                <a:solidFill>
                  <a:schemeClr val="accent3">
                    <a:lumOff val="44000"/>
                  </a:schemeClr>
                </a:solidFill>
              </a:defRPr>
            </a:pPr>
          </a:p>
        </p:txBody>
      </p:sp>
      <p:pic>
        <p:nvPicPr>
          <p:cNvPr id="329" name="Picture 2" descr="Picture 2"/>
          <p:cNvPicPr>
            <a:picLocks noChangeAspect="1"/>
          </p:cNvPicPr>
          <p:nvPr/>
        </p:nvPicPr>
        <p:blipFill>
          <a:blip r:embed="rId2">
            <a:extLst/>
          </a:blip>
          <a:stretch>
            <a:fillRect/>
          </a:stretch>
        </p:blipFill>
        <p:spPr>
          <a:xfrm>
            <a:off x="8187776" y="5110796"/>
            <a:ext cx="845649" cy="848495"/>
          </a:xfrm>
          <a:prstGeom prst="rect">
            <a:avLst/>
          </a:prstGeom>
          <a:ln w="12700">
            <a:miter lim="400000"/>
          </a:ln>
        </p:spPr>
      </p:pic>
      <p:sp>
        <p:nvSpPr>
          <p:cNvPr id="330" name="TextBox 13"/>
          <p:cNvSpPr txBox="1"/>
          <p:nvPr/>
        </p:nvSpPr>
        <p:spPr>
          <a:xfrm>
            <a:off x="3962400" y="4753131"/>
            <a:ext cx="3996776" cy="11507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r"/>
          </a:p>
          <a:p>
            <a:pPr algn="r"/>
            <a:br/>
            <a:r>
              <a:t>Let’s see an example: validate_07.html</a:t>
            </a:r>
          </a:p>
        </p:txBody>
      </p:sp>
      <p:pic>
        <p:nvPicPr>
          <p:cNvPr id="331" name="Picture 2" descr="Picture 2"/>
          <p:cNvPicPr>
            <a:picLocks noChangeAspect="1"/>
          </p:cNvPicPr>
          <p:nvPr/>
        </p:nvPicPr>
        <p:blipFill>
          <a:blip r:embed="rId3">
            <a:extLst/>
          </a:blip>
          <a:stretch>
            <a:fillRect/>
          </a:stretch>
        </p:blipFill>
        <p:spPr>
          <a:xfrm>
            <a:off x="3864940" y="5501404"/>
            <a:ext cx="423519" cy="423519"/>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27"/>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324"/>
                                        </p:tgtEl>
                                        <p:attrNameLst>
                                          <p:attrName>style.visibility</p:attrName>
                                        </p:attrNameLst>
                                      </p:cBhvr>
                                      <p:to>
                                        <p:strVal val="visible"/>
                                      </p:to>
                                    </p:set>
                                  </p:childTnLst>
                                </p:cTn>
                              </p:par>
                            </p:childTnLst>
                          </p:cTn>
                        </p:par>
                        <p:par>
                          <p:cTn id="10" fill="hold">
                            <p:stCondLst>
                              <p:cond delay="0"/>
                            </p:stCondLst>
                            <p:childTnLst>
                              <p:par>
                                <p:cTn id="11" presetClass="entr" nodeType="afterEffect" presetSubtype="0" presetID="1" grpId="3" fill="hold">
                                  <p:stCondLst>
                                    <p:cond delay="0"/>
                                  </p:stCondLst>
                                  <p:iterate type="el" backwards="0">
                                    <p:tmAbs val="0"/>
                                  </p:iterate>
                                  <p:childTnLst>
                                    <p:set>
                                      <p:cBhvr>
                                        <p:cTn id="12" fill="hold"/>
                                        <p:tgtEl>
                                          <p:spTgt spid="3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4" fill="hold">
                                  <p:stCondLst>
                                    <p:cond delay="0"/>
                                  </p:stCondLst>
                                  <p:iterate type="el" backwards="0">
                                    <p:tmAbs val="0"/>
                                  </p:iterate>
                                  <p:childTnLst>
                                    <p:set>
                                      <p:cBhvr>
                                        <p:cTn id="16" fill="hold"/>
                                        <p:tgtEl>
                                          <p:spTgt spid="323"/>
                                        </p:tgtEl>
                                        <p:attrNameLst>
                                          <p:attrName>style.visibility</p:attrName>
                                        </p:attrNameLst>
                                      </p:cBhvr>
                                      <p:to>
                                        <p:strVal val="visible"/>
                                      </p:to>
                                    </p:set>
                                  </p:childTnLst>
                                </p:cTn>
                              </p:par>
                            </p:childTnLst>
                          </p:cTn>
                        </p:par>
                        <p:par>
                          <p:cTn id="17" fill="hold">
                            <p:stCondLst>
                              <p:cond delay="0"/>
                            </p:stCondLst>
                            <p:childTnLst>
                              <p:par>
                                <p:cTn id="18" presetClass="entr" nodeType="afterEffect" presetSubtype="0" presetID="1" grpId="5" fill="hold">
                                  <p:stCondLst>
                                    <p:cond delay="0"/>
                                  </p:stCondLst>
                                  <p:iterate type="el" backwards="0">
                                    <p:tmAbs val="0"/>
                                  </p:iterate>
                                  <p:childTnLst>
                                    <p:set>
                                      <p:cBhvr>
                                        <p:cTn id="19" fill="hold"/>
                                        <p:tgtEl>
                                          <p:spTgt spid="32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Class="entr" nodeType="clickEffect" presetSubtype="0" presetID="1" grpId="6" fill="hold">
                                  <p:stCondLst>
                                    <p:cond delay="0"/>
                                  </p:stCondLst>
                                  <p:iterate type="el" backwards="0">
                                    <p:tmAbs val="0"/>
                                  </p:iterate>
                                  <p:childTnLst>
                                    <p:set>
                                      <p:cBhvr>
                                        <p:cTn id="23" fill="hold"/>
                                        <p:tgtEl>
                                          <p:spTgt spid="325"/>
                                        </p:tgtEl>
                                        <p:attrNameLst>
                                          <p:attrName>style.visibility</p:attrName>
                                        </p:attrNameLst>
                                      </p:cBhvr>
                                      <p:to>
                                        <p:strVal val="visible"/>
                                      </p:to>
                                    </p:set>
                                  </p:childTnLst>
                                </p:cTn>
                              </p:par>
                            </p:childTnLst>
                          </p:cTn>
                        </p:par>
                        <p:par>
                          <p:cTn id="24" fill="hold">
                            <p:stCondLst>
                              <p:cond delay="0"/>
                            </p:stCondLst>
                            <p:childTnLst>
                              <p:par>
                                <p:cTn id="25" presetClass="entr" nodeType="afterEffect" presetSubtype="0" presetID="1" grpId="7" fill="hold">
                                  <p:stCondLst>
                                    <p:cond delay="0"/>
                                  </p:stCondLst>
                                  <p:iterate type="el" backwards="0">
                                    <p:tmAbs val="0"/>
                                  </p:iterate>
                                  <p:childTnLst>
                                    <p:set>
                                      <p:cBhvr>
                                        <p:cTn id="26" fill="hold"/>
                                        <p:tgtEl>
                                          <p:spTgt spid="3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8" fill="hold">
                                  <p:stCondLst>
                                    <p:cond delay="0"/>
                                  </p:stCondLst>
                                  <p:iterate type="el" backwards="0">
                                    <p:tmAbs val="0"/>
                                  </p:iterate>
                                  <p:childTnLst>
                                    <p:set>
                                      <p:cBhvr>
                                        <p:cTn id="30" fill="hold"/>
                                        <p:tgtEl>
                                          <p:spTgt spid="330"/>
                                        </p:tgtEl>
                                        <p:attrNameLst>
                                          <p:attrName>style.visibility</p:attrName>
                                        </p:attrNameLst>
                                      </p:cBhvr>
                                      <p:to>
                                        <p:strVal val="visible"/>
                                      </p:to>
                                    </p:set>
                                  </p:childTnLst>
                                </p:cTn>
                              </p:par>
                            </p:childTnLst>
                          </p:cTn>
                        </p:par>
                        <p:par>
                          <p:cTn id="31" fill="hold">
                            <p:stCondLst>
                              <p:cond delay="0"/>
                            </p:stCondLst>
                            <p:childTnLst>
                              <p:par>
                                <p:cTn id="32" presetClass="entr" nodeType="afterEffect" presetSubtype="0" presetID="1" grpId="9" fill="hold">
                                  <p:stCondLst>
                                    <p:cond delay="0"/>
                                  </p:stCondLst>
                                  <p:iterate type="el" backwards="0">
                                    <p:tmAbs val="0"/>
                                  </p:iterate>
                                  <p:childTnLst>
                                    <p:set>
                                      <p:cBhvr>
                                        <p:cTn id="33" fill="hold"/>
                                        <p:tgtEl>
                                          <p:spTgt spid="32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28" grpId="7"/>
      <p:bldP build="whole" bldLvl="1" animBg="1" rev="0" advAuto="0" spid="331" grpId="3"/>
      <p:bldP build="whole" bldLvl="1" animBg="1" rev="0" advAuto="0" spid="330" grpId="8"/>
      <p:bldP build="whole" bldLvl="1" animBg="1" rev="0" advAuto="0" spid="326" grpId="5"/>
      <p:bldP build="whole" bldLvl="1" animBg="1" rev="0" advAuto="0" spid="323" grpId="4"/>
      <p:bldP build="whole" bldLvl="1" animBg="1" rev="0" advAuto="0" spid="325" grpId="6"/>
      <p:bldP build="whole" bldLvl="1" animBg="1" rev="0" advAuto="0" spid="324" grpId="2"/>
      <p:bldP build="whole" bldLvl="1" animBg="1" rev="0" advAuto="0" spid="327" grpId="1"/>
      <p:bldP build="whole" bldLvl="1" animBg="1" rev="0" advAuto="0" spid="329" grpId="9"/>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3" name="Title 1"/>
          <p:cNvSpPr txBox="1"/>
          <p:nvPr>
            <p:ph type="title"/>
          </p:nvPr>
        </p:nvSpPr>
        <p:spPr>
          <a:prstGeom prst="rect">
            <a:avLst/>
          </a:prstGeom>
        </p:spPr>
        <p:txBody>
          <a:bodyPr/>
          <a:lstStyle/>
          <a:p>
            <a:pPr/>
            <a:r>
              <a:t>Things we will want to be able to do…</a:t>
            </a:r>
          </a:p>
        </p:txBody>
      </p:sp>
      <p:sp>
        <p:nvSpPr>
          <p:cNvPr id="334" name="Slide Number Placeholder 2"/>
          <p:cNvSpPr txBox="1"/>
          <p:nvPr>
            <p:ph type="sldNum" sz="quarter" idx="2"/>
          </p:nvPr>
        </p:nvSpPr>
        <p:spPr>
          <a:xfrm>
            <a:off x="8356639" y="6330331"/>
            <a:ext cx="330162" cy="31339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35" name="TextBox 3"/>
          <p:cNvSpPr txBox="1"/>
          <p:nvPr/>
        </p:nvSpPr>
        <p:spPr>
          <a:xfrm>
            <a:off x="571500" y="1600200"/>
            <a:ext cx="8001000" cy="288983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42900" indent="-342900">
              <a:spcBef>
                <a:spcPts val="1200"/>
              </a:spcBef>
              <a:buSzPct val="100000"/>
              <a:buAutoNum type="arabicPeriod" startAt="1"/>
              <a:defRPr sz="2000"/>
            </a:pPr>
            <a:r>
              <a:t>Explore the (new) HTML5 controls and attributes now available.</a:t>
            </a:r>
          </a:p>
          <a:p>
            <a:pPr marL="342900" indent="-342900">
              <a:spcBef>
                <a:spcPts val="1200"/>
              </a:spcBef>
              <a:buSzPct val="100000"/>
              <a:buAutoNum type="arabicPeriod" startAt="1"/>
              <a:defRPr sz="2000"/>
            </a:pPr>
            <a:r>
              <a:t>Understand why these controls have been slow to be adopted.</a:t>
            </a:r>
          </a:p>
          <a:p>
            <a:pPr marL="342900" indent="-342900">
              <a:spcBef>
                <a:spcPts val="1200"/>
              </a:spcBef>
              <a:buSzPct val="100000"/>
              <a:buAutoNum type="arabicPeriod" startAt="1"/>
              <a:defRPr sz="2000"/>
            </a:pPr>
            <a:r>
              <a:t>Take a second look at Regular Expressions.</a:t>
            </a:r>
          </a:p>
          <a:p>
            <a:pPr marL="342900" indent="-342900">
              <a:spcBef>
                <a:spcPts val="1200"/>
              </a:spcBef>
              <a:buSzPct val="100000"/>
              <a:buAutoNum type="arabicPeriod" startAt="1"/>
              <a:defRPr sz="2000"/>
            </a:pPr>
            <a:r>
              <a:t>Discover what a CSS pseudo class is, and how some can help with form validation.</a:t>
            </a:r>
          </a:p>
          <a:p>
            <a:pPr marL="342900" indent="-342900">
              <a:spcBef>
                <a:spcPts val="1200"/>
              </a:spcBef>
              <a:buSzPct val="100000"/>
              <a:buAutoNum type="arabicPeriod" startAt="1"/>
              <a:defRPr sz="2000"/>
            </a:pPr>
            <a:r>
              <a:t>Return to jQuery, and be able to identify a handler.</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7" name="Title 1"/>
          <p:cNvSpPr txBox="1"/>
          <p:nvPr>
            <p:ph type="title"/>
          </p:nvPr>
        </p:nvSpPr>
        <p:spPr>
          <a:prstGeom prst="rect">
            <a:avLst/>
          </a:prstGeom>
        </p:spPr>
        <p:txBody>
          <a:bodyPr/>
          <a:lstStyle/>
          <a:p>
            <a:pPr/>
            <a:r>
              <a:t>HTML5 controls and attributes</a:t>
            </a:r>
          </a:p>
        </p:txBody>
      </p:sp>
      <p:sp>
        <p:nvSpPr>
          <p:cNvPr id="338" name="Slide Number Placeholder 2"/>
          <p:cNvSpPr txBox="1"/>
          <p:nvPr>
            <p:ph type="sldNum" sz="quarter" idx="2"/>
          </p:nvPr>
        </p:nvSpPr>
        <p:spPr>
          <a:xfrm>
            <a:off x="8356639" y="6330331"/>
            <a:ext cx="330162" cy="31339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39" name="Object 3" descr="Object 3"/>
          <p:cNvPicPr>
            <a:picLocks noChangeAspect="1"/>
          </p:cNvPicPr>
          <p:nvPr/>
        </p:nvPicPr>
        <p:blipFill>
          <a:blip r:embed="rId2">
            <a:extLst/>
          </a:blip>
          <a:stretch>
            <a:fillRect/>
          </a:stretch>
        </p:blipFill>
        <p:spPr>
          <a:xfrm>
            <a:off x="-4313" y="1445363"/>
            <a:ext cx="7301324" cy="2145273"/>
          </a:xfrm>
          <a:prstGeom prst="rect">
            <a:avLst/>
          </a:prstGeom>
          <a:ln w="12700">
            <a:miter lim="400000"/>
          </a:ln>
        </p:spPr>
      </p:pic>
      <p:sp>
        <p:nvSpPr>
          <p:cNvPr id="340" name="Title 1"/>
          <p:cNvSpPr txBox="1"/>
          <p:nvPr/>
        </p:nvSpPr>
        <p:spPr>
          <a:xfrm>
            <a:off x="0" y="920000"/>
            <a:ext cx="7315200" cy="437070"/>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indent="338138">
              <a:defRPr b="1" sz="2400">
                <a:solidFill>
                  <a:srgbClr val="000099"/>
                </a:solidFill>
              </a:defRPr>
            </a:lvl1pPr>
          </a:lstStyle>
          <a:p>
            <a:pPr/>
            <a:r>
              <a:t>HTML5 controls for input data</a:t>
            </a:r>
          </a:p>
        </p:txBody>
      </p:sp>
      <p:pic>
        <p:nvPicPr>
          <p:cNvPr id="341" name="Object 5" descr="Object 5"/>
          <p:cNvPicPr>
            <a:picLocks noChangeAspect="1"/>
          </p:cNvPicPr>
          <p:nvPr/>
        </p:nvPicPr>
        <p:blipFill>
          <a:blip r:embed="rId3">
            <a:extLst/>
          </a:blip>
          <a:stretch>
            <a:fillRect/>
          </a:stretch>
        </p:blipFill>
        <p:spPr>
          <a:xfrm>
            <a:off x="-19050" y="4591050"/>
            <a:ext cx="7250114" cy="1216025"/>
          </a:xfrm>
          <a:prstGeom prst="rect">
            <a:avLst/>
          </a:prstGeom>
          <a:ln w="12700">
            <a:miter lim="400000"/>
          </a:ln>
        </p:spPr>
      </p:pic>
      <p:sp>
        <p:nvSpPr>
          <p:cNvPr id="342" name="Title 1"/>
          <p:cNvSpPr txBox="1"/>
          <p:nvPr/>
        </p:nvSpPr>
        <p:spPr>
          <a:xfrm>
            <a:off x="-18191" y="3631841"/>
            <a:ext cx="7315201" cy="792670"/>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indent="338138">
              <a:defRPr b="1" sz="2400">
                <a:solidFill>
                  <a:srgbClr val="000099"/>
                </a:solidFill>
              </a:defRPr>
            </a:pPr>
            <a:r>
              <a:t>The basic HTML5 attributes </a:t>
            </a:r>
            <a:br/>
            <a:r>
              <a:t>for working with forms</a:t>
            </a:r>
          </a:p>
        </p:txBody>
      </p:sp>
      <p:sp>
        <p:nvSpPr>
          <p:cNvPr id="343" name="TextBox 7"/>
          <p:cNvSpPr txBox="1"/>
          <p:nvPr/>
        </p:nvSpPr>
        <p:spPr>
          <a:xfrm>
            <a:off x="1752600" y="5279947"/>
            <a:ext cx="7038474" cy="718132"/>
          </a:xfrm>
          <a:prstGeom prst="rect">
            <a:avLst/>
          </a:prstGeom>
          <a:ln w="50800">
            <a:solidFill>
              <a:schemeClr val="accent2"/>
            </a:solidFill>
          </a:ln>
          <a:extLst>
            <a:ext uri="{C572A759-6A51-4108-AA02-DFA0A04FC94B}">
              <ma14:wrappingTextBoxFlag xmlns:ma14="http://schemas.microsoft.com/office/mac/drawingml/2011/main" val="1"/>
            </a:ext>
          </a:extLst>
        </p:spPr>
        <p:txBody>
          <a:bodyPr lIns="45719" rIns="45719">
            <a:spAutoFit/>
          </a:bodyPr>
          <a:lstStyle/>
          <a:p>
            <a:pPr>
              <a:defRPr sz="2000"/>
            </a:pPr>
            <a:r>
              <a:t>Interactive examples: </a:t>
            </a:r>
            <a:r>
              <a:rPr u="sng">
                <a:solidFill>
                  <a:srgbClr val="009999"/>
                </a:solidFill>
                <a:uFill>
                  <a:solidFill>
                    <a:srgbClr val="009999"/>
                  </a:solidFill>
                </a:uFill>
                <a:hlinkClick r:id="rId4" invalidUrl="" action="" tgtFrame="" tooltip="" history="1" highlightClick="0" endSnd="0"/>
              </a:rPr>
              <a:t>https://www.w3schools.com/html/html_form_input_types.asp</a:t>
            </a:r>
            <a:r>
              <a:t> </a:t>
            </a:r>
          </a:p>
        </p:txBody>
      </p:sp>
      <p:sp>
        <p:nvSpPr>
          <p:cNvPr id="344" name="Straight Connector 12"/>
          <p:cNvSpPr/>
          <p:nvPr/>
        </p:nvSpPr>
        <p:spPr>
          <a:xfrm flipV="1">
            <a:off x="152398" y="3014285"/>
            <a:ext cx="977758" cy="59077"/>
          </a:xfrm>
          <a:prstGeom prst="line">
            <a:avLst/>
          </a:prstGeom>
          <a:ln w="31750">
            <a:solidFill>
              <a:srgbClr val="C00000"/>
            </a:solidFill>
          </a:ln>
        </p:spPr>
        <p:txBody>
          <a:bodyPr lIns="45719" rIns="45719"/>
          <a:lstStyle/>
          <a:p>
            <a:pPr/>
          </a:p>
        </p:txBody>
      </p:sp>
      <p:sp>
        <p:nvSpPr>
          <p:cNvPr id="345" name="TextBox 15"/>
          <p:cNvSpPr txBox="1"/>
          <p:nvPr/>
        </p:nvSpPr>
        <p:spPr>
          <a:xfrm>
            <a:off x="4794298" y="1288258"/>
            <a:ext cx="3996776" cy="2212341"/>
          </a:xfrm>
          <a:prstGeom prst="rect">
            <a:avLst/>
          </a:prstGeom>
          <a:ln w="50800">
            <a:solidFill>
              <a:schemeClr val="accent2"/>
            </a:solidFill>
          </a:ln>
          <a:extLst>
            <a:ext uri="{C572A759-6A51-4108-AA02-DFA0A04FC94B}">
              <ma14:wrappingTextBoxFlag xmlns:ma14="http://schemas.microsoft.com/office/mac/drawingml/2011/main" val="1"/>
            </a:ext>
          </a:extLst>
        </p:spPr>
        <p:txBody>
          <a:bodyPr lIns="45719" rIns="45719">
            <a:spAutoFit/>
          </a:bodyPr>
          <a:lstStyle/>
          <a:p>
            <a:pPr>
              <a:defRPr b="1">
                <a:solidFill>
                  <a:srgbClr val="FF0000"/>
                </a:solidFill>
              </a:defRPr>
            </a:pPr>
            <a:r>
              <a:t>RED = </a:t>
            </a:r>
            <a:r>
              <a:rPr b="0">
                <a:solidFill>
                  <a:srgbClr val="000000"/>
                </a:solidFill>
              </a:rPr>
              <a:t>Not supported in Safari</a:t>
            </a:r>
            <a:br>
              <a:rPr b="0">
                <a:solidFill>
                  <a:srgbClr val="000000"/>
                </a:solidFill>
              </a:rPr>
            </a:br>
            <a:br>
              <a:rPr b="0">
                <a:solidFill>
                  <a:srgbClr val="000000"/>
                </a:solidFill>
              </a:rPr>
            </a:br>
            <a:r>
              <a:rPr b="0">
                <a:solidFill>
                  <a:srgbClr val="000000"/>
                </a:solidFill>
              </a:rPr>
              <a:t>How can you know?</a:t>
            </a:r>
            <a:endParaRPr sz="2000"/>
          </a:p>
          <a:p>
            <a:pPr/>
            <a:r>
              <a:t>See: </a:t>
            </a:r>
            <a:r>
              <a:rPr u="sng">
                <a:solidFill>
                  <a:srgbClr val="009999"/>
                </a:solidFill>
                <a:uFill>
                  <a:solidFill>
                    <a:srgbClr val="009999"/>
                  </a:solidFill>
                </a:uFill>
                <a:hlinkClick r:id="rId5" invalidUrl="" action="" tgtFrame="" tooltip="" history="1" highlightClick="0" endSnd="0"/>
              </a:rPr>
              <a:t>https://developer.mozilla.org/en-US/docs/Web/HTML/Element/Input#Browser_compatibility</a:t>
            </a:r>
            <a:r>
              <a:t> </a:t>
            </a:r>
            <a:endParaRPr sz="2000"/>
          </a:p>
          <a:p>
            <a:pPr>
              <a:defRPr i="1"/>
            </a:pPr>
            <a:r>
              <a:t>Inconsistency is frustrating!…. </a:t>
            </a:r>
            <a:r>
              <a:rPr i="0" sz="2800">
                <a:latin typeface="Wingdings"/>
                <a:ea typeface="Wingdings"/>
                <a:cs typeface="Wingdings"/>
                <a:sym typeface="Wingdings"/>
              </a:rPr>
              <a:t>☹</a:t>
            </a:r>
          </a:p>
        </p:txBody>
      </p:sp>
      <p:pic>
        <p:nvPicPr>
          <p:cNvPr id="346" name="Picture 2" descr="Picture 2"/>
          <p:cNvPicPr>
            <a:picLocks noChangeAspect="1"/>
          </p:cNvPicPr>
          <p:nvPr/>
        </p:nvPicPr>
        <p:blipFill>
          <a:blip r:embed="rId6">
            <a:extLst/>
          </a:blip>
          <a:stretch>
            <a:fillRect/>
          </a:stretch>
        </p:blipFill>
        <p:spPr>
          <a:xfrm>
            <a:off x="7859614" y="4260239"/>
            <a:ext cx="845649" cy="848496"/>
          </a:xfrm>
          <a:prstGeom prst="rect">
            <a:avLst/>
          </a:prstGeom>
          <a:ln w="12700">
            <a:miter lim="400000"/>
          </a:ln>
        </p:spPr>
      </p:pic>
      <p:sp>
        <p:nvSpPr>
          <p:cNvPr id="347" name="TextBox 17"/>
          <p:cNvSpPr txBox="1"/>
          <p:nvPr/>
        </p:nvSpPr>
        <p:spPr>
          <a:xfrm>
            <a:off x="3721768" y="4301104"/>
            <a:ext cx="3996776" cy="6173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lstStyle>
          <a:p>
            <a:pPr/>
            <a:r>
              <a:t>Let’s see an example: validate_08.html</a:t>
            </a:r>
          </a:p>
        </p:txBody>
      </p:sp>
      <p:sp>
        <p:nvSpPr>
          <p:cNvPr id="348" name="Straight Connector 12"/>
          <p:cNvSpPr/>
          <p:nvPr/>
        </p:nvSpPr>
        <p:spPr>
          <a:xfrm flipV="1">
            <a:off x="152398" y="3330986"/>
            <a:ext cx="977758" cy="59077"/>
          </a:xfrm>
          <a:prstGeom prst="line">
            <a:avLst/>
          </a:prstGeom>
          <a:ln w="31750">
            <a:solidFill>
              <a:srgbClr val="C00000"/>
            </a:solidFill>
          </a:ln>
        </p:spPr>
        <p:txBody>
          <a:bodyPr lIns="45719" rIns="45719"/>
          <a:lstStyle/>
          <a:p>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45"/>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348"/>
                                        </p:tgtEl>
                                        <p:attrNameLst>
                                          <p:attrName>style.visibility</p:attrName>
                                        </p:attrNameLst>
                                      </p:cBhvr>
                                      <p:to>
                                        <p:strVal val="visible"/>
                                      </p:to>
                                    </p:set>
                                  </p:childTnLst>
                                </p:cTn>
                              </p:par>
                            </p:childTnLst>
                          </p:cTn>
                        </p:par>
                        <p:par>
                          <p:cTn id="10" fill="hold">
                            <p:stCondLst>
                              <p:cond delay="0"/>
                            </p:stCondLst>
                            <p:childTnLst>
                              <p:par>
                                <p:cTn id="11" presetClass="entr" nodeType="afterEffect" presetSubtype="0" presetID="1" grpId="3" fill="hold">
                                  <p:stCondLst>
                                    <p:cond delay="0"/>
                                  </p:stCondLst>
                                  <p:iterate type="el" backwards="0">
                                    <p:tmAbs val="0"/>
                                  </p:iterate>
                                  <p:childTnLst>
                                    <p:set>
                                      <p:cBhvr>
                                        <p:cTn id="12" fill="hold"/>
                                        <p:tgtEl>
                                          <p:spTgt spid="34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4" fill="hold">
                                  <p:stCondLst>
                                    <p:cond delay="0"/>
                                  </p:stCondLst>
                                  <p:iterate type="el" backwards="0">
                                    <p:tmAbs val="0"/>
                                  </p:iterate>
                                  <p:childTnLst>
                                    <p:set>
                                      <p:cBhvr>
                                        <p:cTn id="16" fill="hold"/>
                                        <p:tgtEl>
                                          <p:spTgt spid="347"/>
                                        </p:tgtEl>
                                        <p:attrNameLst>
                                          <p:attrName>style.visibility</p:attrName>
                                        </p:attrNameLst>
                                      </p:cBhvr>
                                      <p:to>
                                        <p:strVal val="visible"/>
                                      </p:to>
                                    </p:set>
                                  </p:childTnLst>
                                </p:cTn>
                              </p:par>
                            </p:childTnLst>
                          </p:cTn>
                        </p:par>
                        <p:par>
                          <p:cTn id="17" fill="hold">
                            <p:stCondLst>
                              <p:cond delay="0"/>
                            </p:stCondLst>
                            <p:childTnLst>
                              <p:par>
                                <p:cTn id="18" presetClass="entr" nodeType="afterEffect" presetSubtype="0" presetID="1" grpId="5" fill="hold">
                                  <p:stCondLst>
                                    <p:cond delay="0"/>
                                  </p:stCondLst>
                                  <p:iterate type="el" backwards="0">
                                    <p:tmAbs val="0"/>
                                  </p:iterate>
                                  <p:childTnLst>
                                    <p:set>
                                      <p:cBhvr>
                                        <p:cTn id="19" fill="hold"/>
                                        <p:tgtEl>
                                          <p:spTgt spid="34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48" grpId="2"/>
      <p:bldP build="whole" bldLvl="1" animBg="1" rev="0" advAuto="0" spid="347" grpId="4"/>
      <p:bldP build="whole" bldLvl="1" animBg="1" rev="0" advAuto="0" spid="344" grpId="3"/>
      <p:bldP build="whole" bldLvl="1" animBg="1" rev="0" advAuto="0" spid="345" grpId="1"/>
      <p:bldP build="whole" bldLvl="1" animBg="1" rev="0" advAuto="0" spid="346" grpId="5"/>
    </p:bldLst>
  </p:timing>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0" name="Title 1"/>
          <p:cNvSpPr txBox="1"/>
          <p:nvPr>
            <p:ph type="title"/>
          </p:nvPr>
        </p:nvSpPr>
        <p:spPr>
          <a:prstGeom prst="rect">
            <a:avLst/>
          </a:prstGeom>
        </p:spPr>
        <p:txBody>
          <a:bodyPr/>
          <a:lstStyle/>
          <a:p>
            <a:pPr/>
            <a:r>
              <a:t>RegEx, again.</a:t>
            </a:r>
          </a:p>
        </p:txBody>
      </p:sp>
      <p:sp>
        <p:nvSpPr>
          <p:cNvPr id="351" name="Slide Number Placeholder 2"/>
          <p:cNvSpPr txBox="1"/>
          <p:nvPr>
            <p:ph type="sldNum" sz="quarter" idx="2"/>
          </p:nvPr>
        </p:nvSpPr>
        <p:spPr>
          <a:xfrm>
            <a:off x="8356639" y="6330331"/>
            <a:ext cx="330162" cy="31339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52" name="TextBox 3"/>
          <p:cNvSpPr txBox="1"/>
          <p:nvPr/>
        </p:nvSpPr>
        <p:spPr>
          <a:xfrm>
            <a:off x="409459" y="1066800"/>
            <a:ext cx="8325082" cy="1734962"/>
          </a:xfrm>
          <a:prstGeom prst="rect">
            <a:avLst/>
          </a:prstGeom>
          <a:ln w="50800">
            <a:solidFill>
              <a:schemeClr val="accent2"/>
            </a:solidFill>
          </a:ln>
          <a:extLst>
            <a:ext uri="{C572A759-6A51-4108-AA02-DFA0A04FC94B}">
              <ma14:wrappingTextBoxFlag xmlns:ma14="http://schemas.microsoft.com/office/mac/drawingml/2011/main" val="1"/>
            </a:ext>
          </a:extLst>
        </p:spPr>
        <p:txBody>
          <a:bodyPr lIns="45719" rIns="45719">
            <a:spAutoFit/>
          </a:bodyPr>
          <a:lstStyle/>
          <a:p>
            <a:pPr/>
          </a:p>
          <a:p>
            <a:pPr/>
            <a:r>
              <a:t>Last class we saw jQuery’s RegEx option and the jQuery test method.  Today, we see that HTML5 has RegEx support too!  </a:t>
            </a:r>
            <a:br/>
            <a:br/>
            <a:r>
              <a:t>The new attributes to use are “title” and “pattern”</a:t>
            </a:r>
          </a:p>
        </p:txBody>
      </p:sp>
      <p:pic>
        <p:nvPicPr>
          <p:cNvPr id="353" name="Picture 2" descr="Picture 2"/>
          <p:cNvPicPr>
            <a:picLocks noChangeAspect="1"/>
          </p:cNvPicPr>
          <p:nvPr/>
        </p:nvPicPr>
        <p:blipFill>
          <a:blip r:embed="rId2">
            <a:extLst/>
          </a:blip>
          <a:stretch>
            <a:fillRect/>
          </a:stretch>
        </p:blipFill>
        <p:spPr>
          <a:xfrm>
            <a:off x="4644899" y="3198821"/>
            <a:ext cx="845649" cy="848495"/>
          </a:xfrm>
          <a:prstGeom prst="rect">
            <a:avLst/>
          </a:prstGeom>
          <a:ln w="12700">
            <a:miter lim="400000"/>
          </a:ln>
        </p:spPr>
      </p:pic>
      <p:sp>
        <p:nvSpPr>
          <p:cNvPr id="354" name="TextBox 6"/>
          <p:cNvSpPr txBox="1"/>
          <p:nvPr/>
        </p:nvSpPr>
        <p:spPr>
          <a:xfrm>
            <a:off x="419524" y="3189296"/>
            <a:ext cx="3996776" cy="6173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r"/>
            <a:r>
              <a:t>See examples:</a:t>
            </a:r>
            <a:br/>
            <a:r>
              <a:t>validate_09.html</a:t>
            </a:r>
          </a:p>
        </p:txBody>
      </p:sp>
      <p:pic>
        <p:nvPicPr>
          <p:cNvPr id="355" name="Picture 2" descr="Picture 2"/>
          <p:cNvPicPr>
            <a:picLocks noChangeAspect="1"/>
          </p:cNvPicPr>
          <p:nvPr/>
        </p:nvPicPr>
        <p:blipFill>
          <a:blip r:embed="rId3">
            <a:extLst/>
          </a:blip>
          <a:stretch>
            <a:fillRect/>
          </a:stretch>
        </p:blipFill>
        <p:spPr>
          <a:xfrm>
            <a:off x="914400" y="3835627"/>
            <a:ext cx="1600200" cy="2272475"/>
          </a:xfrm>
          <a:prstGeom prst="rect">
            <a:avLst/>
          </a:prstGeom>
          <a:ln w="12700">
            <a:miter lim="400000"/>
          </a:ln>
        </p:spPr>
      </p:pic>
      <p:sp>
        <p:nvSpPr>
          <p:cNvPr id="356" name="TextBox 8"/>
          <p:cNvSpPr txBox="1"/>
          <p:nvPr/>
        </p:nvSpPr>
        <p:spPr>
          <a:xfrm>
            <a:off x="2743200" y="4572000"/>
            <a:ext cx="5943600" cy="11507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So, if you needed to validate a telephone number, and you have a choice between validation that uses an HTML5 control of </a:t>
            </a:r>
            <a:r>
              <a:rPr b="1"/>
              <a:t>tel</a:t>
            </a:r>
            <a:r>
              <a:t> and a email regex pattern, which would you choose?  Which would be better?  Why?</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354"/>
                                        </p:tgtEl>
                                        <p:attrNameLst>
                                          <p:attrName>style.visibility</p:attrName>
                                        </p:attrNameLst>
                                      </p:cBhvr>
                                      <p:to>
                                        <p:strVal val="visible"/>
                                      </p:to>
                                    </p:set>
                                  </p:childTnLst>
                                </p:cTn>
                              </p:par>
                            </p:childTnLst>
                          </p:cTn>
                        </p:par>
                        <p:par>
                          <p:cTn id="11" fill="hold">
                            <p:stCondLst>
                              <p:cond delay="0"/>
                            </p:stCondLst>
                            <p:childTnLst>
                              <p:par>
                                <p:cTn id="12" presetClass="entr" nodeType="afterEffect" presetSubtype="0" presetID="1" grpId="3" fill="hold">
                                  <p:stCondLst>
                                    <p:cond delay="0"/>
                                  </p:stCondLst>
                                  <p:iterate type="el" backwards="0">
                                    <p:tmAbs val="0"/>
                                  </p:iterate>
                                  <p:childTnLst>
                                    <p:set>
                                      <p:cBhvr>
                                        <p:cTn id="13" fill="hold"/>
                                        <p:tgtEl>
                                          <p:spTgt spid="35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Class="entr" nodeType="clickEffect" presetSubtype="0" presetID="1" grpId="4" fill="hold">
                                  <p:stCondLst>
                                    <p:cond delay="0"/>
                                  </p:stCondLst>
                                  <p:iterate type="el" backwards="0">
                                    <p:tmAbs val="0"/>
                                  </p:iterate>
                                  <p:childTnLst>
                                    <p:set>
                                      <p:cBhvr>
                                        <p:cTn id="17" fill="hold"/>
                                        <p:tgtEl>
                                          <p:spTgt spid="35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54" grpId="2"/>
      <p:bldP build="whole" bldLvl="1" animBg="1" rev="0" advAuto="0" spid="356" grpId="4"/>
      <p:bldP build="whole" bldLvl="1" animBg="1" rev="0" advAuto="0" spid="353" grpId="3"/>
      <p:bldP build="whole" bldLvl="1" animBg="1" rev="0" advAuto="0" spid="352" grpId="1"/>
    </p:bldLst>
  </p:timing>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8" name="Title 1"/>
          <p:cNvSpPr txBox="1"/>
          <p:nvPr>
            <p:ph type="title"/>
          </p:nvPr>
        </p:nvSpPr>
        <p:spPr>
          <a:prstGeom prst="rect">
            <a:avLst/>
          </a:prstGeom>
        </p:spPr>
        <p:txBody>
          <a:bodyPr/>
          <a:lstStyle/>
          <a:p>
            <a:pPr/>
            <a:r>
              <a:t>CSS pseudo classes</a:t>
            </a:r>
          </a:p>
        </p:txBody>
      </p:sp>
      <p:sp>
        <p:nvSpPr>
          <p:cNvPr id="359" name="Slide Number Placeholder 2"/>
          <p:cNvSpPr txBox="1"/>
          <p:nvPr>
            <p:ph type="sldNum" sz="quarter" idx="2"/>
          </p:nvPr>
        </p:nvSpPr>
        <p:spPr>
          <a:xfrm>
            <a:off x="8356639" y="6330331"/>
            <a:ext cx="330162" cy="31339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60" name="Picture 2" descr="Picture 2"/>
          <p:cNvPicPr>
            <a:picLocks noChangeAspect="1"/>
          </p:cNvPicPr>
          <p:nvPr/>
        </p:nvPicPr>
        <p:blipFill>
          <a:blip r:embed="rId2">
            <a:extLst/>
          </a:blip>
          <a:stretch>
            <a:fillRect/>
          </a:stretch>
        </p:blipFill>
        <p:spPr>
          <a:xfrm>
            <a:off x="381000" y="943124"/>
            <a:ext cx="931077" cy="1385888"/>
          </a:xfrm>
          <a:prstGeom prst="rect">
            <a:avLst/>
          </a:prstGeom>
          <a:ln w="12700">
            <a:miter lim="400000"/>
          </a:ln>
        </p:spPr>
      </p:pic>
      <p:sp>
        <p:nvSpPr>
          <p:cNvPr id="361" name="TextBox 4"/>
          <p:cNvSpPr txBox="1"/>
          <p:nvPr/>
        </p:nvSpPr>
        <p:spPr>
          <a:xfrm>
            <a:off x="1447800" y="1140184"/>
            <a:ext cx="7543800" cy="11507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What’s a pseudo class?  A CSS pseudo-class is a keyword added to a CSS selector that specifies a special state of the selected element(s). For example, :hover can be used to change a button's color when the user hovers over it.</a:t>
            </a:r>
          </a:p>
        </p:txBody>
      </p:sp>
      <p:sp>
        <p:nvSpPr>
          <p:cNvPr id="362" name="TextBox 7"/>
          <p:cNvSpPr txBox="1"/>
          <p:nvPr/>
        </p:nvSpPr>
        <p:spPr>
          <a:xfrm>
            <a:off x="381000" y="2617229"/>
            <a:ext cx="8077200" cy="168416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a:solidFill>
                  <a:schemeClr val="accent2"/>
                </a:solidFill>
              </a:defRPr>
            </a:pPr>
            <a:r>
              <a:t>An easy example:</a:t>
            </a:r>
          </a:p>
          <a:p>
            <a:pPr/>
          </a:p>
          <a:p>
            <a:pPr/>
            <a:r>
              <a:t>/*apply the color when the mouse hovers over the div*/</a:t>
            </a:r>
            <a:br/>
            <a:r>
              <a:t>div:hover {</a:t>
            </a:r>
          </a:p>
          <a:p>
            <a:pPr/>
            <a:r>
              <a:t>  background-color: #39c631;  </a:t>
            </a:r>
          </a:p>
          <a:p>
            <a:pPr/>
            <a:r>
              <a:t>}</a:t>
            </a:r>
          </a:p>
        </p:txBody>
      </p:sp>
      <p:sp>
        <p:nvSpPr>
          <p:cNvPr id="363" name="TextBox 9"/>
          <p:cNvSpPr txBox="1"/>
          <p:nvPr/>
        </p:nvSpPr>
        <p:spPr>
          <a:xfrm>
            <a:off x="381000" y="4427992"/>
            <a:ext cx="8077200" cy="14174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a:solidFill>
                  <a:schemeClr val="accent2"/>
                </a:solidFill>
              </a:defRPr>
            </a:pPr>
            <a:r>
              <a:t>There are three pseudo classes that are most relevant to form validation:</a:t>
            </a:r>
          </a:p>
          <a:p>
            <a:pPr/>
            <a:r>
              <a:t>:required</a:t>
            </a:r>
          </a:p>
          <a:p>
            <a:pPr/>
            <a:r>
              <a:t>:valid</a:t>
            </a:r>
          </a:p>
          <a:p>
            <a:pPr/>
            <a:r>
              <a:t>:invalid</a:t>
            </a:r>
          </a:p>
        </p:txBody>
      </p:sp>
      <p:pic>
        <p:nvPicPr>
          <p:cNvPr id="364" name="Picture 2" descr="Picture 2"/>
          <p:cNvPicPr>
            <a:picLocks noChangeAspect="1"/>
          </p:cNvPicPr>
          <p:nvPr/>
        </p:nvPicPr>
        <p:blipFill>
          <a:blip r:embed="rId3">
            <a:extLst/>
          </a:blip>
          <a:stretch>
            <a:fillRect/>
          </a:stretch>
        </p:blipFill>
        <p:spPr>
          <a:xfrm>
            <a:off x="7841151" y="4905264"/>
            <a:ext cx="845649" cy="848495"/>
          </a:xfrm>
          <a:prstGeom prst="rect">
            <a:avLst/>
          </a:prstGeom>
          <a:ln w="12700">
            <a:miter lim="400000"/>
          </a:ln>
        </p:spPr>
      </p:pic>
      <p:sp>
        <p:nvSpPr>
          <p:cNvPr id="365" name="TextBox 12"/>
          <p:cNvSpPr txBox="1"/>
          <p:nvPr/>
        </p:nvSpPr>
        <p:spPr>
          <a:xfrm>
            <a:off x="3615775" y="5130141"/>
            <a:ext cx="3996776" cy="61736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r"/>
            <a:r>
              <a:t>See some examples here:</a:t>
            </a:r>
            <a:br/>
            <a:r>
              <a:t>validate_10.html  and validate_11.html</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365"/>
                                        </p:tgtEl>
                                        <p:attrNameLst>
                                          <p:attrName>style.visibility</p:attrName>
                                        </p:attrNameLst>
                                      </p:cBhvr>
                                      <p:to>
                                        <p:strVal val="visible"/>
                                      </p:to>
                                    </p:set>
                                  </p:childTnLst>
                                </p:cTn>
                              </p:par>
                            </p:childTnLst>
                          </p:cTn>
                        </p:par>
                        <p:par>
                          <p:cTn id="11" fill="hold">
                            <p:stCondLst>
                              <p:cond delay="0"/>
                            </p:stCondLst>
                            <p:childTnLst>
                              <p:par>
                                <p:cTn id="12" presetClass="entr" nodeType="afterEffect" presetSubtype="0" presetID="1" grpId="3" fill="hold">
                                  <p:stCondLst>
                                    <p:cond delay="0"/>
                                  </p:stCondLst>
                                  <p:iterate type="el" backwards="0">
                                    <p:tmAbs val="0"/>
                                  </p:iterate>
                                  <p:childTnLst>
                                    <p:set>
                                      <p:cBhvr>
                                        <p:cTn id="13" fill="hold"/>
                                        <p:tgtEl>
                                          <p:spTgt spid="36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65" grpId="2"/>
      <p:bldP build="whole" bldLvl="1" animBg="1" rev="0" advAuto="0" spid="361" grpId="1"/>
      <p:bldP build="whole" bldLvl="1" animBg="1" rev="0" advAuto="0" spid="364" grpId="3"/>
    </p:bldLst>
  </p:timing>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7" name="Title 1"/>
          <p:cNvSpPr txBox="1"/>
          <p:nvPr>
            <p:ph type="title"/>
          </p:nvPr>
        </p:nvSpPr>
        <p:spPr>
          <a:prstGeom prst="rect">
            <a:avLst/>
          </a:prstGeom>
        </p:spPr>
        <p:txBody>
          <a:bodyPr/>
          <a:lstStyle/>
          <a:p>
            <a:pPr/>
            <a:r>
              <a:t>A little bit more jQuery</a:t>
            </a:r>
          </a:p>
        </p:txBody>
      </p:sp>
      <p:sp>
        <p:nvSpPr>
          <p:cNvPr id="368" name="Slide Number Placeholder 2"/>
          <p:cNvSpPr txBox="1"/>
          <p:nvPr>
            <p:ph type="sldNum" sz="quarter" idx="2"/>
          </p:nvPr>
        </p:nvSpPr>
        <p:spPr>
          <a:xfrm>
            <a:off x="8356639" y="6330331"/>
            <a:ext cx="330162" cy="31339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69" name="TextBox 3"/>
          <p:cNvSpPr txBox="1"/>
          <p:nvPr/>
        </p:nvSpPr>
        <p:spPr>
          <a:xfrm>
            <a:off x="127240" y="916157"/>
            <a:ext cx="7543801" cy="28652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a:solidFill>
                  <a:schemeClr val="accent2"/>
                </a:solidFill>
              </a:defRPr>
            </a:pPr>
            <a:r>
              <a:t>There are a number of jQuery methods that help us respond to events related to form validation.  Here they are:</a:t>
            </a:r>
          </a:p>
          <a:p>
            <a:pPr/>
          </a:p>
          <a:p>
            <a:pPr>
              <a:spcBef>
                <a:spcPts val="600"/>
              </a:spcBef>
            </a:pPr>
            <a:r>
              <a:t>focus(</a:t>
            </a:r>
            <a:r>
              <a:rPr i="1"/>
              <a:t>handler</a:t>
            </a:r>
            <a:r>
              <a:t>)</a:t>
            </a:r>
          </a:p>
          <a:p>
            <a:pPr>
              <a:spcBef>
                <a:spcPts val="600"/>
              </a:spcBef>
            </a:pPr>
            <a:r>
              <a:t>blur(</a:t>
            </a:r>
            <a:r>
              <a:rPr i="1"/>
              <a:t>handler</a:t>
            </a:r>
            <a:r>
              <a:t>)</a:t>
            </a:r>
          </a:p>
          <a:p>
            <a:pPr>
              <a:spcBef>
                <a:spcPts val="600"/>
              </a:spcBef>
            </a:pPr>
            <a:r>
              <a:t>change(</a:t>
            </a:r>
            <a:r>
              <a:rPr i="1"/>
              <a:t>handler</a:t>
            </a:r>
            <a:r>
              <a:t>)</a:t>
            </a:r>
          </a:p>
          <a:p>
            <a:pPr>
              <a:spcBef>
                <a:spcPts val="600"/>
              </a:spcBef>
            </a:pPr>
            <a:r>
              <a:t>select(</a:t>
            </a:r>
            <a:r>
              <a:rPr i="1"/>
              <a:t>handler</a:t>
            </a:r>
            <a:r>
              <a:t>)</a:t>
            </a:r>
          </a:p>
          <a:p>
            <a:pPr>
              <a:spcBef>
                <a:spcPts val="600"/>
              </a:spcBef>
            </a:pPr>
            <a:r>
              <a:t>submit(</a:t>
            </a:r>
            <a:r>
              <a:rPr i="1"/>
              <a:t>handler</a:t>
            </a:r>
            <a:r>
              <a:t>)</a:t>
            </a:r>
          </a:p>
        </p:txBody>
      </p:sp>
      <p:sp>
        <p:nvSpPr>
          <p:cNvPr id="370" name="Rectangle 4"/>
          <p:cNvSpPr/>
          <p:nvPr/>
        </p:nvSpPr>
        <p:spPr>
          <a:xfrm>
            <a:off x="114300" y="2476500"/>
            <a:ext cx="2514600" cy="381000"/>
          </a:xfrm>
          <a:prstGeom prst="rect">
            <a:avLst/>
          </a:prstGeom>
          <a:ln w="25400">
            <a:solidFill>
              <a:srgbClr val="9E1B34"/>
            </a:solidFill>
          </a:ln>
        </p:spPr>
        <p:txBody>
          <a:bodyPr lIns="45719" rIns="45719" anchor="ctr"/>
          <a:lstStyle/>
          <a:p>
            <a:pPr algn="ctr">
              <a:defRPr>
                <a:solidFill>
                  <a:schemeClr val="accent3">
                    <a:lumOff val="44000"/>
                  </a:schemeClr>
                </a:solidFill>
              </a:defRPr>
            </a:pPr>
          </a:p>
        </p:txBody>
      </p:sp>
      <p:sp>
        <p:nvSpPr>
          <p:cNvPr id="371" name="Arrow: Up 5"/>
          <p:cNvSpPr/>
          <p:nvPr/>
        </p:nvSpPr>
        <p:spPr>
          <a:xfrm rot="13825854">
            <a:off x="2791612" y="2260231"/>
            <a:ext cx="381001" cy="457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9000"/>
                </a:moveTo>
                <a:lnTo>
                  <a:pt x="10800" y="0"/>
                </a:lnTo>
                <a:lnTo>
                  <a:pt x="21600" y="9000"/>
                </a:lnTo>
                <a:lnTo>
                  <a:pt x="16200" y="9000"/>
                </a:lnTo>
                <a:lnTo>
                  <a:pt x="16200" y="21600"/>
                </a:lnTo>
                <a:lnTo>
                  <a:pt x="5400" y="21600"/>
                </a:lnTo>
                <a:lnTo>
                  <a:pt x="5400" y="9000"/>
                </a:lnTo>
                <a:close/>
              </a:path>
            </a:pathLst>
          </a:custGeom>
          <a:solidFill>
            <a:schemeClr val="accent3">
              <a:lumOff val="44000"/>
            </a:schemeClr>
          </a:solidFill>
          <a:ln w="25400">
            <a:solidFill>
              <a:srgbClr val="9E1B34"/>
            </a:solidFill>
          </a:ln>
        </p:spPr>
        <p:txBody>
          <a:bodyPr lIns="45719" rIns="45719" anchor="ctr"/>
          <a:lstStyle/>
          <a:p>
            <a:pPr algn="ctr">
              <a:defRPr>
                <a:solidFill>
                  <a:schemeClr val="accent3">
                    <a:lumOff val="44000"/>
                  </a:schemeClr>
                </a:solidFill>
              </a:defRPr>
            </a:pPr>
          </a:p>
        </p:txBody>
      </p:sp>
      <p:sp>
        <p:nvSpPr>
          <p:cNvPr id="372" name="TextBox 6"/>
          <p:cNvSpPr txBox="1"/>
          <p:nvPr/>
        </p:nvSpPr>
        <p:spPr>
          <a:xfrm>
            <a:off x="3316497" y="1949360"/>
            <a:ext cx="2303520" cy="6173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We’re going to look at this one</a:t>
            </a:r>
          </a:p>
        </p:txBody>
      </p:sp>
      <p:sp>
        <p:nvSpPr>
          <p:cNvPr id="373" name="TextBox 7"/>
          <p:cNvSpPr txBox="1"/>
          <p:nvPr/>
        </p:nvSpPr>
        <p:spPr>
          <a:xfrm>
            <a:off x="160308" y="3631529"/>
            <a:ext cx="8325082" cy="2268363"/>
          </a:xfrm>
          <a:prstGeom prst="rect">
            <a:avLst/>
          </a:prstGeom>
          <a:ln w="50800">
            <a:solidFill>
              <a:schemeClr val="accent2"/>
            </a:solidFill>
          </a:ln>
          <a:extLst>
            <a:ext uri="{C572A759-6A51-4108-AA02-DFA0A04FC94B}">
              <ma14:wrappingTextBoxFlag xmlns:ma14="http://schemas.microsoft.com/office/mac/drawingml/2011/main" val="1"/>
            </a:ext>
          </a:extLst>
        </p:spPr>
        <p:txBody>
          <a:bodyPr lIns="45719" rIns="45719">
            <a:spAutoFit/>
          </a:bodyPr>
          <a:lstStyle/>
          <a:p>
            <a:pPr/>
            <a:r>
              <a:t>In case you haven’t noticed… we’ve been using the idea of a </a:t>
            </a:r>
            <a:r>
              <a:rPr i="1"/>
              <a:t>handler</a:t>
            </a:r>
            <a:r>
              <a:t> for a while now.</a:t>
            </a:r>
          </a:p>
          <a:p>
            <a:pPr/>
          </a:p>
          <a:p>
            <a:pPr/>
            <a:r>
              <a:t>A </a:t>
            </a:r>
            <a:r>
              <a:rPr i="1"/>
              <a:t>handler</a:t>
            </a:r>
            <a:r>
              <a:t> is function that executes in response to an event.  A handler is always of the format:</a:t>
            </a:r>
          </a:p>
          <a:p>
            <a:pPr>
              <a:defRPr b="1"/>
            </a:pPr>
            <a:r>
              <a:t>function () {</a:t>
            </a:r>
            <a:br/>
            <a:r>
              <a:t>/*commands go here*/</a:t>
            </a:r>
            <a:br/>
            <a:r>
              <a:t>}</a:t>
            </a:r>
          </a:p>
        </p:txBody>
      </p:sp>
      <p:pic>
        <p:nvPicPr>
          <p:cNvPr id="374" name="Picture 2" descr="Picture 2"/>
          <p:cNvPicPr>
            <a:picLocks noChangeAspect="1"/>
          </p:cNvPicPr>
          <p:nvPr/>
        </p:nvPicPr>
        <p:blipFill>
          <a:blip r:embed="rId2">
            <a:extLst/>
          </a:blip>
          <a:stretch>
            <a:fillRect/>
          </a:stretch>
        </p:blipFill>
        <p:spPr>
          <a:xfrm>
            <a:off x="7841151" y="4905264"/>
            <a:ext cx="845649" cy="848495"/>
          </a:xfrm>
          <a:prstGeom prst="rect">
            <a:avLst/>
          </a:prstGeom>
          <a:ln w="12700">
            <a:miter lim="400000"/>
          </a:ln>
        </p:spPr>
      </p:pic>
      <p:sp>
        <p:nvSpPr>
          <p:cNvPr id="375" name="TextBox 9"/>
          <p:cNvSpPr txBox="1"/>
          <p:nvPr/>
        </p:nvSpPr>
        <p:spPr>
          <a:xfrm>
            <a:off x="3615775" y="5130141"/>
            <a:ext cx="3996776" cy="61736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r"/>
            <a:r>
              <a:t>See an example here:</a:t>
            </a:r>
            <a:br/>
            <a:r>
              <a:t>validate_12.html</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375"/>
                                        </p:tgtEl>
                                        <p:attrNameLst>
                                          <p:attrName>style.visibility</p:attrName>
                                        </p:attrNameLst>
                                      </p:cBhvr>
                                      <p:to>
                                        <p:strVal val="visible"/>
                                      </p:to>
                                    </p:set>
                                  </p:childTnLst>
                                </p:cTn>
                              </p:par>
                            </p:childTnLst>
                          </p:cTn>
                        </p:par>
                        <p:par>
                          <p:cTn id="11" fill="hold">
                            <p:stCondLst>
                              <p:cond delay="0"/>
                            </p:stCondLst>
                            <p:childTnLst>
                              <p:par>
                                <p:cTn id="12" presetClass="entr" nodeType="afterEffect" presetSubtype="0" presetID="1" grpId="3" fill="hold">
                                  <p:stCondLst>
                                    <p:cond delay="0"/>
                                  </p:stCondLst>
                                  <p:iterate type="el" backwards="0">
                                    <p:tmAbs val="0"/>
                                  </p:iterate>
                                  <p:childTnLst>
                                    <p:set>
                                      <p:cBhvr>
                                        <p:cTn id="13" fill="hold"/>
                                        <p:tgtEl>
                                          <p:spTgt spid="37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75" grpId="2"/>
      <p:bldP build="whole" bldLvl="1" animBg="1" rev="0" advAuto="0" spid="374" grpId="3"/>
      <p:bldP build="whole" bldLvl="1" animBg="1" rev="0" advAuto="0" spid="373" grpId="1"/>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7" name="Title 1"/>
          <p:cNvSpPr txBox="1"/>
          <p:nvPr>
            <p:ph type="title"/>
          </p:nvPr>
        </p:nvSpPr>
        <p:spPr>
          <a:prstGeom prst="rect">
            <a:avLst/>
          </a:prstGeom>
        </p:spPr>
        <p:txBody>
          <a:bodyPr/>
          <a:lstStyle/>
          <a:p>
            <a:pPr/>
            <a:r>
              <a:t>Let’s think about…</a:t>
            </a:r>
          </a:p>
        </p:txBody>
      </p:sp>
      <p:sp>
        <p:nvSpPr>
          <p:cNvPr id="198" name="Slide Number Placeholder 2"/>
          <p:cNvSpPr txBox="1"/>
          <p:nvPr>
            <p:ph type="sldNum" sz="quarter" idx="2"/>
          </p:nvPr>
        </p:nvSpPr>
        <p:spPr>
          <a:xfrm>
            <a:off x="8469649" y="6330331"/>
            <a:ext cx="217151" cy="31339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99" name="TextBox 3"/>
          <p:cNvSpPr txBox="1"/>
          <p:nvPr/>
        </p:nvSpPr>
        <p:spPr>
          <a:xfrm>
            <a:off x="609600" y="1371599"/>
            <a:ext cx="4800600" cy="335973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3200"/>
            </a:pPr>
            <a:r>
              <a:t>Chapter 6</a:t>
            </a:r>
            <a:br/>
          </a:p>
          <a:p>
            <a:pPr marL="342900" indent="-342900">
              <a:buSzPct val="100000"/>
              <a:buFont typeface="Arial"/>
              <a:buChar char="•"/>
              <a:defRPr sz="2000"/>
            </a:pPr>
            <a:r>
              <a:t>What is data validation?  When we talk about “form validation” what is it we’re trying to do?</a:t>
            </a:r>
          </a:p>
          <a:p>
            <a:pPr marL="342900" indent="-342900">
              <a:buSzPct val="100000"/>
              <a:buFont typeface="Arial"/>
              <a:buChar char="•"/>
              <a:defRPr sz="2000"/>
            </a:pPr>
          </a:p>
          <a:p>
            <a:pPr marL="342900" indent="-342900">
              <a:buSzPct val="100000"/>
              <a:buFont typeface="Arial"/>
              <a:buChar char="•"/>
              <a:defRPr sz="2000"/>
            </a:pPr>
            <a:r>
              <a:t>What is one of the HTML5 controls that was created to simplify validation?</a:t>
            </a:r>
          </a:p>
          <a:p>
            <a:pPr marL="342900" indent="-342900">
              <a:buSzPct val="100000"/>
              <a:buFont typeface="Arial"/>
              <a:buChar char="•"/>
              <a:defRPr sz="2000"/>
            </a:pPr>
          </a:p>
          <a:p>
            <a:pPr marL="342900" indent="-342900">
              <a:buSzPct val="100000"/>
              <a:buFont typeface="Arial"/>
              <a:buChar char="•"/>
              <a:defRPr sz="2000"/>
            </a:pPr>
            <a:r>
              <a:t>What’s a regular expression?</a:t>
            </a:r>
          </a:p>
        </p:txBody>
      </p:sp>
      <p:pic>
        <p:nvPicPr>
          <p:cNvPr id="200" name="Picture 5" descr="Picture 5"/>
          <p:cNvPicPr>
            <a:picLocks noChangeAspect="1"/>
          </p:cNvPicPr>
          <p:nvPr/>
        </p:nvPicPr>
        <p:blipFill>
          <a:blip r:embed="rId2">
            <a:extLst/>
          </a:blip>
          <a:stretch>
            <a:fillRect/>
          </a:stretch>
        </p:blipFill>
        <p:spPr>
          <a:xfrm flipH="1">
            <a:off x="5808650" y="1371600"/>
            <a:ext cx="2725750" cy="3429000"/>
          </a:xfrm>
          <a:prstGeom prst="rect">
            <a:avLst/>
          </a:prstGeom>
          <a:ln w="12700">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7" name="Title 1"/>
          <p:cNvSpPr txBox="1"/>
          <p:nvPr>
            <p:ph type="title"/>
          </p:nvPr>
        </p:nvSpPr>
        <p:spPr>
          <a:prstGeom prst="rect">
            <a:avLst/>
          </a:prstGeom>
        </p:spPr>
        <p:txBody>
          <a:bodyPr/>
          <a:lstStyle/>
          <a:p>
            <a:pPr/>
            <a:r>
              <a:t>Some thoughts…</a:t>
            </a:r>
          </a:p>
        </p:txBody>
      </p:sp>
      <p:sp>
        <p:nvSpPr>
          <p:cNvPr id="378" name="Slide Number Placeholder 2"/>
          <p:cNvSpPr txBox="1"/>
          <p:nvPr>
            <p:ph type="sldNum" sz="quarter" idx="2"/>
          </p:nvPr>
        </p:nvSpPr>
        <p:spPr>
          <a:xfrm>
            <a:off x="8356639" y="6330331"/>
            <a:ext cx="330162" cy="31339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79" name="Picture 3" descr="Picture 3"/>
          <p:cNvPicPr>
            <a:picLocks noChangeAspect="1"/>
          </p:cNvPicPr>
          <p:nvPr/>
        </p:nvPicPr>
        <p:blipFill>
          <a:blip r:embed="rId2">
            <a:extLst/>
          </a:blip>
          <a:stretch>
            <a:fillRect/>
          </a:stretch>
        </p:blipFill>
        <p:spPr>
          <a:xfrm>
            <a:off x="228600" y="1524000"/>
            <a:ext cx="2085826" cy="2590800"/>
          </a:xfrm>
          <a:prstGeom prst="rect">
            <a:avLst/>
          </a:prstGeom>
          <a:ln w="12700">
            <a:miter lim="400000"/>
          </a:ln>
        </p:spPr>
      </p:pic>
      <p:sp>
        <p:nvSpPr>
          <p:cNvPr id="380" name="TextBox 4"/>
          <p:cNvSpPr txBox="1"/>
          <p:nvPr/>
        </p:nvSpPr>
        <p:spPr>
          <a:xfrm>
            <a:off x="2438400" y="1166841"/>
            <a:ext cx="6400800" cy="408446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Support for the new HTML5 input controls has come a long way since they were first recommended by the W3C in 2014.</a:t>
            </a:r>
          </a:p>
          <a:p>
            <a:pPr/>
          </a:p>
          <a:p>
            <a:pPr/>
            <a:r>
              <a:t>However, we’ve seen today that their behavior is inconsistent across browser types.  Likewise, they do not allow developers the full range of control that most solutions require.  </a:t>
            </a:r>
            <a:br/>
            <a:br/>
            <a:r>
              <a:rPr b="1"/>
              <a:t>Prediction:</a:t>
            </a:r>
            <a:r>
              <a:t> As support for HTML5 controls continues to improve, they will eventually become mainstream.  </a:t>
            </a:r>
            <a:br/>
          </a:p>
          <a:p>
            <a:pPr>
              <a:defRPr b="1"/>
            </a:pPr>
            <a:r>
              <a:t>Opinion:</a:t>
            </a:r>
            <a:r>
              <a:rPr b="0"/>
              <a:t> The desired level of support is not </a:t>
            </a:r>
            <a:r>
              <a:rPr i="1"/>
              <a:t>quite</a:t>
            </a:r>
            <a:r>
              <a:rPr b="0"/>
              <a:t> there yet.</a:t>
            </a:r>
            <a:br>
              <a:rPr b="0"/>
            </a:br>
            <a:br>
              <a:rPr b="0"/>
            </a:br>
            <a:r>
              <a:t>Question:</a:t>
            </a:r>
            <a:r>
              <a:rPr b="0"/>
              <a:t> Even if these controls were totally, universally supported – would developers embrace them?  Do end users want *every* application to be the same?  Why?  Why not?</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2" name="Slide Number Placeholder 2"/>
          <p:cNvSpPr txBox="1"/>
          <p:nvPr>
            <p:ph type="sldNum" sz="quarter" idx="2"/>
          </p:nvPr>
        </p:nvSpPr>
        <p:spPr>
          <a:xfrm>
            <a:off x="8356639" y="6330331"/>
            <a:ext cx="330162" cy="31339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83" name="Picture 2" descr="Picture 2"/>
          <p:cNvPicPr>
            <a:picLocks noChangeAspect="1"/>
          </p:cNvPicPr>
          <p:nvPr/>
        </p:nvPicPr>
        <p:blipFill>
          <a:blip r:embed="rId2">
            <a:extLst/>
          </a:blip>
          <a:srcRect l="0" t="0" r="0" b="6961"/>
          <a:stretch>
            <a:fillRect/>
          </a:stretch>
        </p:blipFill>
        <p:spPr>
          <a:xfrm>
            <a:off x="0" y="428765"/>
            <a:ext cx="9144000" cy="5667236"/>
          </a:xfrm>
          <a:prstGeom prst="rect">
            <a:avLst/>
          </a:prstGeom>
          <a:ln w="12700">
            <a:miter lim="400000"/>
          </a:ln>
        </p:spPr>
      </p:pic>
      <p:sp>
        <p:nvSpPr>
          <p:cNvPr id="384" name="Title 1"/>
          <p:cNvSpPr txBox="1"/>
          <p:nvPr>
            <p:ph type="title"/>
          </p:nvPr>
        </p:nvSpPr>
        <p:spPr>
          <a:prstGeom prst="rect">
            <a:avLst/>
          </a:prstGeom>
        </p:spPr>
        <p:txBody>
          <a:bodyPr/>
          <a:lstStyle/>
          <a:p>
            <a:pPr/>
            <a:r>
              <a:t>Time for a challenge…</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2" name="Title 1"/>
          <p:cNvSpPr txBox="1"/>
          <p:nvPr>
            <p:ph type="title"/>
          </p:nvPr>
        </p:nvSpPr>
        <p:spPr>
          <a:prstGeom prst="rect">
            <a:avLst/>
          </a:prstGeom>
        </p:spPr>
        <p:txBody>
          <a:bodyPr/>
          <a:lstStyle/>
          <a:p>
            <a:pPr/>
            <a:r>
              <a:t>Thinking some more…</a:t>
            </a:r>
          </a:p>
        </p:txBody>
      </p:sp>
      <p:sp>
        <p:nvSpPr>
          <p:cNvPr id="203" name="Slide Number Placeholder 2"/>
          <p:cNvSpPr txBox="1"/>
          <p:nvPr>
            <p:ph type="sldNum" sz="quarter" idx="2"/>
          </p:nvPr>
        </p:nvSpPr>
        <p:spPr>
          <a:xfrm>
            <a:off x="8469649" y="6330331"/>
            <a:ext cx="217151" cy="31339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04" name="Picture 4" descr="Picture 4"/>
          <p:cNvPicPr>
            <a:picLocks noChangeAspect="1"/>
          </p:cNvPicPr>
          <p:nvPr/>
        </p:nvPicPr>
        <p:blipFill>
          <a:blip r:embed="rId2">
            <a:extLst/>
          </a:blip>
          <a:stretch>
            <a:fillRect/>
          </a:stretch>
        </p:blipFill>
        <p:spPr>
          <a:xfrm>
            <a:off x="609600" y="1066800"/>
            <a:ext cx="4758841" cy="3361855"/>
          </a:xfrm>
          <a:prstGeom prst="rect">
            <a:avLst/>
          </a:prstGeom>
          <a:ln w="12700">
            <a:miter lim="400000"/>
          </a:ln>
        </p:spPr>
      </p:pic>
      <p:sp>
        <p:nvSpPr>
          <p:cNvPr id="205" name="TextBox 5"/>
          <p:cNvSpPr txBox="1"/>
          <p:nvPr/>
        </p:nvSpPr>
        <p:spPr>
          <a:xfrm>
            <a:off x="5562600" y="1279590"/>
            <a:ext cx="3048001" cy="27509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285750" indent="-285750">
              <a:buSzPct val="100000"/>
              <a:buFont typeface="Arial"/>
              <a:buChar char="•"/>
            </a:pPr>
            <a:r>
              <a:t>Where does our JavaScript/jQuery code run?</a:t>
            </a:r>
            <a:br/>
          </a:p>
          <a:p>
            <a:pPr marL="285750" indent="-285750">
              <a:buSzPct val="100000"/>
              <a:buFont typeface="Arial"/>
              <a:buChar char="•"/>
            </a:pPr>
            <a:r>
              <a:t>Where does data validation need to take place?</a:t>
            </a:r>
            <a:br/>
          </a:p>
          <a:p>
            <a:pPr marL="285750" indent="-285750">
              <a:buSzPct val="100000"/>
              <a:buFont typeface="Arial"/>
              <a:buChar char="•"/>
            </a:pPr>
            <a:r>
              <a:t>What has been our focus in this course?  </a:t>
            </a:r>
          </a:p>
        </p:txBody>
      </p:sp>
      <p:sp>
        <p:nvSpPr>
          <p:cNvPr id="206" name="TextBox 6"/>
          <p:cNvSpPr txBox="1"/>
          <p:nvPr/>
        </p:nvSpPr>
        <p:spPr>
          <a:xfrm>
            <a:off x="190500" y="4571999"/>
            <a:ext cx="8763000" cy="1468263"/>
          </a:xfrm>
          <a:prstGeom prst="rect">
            <a:avLst/>
          </a:prstGeom>
          <a:ln w="50800">
            <a:solidFill>
              <a:schemeClr val="accent2"/>
            </a:solidFill>
          </a:ln>
          <a:extLst>
            <a:ext uri="{C572A759-6A51-4108-AA02-DFA0A04FC94B}">
              <ma14:wrappingTextBoxFlag xmlns:ma14="http://schemas.microsoft.com/office/mac/drawingml/2011/main" val="1"/>
            </a:ext>
          </a:extLst>
        </p:spPr>
        <p:txBody>
          <a:bodyPr lIns="45719" rIns="45719">
            <a:spAutoFit/>
          </a:bodyPr>
          <a:lstStyle/>
          <a:p>
            <a:pPr/>
            <a:r>
              <a:t>THE POINT IS: Today we are only focusing on </a:t>
            </a:r>
            <a:r>
              <a:rPr b="1" i="1"/>
              <a:t>half</a:t>
            </a:r>
            <a:r>
              <a:t> of what is needed for effective validation of user-provided data.  We are focusing on the </a:t>
            </a:r>
            <a:r>
              <a:rPr b="1" i="1"/>
              <a:t>client-side</a:t>
            </a:r>
            <a:r>
              <a:t> half.</a:t>
            </a:r>
            <a:br/>
            <a:br/>
            <a:r>
              <a:t>This </a:t>
            </a:r>
            <a:r>
              <a:rPr b="1" i="1"/>
              <a:t>whole course</a:t>
            </a:r>
            <a:r>
              <a:t> focuses on just the client side of application development.  Server-side resources are explored in MIS3502.</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0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6" grpId="1"/>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8" name="Title 1"/>
          <p:cNvSpPr txBox="1"/>
          <p:nvPr>
            <p:ph type="title"/>
          </p:nvPr>
        </p:nvSpPr>
        <p:spPr>
          <a:prstGeom prst="rect">
            <a:avLst/>
          </a:prstGeom>
        </p:spPr>
        <p:txBody>
          <a:bodyPr/>
          <a:lstStyle/>
          <a:p>
            <a:pPr/>
            <a:r>
              <a:t>Revisiting HTML forms</a:t>
            </a:r>
          </a:p>
        </p:txBody>
      </p:sp>
      <p:sp>
        <p:nvSpPr>
          <p:cNvPr id="209" name="Slide Number Placeholder 2"/>
          <p:cNvSpPr txBox="1"/>
          <p:nvPr>
            <p:ph type="sldNum" sz="quarter" idx="2"/>
          </p:nvPr>
        </p:nvSpPr>
        <p:spPr>
          <a:xfrm>
            <a:off x="8469649" y="6330331"/>
            <a:ext cx="217151" cy="31339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10" name="Picture 3" descr="Picture 3"/>
          <p:cNvPicPr>
            <a:picLocks noChangeAspect="1"/>
          </p:cNvPicPr>
          <p:nvPr/>
        </p:nvPicPr>
        <p:blipFill>
          <a:blip r:embed="rId2">
            <a:extLst/>
          </a:blip>
          <a:srcRect l="1405" t="3022" r="3585" b="3717"/>
          <a:stretch>
            <a:fillRect/>
          </a:stretch>
        </p:blipFill>
        <p:spPr>
          <a:xfrm>
            <a:off x="5562600" y="1250835"/>
            <a:ext cx="3048000" cy="2997771"/>
          </a:xfrm>
          <a:prstGeom prst="rect">
            <a:avLst/>
          </a:prstGeom>
          <a:ln w="12700">
            <a:miter lim="400000"/>
          </a:ln>
        </p:spPr>
      </p:pic>
      <p:sp>
        <p:nvSpPr>
          <p:cNvPr id="211" name="TextBox 4"/>
          <p:cNvSpPr txBox="1"/>
          <p:nvPr/>
        </p:nvSpPr>
        <p:spPr>
          <a:xfrm>
            <a:off x="5638800" y="914399"/>
            <a:ext cx="2971800" cy="35066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As seen in the browser…</a:t>
            </a:r>
          </a:p>
        </p:txBody>
      </p:sp>
      <p:sp>
        <p:nvSpPr>
          <p:cNvPr id="212" name="TextBox 5"/>
          <p:cNvSpPr txBox="1"/>
          <p:nvPr/>
        </p:nvSpPr>
        <p:spPr>
          <a:xfrm>
            <a:off x="304800" y="914399"/>
            <a:ext cx="5105400" cy="35066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The HTML</a:t>
            </a:r>
          </a:p>
        </p:txBody>
      </p:sp>
      <p:sp>
        <p:nvSpPr>
          <p:cNvPr id="213" name="TextBox 6"/>
          <p:cNvSpPr txBox="1"/>
          <p:nvPr/>
        </p:nvSpPr>
        <p:spPr>
          <a:xfrm>
            <a:off x="304800" y="1239167"/>
            <a:ext cx="5105400" cy="293042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1400"/>
            </a:pPr>
            <a:r>
              <a:t>&lt;h1&gt;Registration Form For Sports&lt;/h1&gt;</a:t>
            </a:r>
          </a:p>
          <a:p>
            <a:pPr>
              <a:defRPr sz="1400"/>
            </a:pPr>
            <a:r>
              <a:t>&lt;form </a:t>
            </a:r>
            <a:r>
              <a:rPr b="1"/>
              <a:t>action</a:t>
            </a:r>
            <a:r>
              <a:t>='http://misdemo.temple.edu/demo_post/handler/' </a:t>
            </a:r>
            <a:r>
              <a:rPr b="1"/>
              <a:t>method</a:t>
            </a:r>
            <a:r>
              <a:t>='post’ id=‘sports_form’&gt;</a:t>
            </a:r>
          </a:p>
          <a:p>
            <a:pPr>
              <a:defRPr sz="1400"/>
            </a:pPr>
          </a:p>
          <a:p>
            <a:pPr>
              <a:defRPr sz="1400"/>
            </a:pPr>
            <a:r>
              <a:t>&lt;label for='player_name'&gt;Name&lt;/label&gt;</a:t>
            </a:r>
          </a:p>
          <a:p>
            <a:pPr>
              <a:defRPr sz="1400"/>
            </a:pPr>
            <a:r>
              <a:t>&lt;input type='text' id='player_name' name='player_name'&gt;&lt;br&gt;</a:t>
            </a:r>
          </a:p>
          <a:p>
            <a:pPr>
              <a:defRPr sz="1400"/>
            </a:pPr>
          </a:p>
          <a:p>
            <a:pPr>
              <a:defRPr sz="1400"/>
            </a:pPr>
            <a:r>
              <a:t>&lt;label for='surname'&gt;Sur Name&lt;/label&gt;</a:t>
            </a:r>
          </a:p>
          <a:p>
            <a:pPr>
              <a:defRPr sz="1400"/>
            </a:pPr>
            <a:r>
              <a:t>&lt;input type='text' id='surname' name='surname'&gt;&lt;br&gt;</a:t>
            </a:r>
          </a:p>
          <a:p>
            <a:pPr>
              <a:defRPr sz="1400"/>
            </a:pPr>
          </a:p>
          <a:p>
            <a:pPr>
              <a:defRPr b="1" sz="1400">
                <a:solidFill>
                  <a:schemeClr val="accent2"/>
                </a:solidFill>
              </a:defRPr>
            </a:pPr>
            <a:r>
              <a:t>etc. etc. etc.</a:t>
            </a:r>
          </a:p>
          <a:p>
            <a:pPr>
              <a:defRPr sz="1400"/>
            </a:pPr>
          </a:p>
          <a:p>
            <a:pPr>
              <a:defRPr sz="1400"/>
            </a:pPr>
            <a:r>
              <a:t>&lt;input </a:t>
            </a:r>
            <a:r>
              <a:rPr b="1"/>
              <a:t>type=‘button' </a:t>
            </a:r>
            <a:r>
              <a:t>name='button_register' value='register'&gt;</a:t>
            </a:r>
          </a:p>
          <a:p>
            <a:pPr>
              <a:defRPr sz="1400"/>
            </a:pPr>
            <a:r>
              <a:t>&lt;/form&gt;</a:t>
            </a:r>
          </a:p>
        </p:txBody>
      </p:sp>
      <p:sp>
        <p:nvSpPr>
          <p:cNvPr id="214" name="TextBox 7"/>
          <p:cNvSpPr txBox="1"/>
          <p:nvPr/>
        </p:nvSpPr>
        <p:spPr>
          <a:xfrm>
            <a:off x="813757" y="4571999"/>
            <a:ext cx="4572001" cy="1468263"/>
          </a:xfrm>
          <a:prstGeom prst="rect">
            <a:avLst/>
          </a:prstGeom>
          <a:ln w="50800">
            <a:solidFill>
              <a:schemeClr val="accent2"/>
            </a:solidFill>
          </a:ln>
          <a:extLst>
            <a:ext uri="{C572A759-6A51-4108-AA02-DFA0A04FC94B}">
              <ma14:wrappingTextBoxFlag xmlns:ma14="http://schemas.microsoft.com/office/mac/drawingml/2011/main" val="1"/>
            </a:ext>
          </a:extLst>
        </p:spPr>
        <p:txBody>
          <a:bodyPr lIns="45719" rIns="45719">
            <a:spAutoFit/>
          </a:bodyPr>
          <a:lstStyle/>
          <a:p>
            <a:pPr/>
            <a:r>
              <a:t>Recall the purpose of “action” and “method” in the form tag. </a:t>
            </a:r>
            <a:br/>
            <a:r>
              <a:t>Note that here we are specifying an input of type </a:t>
            </a:r>
            <a:r>
              <a:rPr b="1"/>
              <a:t>button</a:t>
            </a:r>
            <a:r>
              <a:t>.  The form </a:t>
            </a:r>
            <a:r>
              <a:rPr b="1"/>
              <a:t>submit</a:t>
            </a:r>
            <a:r>
              <a:t> action will be initiated from the JavaScript/jQuery.</a:t>
            </a:r>
          </a:p>
        </p:txBody>
      </p:sp>
      <p:sp>
        <p:nvSpPr>
          <p:cNvPr id="215" name="Arrow: Up 8"/>
          <p:cNvSpPr/>
          <p:nvPr/>
        </p:nvSpPr>
        <p:spPr>
          <a:xfrm rot="1442251">
            <a:off x="304799" y="4419600"/>
            <a:ext cx="381002" cy="457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9000"/>
                </a:moveTo>
                <a:lnTo>
                  <a:pt x="10800" y="0"/>
                </a:lnTo>
                <a:lnTo>
                  <a:pt x="21600" y="9000"/>
                </a:lnTo>
                <a:lnTo>
                  <a:pt x="16200" y="9000"/>
                </a:lnTo>
                <a:lnTo>
                  <a:pt x="16200" y="21600"/>
                </a:lnTo>
                <a:lnTo>
                  <a:pt x="5400" y="21600"/>
                </a:lnTo>
                <a:lnTo>
                  <a:pt x="5400" y="9000"/>
                </a:lnTo>
                <a:close/>
              </a:path>
            </a:pathLst>
          </a:custGeom>
          <a:solidFill>
            <a:schemeClr val="accent3">
              <a:lumOff val="44000"/>
            </a:schemeClr>
          </a:solidFill>
          <a:ln w="25400">
            <a:solidFill>
              <a:schemeClr val="accent2"/>
            </a:solidFill>
          </a:ln>
        </p:spPr>
        <p:txBody>
          <a:bodyPr lIns="45719" rIns="45719" anchor="ctr"/>
          <a:lstStyle/>
          <a:p>
            <a:pPr algn="ctr">
              <a:defRPr>
                <a:solidFill>
                  <a:schemeClr val="accent3">
                    <a:lumOff val="44000"/>
                  </a:schemeClr>
                </a:solidFill>
              </a:defRPr>
            </a:pPr>
          </a:p>
        </p:txBody>
      </p:sp>
      <p:sp>
        <p:nvSpPr>
          <p:cNvPr id="216" name="TextBox 9"/>
          <p:cNvSpPr txBox="1"/>
          <p:nvPr/>
        </p:nvSpPr>
        <p:spPr>
          <a:xfrm>
            <a:off x="6400800" y="4495800"/>
            <a:ext cx="2286000" cy="1201562"/>
          </a:xfrm>
          <a:prstGeom prst="rect">
            <a:avLst/>
          </a:prstGeom>
          <a:ln w="50800">
            <a:solidFill>
              <a:schemeClr val="accent2"/>
            </a:solidFill>
          </a:ln>
          <a:extLst>
            <a:ext uri="{C572A759-6A51-4108-AA02-DFA0A04FC94B}">
              <ma14:wrappingTextBoxFlag xmlns:ma14="http://schemas.microsoft.com/office/mac/drawingml/2011/main" val="1"/>
            </a:ext>
          </a:extLst>
        </p:spPr>
        <p:txBody>
          <a:bodyPr lIns="45719" rIns="45719">
            <a:spAutoFit/>
          </a:bodyPr>
          <a:lstStyle/>
          <a:p>
            <a:pPr/>
            <a:r>
              <a:t>What’s the point?  stop “bad” data user might provide before it is ever sent!</a:t>
            </a:r>
          </a:p>
        </p:txBody>
      </p:sp>
      <p:sp>
        <p:nvSpPr>
          <p:cNvPr id="217" name="Arrow: Up 10"/>
          <p:cNvSpPr/>
          <p:nvPr/>
        </p:nvSpPr>
        <p:spPr>
          <a:xfrm rot="780019">
            <a:off x="5818516" y="4488122"/>
            <a:ext cx="381001" cy="457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9000"/>
                </a:moveTo>
                <a:lnTo>
                  <a:pt x="10800" y="0"/>
                </a:lnTo>
                <a:lnTo>
                  <a:pt x="21600" y="9000"/>
                </a:lnTo>
                <a:lnTo>
                  <a:pt x="16200" y="9000"/>
                </a:lnTo>
                <a:lnTo>
                  <a:pt x="16200" y="21600"/>
                </a:lnTo>
                <a:lnTo>
                  <a:pt x="5400" y="21600"/>
                </a:lnTo>
                <a:lnTo>
                  <a:pt x="5400" y="9000"/>
                </a:lnTo>
                <a:close/>
              </a:path>
            </a:pathLst>
          </a:custGeom>
          <a:solidFill>
            <a:schemeClr val="accent3">
              <a:lumOff val="44000"/>
            </a:schemeClr>
          </a:solidFill>
          <a:ln w="25400">
            <a:solidFill>
              <a:schemeClr val="accent2"/>
            </a:solidFill>
          </a:ln>
        </p:spPr>
        <p:txBody>
          <a:bodyPr lIns="45719" rIns="45719" anchor="ctr"/>
          <a:lstStyle/>
          <a:p>
            <a:pPr algn="ctr">
              <a:defRPr>
                <a:solidFill>
                  <a:schemeClr val="accent3">
                    <a:lumOff val="44000"/>
                  </a:schemeClr>
                </a:solidFill>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11"/>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210"/>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Class="entr" nodeType="clickEffect" presetSubtype="0" presetID="1" grpId="3" fill="hold">
                                  <p:stCondLst>
                                    <p:cond delay="0"/>
                                  </p:stCondLst>
                                  <p:iterate type="el" backwards="0">
                                    <p:tmAbs val="0"/>
                                  </p:iterate>
                                  <p:childTnLst>
                                    <p:set>
                                      <p:cBhvr>
                                        <p:cTn id="13" fill="hold"/>
                                        <p:tgtEl>
                                          <p:spTgt spid="215"/>
                                        </p:tgtEl>
                                        <p:attrNameLst>
                                          <p:attrName>style.visibility</p:attrName>
                                        </p:attrNameLst>
                                      </p:cBhvr>
                                      <p:to>
                                        <p:strVal val="visible"/>
                                      </p:to>
                                    </p:set>
                                  </p:childTnLst>
                                </p:cTn>
                              </p:par>
                            </p:childTnLst>
                          </p:cTn>
                        </p:par>
                        <p:par>
                          <p:cTn id="14" fill="hold">
                            <p:stCondLst>
                              <p:cond delay="0"/>
                            </p:stCondLst>
                            <p:childTnLst>
                              <p:par>
                                <p:cTn id="15" presetClass="entr" nodeType="afterEffect" presetSubtype="0" presetID="1" grpId="4" fill="hold">
                                  <p:stCondLst>
                                    <p:cond delay="0"/>
                                  </p:stCondLst>
                                  <p:iterate type="el" backwards="0">
                                    <p:tmAbs val="0"/>
                                  </p:iterate>
                                  <p:childTnLst>
                                    <p:set>
                                      <p:cBhvr>
                                        <p:cTn id="16" fill="hold"/>
                                        <p:tgtEl>
                                          <p:spTgt spid="2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5" fill="hold">
                                  <p:stCondLst>
                                    <p:cond delay="0"/>
                                  </p:stCondLst>
                                  <p:iterate type="el" backwards="0">
                                    <p:tmAbs val="0"/>
                                  </p:iterate>
                                  <p:childTnLst>
                                    <p:set>
                                      <p:cBhvr>
                                        <p:cTn id="20" fill="hold"/>
                                        <p:tgtEl>
                                          <p:spTgt spid="217"/>
                                        </p:tgtEl>
                                        <p:attrNameLst>
                                          <p:attrName>style.visibility</p:attrName>
                                        </p:attrNameLst>
                                      </p:cBhvr>
                                      <p:to>
                                        <p:strVal val="visible"/>
                                      </p:to>
                                    </p:set>
                                  </p:childTnLst>
                                </p:cTn>
                              </p:par>
                            </p:childTnLst>
                          </p:cTn>
                        </p:par>
                        <p:par>
                          <p:cTn id="21" fill="hold">
                            <p:stCondLst>
                              <p:cond delay="0"/>
                            </p:stCondLst>
                            <p:childTnLst>
                              <p:par>
                                <p:cTn id="22" presetClass="entr" nodeType="afterEffect" presetSubtype="0" presetID="1" grpId="6" fill="hold">
                                  <p:stCondLst>
                                    <p:cond delay="0"/>
                                  </p:stCondLst>
                                  <p:iterate type="el" backwards="0">
                                    <p:tmAbs val="0"/>
                                  </p:iterate>
                                  <p:childTnLst>
                                    <p:set>
                                      <p:cBhvr>
                                        <p:cTn id="23" fill="hold"/>
                                        <p:tgtEl>
                                          <p:spTgt spid="21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4" grpId="4"/>
      <p:bldP build="whole" bldLvl="1" animBg="1" rev="0" advAuto="0" spid="217" grpId="5"/>
      <p:bldP build="whole" bldLvl="1" animBg="1" rev="0" advAuto="0" spid="216" grpId="6"/>
      <p:bldP build="whole" bldLvl="1" animBg="1" rev="0" advAuto="0" spid="210" grpId="2"/>
      <p:bldP build="whole" bldLvl="1" animBg="1" rev="0" advAuto="0" spid="211" grpId="1"/>
      <p:bldP build="whole" bldLvl="1" animBg="1" rev="0" advAuto="0" spid="215" grpId="3"/>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9" name="Title 1"/>
          <p:cNvSpPr txBox="1"/>
          <p:nvPr>
            <p:ph type="title"/>
          </p:nvPr>
        </p:nvSpPr>
        <p:spPr>
          <a:prstGeom prst="rect">
            <a:avLst/>
          </a:prstGeom>
        </p:spPr>
        <p:txBody>
          <a:bodyPr/>
          <a:lstStyle/>
          <a:p>
            <a:pPr/>
            <a:r>
              <a:t>Options for form (data) validation</a:t>
            </a:r>
          </a:p>
        </p:txBody>
      </p:sp>
      <p:sp>
        <p:nvSpPr>
          <p:cNvPr id="220" name="Slide Number Placeholder 2"/>
          <p:cNvSpPr txBox="1"/>
          <p:nvPr>
            <p:ph type="sldNum" sz="quarter" idx="2"/>
          </p:nvPr>
        </p:nvSpPr>
        <p:spPr>
          <a:xfrm>
            <a:off x="8469649" y="6330331"/>
            <a:ext cx="217151" cy="31339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230" name="Diagram 3"/>
          <p:cNvGrpSpPr/>
          <p:nvPr/>
        </p:nvGrpSpPr>
        <p:grpSpPr>
          <a:xfrm>
            <a:off x="3309432" y="2005145"/>
            <a:ext cx="2525135" cy="2383356"/>
            <a:chOff x="0" y="0"/>
            <a:chExt cx="2525134" cy="2383354"/>
          </a:xfrm>
        </p:grpSpPr>
        <p:grpSp>
          <p:nvGrpSpPr>
            <p:cNvPr id="223" name="Group"/>
            <p:cNvGrpSpPr/>
            <p:nvPr/>
          </p:nvGrpSpPr>
          <p:grpSpPr>
            <a:xfrm>
              <a:off x="529226" y="0"/>
              <a:ext cx="1466681" cy="1466680"/>
              <a:chOff x="0" y="0"/>
              <a:chExt cx="1466679" cy="1466679"/>
            </a:xfrm>
          </p:grpSpPr>
          <p:sp>
            <p:nvSpPr>
              <p:cNvPr id="221" name="Circle"/>
              <p:cNvSpPr/>
              <p:nvPr/>
            </p:nvSpPr>
            <p:spPr>
              <a:xfrm>
                <a:off x="0" y="0"/>
                <a:ext cx="1466680" cy="1466680"/>
              </a:xfrm>
              <a:prstGeom prst="ellipse">
                <a:avLst/>
              </a:prstGeom>
              <a:solidFill>
                <a:schemeClr val="accent1">
                  <a:alpha val="50000"/>
                </a:schemeClr>
              </a:solidFill>
              <a:ln w="25400" cap="flat">
                <a:solidFill>
                  <a:schemeClr val="accent3">
                    <a:lumOff val="44000"/>
                  </a:schemeClr>
                </a:solidFill>
                <a:prstDash val="solid"/>
                <a:round/>
              </a:ln>
              <a:effectLst/>
            </p:spPr>
            <p:txBody>
              <a:bodyPr wrap="square" lIns="45719" tIns="45719" rIns="45719" bIns="45719" numCol="1" anchor="ctr">
                <a:noAutofit/>
              </a:bodyPr>
              <a:lstStyle/>
              <a:p>
                <a:pPr algn="ctr" defTabSz="711200">
                  <a:lnSpc>
                    <a:spcPct val="90000"/>
                  </a:lnSpc>
                  <a:spcBef>
                    <a:spcPts val="700"/>
                  </a:spcBef>
                </a:pPr>
              </a:p>
            </p:txBody>
          </p:sp>
          <p:sp>
            <p:nvSpPr>
              <p:cNvPr id="222" name="HTML"/>
              <p:cNvSpPr txBox="1"/>
              <p:nvPr/>
            </p:nvSpPr>
            <p:spPr>
              <a:xfrm>
                <a:off x="195558" y="475695"/>
                <a:ext cx="1075565" cy="22195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defTabSz="711200">
                  <a:lnSpc>
                    <a:spcPct val="90000"/>
                  </a:lnSpc>
                  <a:spcBef>
                    <a:spcPts val="600"/>
                  </a:spcBef>
                  <a:defRPr b="1" sz="1600"/>
                </a:lvl1pPr>
              </a:lstStyle>
              <a:p>
                <a:pPr/>
                <a:r>
                  <a:t>HTML</a:t>
                </a:r>
              </a:p>
            </p:txBody>
          </p:sp>
        </p:grpSp>
        <p:grpSp>
          <p:nvGrpSpPr>
            <p:cNvPr id="226" name="Group"/>
            <p:cNvGrpSpPr/>
            <p:nvPr/>
          </p:nvGrpSpPr>
          <p:grpSpPr>
            <a:xfrm>
              <a:off x="1058454" y="916674"/>
              <a:ext cx="1466681" cy="1466681"/>
              <a:chOff x="0" y="0"/>
              <a:chExt cx="1466679" cy="1466679"/>
            </a:xfrm>
          </p:grpSpPr>
          <p:sp>
            <p:nvSpPr>
              <p:cNvPr id="224" name="Circle"/>
              <p:cNvSpPr/>
              <p:nvPr/>
            </p:nvSpPr>
            <p:spPr>
              <a:xfrm>
                <a:off x="0" y="0"/>
                <a:ext cx="1466680" cy="1466680"/>
              </a:xfrm>
              <a:prstGeom prst="ellipse">
                <a:avLst/>
              </a:prstGeom>
              <a:solidFill>
                <a:schemeClr val="accent1">
                  <a:alpha val="50000"/>
                </a:schemeClr>
              </a:solidFill>
              <a:ln w="25400" cap="flat">
                <a:solidFill>
                  <a:schemeClr val="accent3">
                    <a:lumOff val="44000"/>
                  </a:schemeClr>
                </a:solidFill>
                <a:prstDash val="solid"/>
                <a:round/>
              </a:ln>
              <a:effectLst/>
            </p:spPr>
            <p:txBody>
              <a:bodyPr wrap="square" lIns="45719" tIns="45719" rIns="45719" bIns="45719" numCol="1" anchor="ctr">
                <a:noAutofit/>
              </a:bodyPr>
              <a:lstStyle/>
              <a:p>
                <a:pPr algn="ctr" defTabSz="577850">
                  <a:lnSpc>
                    <a:spcPct val="90000"/>
                  </a:lnSpc>
                  <a:spcBef>
                    <a:spcPts val="700"/>
                  </a:spcBef>
                </a:pPr>
              </a:p>
            </p:txBody>
          </p:sp>
          <p:sp>
            <p:nvSpPr>
              <p:cNvPr id="225" name="CSS"/>
              <p:cNvSpPr txBox="1"/>
              <p:nvPr/>
            </p:nvSpPr>
            <p:spPr>
              <a:xfrm>
                <a:off x="448558" y="689680"/>
                <a:ext cx="880009" cy="1851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defTabSz="577850">
                  <a:lnSpc>
                    <a:spcPct val="90000"/>
                  </a:lnSpc>
                  <a:spcBef>
                    <a:spcPts val="500"/>
                  </a:spcBef>
                  <a:defRPr b="1" sz="1300"/>
                </a:lvl1pPr>
              </a:lstStyle>
              <a:p>
                <a:pPr/>
                <a:r>
                  <a:t>CSS</a:t>
                </a:r>
              </a:p>
            </p:txBody>
          </p:sp>
        </p:grpSp>
        <p:grpSp>
          <p:nvGrpSpPr>
            <p:cNvPr id="229" name="Group"/>
            <p:cNvGrpSpPr/>
            <p:nvPr/>
          </p:nvGrpSpPr>
          <p:grpSpPr>
            <a:xfrm>
              <a:off x="0" y="916674"/>
              <a:ext cx="1466680" cy="1466681"/>
              <a:chOff x="0" y="0"/>
              <a:chExt cx="1466679" cy="1466679"/>
            </a:xfrm>
          </p:grpSpPr>
          <p:sp>
            <p:nvSpPr>
              <p:cNvPr id="227" name="Circle"/>
              <p:cNvSpPr/>
              <p:nvPr/>
            </p:nvSpPr>
            <p:spPr>
              <a:xfrm>
                <a:off x="0" y="0"/>
                <a:ext cx="1466680" cy="1466680"/>
              </a:xfrm>
              <a:prstGeom prst="ellipse">
                <a:avLst/>
              </a:prstGeom>
              <a:solidFill>
                <a:schemeClr val="accent1">
                  <a:alpha val="50000"/>
                </a:schemeClr>
              </a:solidFill>
              <a:ln w="25400" cap="flat">
                <a:solidFill>
                  <a:schemeClr val="accent3">
                    <a:lumOff val="44000"/>
                  </a:schemeClr>
                </a:solidFill>
                <a:prstDash val="solid"/>
                <a:round/>
              </a:ln>
              <a:effectLst/>
            </p:spPr>
            <p:txBody>
              <a:bodyPr wrap="square" lIns="45719" tIns="45719" rIns="45719" bIns="45719" numCol="1" anchor="ctr">
                <a:noAutofit/>
              </a:bodyPr>
              <a:lstStyle/>
              <a:p>
                <a:pPr algn="ctr" defTabSz="577850">
                  <a:lnSpc>
                    <a:spcPct val="90000"/>
                  </a:lnSpc>
                  <a:spcBef>
                    <a:spcPts val="700"/>
                  </a:spcBef>
                </a:pPr>
              </a:p>
            </p:txBody>
          </p:sp>
          <p:sp>
            <p:nvSpPr>
              <p:cNvPr id="228" name="JavaScript"/>
              <p:cNvSpPr txBox="1"/>
              <p:nvPr/>
            </p:nvSpPr>
            <p:spPr>
              <a:xfrm>
                <a:off x="138112" y="689680"/>
                <a:ext cx="880009" cy="1851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defTabSz="577850">
                  <a:lnSpc>
                    <a:spcPct val="90000"/>
                  </a:lnSpc>
                  <a:spcBef>
                    <a:spcPts val="500"/>
                  </a:spcBef>
                  <a:defRPr b="1" sz="1300"/>
                </a:lvl1pPr>
              </a:lstStyle>
              <a:p>
                <a:pPr/>
                <a:r>
                  <a:t>JavaScript</a:t>
                </a:r>
              </a:p>
            </p:txBody>
          </p:sp>
        </p:grpSp>
      </p:grpSp>
      <p:sp>
        <p:nvSpPr>
          <p:cNvPr id="231" name="TextBox 4"/>
          <p:cNvSpPr txBox="1"/>
          <p:nvPr/>
        </p:nvSpPr>
        <p:spPr>
          <a:xfrm>
            <a:off x="133350" y="983990"/>
            <a:ext cx="3371850" cy="2268363"/>
          </a:xfrm>
          <a:prstGeom prst="rect">
            <a:avLst/>
          </a:prstGeom>
          <a:ln w="50800">
            <a:solidFill>
              <a:schemeClr val="accent2"/>
            </a:solidFill>
          </a:ln>
          <a:extLst>
            <a:ext uri="{C572A759-6A51-4108-AA02-DFA0A04FC94B}">
              <ma14:wrappingTextBoxFlag xmlns:ma14="http://schemas.microsoft.com/office/mac/drawingml/2011/main" val="1"/>
            </a:ext>
          </a:extLst>
        </p:spPr>
        <p:txBody>
          <a:bodyPr lIns="45719" rIns="45719">
            <a:spAutoFit/>
          </a:bodyPr>
          <a:lstStyle/>
          <a:p>
            <a:pPr/>
            <a:r>
              <a:t>#2. HTML5 added new controls and attributes intended to simplify form validation.  It is taking the major browsers some time to catch up to the specification and support them all.  We will focus on the most widely supported options. </a:t>
            </a:r>
          </a:p>
        </p:txBody>
      </p:sp>
      <p:sp>
        <p:nvSpPr>
          <p:cNvPr id="232" name="TextBox 5"/>
          <p:cNvSpPr txBox="1"/>
          <p:nvPr/>
        </p:nvSpPr>
        <p:spPr>
          <a:xfrm>
            <a:off x="407020" y="4419058"/>
            <a:ext cx="3555380" cy="1468262"/>
          </a:xfrm>
          <a:prstGeom prst="rect">
            <a:avLst/>
          </a:prstGeom>
          <a:ln w="50800">
            <a:solidFill>
              <a:schemeClr val="accent2"/>
            </a:solidFill>
          </a:ln>
          <a:extLst>
            <a:ext uri="{C572A759-6A51-4108-AA02-DFA0A04FC94B}">
              <ma14:wrappingTextBoxFlag xmlns:ma14="http://schemas.microsoft.com/office/mac/drawingml/2011/main" val="1"/>
            </a:ext>
          </a:extLst>
        </p:spPr>
        <p:txBody>
          <a:bodyPr lIns="45719" rIns="45719">
            <a:spAutoFit/>
          </a:bodyPr>
          <a:lstStyle/>
          <a:p>
            <a:pPr/>
            <a:r>
              <a:t>#1. JavaScript and jQuery have always been a good way to implement form validation.  Of course, you need to write code to do specify the validation rules.</a:t>
            </a:r>
          </a:p>
        </p:txBody>
      </p:sp>
      <p:sp>
        <p:nvSpPr>
          <p:cNvPr id="233" name="TextBox 6"/>
          <p:cNvSpPr txBox="1"/>
          <p:nvPr/>
        </p:nvSpPr>
        <p:spPr>
          <a:xfrm>
            <a:off x="5791200" y="1328507"/>
            <a:ext cx="3124200" cy="1468263"/>
          </a:xfrm>
          <a:prstGeom prst="rect">
            <a:avLst/>
          </a:prstGeom>
          <a:ln w="50800">
            <a:solidFill>
              <a:schemeClr val="accent2"/>
            </a:solidFill>
          </a:ln>
          <a:extLst>
            <a:ext uri="{C572A759-6A51-4108-AA02-DFA0A04FC94B}">
              <ma14:wrappingTextBoxFlag xmlns:ma14="http://schemas.microsoft.com/office/mac/drawingml/2011/main" val="1"/>
            </a:ext>
          </a:extLst>
        </p:spPr>
        <p:txBody>
          <a:bodyPr lIns="45719" rIns="45719">
            <a:spAutoFit/>
          </a:bodyPr>
          <a:lstStyle/>
          <a:p>
            <a:pPr/>
            <a:r>
              <a:t>#3. CSS – all on its own – doesn’t provide form validation.  But CSS3 did introduce special selectors related to form validation.</a:t>
            </a:r>
          </a:p>
        </p:txBody>
      </p:sp>
      <p:sp>
        <p:nvSpPr>
          <p:cNvPr id="234" name="Arrow: Bent-Up 9"/>
          <p:cNvSpPr/>
          <p:nvPr/>
        </p:nvSpPr>
        <p:spPr>
          <a:xfrm flipV="1">
            <a:off x="3619500" y="1247078"/>
            <a:ext cx="952501" cy="58172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6200"/>
                </a:moveTo>
                <a:lnTo>
                  <a:pt x="16653" y="16200"/>
                </a:lnTo>
                <a:lnTo>
                  <a:pt x="16653" y="5400"/>
                </a:lnTo>
                <a:lnTo>
                  <a:pt x="15004" y="5400"/>
                </a:lnTo>
                <a:lnTo>
                  <a:pt x="18302" y="0"/>
                </a:lnTo>
                <a:lnTo>
                  <a:pt x="21600" y="5400"/>
                </a:lnTo>
                <a:lnTo>
                  <a:pt x="19951" y="5400"/>
                </a:lnTo>
                <a:lnTo>
                  <a:pt x="19951" y="21600"/>
                </a:lnTo>
                <a:lnTo>
                  <a:pt x="0" y="21600"/>
                </a:lnTo>
                <a:close/>
              </a:path>
            </a:pathLst>
          </a:custGeom>
          <a:ln w="50800">
            <a:solidFill>
              <a:schemeClr val="accent2"/>
            </a:solidFill>
          </a:ln>
        </p:spPr>
        <p:txBody>
          <a:bodyPr lIns="45719" rIns="45719" anchor="ctr"/>
          <a:lstStyle/>
          <a:p>
            <a:pPr algn="ctr">
              <a:defRPr>
                <a:solidFill>
                  <a:schemeClr val="accent3">
                    <a:lumOff val="44000"/>
                  </a:schemeClr>
                </a:solidFill>
              </a:defRPr>
            </a:pPr>
          </a:p>
        </p:txBody>
      </p:sp>
      <p:sp>
        <p:nvSpPr>
          <p:cNvPr id="235" name="Arrow: Bent-Up 10"/>
          <p:cNvSpPr/>
          <p:nvPr/>
        </p:nvSpPr>
        <p:spPr>
          <a:xfrm flipV="1" rot="16200000">
            <a:off x="2494222" y="3665103"/>
            <a:ext cx="774876" cy="58172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6200"/>
                </a:moveTo>
                <a:lnTo>
                  <a:pt x="15519" y="16200"/>
                </a:lnTo>
                <a:lnTo>
                  <a:pt x="15519" y="5400"/>
                </a:lnTo>
                <a:lnTo>
                  <a:pt x="13492" y="5400"/>
                </a:lnTo>
                <a:lnTo>
                  <a:pt x="17546" y="0"/>
                </a:lnTo>
                <a:lnTo>
                  <a:pt x="21600" y="5400"/>
                </a:lnTo>
                <a:lnTo>
                  <a:pt x="19573" y="5400"/>
                </a:lnTo>
                <a:lnTo>
                  <a:pt x="19573" y="21600"/>
                </a:lnTo>
                <a:lnTo>
                  <a:pt x="0" y="21600"/>
                </a:lnTo>
                <a:close/>
              </a:path>
            </a:pathLst>
          </a:custGeom>
          <a:ln w="50800">
            <a:solidFill>
              <a:schemeClr val="accent2"/>
            </a:solidFill>
          </a:ln>
        </p:spPr>
        <p:txBody>
          <a:bodyPr lIns="45719" rIns="45719" anchor="ctr"/>
          <a:lstStyle/>
          <a:p>
            <a:pPr algn="ctr">
              <a:defRPr>
                <a:solidFill>
                  <a:schemeClr val="accent3">
                    <a:lumOff val="44000"/>
                  </a:schemeClr>
                </a:solidFill>
              </a:defRPr>
            </a:pPr>
          </a:p>
        </p:txBody>
      </p:sp>
      <p:sp>
        <p:nvSpPr>
          <p:cNvPr id="236" name="Arrow: Left 11"/>
          <p:cNvSpPr/>
          <p:nvPr/>
        </p:nvSpPr>
        <p:spPr>
          <a:xfrm>
            <a:off x="5943600" y="3378787"/>
            <a:ext cx="1676400" cy="355013"/>
          </a:xfrm>
          <a:prstGeom prst="leftArrow">
            <a:avLst>
              <a:gd name="adj1" fmla="val 50000"/>
              <a:gd name="adj2" fmla="val 50000"/>
            </a:avLst>
          </a:prstGeom>
          <a:ln w="50800">
            <a:solidFill>
              <a:schemeClr val="accent2"/>
            </a:solidFill>
          </a:ln>
        </p:spPr>
        <p:txBody>
          <a:bodyPr lIns="45719" rIns="45719" anchor="ctr"/>
          <a:lstStyle/>
          <a:p>
            <a:pPr algn="ctr">
              <a:defRPr>
                <a:solidFill>
                  <a:schemeClr val="accent3">
                    <a:lumOff val="44000"/>
                  </a:schemeClr>
                </a:solidFill>
              </a:defRPr>
            </a:pPr>
          </a:p>
        </p:txBody>
      </p:sp>
      <p:pic>
        <p:nvPicPr>
          <p:cNvPr id="237" name="Picture 2" descr="Picture 2"/>
          <p:cNvPicPr>
            <a:picLocks noChangeAspect="1"/>
          </p:cNvPicPr>
          <p:nvPr/>
        </p:nvPicPr>
        <p:blipFill>
          <a:blip r:embed="rId2">
            <a:extLst/>
          </a:blip>
          <a:stretch>
            <a:fillRect/>
          </a:stretch>
        </p:blipFill>
        <p:spPr>
          <a:xfrm>
            <a:off x="8187776" y="5110796"/>
            <a:ext cx="845649" cy="848495"/>
          </a:xfrm>
          <a:prstGeom prst="rect">
            <a:avLst/>
          </a:prstGeom>
          <a:ln w="12700">
            <a:miter lim="400000"/>
          </a:ln>
        </p:spPr>
      </p:pic>
      <p:sp>
        <p:nvSpPr>
          <p:cNvPr id="238" name="TextBox 13"/>
          <p:cNvSpPr txBox="1"/>
          <p:nvPr/>
        </p:nvSpPr>
        <p:spPr>
          <a:xfrm>
            <a:off x="3962399" y="5101271"/>
            <a:ext cx="3996777" cy="8840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r"/>
            <a:r>
              <a:t>Today we will only focus on option #1</a:t>
            </a:r>
            <a:br/>
            <a:r>
              <a:t>Let’s see an example: validate_01.html</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35"/>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23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Class="entr" nodeType="clickEffect" presetSubtype="0" presetID="1" grpId="3" fill="hold">
                                  <p:stCondLst>
                                    <p:cond delay="0"/>
                                  </p:stCondLst>
                                  <p:iterate type="el" backwards="0">
                                    <p:tmAbs val="0"/>
                                  </p:iterate>
                                  <p:childTnLst>
                                    <p:set>
                                      <p:cBhvr>
                                        <p:cTn id="13" fill="hold"/>
                                        <p:tgtEl>
                                          <p:spTgt spid="231"/>
                                        </p:tgtEl>
                                        <p:attrNameLst>
                                          <p:attrName>style.visibility</p:attrName>
                                        </p:attrNameLst>
                                      </p:cBhvr>
                                      <p:to>
                                        <p:strVal val="visible"/>
                                      </p:to>
                                    </p:set>
                                  </p:childTnLst>
                                </p:cTn>
                              </p:par>
                            </p:childTnLst>
                          </p:cTn>
                        </p:par>
                        <p:par>
                          <p:cTn id="14" fill="hold">
                            <p:stCondLst>
                              <p:cond delay="0"/>
                            </p:stCondLst>
                            <p:childTnLst>
                              <p:par>
                                <p:cTn id="15" presetClass="entr" nodeType="afterEffect" presetSubtype="0" presetID="1" grpId="4" fill="hold">
                                  <p:stCondLst>
                                    <p:cond delay="0"/>
                                  </p:stCondLst>
                                  <p:iterate type="el" backwards="0">
                                    <p:tmAbs val="0"/>
                                  </p:iterate>
                                  <p:childTnLst>
                                    <p:set>
                                      <p:cBhvr>
                                        <p:cTn id="16" fill="hold"/>
                                        <p:tgtEl>
                                          <p:spTgt spid="23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5" fill="hold">
                                  <p:stCondLst>
                                    <p:cond delay="0"/>
                                  </p:stCondLst>
                                  <p:iterate type="el" backwards="0">
                                    <p:tmAbs val="0"/>
                                  </p:iterate>
                                  <p:childTnLst>
                                    <p:set>
                                      <p:cBhvr>
                                        <p:cTn id="20" fill="hold"/>
                                        <p:tgtEl>
                                          <p:spTgt spid="233"/>
                                        </p:tgtEl>
                                        <p:attrNameLst>
                                          <p:attrName>style.visibility</p:attrName>
                                        </p:attrNameLst>
                                      </p:cBhvr>
                                      <p:to>
                                        <p:strVal val="visible"/>
                                      </p:to>
                                    </p:set>
                                  </p:childTnLst>
                                </p:cTn>
                              </p:par>
                            </p:childTnLst>
                          </p:cTn>
                        </p:par>
                        <p:par>
                          <p:cTn id="21" fill="hold">
                            <p:stCondLst>
                              <p:cond delay="0"/>
                            </p:stCondLst>
                            <p:childTnLst>
                              <p:par>
                                <p:cTn id="22" presetClass="entr" nodeType="afterEffect" presetSubtype="0" presetID="1" grpId="6" fill="hold">
                                  <p:stCondLst>
                                    <p:cond delay="0"/>
                                  </p:stCondLst>
                                  <p:iterate type="el" backwards="0">
                                    <p:tmAbs val="0"/>
                                  </p:iterate>
                                  <p:childTnLst>
                                    <p:set>
                                      <p:cBhvr>
                                        <p:cTn id="23" fill="hold"/>
                                        <p:tgtEl>
                                          <p:spTgt spid="23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0" presetID="1" grpId="7" fill="hold">
                                  <p:stCondLst>
                                    <p:cond delay="0"/>
                                  </p:stCondLst>
                                  <p:iterate type="el" backwards="0">
                                    <p:tmAbs val="0"/>
                                  </p:iterate>
                                  <p:childTnLst>
                                    <p:set>
                                      <p:cBhvr>
                                        <p:cTn id="27" fill="hold"/>
                                        <p:tgtEl>
                                          <p:spTgt spid="238"/>
                                        </p:tgtEl>
                                        <p:attrNameLst>
                                          <p:attrName>style.visibility</p:attrName>
                                        </p:attrNameLst>
                                      </p:cBhvr>
                                      <p:to>
                                        <p:strVal val="visible"/>
                                      </p:to>
                                    </p:set>
                                  </p:childTnLst>
                                </p:cTn>
                              </p:par>
                            </p:childTnLst>
                          </p:cTn>
                        </p:par>
                        <p:par>
                          <p:cTn id="28" fill="hold">
                            <p:stCondLst>
                              <p:cond delay="0"/>
                            </p:stCondLst>
                            <p:childTnLst>
                              <p:par>
                                <p:cTn id="29" presetClass="entr" nodeType="afterEffect" presetSubtype="0" presetID="1" grpId="8" fill="hold">
                                  <p:stCondLst>
                                    <p:cond delay="0"/>
                                  </p:stCondLst>
                                  <p:iterate type="el" backwards="0">
                                    <p:tmAbs val="0"/>
                                  </p:iterate>
                                  <p:childTnLst>
                                    <p:set>
                                      <p:cBhvr>
                                        <p:cTn id="30" fill="hold"/>
                                        <p:tgtEl>
                                          <p:spTgt spid="23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4" grpId="4"/>
      <p:bldP build="whole" bldLvl="1" animBg="1" rev="0" advAuto="0" spid="236" grpId="6"/>
      <p:bldP build="whole" bldLvl="1" animBg="1" rev="0" advAuto="0" spid="235" grpId="1"/>
      <p:bldP build="whole" bldLvl="1" animBg="1" rev="0" advAuto="0" spid="233" grpId="5"/>
      <p:bldP build="whole" bldLvl="1" animBg="1" rev="0" advAuto="0" spid="231" grpId="3"/>
      <p:bldP build="whole" bldLvl="1" animBg="1" rev="0" advAuto="0" spid="238" grpId="7"/>
      <p:bldP build="whole" bldLvl="1" animBg="1" rev="0" advAuto="0" spid="232" grpId="2"/>
      <p:bldP build="whole" bldLvl="1" animBg="1" rev="0" advAuto="0" spid="237" grpId="8"/>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0" name="Title 1"/>
          <p:cNvSpPr txBox="1"/>
          <p:nvPr>
            <p:ph type="title"/>
          </p:nvPr>
        </p:nvSpPr>
        <p:spPr>
          <a:prstGeom prst="rect">
            <a:avLst/>
          </a:prstGeom>
        </p:spPr>
        <p:txBody>
          <a:bodyPr/>
          <a:lstStyle/>
          <a:p>
            <a:pPr/>
            <a:r>
              <a:t>Things we will want to be able to do…</a:t>
            </a:r>
          </a:p>
        </p:txBody>
      </p:sp>
      <p:sp>
        <p:nvSpPr>
          <p:cNvPr id="241" name="Slide Number Placeholder 2"/>
          <p:cNvSpPr txBox="1"/>
          <p:nvPr>
            <p:ph type="sldNum" sz="quarter" idx="2"/>
          </p:nvPr>
        </p:nvSpPr>
        <p:spPr>
          <a:xfrm>
            <a:off x="8469649" y="6330331"/>
            <a:ext cx="217151" cy="31339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42" name="TextBox 3"/>
          <p:cNvSpPr txBox="1"/>
          <p:nvPr/>
        </p:nvSpPr>
        <p:spPr>
          <a:xfrm>
            <a:off x="457200" y="858397"/>
            <a:ext cx="8001000" cy="451543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42900" indent="-342900">
              <a:spcBef>
                <a:spcPts val="1200"/>
              </a:spcBef>
              <a:buSzPct val="100000"/>
              <a:buAutoNum type="arabicPeriod" startAt="1"/>
              <a:defRPr sz="2000"/>
            </a:pPr>
            <a:r>
              <a:t>Initiate form validation when a button is clicked</a:t>
            </a:r>
          </a:p>
          <a:p>
            <a:pPr marL="342900" indent="-342900">
              <a:spcBef>
                <a:spcPts val="1200"/>
              </a:spcBef>
              <a:buSzPct val="100000"/>
              <a:buAutoNum type="arabicPeriod" startAt="1"/>
              <a:defRPr sz="2000"/>
            </a:pPr>
            <a:r>
              <a:t>Get text out of a input tag of type text</a:t>
            </a:r>
          </a:p>
          <a:p>
            <a:pPr marL="342900" indent="-342900">
              <a:spcBef>
                <a:spcPts val="1200"/>
              </a:spcBef>
              <a:buSzPct val="100000"/>
              <a:buAutoNum type="arabicPeriod" startAt="1"/>
              <a:defRPr sz="2000"/>
            </a:pPr>
            <a:r>
              <a:t>Trim the text</a:t>
            </a:r>
          </a:p>
          <a:p>
            <a:pPr marL="342900" indent="-342900">
              <a:spcBef>
                <a:spcPts val="1200"/>
              </a:spcBef>
              <a:buSzPct val="100000"/>
              <a:buAutoNum type="arabicPeriod" startAt="1"/>
              <a:defRPr sz="2000"/>
            </a:pPr>
            <a:r>
              <a:t>Validate the value of a selection list</a:t>
            </a:r>
          </a:p>
          <a:p>
            <a:pPr marL="342900" indent="-342900">
              <a:spcBef>
                <a:spcPts val="1200"/>
              </a:spcBef>
              <a:buSzPct val="100000"/>
              <a:buAutoNum type="arabicPeriod" startAt="1"/>
              <a:defRPr sz="2000"/>
            </a:pPr>
            <a:r>
              <a:t>Validate the value of a selection radio button</a:t>
            </a:r>
          </a:p>
          <a:p>
            <a:pPr marL="342900" indent="-342900">
              <a:spcBef>
                <a:spcPts val="1200"/>
              </a:spcBef>
              <a:buSzPct val="100000"/>
              <a:buAutoNum type="arabicPeriod" startAt="1"/>
              <a:defRPr sz="2000"/>
            </a:pPr>
            <a:r>
              <a:t>Validate the value of a checkbox</a:t>
            </a:r>
          </a:p>
          <a:p>
            <a:pPr marL="342900" indent="-342900">
              <a:spcBef>
                <a:spcPts val="1200"/>
              </a:spcBef>
              <a:buSzPct val="100000"/>
              <a:buAutoNum type="arabicPeriod" startAt="1"/>
              <a:defRPr sz="2000"/>
            </a:pPr>
            <a:r>
              <a:t>Determine if the text matches a pattern… (like, an email address)</a:t>
            </a:r>
          </a:p>
          <a:p>
            <a:pPr marL="342900" indent="-342900">
              <a:spcBef>
                <a:spcPts val="1200"/>
              </a:spcBef>
              <a:buSzPct val="100000"/>
              <a:buAutoNum type="arabicPeriod" startAt="1"/>
              <a:defRPr sz="2000"/>
            </a:pPr>
            <a:r>
              <a:t>Submit the form if the data is good, show an error message if it’s not.</a:t>
            </a:r>
          </a:p>
          <a:p>
            <a:pPr marL="342900" indent="-342900">
              <a:spcBef>
                <a:spcPts val="1200"/>
              </a:spcBef>
              <a:buSzPct val="100000"/>
              <a:buAutoNum type="arabicPeriod" startAt="1"/>
              <a:defRPr sz="2000"/>
            </a:pPr>
            <a:r>
              <a:t>Place error messages in spans that are located next to the problematic data</a:t>
            </a:r>
          </a:p>
        </p:txBody>
      </p:sp>
      <p:pic>
        <p:nvPicPr>
          <p:cNvPr id="243" name="Picture 2" descr="Picture 2"/>
          <p:cNvPicPr>
            <a:picLocks noChangeAspect="1"/>
          </p:cNvPicPr>
          <p:nvPr/>
        </p:nvPicPr>
        <p:blipFill>
          <a:blip r:embed="rId2">
            <a:extLst/>
          </a:blip>
          <a:stretch>
            <a:fillRect/>
          </a:stretch>
        </p:blipFill>
        <p:spPr>
          <a:xfrm>
            <a:off x="6248400" y="838200"/>
            <a:ext cx="423518" cy="423518"/>
          </a:xfrm>
          <a:prstGeom prst="rect">
            <a:avLst/>
          </a:prstGeom>
          <a:ln w="12700">
            <a:miter lim="400000"/>
          </a:ln>
        </p:spPr>
      </p:pic>
      <p:pic>
        <p:nvPicPr>
          <p:cNvPr id="244" name="Picture 2" descr="Picture 2"/>
          <p:cNvPicPr>
            <a:picLocks noChangeAspect="1"/>
          </p:cNvPicPr>
          <p:nvPr/>
        </p:nvPicPr>
        <p:blipFill>
          <a:blip r:embed="rId2">
            <a:extLst/>
          </a:blip>
          <a:stretch>
            <a:fillRect/>
          </a:stretch>
        </p:blipFill>
        <p:spPr>
          <a:xfrm>
            <a:off x="5257800" y="1290621"/>
            <a:ext cx="423518" cy="423519"/>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43"/>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24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44" grpId="2"/>
      <p:bldP build="whole" bldLvl="1" animBg="1" rev="0" advAuto="0" spid="243" grpId="1"/>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6" name="Title 1"/>
          <p:cNvSpPr txBox="1"/>
          <p:nvPr>
            <p:ph type="title"/>
          </p:nvPr>
        </p:nvSpPr>
        <p:spPr>
          <a:prstGeom prst="rect">
            <a:avLst/>
          </a:prstGeom>
        </p:spPr>
        <p:txBody>
          <a:bodyPr/>
          <a:lstStyle/>
          <a:p>
            <a:pPr/>
            <a:r>
              <a:t>.trim()</a:t>
            </a:r>
          </a:p>
        </p:txBody>
      </p:sp>
      <p:sp>
        <p:nvSpPr>
          <p:cNvPr id="247" name="Slide Number Placeholder 2"/>
          <p:cNvSpPr txBox="1"/>
          <p:nvPr>
            <p:ph type="sldNum" sz="quarter" idx="2"/>
          </p:nvPr>
        </p:nvSpPr>
        <p:spPr>
          <a:xfrm>
            <a:off x="8469649" y="6330331"/>
            <a:ext cx="217151" cy="31339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48" name="TextBox 4"/>
          <p:cNvSpPr txBox="1"/>
          <p:nvPr/>
        </p:nvSpPr>
        <p:spPr>
          <a:xfrm>
            <a:off x="152400" y="1069768"/>
            <a:ext cx="8610600" cy="29922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A String's trim method can be used to remove leading and trailing spaces from a string. </a:t>
            </a:r>
          </a:p>
          <a:p>
            <a:pPr/>
          </a:p>
          <a:p>
            <a:pPr/>
            <a:r>
              <a:t>Specifically, "some string".trim() removes all newlines, spaces (including non-breaking spaces), and tabs from the beginning and end of the supplied string. If these whitespace characters occur in the middle of the string, they are preserved.</a:t>
            </a:r>
          </a:p>
          <a:p>
            <a:pPr/>
          </a:p>
          <a:p>
            <a:pPr>
              <a:defRPr b="1">
                <a:solidFill>
                  <a:schemeClr val="accent2"/>
                </a:solidFill>
              </a:defRPr>
            </a:pPr>
            <a:r>
              <a:t>For</a:t>
            </a:r>
            <a:r>
              <a:rPr b="0"/>
              <a:t> </a:t>
            </a:r>
            <a:r>
              <a:t>example:</a:t>
            </a:r>
            <a:br/>
            <a:r>
              <a:rPr b="0">
                <a:solidFill>
                  <a:srgbClr val="000000"/>
                </a:solidFill>
                <a:latin typeface="Courier New"/>
                <a:ea typeface="Courier New"/>
                <a:cs typeface="Courier New"/>
                <a:sym typeface="Courier New"/>
              </a:rPr>
              <a:t>var mytitle = "  do androids dream?    ".trim();  </a:t>
            </a:r>
            <a:endParaRPr b="0">
              <a:solidFill>
                <a:srgbClr val="000000"/>
              </a:solidFill>
              <a:latin typeface="Courier New"/>
              <a:ea typeface="Courier New"/>
              <a:cs typeface="Courier New"/>
              <a:sym typeface="Courier New"/>
            </a:endParaRPr>
          </a:p>
          <a:p>
            <a:pPr>
              <a:defRPr b="1">
                <a:solidFill>
                  <a:schemeClr val="accent3">
                    <a:lumOff val="-11199"/>
                  </a:schemeClr>
                </a:solidFill>
                <a:latin typeface="Courier New"/>
                <a:ea typeface="Courier New"/>
                <a:cs typeface="Courier New"/>
                <a:sym typeface="Courier New"/>
              </a:defRPr>
            </a:pPr>
            <a:r>
              <a:rPr b="0"/>
              <a:t>//var mytitle == 'do androids dream?'</a:t>
            </a:r>
            <a:endParaRPr b="0">
              <a:solidFill>
                <a:srgbClr val="000000"/>
              </a:solidFill>
              <a:latin typeface="+mj-lt"/>
              <a:ea typeface="+mj-ea"/>
              <a:cs typeface="+mj-cs"/>
              <a:sym typeface="Arial"/>
            </a:endParaRPr>
          </a:p>
        </p:txBody>
      </p:sp>
      <p:sp>
        <p:nvSpPr>
          <p:cNvPr id="249" name="TextBox 7"/>
          <p:cNvSpPr txBox="1"/>
          <p:nvPr/>
        </p:nvSpPr>
        <p:spPr>
          <a:xfrm>
            <a:off x="361719" y="3794326"/>
            <a:ext cx="8325082" cy="1468262"/>
          </a:xfrm>
          <a:prstGeom prst="rect">
            <a:avLst/>
          </a:prstGeom>
          <a:ln w="50800">
            <a:solidFill>
              <a:schemeClr val="accent2"/>
            </a:solidFill>
          </a:ln>
          <a:extLst>
            <a:ext uri="{C572A759-6A51-4108-AA02-DFA0A04FC94B}">
              <ma14:wrappingTextBoxFlag xmlns:ma14="http://schemas.microsoft.com/office/mac/drawingml/2011/main" val="1"/>
            </a:ext>
          </a:extLst>
        </p:spPr>
        <p:txBody>
          <a:bodyPr lIns="45719" rIns="45719">
            <a:spAutoFit/>
          </a:bodyPr>
          <a:lstStyle/>
          <a:p>
            <a:pPr/>
            <a:r>
              <a:t>Another way to use .trim() is to attach it as a method to another jQuery method.  This is called </a:t>
            </a:r>
            <a:r>
              <a:rPr b="1"/>
              <a:t>chaining.</a:t>
            </a:r>
            <a:br>
              <a:rPr b="1"/>
            </a:br>
            <a:br>
              <a:rPr b="1"/>
            </a:br>
            <a:r>
              <a:rPr b="1">
                <a:solidFill>
                  <a:schemeClr val="accent2"/>
                </a:solidFill>
              </a:rPr>
              <a:t>For example:</a:t>
            </a:r>
            <a:br>
              <a:rPr b="1">
                <a:solidFill>
                  <a:schemeClr val="accent2"/>
                </a:solidFill>
              </a:rPr>
            </a:br>
            <a:r>
              <a:t>var some_variable = (‘#some_tag_id’).val().trim(); </a:t>
            </a:r>
          </a:p>
        </p:txBody>
      </p:sp>
      <p:pic>
        <p:nvPicPr>
          <p:cNvPr id="250" name="Picture 2" descr="Picture 2"/>
          <p:cNvPicPr>
            <a:picLocks noChangeAspect="1"/>
          </p:cNvPicPr>
          <p:nvPr/>
        </p:nvPicPr>
        <p:blipFill>
          <a:blip r:embed="rId2">
            <a:extLst/>
          </a:blip>
          <a:stretch>
            <a:fillRect/>
          </a:stretch>
        </p:blipFill>
        <p:spPr>
          <a:xfrm>
            <a:off x="8187776" y="5110796"/>
            <a:ext cx="845649" cy="848495"/>
          </a:xfrm>
          <a:prstGeom prst="rect">
            <a:avLst/>
          </a:prstGeom>
          <a:ln w="12700">
            <a:miter lim="400000"/>
          </a:ln>
        </p:spPr>
      </p:pic>
      <p:sp>
        <p:nvSpPr>
          <p:cNvPr id="251" name="TextBox 9"/>
          <p:cNvSpPr txBox="1"/>
          <p:nvPr/>
        </p:nvSpPr>
        <p:spPr>
          <a:xfrm>
            <a:off x="3962399" y="5101271"/>
            <a:ext cx="3996777" cy="8840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r"/>
            <a:br/>
            <a:r>
              <a:t>See example:</a:t>
            </a:r>
            <a:br/>
            <a:r>
              <a:t>validate_02.html</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51"/>
                                        </p:tgtEl>
                                        <p:attrNameLst>
                                          <p:attrName>style.visibility</p:attrName>
                                        </p:attrNameLst>
                                      </p:cBhvr>
                                      <p:to>
                                        <p:strVal val="visible"/>
                                      </p:to>
                                    </p:set>
                                  </p:childTnLst>
                                </p:cTn>
                              </p:par>
                            </p:childTnLst>
                          </p:cTn>
                        </p:par>
                        <p:par>
                          <p:cTn id="11" fill="hold">
                            <p:stCondLst>
                              <p:cond delay="0"/>
                            </p:stCondLst>
                            <p:childTnLst>
                              <p:par>
                                <p:cTn id="12" presetClass="entr" nodeType="afterEffect" presetSubtype="0" presetID="1" grpId="3" fill="hold">
                                  <p:stCondLst>
                                    <p:cond delay="0"/>
                                  </p:stCondLst>
                                  <p:iterate type="el" backwards="0">
                                    <p:tmAbs val="0"/>
                                  </p:iterate>
                                  <p:childTnLst>
                                    <p:set>
                                      <p:cBhvr>
                                        <p:cTn id="13" fill="hold"/>
                                        <p:tgtEl>
                                          <p:spTgt spid="25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0" grpId="3"/>
      <p:bldP build="whole" bldLvl="1" animBg="1" rev="0" advAuto="0" spid="251" grpId="2"/>
      <p:bldP build="whole" bldLvl="1" animBg="1" rev="0" advAuto="0" spid="249" grpId="1"/>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3" name="Title 1"/>
          <p:cNvSpPr txBox="1"/>
          <p:nvPr>
            <p:ph type="title"/>
          </p:nvPr>
        </p:nvSpPr>
        <p:spPr>
          <a:prstGeom prst="rect">
            <a:avLst/>
          </a:prstGeom>
        </p:spPr>
        <p:txBody>
          <a:bodyPr/>
          <a:lstStyle/>
          <a:p>
            <a:pPr/>
            <a:r>
              <a:t>The value of a select tag</a:t>
            </a:r>
          </a:p>
        </p:txBody>
      </p:sp>
      <p:sp>
        <p:nvSpPr>
          <p:cNvPr id="254" name="Slide Number Placeholder 2"/>
          <p:cNvSpPr txBox="1"/>
          <p:nvPr>
            <p:ph type="sldNum" sz="quarter" idx="2"/>
          </p:nvPr>
        </p:nvSpPr>
        <p:spPr>
          <a:xfrm>
            <a:off x="8469649" y="6330331"/>
            <a:ext cx="217151" cy="31339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55" name="TextBox 4"/>
          <p:cNvSpPr txBox="1"/>
          <p:nvPr/>
        </p:nvSpPr>
        <p:spPr>
          <a:xfrm>
            <a:off x="3962399" y="5101271"/>
            <a:ext cx="3996777" cy="8840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r"/>
            <a:br/>
            <a:r>
              <a:t>See example:</a:t>
            </a:r>
            <a:br/>
            <a:r>
              <a:t>validate_03.html</a:t>
            </a:r>
          </a:p>
        </p:txBody>
      </p:sp>
      <p:sp>
        <p:nvSpPr>
          <p:cNvPr id="256" name="TextBox 5"/>
          <p:cNvSpPr txBox="1"/>
          <p:nvPr/>
        </p:nvSpPr>
        <p:spPr>
          <a:xfrm>
            <a:off x="412213" y="4602110"/>
            <a:ext cx="8325082" cy="718131"/>
          </a:xfrm>
          <a:prstGeom prst="rect">
            <a:avLst/>
          </a:prstGeom>
          <a:ln w="50800">
            <a:solidFill>
              <a:schemeClr val="accent2"/>
            </a:solidFill>
          </a:ln>
          <a:extLst>
            <a:ext uri="{C572A759-6A51-4108-AA02-DFA0A04FC94B}">
              <ma14:wrappingTextBoxFlag xmlns:ma14="http://schemas.microsoft.com/office/mac/drawingml/2011/main" val="1"/>
            </a:ext>
          </a:extLst>
        </p:spPr>
        <p:txBody>
          <a:bodyPr lIns="45719" rIns="45719">
            <a:spAutoFit/>
          </a:bodyPr>
          <a:lstStyle>
            <a:lvl1pPr>
              <a:defRPr sz="2000"/>
            </a:lvl1pPr>
          </a:lstStyle>
          <a:p>
            <a:pPr/>
            <a:r>
              <a:t>Warning!  There are a lot of different ways to do this.  What we’re demonstrating here is one of the more simple approaches.</a:t>
            </a:r>
          </a:p>
        </p:txBody>
      </p:sp>
      <p:sp>
        <p:nvSpPr>
          <p:cNvPr id="257" name="TextBox 6"/>
          <p:cNvSpPr txBox="1"/>
          <p:nvPr/>
        </p:nvSpPr>
        <p:spPr>
          <a:xfrm>
            <a:off x="266700" y="1845555"/>
            <a:ext cx="8610600" cy="35066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Using jQuery to determine the value of an HTML select tag is a two-step process.</a:t>
            </a:r>
          </a:p>
        </p:txBody>
      </p:sp>
      <p:grpSp>
        <p:nvGrpSpPr>
          <p:cNvPr id="260" name="Picture 7"/>
          <p:cNvGrpSpPr/>
          <p:nvPr/>
        </p:nvGrpSpPr>
        <p:grpSpPr>
          <a:xfrm>
            <a:off x="266700" y="1048239"/>
            <a:ext cx="5473404" cy="571521"/>
            <a:chOff x="0" y="0"/>
            <a:chExt cx="5473403" cy="571520"/>
          </a:xfrm>
        </p:grpSpPr>
        <p:sp>
          <p:nvSpPr>
            <p:cNvPr id="258" name="Rectangle"/>
            <p:cNvSpPr/>
            <p:nvPr/>
          </p:nvSpPr>
          <p:spPr>
            <a:xfrm>
              <a:off x="0" y="0"/>
              <a:ext cx="5473404" cy="571521"/>
            </a:xfrm>
            <a:prstGeom prst="rect">
              <a:avLst/>
            </a:prstGeom>
            <a:solidFill>
              <a:schemeClr val="accent4">
                <a:lumOff val="48879"/>
              </a:schemeClr>
            </a:solidFill>
            <a:ln w="12700" cap="flat">
              <a:noFill/>
              <a:miter lim="400000"/>
            </a:ln>
            <a:effectLst/>
          </p:spPr>
          <p:txBody>
            <a:bodyPr wrap="square" lIns="45719" tIns="45719" rIns="45719" bIns="45719" numCol="1" anchor="ctr">
              <a:noAutofit/>
            </a:bodyPr>
            <a:lstStyle/>
            <a:p>
              <a:pPr/>
            </a:p>
          </p:txBody>
        </p:sp>
        <p:pic>
          <p:nvPicPr>
            <p:cNvPr id="259" name="image7.png" descr="image7.png"/>
            <p:cNvPicPr>
              <a:picLocks noChangeAspect="1"/>
            </p:cNvPicPr>
            <p:nvPr/>
          </p:nvPicPr>
          <p:blipFill>
            <a:blip r:embed="rId2">
              <a:extLst/>
            </a:blip>
            <a:stretch>
              <a:fillRect/>
            </a:stretch>
          </p:blipFill>
          <p:spPr>
            <a:xfrm>
              <a:off x="0" y="0"/>
              <a:ext cx="5473404" cy="571521"/>
            </a:xfrm>
            <a:prstGeom prst="rect">
              <a:avLst/>
            </a:prstGeom>
            <a:ln w="190500" cap="rnd">
              <a:solidFill>
                <a:schemeClr val="accent3">
                  <a:lumOff val="44000"/>
                </a:schemeClr>
              </a:solidFill>
              <a:prstDash val="solid"/>
              <a:round/>
            </a:ln>
            <a:effectLst>
              <a:outerShdw sx="100000" sy="100000" kx="0" ky="0" algn="b" rotWithShape="0" blurRad="50800" dist="0" dir="0">
                <a:srgbClr val="000000">
                  <a:alpha val="41000"/>
                </a:srgbClr>
              </a:outerShdw>
            </a:effectLst>
          </p:spPr>
        </p:pic>
      </p:grpSp>
      <p:sp>
        <p:nvSpPr>
          <p:cNvPr id="261" name="Arrow: Up 8"/>
          <p:cNvSpPr/>
          <p:nvPr/>
        </p:nvSpPr>
        <p:spPr>
          <a:xfrm rot="17099295">
            <a:off x="5770290" y="1152228"/>
            <a:ext cx="381001" cy="457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9000"/>
                </a:moveTo>
                <a:lnTo>
                  <a:pt x="10800" y="0"/>
                </a:lnTo>
                <a:lnTo>
                  <a:pt x="21600" y="9000"/>
                </a:lnTo>
                <a:lnTo>
                  <a:pt x="16200" y="9000"/>
                </a:lnTo>
                <a:lnTo>
                  <a:pt x="16200" y="21600"/>
                </a:lnTo>
                <a:lnTo>
                  <a:pt x="5400" y="21600"/>
                </a:lnTo>
                <a:lnTo>
                  <a:pt x="5400" y="9000"/>
                </a:lnTo>
                <a:close/>
              </a:path>
            </a:pathLst>
          </a:custGeom>
          <a:solidFill>
            <a:schemeClr val="accent3">
              <a:lumOff val="44000"/>
            </a:schemeClr>
          </a:solidFill>
          <a:ln w="25400">
            <a:solidFill>
              <a:schemeClr val="accent2"/>
            </a:solidFill>
          </a:ln>
        </p:spPr>
        <p:txBody>
          <a:bodyPr lIns="45719" rIns="45719" anchor="ctr"/>
          <a:lstStyle/>
          <a:p>
            <a:pPr algn="ctr">
              <a:defRPr>
                <a:solidFill>
                  <a:schemeClr val="accent3">
                    <a:lumOff val="44000"/>
                  </a:schemeClr>
                </a:solidFill>
              </a:defRPr>
            </a:pPr>
          </a:p>
        </p:txBody>
      </p:sp>
      <p:sp>
        <p:nvSpPr>
          <p:cNvPr id="262" name="TextBox 9"/>
          <p:cNvSpPr txBox="1"/>
          <p:nvPr/>
        </p:nvSpPr>
        <p:spPr>
          <a:xfrm>
            <a:off x="6230880" y="1333998"/>
            <a:ext cx="2303520" cy="35066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a:solidFill>
                  <a:schemeClr val="accent2"/>
                </a:solidFill>
              </a:defRPr>
            </a:lvl1pPr>
          </a:lstStyle>
          <a:p>
            <a:pPr/>
            <a:r>
              <a:t>HTML Select Tag</a:t>
            </a:r>
          </a:p>
        </p:txBody>
      </p:sp>
      <p:sp>
        <p:nvSpPr>
          <p:cNvPr id="263" name="TextBox 10"/>
          <p:cNvSpPr txBox="1"/>
          <p:nvPr/>
        </p:nvSpPr>
        <p:spPr>
          <a:xfrm>
            <a:off x="409459" y="2438399"/>
            <a:ext cx="4543542" cy="1950863"/>
          </a:xfrm>
          <a:prstGeom prst="rect">
            <a:avLst/>
          </a:prstGeom>
          <a:ln w="50800">
            <a:solidFill>
              <a:schemeClr val="accent2"/>
            </a:solidFill>
          </a:ln>
          <a:extLst>
            <a:ext uri="{C572A759-6A51-4108-AA02-DFA0A04FC94B}">
              <ma14:wrappingTextBoxFlag xmlns:ma14="http://schemas.microsoft.com/office/mac/drawingml/2011/main" val="1"/>
            </a:ext>
          </a:extLst>
        </p:spPr>
        <p:txBody>
          <a:bodyPr lIns="45719" rIns="45719">
            <a:spAutoFit/>
          </a:bodyPr>
          <a:lstStyle/>
          <a:p>
            <a:pPr/>
            <a:r>
              <a:t>#1 - Give every &lt;option&gt; tag a value:</a:t>
            </a:r>
            <a:br/>
            <a:br/>
            <a:r>
              <a:rPr sz="1400"/>
              <a:t>&lt;select id="idYourFav" name="favorite_color"&gt;</a:t>
            </a:r>
            <a:endParaRPr sz="1400"/>
          </a:p>
          <a:p>
            <a:pPr>
              <a:defRPr sz="1400"/>
            </a:pPr>
            <a:r>
              <a:t>            &lt;option </a:t>
            </a:r>
            <a:r>
              <a:rPr b="1"/>
              <a:t>value</a:t>
            </a:r>
            <a:r>
              <a:t>=""&gt;Please choose&lt;/option&gt;</a:t>
            </a:r>
          </a:p>
          <a:p>
            <a:pPr>
              <a:defRPr sz="1400"/>
            </a:pPr>
            <a:r>
              <a:t>            &lt;option </a:t>
            </a:r>
            <a:r>
              <a:rPr b="1"/>
              <a:t>value</a:t>
            </a:r>
            <a:r>
              <a:t>="red"&gt;Red&lt;/option&gt;</a:t>
            </a:r>
          </a:p>
          <a:p>
            <a:pPr>
              <a:defRPr sz="1400"/>
            </a:pPr>
            <a:r>
              <a:t>            &lt;option </a:t>
            </a:r>
            <a:r>
              <a:rPr b="1"/>
              <a:t>value</a:t>
            </a:r>
            <a:r>
              <a:t>="orange"&gt;Orange&lt;/option&gt; </a:t>
            </a:r>
          </a:p>
          <a:p>
            <a:pPr>
              <a:defRPr sz="1400"/>
            </a:pPr>
            <a:r>
              <a:t>        &lt;/select&gt;</a:t>
            </a:r>
          </a:p>
        </p:txBody>
      </p:sp>
      <p:pic>
        <p:nvPicPr>
          <p:cNvPr id="264" name="Picture 2" descr="Picture 2"/>
          <p:cNvPicPr>
            <a:picLocks noChangeAspect="1"/>
          </p:cNvPicPr>
          <p:nvPr/>
        </p:nvPicPr>
        <p:blipFill>
          <a:blip r:embed="rId3">
            <a:extLst/>
          </a:blip>
          <a:stretch>
            <a:fillRect/>
          </a:stretch>
        </p:blipFill>
        <p:spPr>
          <a:xfrm>
            <a:off x="8187776" y="5110796"/>
            <a:ext cx="845649" cy="848495"/>
          </a:xfrm>
          <a:prstGeom prst="rect">
            <a:avLst/>
          </a:prstGeom>
          <a:ln w="12700">
            <a:miter lim="400000"/>
          </a:ln>
        </p:spPr>
      </p:pic>
      <p:sp>
        <p:nvSpPr>
          <p:cNvPr id="265" name="TextBox 11"/>
          <p:cNvSpPr txBox="1"/>
          <p:nvPr/>
        </p:nvSpPr>
        <p:spPr>
          <a:xfrm>
            <a:off x="5181600" y="2414650"/>
            <a:ext cx="3505200" cy="1823862"/>
          </a:xfrm>
          <a:prstGeom prst="rect">
            <a:avLst/>
          </a:prstGeom>
          <a:ln w="50800">
            <a:solidFill>
              <a:schemeClr val="accent2"/>
            </a:solidFill>
          </a:ln>
          <a:extLst>
            <a:ext uri="{C572A759-6A51-4108-AA02-DFA0A04FC94B}">
              <ma14:wrappingTextBoxFlag xmlns:ma14="http://schemas.microsoft.com/office/mac/drawingml/2011/main" val="1"/>
            </a:ext>
          </a:extLst>
        </p:spPr>
        <p:txBody>
          <a:bodyPr lIns="45719" rIns="45719">
            <a:spAutoFit/>
          </a:bodyPr>
          <a:lstStyle/>
          <a:p>
            <a:pPr/>
            <a:r>
              <a:t>#2 – Get the value of the selected item with jQuery:</a:t>
            </a:r>
            <a:br/>
          </a:p>
          <a:p>
            <a:pPr>
              <a:defRPr sz="2400">
                <a:solidFill>
                  <a:schemeClr val="accent2"/>
                </a:solidFill>
              </a:defRPr>
            </a:pPr>
            <a:r>
              <a:t>$("#idYourFav").val()</a:t>
            </a:r>
          </a:p>
          <a:p>
            <a:pPr/>
            <a:b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26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25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255"/>
                                        </p:tgtEl>
                                        <p:attrNameLst>
                                          <p:attrName>style.visibility</p:attrName>
                                        </p:attrNameLst>
                                      </p:cBhvr>
                                      <p:to>
                                        <p:strVal val="visible"/>
                                      </p:to>
                                    </p:set>
                                  </p:childTnLst>
                                </p:cTn>
                              </p:par>
                            </p:childTnLst>
                          </p:cTn>
                        </p:par>
                        <p:par>
                          <p:cTn id="23" fill="hold">
                            <p:stCondLst>
                              <p:cond delay="0"/>
                            </p:stCondLst>
                            <p:childTnLst>
                              <p:par>
                                <p:cTn id="24" presetClass="entr" nodeType="afterEffect" presetSubtype="0" presetID="1" grpId="6" fill="hold">
                                  <p:stCondLst>
                                    <p:cond delay="0"/>
                                  </p:stCondLst>
                                  <p:iterate type="el" backwards="0">
                                    <p:tmAbs val="0"/>
                                  </p:iterate>
                                  <p:childTnLst>
                                    <p:set>
                                      <p:cBhvr>
                                        <p:cTn id="25" fill="hold"/>
                                        <p:tgtEl>
                                          <p:spTgt spid="26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65" grpId="3"/>
      <p:bldP build="whole" bldLvl="1" animBg="1" rev="0" advAuto="0" spid="255" grpId="5"/>
      <p:bldP build="whole" bldLvl="1" animBg="1" rev="0" advAuto="0" spid="256" grpId="4"/>
      <p:bldP build="whole" bldLvl="1" animBg="1" rev="0" advAuto="0" spid="264" grpId="6"/>
      <p:bldP build="whole" bldLvl="1" animBg="1" rev="0" advAuto="0" spid="263" grpId="2"/>
      <p:bldP build="whole" bldLvl="1" animBg="1" rev="0" advAuto="0" spid="257" grpId="1"/>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7" name="Title 1"/>
          <p:cNvSpPr txBox="1"/>
          <p:nvPr>
            <p:ph type="title"/>
          </p:nvPr>
        </p:nvSpPr>
        <p:spPr>
          <a:prstGeom prst="rect">
            <a:avLst/>
          </a:prstGeom>
        </p:spPr>
        <p:txBody>
          <a:bodyPr/>
          <a:lstStyle/>
          <a:p>
            <a:pPr/>
            <a:r>
              <a:t>The value of a radio button</a:t>
            </a:r>
          </a:p>
        </p:txBody>
      </p:sp>
      <p:sp>
        <p:nvSpPr>
          <p:cNvPr id="268" name="Slide Number Placeholder 2"/>
          <p:cNvSpPr txBox="1"/>
          <p:nvPr>
            <p:ph type="sldNum" sz="quarter" idx="2"/>
          </p:nvPr>
        </p:nvSpPr>
        <p:spPr>
          <a:xfrm>
            <a:off x="8469649" y="6330331"/>
            <a:ext cx="217151" cy="31339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69" name="TextBox 4"/>
          <p:cNvSpPr txBox="1"/>
          <p:nvPr/>
        </p:nvSpPr>
        <p:spPr>
          <a:xfrm>
            <a:off x="3962399" y="5101271"/>
            <a:ext cx="3996777" cy="8840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r"/>
            <a:br/>
            <a:r>
              <a:t>See example:</a:t>
            </a:r>
            <a:br/>
            <a:r>
              <a:t>validate_04.html</a:t>
            </a:r>
          </a:p>
        </p:txBody>
      </p:sp>
      <p:sp>
        <p:nvSpPr>
          <p:cNvPr id="270" name="Arrow: Up 8"/>
          <p:cNvSpPr/>
          <p:nvPr/>
        </p:nvSpPr>
        <p:spPr>
          <a:xfrm rot="15025061">
            <a:off x="5770290" y="1152228"/>
            <a:ext cx="381001" cy="457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9000"/>
                </a:moveTo>
                <a:lnTo>
                  <a:pt x="10800" y="0"/>
                </a:lnTo>
                <a:lnTo>
                  <a:pt x="21600" y="9000"/>
                </a:lnTo>
                <a:lnTo>
                  <a:pt x="16200" y="9000"/>
                </a:lnTo>
                <a:lnTo>
                  <a:pt x="16200" y="21600"/>
                </a:lnTo>
                <a:lnTo>
                  <a:pt x="5400" y="21600"/>
                </a:lnTo>
                <a:lnTo>
                  <a:pt x="5400" y="9000"/>
                </a:lnTo>
                <a:close/>
              </a:path>
            </a:pathLst>
          </a:custGeom>
          <a:solidFill>
            <a:schemeClr val="accent3">
              <a:lumOff val="44000"/>
            </a:schemeClr>
          </a:solidFill>
          <a:ln w="25400">
            <a:solidFill>
              <a:schemeClr val="accent2"/>
            </a:solidFill>
          </a:ln>
        </p:spPr>
        <p:txBody>
          <a:bodyPr lIns="45719" rIns="45719" anchor="ctr"/>
          <a:lstStyle/>
          <a:p>
            <a:pPr algn="ctr">
              <a:defRPr>
                <a:solidFill>
                  <a:schemeClr val="accent3">
                    <a:lumOff val="44000"/>
                  </a:schemeClr>
                </a:solidFill>
              </a:defRPr>
            </a:pPr>
          </a:p>
        </p:txBody>
      </p:sp>
      <p:sp>
        <p:nvSpPr>
          <p:cNvPr id="271" name="TextBox 9"/>
          <p:cNvSpPr txBox="1"/>
          <p:nvPr/>
        </p:nvSpPr>
        <p:spPr>
          <a:xfrm>
            <a:off x="6230880" y="1333999"/>
            <a:ext cx="2303520" cy="8840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a:solidFill>
                  <a:schemeClr val="accent2"/>
                </a:solidFill>
              </a:defRPr>
            </a:lvl1pPr>
          </a:lstStyle>
          <a:p>
            <a:pPr/>
            <a:r>
              <a:t>HTML radio buttons. All have the same name.</a:t>
            </a:r>
          </a:p>
        </p:txBody>
      </p:sp>
      <p:pic>
        <p:nvPicPr>
          <p:cNvPr id="272" name="Picture 2" descr="Picture 2"/>
          <p:cNvPicPr>
            <a:picLocks noChangeAspect="1"/>
          </p:cNvPicPr>
          <p:nvPr/>
        </p:nvPicPr>
        <p:blipFill>
          <a:blip r:embed="rId2">
            <a:extLst/>
          </a:blip>
          <a:stretch>
            <a:fillRect/>
          </a:stretch>
        </p:blipFill>
        <p:spPr>
          <a:xfrm>
            <a:off x="8187776" y="5110796"/>
            <a:ext cx="845649" cy="848495"/>
          </a:xfrm>
          <a:prstGeom prst="rect">
            <a:avLst/>
          </a:prstGeom>
          <a:ln w="12700">
            <a:miter lim="400000"/>
          </a:ln>
        </p:spPr>
      </p:pic>
      <p:sp>
        <p:nvSpPr>
          <p:cNvPr id="273" name="TextBox 11"/>
          <p:cNvSpPr txBox="1"/>
          <p:nvPr/>
        </p:nvSpPr>
        <p:spPr>
          <a:xfrm>
            <a:off x="493923" y="2584269"/>
            <a:ext cx="8116676" cy="1376869"/>
          </a:xfrm>
          <a:prstGeom prst="rect">
            <a:avLst/>
          </a:prstGeom>
          <a:ln w="50800">
            <a:solidFill>
              <a:schemeClr val="accent2"/>
            </a:solidFill>
          </a:ln>
          <a:extLst>
            <a:ext uri="{C572A759-6A51-4108-AA02-DFA0A04FC94B}">
              <ma14:wrappingTextBoxFlag xmlns:ma14="http://schemas.microsoft.com/office/mac/drawingml/2011/main" val="1"/>
            </a:ext>
          </a:extLst>
        </p:spPr>
        <p:txBody>
          <a:bodyPr lIns="45719" rIns="45719">
            <a:spAutoFit/>
          </a:bodyPr>
          <a:lstStyle/>
          <a:p>
            <a:pPr/>
            <a:r>
              <a:t>Get the value of the checked radio button with jQuery:</a:t>
            </a:r>
            <a:br/>
          </a:p>
          <a:p>
            <a:pPr>
              <a:defRPr sz="2400">
                <a:solidFill>
                  <a:schemeClr val="accent2"/>
                </a:solidFill>
              </a:defRPr>
            </a:pPr>
            <a:r>
              <a:t>$("input[name=favorite_color]:checked").val() </a:t>
            </a:r>
            <a:br/>
          </a:p>
        </p:txBody>
      </p:sp>
      <p:pic>
        <p:nvPicPr>
          <p:cNvPr id="274" name="Picture 12" descr="Picture 12"/>
          <p:cNvPicPr>
            <a:picLocks noChangeAspect="1"/>
          </p:cNvPicPr>
          <p:nvPr/>
        </p:nvPicPr>
        <p:blipFill>
          <a:blip r:embed="rId3">
            <a:extLst/>
          </a:blip>
          <a:stretch>
            <a:fillRect/>
          </a:stretch>
        </p:blipFill>
        <p:spPr>
          <a:xfrm>
            <a:off x="266700" y="1084615"/>
            <a:ext cx="5423614" cy="1182897"/>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69"/>
                                        </p:tgtEl>
                                        <p:attrNameLst>
                                          <p:attrName>style.visibility</p:attrName>
                                        </p:attrNameLst>
                                      </p:cBhvr>
                                      <p:to>
                                        <p:strVal val="visible"/>
                                      </p:to>
                                    </p:set>
                                  </p:childTnLst>
                                </p:cTn>
                              </p:par>
                            </p:childTnLst>
                          </p:cTn>
                        </p:par>
                        <p:par>
                          <p:cTn id="11" fill="hold">
                            <p:stCondLst>
                              <p:cond delay="0"/>
                            </p:stCondLst>
                            <p:childTnLst>
                              <p:par>
                                <p:cTn id="12" presetClass="entr" nodeType="afterEffect" presetSubtype="0" presetID="1" grpId="3" fill="hold">
                                  <p:stCondLst>
                                    <p:cond delay="0"/>
                                  </p:stCondLst>
                                  <p:iterate type="el" backwards="0">
                                    <p:tmAbs val="0"/>
                                  </p:iterate>
                                  <p:childTnLst>
                                    <p:set>
                                      <p:cBhvr>
                                        <p:cTn id="13" fill="hold"/>
                                        <p:tgtEl>
                                          <p:spTgt spid="27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69" grpId="2"/>
      <p:bldP build="whole" bldLvl="1" animBg="1" rev="0" advAuto="0" spid="272" grpId="3"/>
      <p:bldP build="whole" bldLvl="1" animBg="1" rev="0" advAuto="0" spid="273" grpId="1"/>
    </p:bldLst>
  </p:timing>
</p:sld>
</file>

<file path=ppt/theme/theme1.xml><?xml version="1.0" encoding="utf-8"?>
<a:theme xmlns:a="http://schemas.openxmlformats.org/drawingml/2006/main" xmlns:r="http://schemas.openxmlformats.org/officeDocument/2006/relationships" name="Default Design">
  <a:themeElements>
    <a:clrScheme name="Default Design">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Default Design">
      <a:majorFont>
        <a:latin typeface="Arial"/>
        <a:ea typeface="Arial"/>
        <a:cs typeface="Arial"/>
      </a:majorFont>
      <a:minorFont>
        <a:latin typeface="Helvetica"/>
        <a:ea typeface="Helvetica"/>
        <a:cs typeface="Helvetica"/>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Design">
  <a:themeElements>
    <a:clrScheme name="Default Design">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Default Design">
      <a:majorFont>
        <a:latin typeface="Arial"/>
        <a:ea typeface="Arial"/>
        <a:cs typeface="Arial"/>
      </a:majorFont>
      <a:minorFont>
        <a:latin typeface="Helvetica"/>
        <a:ea typeface="Helvetica"/>
        <a:cs typeface="Helvetica"/>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