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9E1B3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400"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111" name="Title Text"/>
          <p:cNvSpPr txBox="1"/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9E1B34"/>
          </a:solidFill>
        </p:spPr>
        <p:txBody>
          <a:bodyPr/>
          <a:lstStyle>
            <a:lvl1pPr indent="338138" algn="l">
              <a:defRPr sz="32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8356639" y="6330331"/>
            <a:ext cx="330161" cy="31339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E1B34"/>
          </a:solidFill>
        </p:spPr>
        <p:txBody>
          <a:bodyPr/>
          <a:lstStyle>
            <a:lvl1pPr algn="l"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2pPr marL="790575" indent="-333375"/>
            <a:lvl3pPr marL="1234439" indent="-320039"/>
            <a:lvl4pPr marL="1727200" indent="-355600"/>
            <a:lvl5pPr marL="2184400" indent="-3556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500"/>
              </a:spcBef>
              <a:buSz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500"/>
              </a:spcBef>
              <a:buSz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8356639" y="6172200"/>
            <a:ext cx="330161" cy="31339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6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64930" marR="0" indent="-30773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181100" marR="0" indent="-2667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662545" marR="0" indent="-29094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488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060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063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20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w3schools.com/jquery/jquery_ref_ajax.asp" TargetMode="External"/><Relationship Id="rId3" Type="http://schemas.openxmlformats.org/officeDocument/2006/relationships/image" Target="../media/image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g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hyperlink" Target="https://en.wikipedia.org/wiki/ECMAScript" TargetMode="External"/><Relationship Id="rId6" Type="http://schemas.openxmlformats.org/officeDocument/2006/relationships/image" Target="../media/image21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22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g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2"/>
          <p:cNvSpPr txBox="1"/>
          <p:nvPr>
            <p:ph type="title" idx="4294967295"/>
          </p:nvPr>
        </p:nvSpPr>
        <p:spPr>
          <a:xfrm>
            <a:off x="0" y="1143000"/>
            <a:ext cx="9144000" cy="1749425"/>
          </a:xfrm>
          <a:prstGeom prst="rect">
            <a:avLst/>
          </a:prstGeom>
          <a:solidFill>
            <a:srgbClr val="9C1831"/>
          </a:solidFill>
        </p:spPr>
        <p:txBody>
          <a:bodyPr/>
          <a:lstStyle/>
          <a:p>
            <a:pPr>
              <a:defRPr sz="3600"/>
            </a:pPr>
            <a:br/>
            <a:r>
              <a:rPr sz="3200">
                <a:solidFill>
                  <a:schemeClr val="accent3">
                    <a:lumOff val="44000"/>
                  </a:schemeClr>
                </a:solidFill>
              </a:rPr>
              <a:t>Introduction to AJAX and JSON</a:t>
            </a:r>
            <a:br>
              <a:rPr sz="3200">
                <a:solidFill>
                  <a:schemeClr val="accent3">
                    <a:lumOff val="44000"/>
                  </a:schemeClr>
                </a:solidFill>
              </a:rPr>
            </a:br>
          </a:p>
        </p:txBody>
      </p:sp>
      <p:sp>
        <p:nvSpPr>
          <p:cNvPr id="122" name="TextBox 2"/>
          <p:cNvSpPr txBox="1"/>
          <p:nvPr/>
        </p:nvSpPr>
        <p:spPr>
          <a:xfrm>
            <a:off x="685800" y="3124200"/>
            <a:ext cx="7848600" cy="1770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MIS 2402</a:t>
            </a:r>
            <a:endParaRPr sz="2400"/>
          </a:p>
          <a:p>
            <a:pPr algn="ctr"/>
            <a:r>
              <a:t>Maxwell Furman</a:t>
            </a:r>
            <a:endParaRPr sz="2400"/>
          </a:p>
          <a:p>
            <a:pPr algn="ctr"/>
            <a:r>
              <a:t>Department of MIS</a:t>
            </a:r>
            <a:endParaRPr sz="2400"/>
          </a:p>
          <a:p>
            <a:pPr algn="ctr"/>
            <a:r>
              <a:t>Fox School of Business</a:t>
            </a:r>
            <a:endParaRPr sz="2400"/>
          </a:p>
          <a:p>
            <a:pPr algn="ctr"/>
            <a:r>
              <a:t>Temple University</a:t>
            </a:r>
            <a:endParaRPr sz="2400"/>
          </a:p>
        </p:txBody>
      </p:sp>
      <p:pic>
        <p:nvPicPr>
          <p:cNvPr id="12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939" y="0"/>
            <a:ext cx="9164640" cy="1146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So, what’s AJAX?</a:t>
            </a:r>
          </a:p>
        </p:txBody>
      </p:sp>
      <p:sp>
        <p:nvSpPr>
          <p:cNvPr id="191" name="Content Placeholder 2"/>
          <p:cNvSpPr txBox="1"/>
          <p:nvPr/>
        </p:nvSpPr>
        <p:spPr>
          <a:xfrm>
            <a:off x="533400" y="849394"/>
            <a:ext cx="8077200" cy="94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spcBef>
                <a:spcPts val="600"/>
              </a:spcBef>
              <a:defRPr sz="6000"/>
            </a:lvl1pPr>
          </a:lstStyle>
          <a:p>
            <a:pPr/>
            <a:r>
              <a:t>Synchronous</a:t>
            </a:r>
          </a:p>
        </p:txBody>
      </p:sp>
      <p:sp>
        <p:nvSpPr>
          <p:cNvPr id="192" name="Slide Number Placeholder 4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3" name="beyonce-halftime.jpg" descr="beyonce-halfti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1527" y="2031999"/>
            <a:ext cx="5160946" cy="3440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So, what’s AJAX?</a:t>
            </a:r>
          </a:p>
        </p:txBody>
      </p:sp>
      <p:sp>
        <p:nvSpPr>
          <p:cNvPr id="196" name="Content Placeholder 2"/>
          <p:cNvSpPr txBox="1"/>
          <p:nvPr/>
        </p:nvSpPr>
        <p:spPr>
          <a:xfrm>
            <a:off x="533400" y="777635"/>
            <a:ext cx="8077200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spcBef>
                <a:spcPts val="600"/>
              </a:spcBef>
              <a:defRPr sz="4000"/>
            </a:lvl1pPr>
          </a:lstStyle>
          <a:p>
            <a:pPr/>
            <a:r>
              <a:t>Asynchronous</a:t>
            </a:r>
          </a:p>
        </p:txBody>
      </p:sp>
      <p:sp>
        <p:nvSpPr>
          <p:cNvPr id="197" name="Slide Number Placeholder 4"/>
          <p:cNvSpPr txBox="1"/>
          <p:nvPr>
            <p:ph type="sldNum" sz="quarter" idx="2"/>
          </p:nvPr>
        </p:nvSpPr>
        <p:spPr>
          <a:xfrm>
            <a:off x="8371720" y="6330331"/>
            <a:ext cx="315081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8" name="Screen Shot 2018-10-22 at 11.30.04 PM.png" descr="Screen Shot 2018-10-22 at 11.30.04 PM.png"/>
          <p:cNvPicPr>
            <a:picLocks noChangeAspect="1"/>
          </p:cNvPicPr>
          <p:nvPr/>
        </p:nvPicPr>
        <p:blipFill>
          <a:blip r:embed="rId2">
            <a:extLst/>
          </a:blip>
          <a:srcRect l="0" t="2999" r="17132" b="500"/>
          <a:stretch>
            <a:fillRect/>
          </a:stretch>
        </p:blipFill>
        <p:spPr>
          <a:xfrm>
            <a:off x="1839912" y="1591992"/>
            <a:ext cx="5464045" cy="4436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beyonce-halftime.jpg" descr="beyonce-halftim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4476" y="1952540"/>
            <a:ext cx="5236901" cy="3490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So, what’s AJAX?</a:t>
            </a:r>
          </a:p>
        </p:txBody>
      </p:sp>
      <p:sp>
        <p:nvSpPr>
          <p:cNvPr id="202" name="Slide Number Placeholder 4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3" name="on-the-phone.jpg" descr="on-the-ph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730" y="1305272"/>
            <a:ext cx="3619501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checking-phone.jpg" descr="checking-phon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6914" y="3484704"/>
            <a:ext cx="4834693" cy="2509895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VS"/>
          <p:cNvSpPr txBox="1"/>
          <p:nvPr/>
        </p:nvSpPr>
        <p:spPr>
          <a:xfrm>
            <a:off x="5694605" y="1871821"/>
            <a:ext cx="1052871" cy="893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5600"/>
            </a:lvl1pPr>
          </a:lstStyle>
          <a:p>
            <a:pPr/>
            <a:r>
              <a:t>VS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 15"/>
          <p:cNvSpPr/>
          <p:nvPr/>
        </p:nvSpPr>
        <p:spPr>
          <a:xfrm>
            <a:off x="682283" y="1358780"/>
            <a:ext cx="2286001" cy="38100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0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AJAX uses JavaScript to call web services</a:t>
            </a:r>
          </a:p>
        </p:txBody>
      </p:sp>
      <p:sp>
        <p:nvSpPr>
          <p:cNvPr id="209" name="Rectangle 4"/>
          <p:cNvSpPr/>
          <p:nvPr/>
        </p:nvSpPr>
        <p:spPr>
          <a:xfrm>
            <a:off x="6172200" y="1371600"/>
            <a:ext cx="2286000" cy="379718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grpSp>
        <p:nvGrpSpPr>
          <p:cNvPr id="214" name="laptop"/>
          <p:cNvGrpSpPr/>
          <p:nvPr/>
        </p:nvGrpSpPr>
        <p:grpSpPr>
          <a:xfrm>
            <a:off x="1368084" y="1511180"/>
            <a:ext cx="685801" cy="685801"/>
            <a:chOff x="0" y="0"/>
            <a:chExt cx="685800" cy="685800"/>
          </a:xfrm>
        </p:grpSpPr>
        <p:sp>
          <p:nvSpPr>
            <p:cNvPr id="210" name="Rectangle"/>
            <p:cNvSpPr/>
            <p:nvPr/>
          </p:nvSpPr>
          <p:spPr>
            <a:xfrm>
              <a:off x="106743" y="-1"/>
              <a:ext cx="475140" cy="455519"/>
            </a:xfrm>
            <a:prstGeom prst="rect">
              <a:avLst/>
            </a:pr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1" name="Shape"/>
            <p:cNvSpPr/>
            <p:nvPr/>
          </p:nvSpPr>
          <p:spPr>
            <a:xfrm>
              <a:off x="0" y="478409"/>
              <a:ext cx="685800" cy="15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327" y="0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2" name="Rectangle"/>
            <p:cNvSpPr/>
            <p:nvPr/>
          </p:nvSpPr>
          <p:spPr>
            <a:xfrm>
              <a:off x="0" y="631094"/>
              <a:ext cx="685800" cy="54707"/>
            </a:xfrm>
            <a:prstGeom prst="rect">
              <a:avLst/>
            </a:pr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3" name="Shape"/>
            <p:cNvSpPr/>
            <p:nvPr/>
          </p:nvSpPr>
          <p:spPr>
            <a:xfrm>
              <a:off x="59404" y="48355"/>
              <a:ext cx="571247" cy="55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79" y="0"/>
                  </a:moveTo>
                  <a:lnTo>
                    <a:pt x="18820" y="0"/>
                  </a:lnTo>
                  <a:lnTo>
                    <a:pt x="18820" y="13968"/>
                  </a:lnTo>
                  <a:lnTo>
                    <a:pt x="2779" y="13968"/>
                  </a:lnTo>
                  <a:lnTo>
                    <a:pt x="2779" y="0"/>
                  </a:lnTo>
                  <a:close/>
                  <a:moveTo>
                    <a:pt x="1737" y="17460"/>
                  </a:moveTo>
                  <a:lnTo>
                    <a:pt x="1256" y="18158"/>
                  </a:lnTo>
                  <a:lnTo>
                    <a:pt x="20236" y="18158"/>
                  </a:lnTo>
                  <a:lnTo>
                    <a:pt x="19756" y="17460"/>
                  </a:lnTo>
                  <a:lnTo>
                    <a:pt x="1737" y="17460"/>
                  </a:lnTo>
                  <a:close/>
                  <a:moveTo>
                    <a:pt x="5213" y="20902"/>
                  </a:moveTo>
                  <a:lnTo>
                    <a:pt x="4892" y="21600"/>
                  </a:lnTo>
                  <a:lnTo>
                    <a:pt x="16681" y="21600"/>
                  </a:lnTo>
                  <a:lnTo>
                    <a:pt x="16361" y="20902"/>
                  </a:lnTo>
                  <a:lnTo>
                    <a:pt x="5213" y="20902"/>
                  </a:lnTo>
                  <a:close/>
                  <a:moveTo>
                    <a:pt x="1149" y="18607"/>
                  </a:moveTo>
                  <a:lnTo>
                    <a:pt x="641" y="19356"/>
                  </a:lnTo>
                  <a:lnTo>
                    <a:pt x="20905" y="19356"/>
                  </a:lnTo>
                  <a:lnTo>
                    <a:pt x="20371" y="18607"/>
                  </a:lnTo>
                  <a:lnTo>
                    <a:pt x="1149" y="18607"/>
                  </a:lnTo>
                  <a:close/>
                  <a:moveTo>
                    <a:pt x="534" y="19704"/>
                  </a:moveTo>
                  <a:lnTo>
                    <a:pt x="0" y="20452"/>
                  </a:lnTo>
                  <a:lnTo>
                    <a:pt x="21600" y="20452"/>
                  </a:lnTo>
                  <a:lnTo>
                    <a:pt x="21038" y="19704"/>
                  </a:lnTo>
                  <a:lnTo>
                    <a:pt x="534" y="1970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15" name="Right Arrow 7"/>
          <p:cNvSpPr/>
          <p:nvPr/>
        </p:nvSpPr>
        <p:spPr>
          <a:xfrm>
            <a:off x="3237570" y="2349380"/>
            <a:ext cx="2741646" cy="3048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16" name="Right Arrow 8"/>
          <p:cNvSpPr/>
          <p:nvPr/>
        </p:nvSpPr>
        <p:spPr>
          <a:xfrm rot="10800000">
            <a:off x="3171219" y="2958980"/>
            <a:ext cx="2792122" cy="3048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17" name="TextBox 11"/>
          <p:cNvSpPr txBox="1"/>
          <p:nvPr/>
        </p:nvSpPr>
        <p:spPr>
          <a:xfrm>
            <a:off x="3044483" y="1663580"/>
            <a:ext cx="312420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URL, referencing a </a:t>
            </a:r>
            <a:br/>
            <a:r>
              <a:t>web page</a:t>
            </a:r>
          </a:p>
        </p:txBody>
      </p:sp>
      <p:sp>
        <p:nvSpPr>
          <p:cNvPr id="218" name="TextBox 12"/>
          <p:cNvSpPr txBox="1"/>
          <p:nvPr/>
        </p:nvSpPr>
        <p:spPr>
          <a:xfrm>
            <a:off x="3442844" y="3263779"/>
            <a:ext cx="2231572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HTTP Response</a:t>
            </a:r>
            <a:br/>
            <a:r>
              <a:t>(the </a:t>
            </a:r>
            <a:r>
              <a:rPr b="1"/>
              <a:t>WHOLE </a:t>
            </a:r>
            <a:r>
              <a:t>page)</a:t>
            </a:r>
          </a:p>
        </p:txBody>
      </p:sp>
      <p:pic>
        <p:nvPicPr>
          <p:cNvPr id="21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1981200"/>
            <a:ext cx="923925" cy="8318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3" name="Flowchart: Magnetic Disk 14"/>
          <p:cNvGrpSpPr/>
          <p:nvPr/>
        </p:nvGrpSpPr>
        <p:grpSpPr>
          <a:xfrm>
            <a:off x="6400800" y="3733800"/>
            <a:ext cx="1447800" cy="1143000"/>
            <a:chOff x="0" y="0"/>
            <a:chExt cx="1447800" cy="1143000"/>
          </a:xfrm>
        </p:grpSpPr>
        <p:sp>
          <p:nvSpPr>
            <p:cNvPr id="220" name="Shape"/>
            <p:cNvSpPr/>
            <p:nvPr/>
          </p:nvSpPr>
          <p:spPr>
            <a:xfrm>
              <a:off x="0" y="0"/>
              <a:ext cx="1447800" cy="1143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21" name="Shape"/>
            <p:cNvSpPr/>
            <p:nvPr/>
          </p:nvSpPr>
          <p:spPr>
            <a:xfrm>
              <a:off x="0" y="0"/>
              <a:ext cx="1447800" cy="1143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25400" cap="flat">
              <a:solidFill>
                <a:srgbClr val="88A3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22" name="Database"/>
            <p:cNvSpPr txBox="1"/>
            <p:nvPr/>
          </p:nvSpPr>
          <p:spPr>
            <a:xfrm>
              <a:off x="0" y="491419"/>
              <a:ext cx="14478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pPr/>
              <a:r>
                <a:t>Database</a:t>
              </a:r>
            </a:p>
          </p:txBody>
        </p:sp>
      </p:grpSp>
      <p:sp>
        <p:nvSpPr>
          <p:cNvPr id="224" name="Up-Down Arrow 13"/>
          <p:cNvSpPr/>
          <p:nvPr/>
        </p:nvSpPr>
        <p:spPr>
          <a:xfrm>
            <a:off x="7010400" y="2971800"/>
            <a:ext cx="304800" cy="533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6171"/>
                </a:moveTo>
                <a:lnTo>
                  <a:pt x="10800" y="0"/>
                </a:lnTo>
                <a:lnTo>
                  <a:pt x="21600" y="6171"/>
                </a:lnTo>
                <a:lnTo>
                  <a:pt x="16200" y="6171"/>
                </a:lnTo>
                <a:lnTo>
                  <a:pt x="16200" y="15429"/>
                </a:lnTo>
                <a:lnTo>
                  <a:pt x="21600" y="15429"/>
                </a:lnTo>
                <a:lnTo>
                  <a:pt x="10800" y="21600"/>
                </a:lnTo>
                <a:lnTo>
                  <a:pt x="0" y="15429"/>
                </a:lnTo>
                <a:lnTo>
                  <a:pt x="5400" y="15429"/>
                </a:lnTo>
                <a:lnTo>
                  <a:pt x="5400" y="6171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25" name="TextBox 16"/>
          <p:cNvSpPr txBox="1"/>
          <p:nvPr/>
        </p:nvSpPr>
        <p:spPr>
          <a:xfrm>
            <a:off x="6553200" y="1524000"/>
            <a:ext cx="1828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Web Server</a:t>
            </a:r>
          </a:p>
        </p:txBody>
      </p:sp>
      <p:sp>
        <p:nvSpPr>
          <p:cNvPr id="226" name="Rectangle 17"/>
          <p:cNvSpPr/>
          <p:nvPr/>
        </p:nvSpPr>
        <p:spPr>
          <a:xfrm>
            <a:off x="987084" y="2349380"/>
            <a:ext cx="1600201" cy="25908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27" name="Rectangle 18"/>
          <p:cNvSpPr/>
          <p:nvPr/>
        </p:nvSpPr>
        <p:spPr>
          <a:xfrm>
            <a:off x="1063284" y="2958980"/>
            <a:ext cx="1447801" cy="18288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28" name="TextBox 16"/>
          <p:cNvSpPr txBox="1"/>
          <p:nvPr/>
        </p:nvSpPr>
        <p:spPr>
          <a:xfrm>
            <a:off x="1139484" y="2501780"/>
            <a:ext cx="12954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Browser</a:t>
            </a:r>
          </a:p>
        </p:txBody>
      </p:sp>
      <p:pic>
        <p:nvPicPr>
          <p:cNvPr id="22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1884" y="3720979"/>
            <a:ext cx="923926" cy="831851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extBox 16"/>
          <p:cNvSpPr txBox="1"/>
          <p:nvPr/>
        </p:nvSpPr>
        <p:spPr>
          <a:xfrm>
            <a:off x="1063284" y="3035180"/>
            <a:ext cx="137160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JavaScript Engine</a:t>
            </a:r>
          </a:p>
        </p:txBody>
      </p:sp>
      <p:sp>
        <p:nvSpPr>
          <p:cNvPr id="231" name="Up Arrow 28"/>
          <p:cNvSpPr/>
          <p:nvPr/>
        </p:nvSpPr>
        <p:spPr>
          <a:xfrm>
            <a:off x="4018717" y="4025779"/>
            <a:ext cx="990601" cy="106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029"/>
                </a:moveTo>
                <a:lnTo>
                  <a:pt x="10800" y="0"/>
                </a:lnTo>
                <a:lnTo>
                  <a:pt x="21600" y="10029"/>
                </a:lnTo>
                <a:lnTo>
                  <a:pt x="16200" y="10029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0029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>
            <a:solidFill>
              <a:srgbClr val="800000"/>
            </a:solidFill>
            <a:prstDash val="dash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32" name="TextBox 29"/>
          <p:cNvSpPr txBox="1"/>
          <p:nvPr/>
        </p:nvSpPr>
        <p:spPr>
          <a:xfrm>
            <a:off x="3561517" y="5168779"/>
            <a:ext cx="2057401" cy="88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800000"/>
                </a:solidFill>
              </a:defRPr>
            </a:lvl1pPr>
          </a:lstStyle>
          <a:p>
            <a:pPr/>
            <a:r>
              <a:t>Must load the whole page at once</a:t>
            </a:r>
          </a:p>
        </p:txBody>
      </p:sp>
      <p:sp>
        <p:nvSpPr>
          <p:cNvPr id="233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" grpId="1"/>
      <p:bldP build="whole" bldLvl="1" animBg="1" rev="0" advAuto="0" spid="23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15"/>
          <p:cNvSpPr/>
          <p:nvPr/>
        </p:nvSpPr>
        <p:spPr>
          <a:xfrm>
            <a:off x="682283" y="1282580"/>
            <a:ext cx="2286001" cy="38100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3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AJAX uses JavaScript to call resources</a:t>
            </a:r>
          </a:p>
        </p:txBody>
      </p:sp>
      <p:sp>
        <p:nvSpPr>
          <p:cNvPr id="237" name="Rectangle 4"/>
          <p:cNvSpPr/>
          <p:nvPr/>
        </p:nvSpPr>
        <p:spPr>
          <a:xfrm>
            <a:off x="6172200" y="1295400"/>
            <a:ext cx="2286000" cy="379718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grpSp>
        <p:nvGrpSpPr>
          <p:cNvPr id="242" name="laptop"/>
          <p:cNvGrpSpPr/>
          <p:nvPr/>
        </p:nvGrpSpPr>
        <p:grpSpPr>
          <a:xfrm>
            <a:off x="1368084" y="1434980"/>
            <a:ext cx="685801" cy="685801"/>
            <a:chOff x="0" y="0"/>
            <a:chExt cx="685800" cy="685800"/>
          </a:xfrm>
        </p:grpSpPr>
        <p:sp>
          <p:nvSpPr>
            <p:cNvPr id="238" name="Rectangle"/>
            <p:cNvSpPr/>
            <p:nvPr/>
          </p:nvSpPr>
          <p:spPr>
            <a:xfrm>
              <a:off x="106743" y="-1"/>
              <a:ext cx="475140" cy="455519"/>
            </a:xfrm>
            <a:prstGeom prst="rect">
              <a:avLst/>
            </a:pr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9" name="Shape"/>
            <p:cNvSpPr/>
            <p:nvPr/>
          </p:nvSpPr>
          <p:spPr>
            <a:xfrm>
              <a:off x="0" y="478409"/>
              <a:ext cx="685800" cy="15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327" y="0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0" name="Rectangle"/>
            <p:cNvSpPr/>
            <p:nvPr/>
          </p:nvSpPr>
          <p:spPr>
            <a:xfrm>
              <a:off x="0" y="631094"/>
              <a:ext cx="685800" cy="54707"/>
            </a:xfrm>
            <a:prstGeom prst="rect">
              <a:avLst/>
            </a:pr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1" name="Shape"/>
            <p:cNvSpPr/>
            <p:nvPr/>
          </p:nvSpPr>
          <p:spPr>
            <a:xfrm>
              <a:off x="59404" y="48355"/>
              <a:ext cx="571247" cy="55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79" y="0"/>
                  </a:moveTo>
                  <a:lnTo>
                    <a:pt x="18820" y="0"/>
                  </a:lnTo>
                  <a:lnTo>
                    <a:pt x="18820" y="13968"/>
                  </a:lnTo>
                  <a:lnTo>
                    <a:pt x="2779" y="13968"/>
                  </a:lnTo>
                  <a:lnTo>
                    <a:pt x="2779" y="0"/>
                  </a:lnTo>
                  <a:close/>
                  <a:moveTo>
                    <a:pt x="1737" y="17460"/>
                  </a:moveTo>
                  <a:lnTo>
                    <a:pt x="1256" y="18158"/>
                  </a:lnTo>
                  <a:lnTo>
                    <a:pt x="20236" y="18158"/>
                  </a:lnTo>
                  <a:lnTo>
                    <a:pt x="19756" y="17460"/>
                  </a:lnTo>
                  <a:lnTo>
                    <a:pt x="1737" y="17460"/>
                  </a:lnTo>
                  <a:close/>
                  <a:moveTo>
                    <a:pt x="5213" y="20902"/>
                  </a:moveTo>
                  <a:lnTo>
                    <a:pt x="4892" y="21600"/>
                  </a:lnTo>
                  <a:lnTo>
                    <a:pt x="16681" y="21600"/>
                  </a:lnTo>
                  <a:lnTo>
                    <a:pt x="16361" y="20902"/>
                  </a:lnTo>
                  <a:lnTo>
                    <a:pt x="5213" y="20902"/>
                  </a:lnTo>
                  <a:close/>
                  <a:moveTo>
                    <a:pt x="1149" y="18607"/>
                  </a:moveTo>
                  <a:lnTo>
                    <a:pt x="641" y="19356"/>
                  </a:lnTo>
                  <a:lnTo>
                    <a:pt x="20905" y="19356"/>
                  </a:lnTo>
                  <a:lnTo>
                    <a:pt x="20371" y="18607"/>
                  </a:lnTo>
                  <a:lnTo>
                    <a:pt x="1149" y="18607"/>
                  </a:lnTo>
                  <a:close/>
                  <a:moveTo>
                    <a:pt x="534" y="19704"/>
                  </a:moveTo>
                  <a:lnTo>
                    <a:pt x="0" y="20452"/>
                  </a:lnTo>
                  <a:lnTo>
                    <a:pt x="21600" y="20452"/>
                  </a:lnTo>
                  <a:lnTo>
                    <a:pt x="21038" y="19704"/>
                  </a:lnTo>
                  <a:lnTo>
                    <a:pt x="534" y="1970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24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1905000"/>
            <a:ext cx="923925" cy="8318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7" name="Flowchart: Magnetic Disk 14"/>
          <p:cNvGrpSpPr/>
          <p:nvPr/>
        </p:nvGrpSpPr>
        <p:grpSpPr>
          <a:xfrm>
            <a:off x="6400800" y="3657600"/>
            <a:ext cx="1447800" cy="1143000"/>
            <a:chOff x="0" y="0"/>
            <a:chExt cx="1447800" cy="1143000"/>
          </a:xfrm>
        </p:grpSpPr>
        <p:sp>
          <p:nvSpPr>
            <p:cNvPr id="244" name="Shape"/>
            <p:cNvSpPr/>
            <p:nvPr/>
          </p:nvSpPr>
          <p:spPr>
            <a:xfrm>
              <a:off x="0" y="0"/>
              <a:ext cx="1447800" cy="1143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45" name="Shape"/>
            <p:cNvSpPr/>
            <p:nvPr/>
          </p:nvSpPr>
          <p:spPr>
            <a:xfrm>
              <a:off x="0" y="0"/>
              <a:ext cx="1447800" cy="1143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25400" cap="flat">
              <a:solidFill>
                <a:srgbClr val="88A3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46" name="Database"/>
            <p:cNvSpPr txBox="1"/>
            <p:nvPr/>
          </p:nvSpPr>
          <p:spPr>
            <a:xfrm>
              <a:off x="0" y="491419"/>
              <a:ext cx="14478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pPr/>
              <a:r>
                <a:t>Database</a:t>
              </a:r>
            </a:p>
          </p:txBody>
        </p:sp>
      </p:grpSp>
      <p:sp>
        <p:nvSpPr>
          <p:cNvPr id="248" name="Up-Down Arrow 13"/>
          <p:cNvSpPr/>
          <p:nvPr/>
        </p:nvSpPr>
        <p:spPr>
          <a:xfrm>
            <a:off x="7010400" y="2895600"/>
            <a:ext cx="304800" cy="533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6171"/>
                </a:moveTo>
                <a:lnTo>
                  <a:pt x="10800" y="0"/>
                </a:lnTo>
                <a:lnTo>
                  <a:pt x="21600" y="6171"/>
                </a:lnTo>
                <a:lnTo>
                  <a:pt x="16200" y="6171"/>
                </a:lnTo>
                <a:lnTo>
                  <a:pt x="16200" y="15429"/>
                </a:lnTo>
                <a:lnTo>
                  <a:pt x="21600" y="15429"/>
                </a:lnTo>
                <a:lnTo>
                  <a:pt x="10800" y="21600"/>
                </a:lnTo>
                <a:lnTo>
                  <a:pt x="0" y="15429"/>
                </a:lnTo>
                <a:lnTo>
                  <a:pt x="5400" y="15429"/>
                </a:lnTo>
                <a:lnTo>
                  <a:pt x="5400" y="6171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49" name="TextBox 16"/>
          <p:cNvSpPr txBox="1"/>
          <p:nvPr/>
        </p:nvSpPr>
        <p:spPr>
          <a:xfrm>
            <a:off x="6553200" y="1447800"/>
            <a:ext cx="1828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Web server</a:t>
            </a:r>
          </a:p>
        </p:txBody>
      </p:sp>
      <p:sp>
        <p:nvSpPr>
          <p:cNvPr id="250" name="Rectangle 17"/>
          <p:cNvSpPr/>
          <p:nvPr/>
        </p:nvSpPr>
        <p:spPr>
          <a:xfrm>
            <a:off x="987084" y="2273180"/>
            <a:ext cx="1600201" cy="25908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51" name="Rectangle 18"/>
          <p:cNvSpPr/>
          <p:nvPr/>
        </p:nvSpPr>
        <p:spPr>
          <a:xfrm>
            <a:off x="1063284" y="2882780"/>
            <a:ext cx="1447801" cy="18288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52" name="TextBox 16"/>
          <p:cNvSpPr txBox="1"/>
          <p:nvPr/>
        </p:nvSpPr>
        <p:spPr>
          <a:xfrm>
            <a:off x="1139484" y="2425580"/>
            <a:ext cx="12954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Browser</a:t>
            </a:r>
          </a:p>
        </p:txBody>
      </p:sp>
      <p:pic>
        <p:nvPicPr>
          <p:cNvPr id="25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1884" y="3644779"/>
            <a:ext cx="923926" cy="831851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TextBox 16"/>
          <p:cNvSpPr txBox="1"/>
          <p:nvPr/>
        </p:nvSpPr>
        <p:spPr>
          <a:xfrm>
            <a:off x="1063284" y="2958980"/>
            <a:ext cx="137160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JavaScript Engine</a:t>
            </a:r>
          </a:p>
        </p:txBody>
      </p:sp>
      <p:sp>
        <p:nvSpPr>
          <p:cNvPr id="255" name="Straight Arrow Connector 16"/>
          <p:cNvSpPr/>
          <p:nvPr/>
        </p:nvSpPr>
        <p:spPr>
          <a:xfrm flipV="1">
            <a:off x="2282483" y="1892179"/>
            <a:ext cx="4267201" cy="1752602"/>
          </a:xfrm>
          <a:prstGeom prst="line">
            <a:avLst/>
          </a:prstGeom>
          <a:ln w="38100">
            <a:solidFill>
              <a:srgbClr val="800000"/>
            </a:solidFill>
            <a:prstDash val="sysDash"/>
            <a:headEnd type="triangle"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56" name="TextBox 21"/>
          <p:cNvSpPr txBox="1"/>
          <p:nvPr/>
        </p:nvSpPr>
        <p:spPr>
          <a:xfrm rot="20306521">
            <a:off x="3248301" y="2339786"/>
            <a:ext cx="238871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HTTP Request</a:t>
            </a:r>
          </a:p>
        </p:txBody>
      </p:sp>
      <p:sp>
        <p:nvSpPr>
          <p:cNvPr id="257" name="Up Arrow 22"/>
          <p:cNvSpPr/>
          <p:nvPr/>
        </p:nvSpPr>
        <p:spPr>
          <a:xfrm>
            <a:off x="4018717" y="4025779"/>
            <a:ext cx="990601" cy="106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029"/>
                </a:moveTo>
                <a:lnTo>
                  <a:pt x="10800" y="0"/>
                </a:lnTo>
                <a:lnTo>
                  <a:pt x="21600" y="10029"/>
                </a:lnTo>
                <a:lnTo>
                  <a:pt x="16200" y="10029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0029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>
            <a:solidFill>
              <a:srgbClr val="800000"/>
            </a:solidFill>
            <a:prstDash val="dash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58" name="TextBox 24"/>
          <p:cNvSpPr txBox="1"/>
          <p:nvPr/>
        </p:nvSpPr>
        <p:spPr>
          <a:xfrm>
            <a:off x="3561517" y="5168779"/>
            <a:ext cx="2057401" cy="88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800000"/>
                </a:solidFill>
              </a:defRPr>
            </a:lvl1pPr>
          </a:lstStyle>
          <a:p>
            <a:pPr/>
            <a:r>
              <a:t>Can get new data without reloading the entire page</a:t>
            </a:r>
          </a:p>
        </p:txBody>
      </p:sp>
      <p:sp>
        <p:nvSpPr>
          <p:cNvPr id="259" name="TextBox 25"/>
          <p:cNvSpPr txBox="1"/>
          <p:nvPr/>
        </p:nvSpPr>
        <p:spPr>
          <a:xfrm rot="20306521">
            <a:off x="3236859" y="2774967"/>
            <a:ext cx="2715827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/>
            <a:r>
              <a:t>(just the data we need)</a:t>
            </a:r>
          </a:p>
        </p:txBody>
      </p:sp>
      <p:sp>
        <p:nvSpPr>
          <p:cNvPr id="260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2"/>
      <p:bldP build="whole" bldLvl="1" animBg="1" rev="0" advAuto="0" spid="25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AJAX uses JavaScript to call </a:t>
            </a:r>
            <a:r>
              <a:rPr b="1" i="1"/>
              <a:t>Resources</a:t>
            </a:r>
          </a:p>
        </p:txBody>
      </p:sp>
      <p:pic>
        <p:nvPicPr>
          <p:cNvPr id="26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447800"/>
            <a:ext cx="3200400" cy="4020338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TextBox 5"/>
          <p:cNvSpPr txBox="1"/>
          <p:nvPr/>
        </p:nvSpPr>
        <p:spPr>
          <a:xfrm>
            <a:off x="1447800" y="4876800"/>
            <a:ext cx="2209800" cy="360187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XMLHttpRequest()</a:t>
            </a:r>
          </a:p>
        </p:txBody>
      </p:sp>
      <p:grpSp>
        <p:nvGrpSpPr>
          <p:cNvPr id="267" name="Rectangle 7"/>
          <p:cNvGrpSpPr/>
          <p:nvPr/>
        </p:nvGrpSpPr>
        <p:grpSpPr>
          <a:xfrm>
            <a:off x="4267200" y="2726276"/>
            <a:ext cx="4572000" cy="1787369"/>
            <a:chOff x="0" y="0"/>
            <a:chExt cx="4572000" cy="1787368"/>
          </a:xfrm>
        </p:grpSpPr>
        <p:sp>
          <p:nvSpPr>
            <p:cNvPr id="265" name="Rectangle"/>
            <p:cNvSpPr/>
            <p:nvPr/>
          </p:nvSpPr>
          <p:spPr>
            <a:xfrm>
              <a:off x="0" y="-1"/>
              <a:ext cx="4572000" cy="178737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66" name="The term &quot;Ajax&quot; was publicly stated on 18 February 2005 by Jesse James Garrett in an article titled &quot;Ajax: A New Approach to Web Applications&quot;, based on techniques used on Google pages."/>
            <p:cNvSpPr txBox="1"/>
            <p:nvPr/>
          </p:nvSpPr>
          <p:spPr>
            <a:xfrm>
              <a:off x="0" y="184953"/>
              <a:ext cx="4572000" cy="1417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pPr/>
              <a:r>
                <a:t>The term "Ajax" was publicly stated on 18 February 2005 by Jesse James Garrett in an article titled "Ajax: A New Approach to Web Applications", based on techniques used on Google pages.</a:t>
              </a:r>
            </a:p>
          </p:txBody>
        </p:sp>
      </p:grpSp>
      <p:sp>
        <p:nvSpPr>
          <p:cNvPr id="268" name="Left Arrow 8"/>
          <p:cNvSpPr/>
          <p:nvPr/>
        </p:nvSpPr>
        <p:spPr>
          <a:xfrm>
            <a:off x="3619500" y="4765797"/>
            <a:ext cx="2286000" cy="59133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E1B3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69" name="TextBox 9"/>
          <p:cNvSpPr txBox="1"/>
          <p:nvPr/>
        </p:nvSpPr>
        <p:spPr>
          <a:xfrm>
            <a:off x="6096000" y="4648200"/>
            <a:ext cx="2590800" cy="1417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This object acts like a browser, </a:t>
            </a:r>
            <a:r>
              <a:rPr i="1"/>
              <a:t>inside the browser. </a:t>
            </a:r>
            <a:r>
              <a:t> The object is used to retrieve a web resource.</a:t>
            </a:r>
          </a:p>
        </p:txBody>
      </p:sp>
      <p:pic>
        <p:nvPicPr>
          <p:cNvPr id="27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0350" y="747399"/>
            <a:ext cx="1212850" cy="1867874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Left Arrow 10"/>
          <p:cNvSpPr/>
          <p:nvPr/>
        </p:nvSpPr>
        <p:spPr>
          <a:xfrm>
            <a:off x="6607596" y="1487098"/>
            <a:ext cx="463551" cy="35814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E1B3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72" name="TextBox 11"/>
          <p:cNvSpPr txBox="1"/>
          <p:nvPr/>
        </p:nvSpPr>
        <p:spPr>
          <a:xfrm>
            <a:off x="7186352" y="1219200"/>
            <a:ext cx="1524001" cy="980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/>
            </a:pPr>
            <a:r>
              <a:t>Not this</a:t>
            </a:r>
            <a:r>
              <a:rPr b="0" i="0"/>
              <a:t> Jesse James! </a:t>
            </a:r>
            <a:r>
              <a:rPr b="0" i="0">
                <a:latin typeface="Wingdings"/>
                <a:ea typeface="Wingdings"/>
                <a:cs typeface="Wingdings"/>
                <a:sym typeface="Wingdings"/>
              </a:rPr>
              <a:t>☺</a:t>
            </a:r>
          </a:p>
        </p:txBody>
      </p:sp>
      <p:sp>
        <p:nvSpPr>
          <p:cNvPr id="273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7" grpId="3"/>
      <p:bldP build="whole" bldLvl="1" animBg="1" rev="0" advAuto="0" spid="270" grpId="6"/>
      <p:bldP build="whole" bldLvl="1" animBg="1" rev="0" advAuto="0" spid="271" grpId="4"/>
      <p:bldP build="whole" bldLvl="1" animBg="1" rev="0" advAuto="0" spid="272" grpId="5"/>
      <p:bldP build="whole" bldLvl="1" animBg="1" rev="0" advAuto="0" spid="269" grpId="2"/>
      <p:bldP build="whole" bldLvl="1" animBg="1" rev="0" advAuto="0" spid="26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 1"/>
          <p:cNvSpPr txBox="1"/>
          <p:nvPr>
            <p:ph type="title"/>
          </p:nvPr>
        </p:nvSpPr>
        <p:spPr>
          <a:xfrm>
            <a:off x="0" y="-1"/>
            <a:ext cx="9144000" cy="1142632"/>
          </a:xfrm>
          <a:prstGeom prst="rect">
            <a:avLst/>
          </a:prstGeom>
        </p:spPr>
        <p:txBody>
          <a:bodyPr/>
          <a:lstStyle/>
          <a:p>
            <a:pPr/>
            <a:r>
              <a:t>XMLHttpRequest allows us to do things like this…</a:t>
            </a:r>
          </a:p>
        </p:txBody>
      </p:sp>
      <p:pic>
        <p:nvPicPr>
          <p:cNvPr id="27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447800"/>
            <a:ext cx="7998646" cy="426757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lide Number Placeholder 3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8" name="TextBox 2"/>
          <p:cNvSpPr txBox="1"/>
          <p:nvPr/>
        </p:nvSpPr>
        <p:spPr>
          <a:xfrm>
            <a:off x="7160445" y="4624416"/>
            <a:ext cx="2438401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☹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331375" defTabSz="896111">
              <a:defRPr sz="3136"/>
            </a:pPr>
            <a:r>
              <a:t>Or… using jQuery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☺</a:t>
            </a:r>
            <a:r>
              <a:t> </a:t>
            </a:r>
          </a:p>
        </p:txBody>
      </p:sp>
      <p:sp>
        <p:nvSpPr>
          <p:cNvPr id="281" name="TextBox 3"/>
          <p:cNvSpPr txBox="1"/>
          <p:nvPr/>
        </p:nvSpPr>
        <p:spPr>
          <a:xfrm>
            <a:off x="228600" y="1524000"/>
            <a:ext cx="8534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/>
            </a:pPr>
            <a:r>
              <a:t>$.getJSON(</a:t>
            </a:r>
            <a:r>
              <a:rPr i="1">
                <a:solidFill>
                  <a:schemeClr val="accent2"/>
                </a:solidFill>
              </a:rPr>
              <a:t>someurl</a:t>
            </a:r>
            <a:r>
              <a:t>, function(result) { </a:t>
            </a:r>
            <a:r>
              <a:rPr i="1">
                <a:solidFill>
                  <a:schemeClr val="accent2"/>
                </a:solidFill>
              </a:rPr>
              <a:t>some things to do </a:t>
            </a:r>
            <a:r>
              <a:t>})</a:t>
            </a:r>
          </a:p>
        </p:txBody>
      </p:sp>
      <p:grpSp>
        <p:nvGrpSpPr>
          <p:cNvPr id="284" name="Rounded Rectangle 4"/>
          <p:cNvGrpSpPr/>
          <p:nvPr/>
        </p:nvGrpSpPr>
        <p:grpSpPr>
          <a:xfrm>
            <a:off x="533400" y="2447330"/>
            <a:ext cx="3657600" cy="3505201"/>
            <a:chOff x="0" y="0"/>
            <a:chExt cx="3657600" cy="3505200"/>
          </a:xfrm>
        </p:grpSpPr>
        <p:sp>
          <p:nvSpPr>
            <p:cNvPr id="282" name="Rounded Rectangle"/>
            <p:cNvSpPr/>
            <p:nvPr/>
          </p:nvSpPr>
          <p:spPr>
            <a:xfrm>
              <a:off x="0" y="0"/>
              <a:ext cx="3657600" cy="350520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3" name="There are other jQuery methods used to do make Ajax calls:…"/>
            <p:cNvSpPr txBox="1"/>
            <p:nvPr/>
          </p:nvSpPr>
          <p:spPr>
            <a:xfrm>
              <a:off x="171109" y="110419"/>
              <a:ext cx="3315382" cy="3284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/>
              <a:r>
                <a:t>There are other jQuery methods used to do make Ajax calls:</a:t>
              </a:r>
            </a:p>
            <a:p>
              <a:pPr/>
              <a:r>
                <a:t>	.ajax()</a:t>
              </a:r>
            </a:p>
            <a:p>
              <a:pPr/>
              <a:r>
                <a:t>	.load()</a:t>
              </a:r>
            </a:p>
            <a:p>
              <a:pPr/>
              <a:r>
                <a:t>	.get()</a:t>
              </a:r>
              <a:br/>
              <a:r>
                <a:t>	.post()</a:t>
              </a:r>
              <a:br/>
            </a:p>
            <a:p>
              <a:pPr/>
              <a:r>
                <a:t>A list of jQuery Ajax methods can be found here:</a:t>
              </a:r>
            </a:p>
            <a:p>
              <a:pPr/>
              <a:r>
                <a:rPr u="sng">
                  <a:solidFill>
                    <a:srgbClr val="009999"/>
                  </a:solidFill>
                  <a:uFill>
                    <a:solidFill>
                      <a:srgbClr val="009999"/>
                    </a:solidFill>
                  </a:uFill>
                  <a:hlinkClick r:id="rId2" invalidUrl="" action="" tgtFrame="" tooltip="" history="1" highlightClick="0" endSnd="0"/>
                </a:rPr>
                <a:t>https://www.w3schools.com/jquery/jquery_ref_ajax.asp</a:t>
              </a:r>
              <a:r>
                <a:t> </a:t>
              </a:r>
            </a:p>
          </p:txBody>
        </p:sp>
      </p:grpSp>
      <p:sp>
        <p:nvSpPr>
          <p:cNvPr id="285" name="Left Arrow 5"/>
          <p:cNvSpPr/>
          <p:nvPr/>
        </p:nvSpPr>
        <p:spPr>
          <a:xfrm rot="4893545">
            <a:off x="5597857" y="2543813"/>
            <a:ext cx="781537" cy="59133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E1B3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86" name="TextBox 6"/>
          <p:cNvSpPr txBox="1"/>
          <p:nvPr/>
        </p:nvSpPr>
        <p:spPr>
          <a:xfrm>
            <a:off x="5410200" y="3361728"/>
            <a:ext cx="2590800" cy="1684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This piece is called “the callback function”.</a:t>
            </a:r>
          </a:p>
          <a:p>
            <a:pPr/>
          </a:p>
          <a:p>
            <a:pPr/>
            <a:r>
              <a:t>It is the function, that runs, when the call to </a:t>
            </a:r>
            <a:r>
              <a:rPr i="1">
                <a:solidFill>
                  <a:schemeClr val="accent2"/>
                </a:solidFill>
              </a:rPr>
              <a:t>someurl</a:t>
            </a:r>
            <a:r>
              <a:t> comes back.</a:t>
            </a:r>
          </a:p>
        </p:txBody>
      </p:sp>
      <p:pic>
        <p:nvPicPr>
          <p:cNvPr id="287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60373" y="1985665"/>
            <a:ext cx="4493027" cy="331573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Left Arrow 8"/>
          <p:cNvSpPr/>
          <p:nvPr/>
        </p:nvSpPr>
        <p:spPr>
          <a:xfrm rot="16864063">
            <a:off x="3060262" y="1091130"/>
            <a:ext cx="781537" cy="20259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E1B3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89" name="TextBox 9"/>
          <p:cNvSpPr txBox="1"/>
          <p:nvPr/>
        </p:nvSpPr>
        <p:spPr>
          <a:xfrm>
            <a:off x="3582094" y="661070"/>
            <a:ext cx="3008514" cy="797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There’s actually a piece here that we’re intentionally leaving out today.  We would use an optional parameter here to send data to </a:t>
            </a:r>
            <a:r>
              <a:rPr i="1">
                <a:solidFill>
                  <a:schemeClr val="accent2"/>
                </a:solidFill>
              </a:rPr>
              <a:t>someurl</a:t>
            </a:r>
          </a:p>
        </p:txBody>
      </p:sp>
      <p:sp>
        <p:nvSpPr>
          <p:cNvPr id="290" name="Slide Number Placeholder 10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1" name="Left Arrow 8"/>
          <p:cNvSpPr/>
          <p:nvPr/>
        </p:nvSpPr>
        <p:spPr>
          <a:xfrm rot="16864063">
            <a:off x="468767" y="1076895"/>
            <a:ext cx="781538" cy="20259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E1B3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92" name="TextBox 12"/>
          <p:cNvSpPr txBox="1"/>
          <p:nvPr/>
        </p:nvSpPr>
        <p:spPr>
          <a:xfrm>
            <a:off x="990600" y="646836"/>
            <a:ext cx="300851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Yes, there really is a dot here.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6" grpId="3"/>
      <p:bldP build="whole" bldLvl="1" animBg="1" rev="0" advAuto="0" spid="292" grpId="5"/>
      <p:bldP build="whole" bldLvl="1" animBg="1" rev="0" advAuto="0" spid="284" grpId="8"/>
      <p:bldP build="whole" bldLvl="1" animBg="1" rev="0" advAuto="0" spid="291" grpId="4"/>
      <p:bldP build="whole" bldLvl="1" animBg="1" rev="0" advAuto="0" spid="288" grpId="6"/>
      <p:bldP build="whole" bldLvl="1" animBg="1" rev="0" advAuto="0" spid="285" grpId="2"/>
      <p:bldP build="whole" bldLvl="1" animBg="1" rev="0" advAuto="0" spid="287" grpId="1"/>
      <p:bldP build="whole" bldLvl="1" animBg="1" rev="0" advAuto="0" spid="289" grpId="7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 Example</a:t>
            </a:r>
          </a:p>
        </p:txBody>
      </p:sp>
      <p:sp>
        <p:nvSpPr>
          <p:cNvPr id="295" name="Slide Number Placeholder 10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6" name="$.getJSON(…"/>
          <p:cNvSpPr txBox="1"/>
          <p:nvPr/>
        </p:nvSpPr>
        <p:spPr>
          <a:xfrm>
            <a:off x="320626" y="1627504"/>
            <a:ext cx="8502748" cy="3450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50000"/>
              </a:lnSpc>
              <a:defRPr sz="1900">
                <a:latin typeface="Courier"/>
                <a:ea typeface="Courier"/>
                <a:cs typeface="Courier"/>
                <a:sym typeface="Courier"/>
              </a:defRPr>
            </a:pPr>
            <a:r>
              <a:t>$.getJSON(</a:t>
            </a:r>
          </a:p>
          <a:p>
            <a:pPr>
              <a:lnSpc>
                <a:spcPct val="150000"/>
              </a:lnSpc>
              <a:defRPr sz="1900">
                <a:solidFill>
                  <a:srgbClr val="A2FF4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</a:t>
            </a:r>
            <a:r>
              <a:rPr b="1">
                <a:solidFill>
                  <a:srgbClr val="24A85B"/>
                </a:solidFill>
              </a:rPr>
              <a:t>'http://www.weather.com/forecast/today'</a:t>
            </a:r>
            <a:r>
              <a:rPr>
                <a:solidFill>
                  <a:srgbClr val="000000"/>
                </a:solidFill>
              </a:rPr>
              <a:t>,</a:t>
            </a:r>
          </a:p>
          <a:p>
            <a:pPr>
              <a:lnSpc>
                <a:spcPct val="150000"/>
              </a:lnSpc>
              <a:defRPr sz="1900">
                <a:latin typeface="Courier"/>
                <a:ea typeface="Courier"/>
                <a:cs typeface="Courier"/>
                <a:sym typeface="Courier"/>
              </a:defRPr>
            </a:pPr>
            <a:r>
              <a:t>    function (</a:t>
            </a:r>
            <a:r>
              <a:rPr b="1">
                <a:solidFill>
                  <a:schemeClr val="accent2"/>
                </a:solidFill>
              </a:rPr>
              <a:t>forecast</a:t>
            </a:r>
            <a:r>
              <a:t>) {</a:t>
            </a:r>
          </a:p>
          <a:p>
            <a:pPr>
              <a:lnSpc>
                <a:spcPct val="150000"/>
              </a:lnSpc>
              <a:defRPr sz="1900">
                <a:latin typeface="Courier"/>
                <a:ea typeface="Courier"/>
                <a:cs typeface="Courier"/>
                <a:sym typeface="Courier"/>
              </a:defRPr>
            </a:pPr>
            <a:r>
              <a:t>        $('#forecast').append(</a:t>
            </a:r>
          </a:p>
          <a:p>
            <a:pPr>
              <a:lnSpc>
                <a:spcPct val="150000"/>
              </a:lnSpc>
              <a:defRPr sz="1900">
                <a:latin typeface="Courier"/>
                <a:ea typeface="Courier"/>
                <a:cs typeface="Courier"/>
                <a:sym typeface="Courier"/>
              </a:defRPr>
            </a:pPr>
            <a:r>
              <a:t>            '&lt;p&gt;Today's forecast is ' + </a:t>
            </a:r>
            <a:r>
              <a:rPr b="1">
                <a:solidFill>
                  <a:schemeClr val="accent2"/>
                </a:solidFill>
              </a:rPr>
              <a:t>forecast</a:t>
            </a:r>
            <a:r>
              <a:t> + '&lt;/p&gt;'</a:t>
            </a:r>
          </a:p>
          <a:p>
            <a:pPr>
              <a:lnSpc>
                <a:spcPct val="150000"/>
              </a:lnSpc>
              <a:defRPr sz="1900">
                <a:latin typeface="Courier"/>
                <a:ea typeface="Courier"/>
                <a:cs typeface="Courier"/>
                <a:sym typeface="Courier"/>
              </a:defRPr>
            </a:pPr>
            <a:r>
              <a:t>        );</a:t>
            </a:r>
          </a:p>
          <a:p>
            <a:pPr>
              <a:lnSpc>
                <a:spcPct val="150000"/>
              </a:lnSpc>
              <a:defRPr sz="1900">
                <a:latin typeface="Courier"/>
                <a:ea typeface="Courier"/>
                <a:cs typeface="Courier"/>
                <a:sym typeface="Courier"/>
              </a:defRPr>
            </a:pPr>
            <a:r>
              <a:t>    }</a:t>
            </a:r>
          </a:p>
          <a:p>
            <a:pPr>
              <a:lnSpc>
                <a:spcPct val="150000"/>
              </a:lnSpc>
              <a:defRPr sz="1900">
                <a:latin typeface="Courier"/>
                <a:ea typeface="Courier"/>
                <a:cs typeface="Courier"/>
                <a:sym typeface="Courier"/>
              </a:defRPr>
            </a:pPr>
            <a:r>
              <a:t>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So, what is JSON?</a:t>
            </a:r>
          </a:p>
        </p:txBody>
      </p:sp>
      <p:sp>
        <p:nvSpPr>
          <p:cNvPr id="299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0" name="guardians-who.gif" descr="guardians-who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1522610"/>
            <a:ext cx="8128000" cy="337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inal Exam D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 algn="l"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t> Final Exam Date</a:t>
            </a:r>
          </a:p>
        </p:txBody>
      </p:sp>
      <p:sp>
        <p:nvSpPr>
          <p:cNvPr id="126" name="Your final exam will be on…"/>
          <p:cNvSpPr txBox="1"/>
          <p:nvPr>
            <p:ph type="body" idx="1"/>
          </p:nvPr>
        </p:nvSpPr>
        <p:spPr>
          <a:xfrm>
            <a:off x="457200" y="1547018"/>
            <a:ext cx="8229600" cy="4525964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4900"/>
            </a:pPr>
            <a:r>
              <a:t>Your final exam will be on </a:t>
            </a:r>
          </a:p>
          <a:p>
            <a:pPr marL="0" indent="0" algn="ctr">
              <a:buSzTx/>
              <a:buNone/>
              <a:defRPr sz="4900"/>
            </a:pPr>
            <a:br/>
            <a:r>
              <a:t>Tuesday, Dec. 18th</a:t>
            </a:r>
          </a:p>
          <a:p>
            <a:pPr marL="0" indent="0" algn="ctr">
              <a:buSzTx/>
              <a:buNone/>
              <a:defRPr sz="4900"/>
            </a:pPr>
          </a:p>
          <a:p>
            <a:pPr marL="0" indent="0" algn="ctr">
              <a:buSzTx/>
              <a:buNone/>
              <a:defRPr sz="4900"/>
            </a:pPr>
            <a:r>
              <a:t>5:45p - 7:45p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8469649" y="6172200"/>
            <a:ext cx="217152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JSON</a:t>
            </a:r>
          </a:p>
        </p:txBody>
      </p:sp>
      <p:sp>
        <p:nvSpPr>
          <p:cNvPr id="303" name="Content Placeholder 2"/>
          <p:cNvSpPr txBox="1"/>
          <p:nvPr>
            <p:ph type="body" idx="4294967295"/>
          </p:nvPr>
        </p:nvSpPr>
        <p:spPr>
          <a:xfrm>
            <a:off x="268137" y="990600"/>
            <a:ext cx="8229601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JSON is short for JavaScript Object Notation</a:t>
            </a:r>
          </a:p>
          <a:p>
            <a:pPr/>
            <a:r>
              <a:t>JSON is an alternative to XML</a:t>
            </a:r>
          </a:p>
          <a:p>
            <a:pPr/>
            <a:r>
              <a:t>A JSON object looks like this:</a:t>
            </a:r>
          </a:p>
        </p:txBody>
      </p:sp>
      <p:pic>
        <p:nvPicPr>
          <p:cNvPr id="304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875" y="2800350"/>
            <a:ext cx="8964614" cy="3402013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lide Number Placeholder 3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JSON vs. XML</a:t>
            </a:r>
          </a:p>
        </p:txBody>
      </p:sp>
      <p:sp>
        <p:nvSpPr>
          <p:cNvPr id="308" name="Content Placeholder 2"/>
          <p:cNvSpPr txBox="1"/>
          <p:nvPr>
            <p:ph type="body" idx="4294967295"/>
          </p:nvPr>
        </p:nvSpPr>
        <p:spPr>
          <a:xfrm>
            <a:off x="914400" y="9906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None/>
            </a:pPr>
            <a:r>
              <a:t>An XML object looks a little like this:</a:t>
            </a:r>
            <a:br/>
            <a:br/>
            <a:r>
              <a:rPr sz="2200">
                <a:latin typeface="Courier New"/>
                <a:ea typeface="Courier New"/>
                <a:cs typeface="Courier New"/>
                <a:sym typeface="Courier New"/>
              </a:rPr>
              <a:t>&lt;Customer&gt;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buSzTx/>
              <a:buNone/>
              <a:defRPr sz="22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    &lt;NameOfInsured&gt;Jeremy Shafer&lt;/NameOfInsured&gt;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buSzTx/>
              <a:buNone/>
              <a:defRPr sz="22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    &lt;Spouse&gt;Kimberly Shafer&lt;/Spouse&gt;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buSzTx/>
              <a:buNone/>
              <a:defRPr sz="22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    &lt;Dependents&gt;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buSzTx/>
              <a:buNone/>
              <a:defRPr sz="22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         &lt;Firstname&gt;Amanda&lt;/Firstname&gt;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buSzTx/>
              <a:buNone/>
              <a:defRPr sz="22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         &lt;Firstname&gt;Tyler&lt;/Firstname&gt;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buSzTx/>
              <a:buNone/>
              <a:defRPr sz="22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         &lt;Firstname&gt;Jordan&lt;/Firstname&gt;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buSzTx/>
              <a:buNone/>
              <a:defRPr sz="22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    &lt;/Dependents&gt;</a:t>
            </a:r>
            <a:br>
              <a:rPr>
                <a:latin typeface="Courier New"/>
                <a:ea typeface="Courier New"/>
                <a:cs typeface="Courier New"/>
                <a:sym typeface="Courier New"/>
              </a:rPr>
            </a:br>
            <a:r>
              <a:rPr>
                <a:latin typeface="Courier New"/>
                <a:ea typeface="Courier New"/>
                <a:cs typeface="Courier New"/>
                <a:sym typeface="Courier New"/>
              </a:rPr>
              <a:t>&lt;/Customer&gt;</a:t>
            </a:r>
          </a:p>
        </p:txBody>
      </p:sp>
      <p:sp>
        <p:nvSpPr>
          <p:cNvPr id="309" name="Slide Number Placeholder 3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15"/>
          <p:cNvSpPr/>
          <p:nvPr/>
        </p:nvSpPr>
        <p:spPr>
          <a:xfrm>
            <a:off x="682283" y="1434980"/>
            <a:ext cx="2286001" cy="38100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31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</a:t>
            </a:r>
            <a:r>
              <a:rPr sz="3600"/>
              <a:t>Where is JSON used?</a:t>
            </a:r>
          </a:p>
        </p:txBody>
      </p:sp>
      <p:sp>
        <p:nvSpPr>
          <p:cNvPr id="313" name="Rectangle 4"/>
          <p:cNvSpPr/>
          <p:nvPr/>
        </p:nvSpPr>
        <p:spPr>
          <a:xfrm>
            <a:off x="6172200" y="1447800"/>
            <a:ext cx="2286000" cy="379718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grpSp>
        <p:nvGrpSpPr>
          <p:cNvPr id="318" name="laptop"/>
          <p:cNvGrpSpPr/>
          <p:nvPr/>
        </p:nvGrpSpPr>
        <p:grpSpPr>
          <a:xfrm>
            <a:off x="1368084" y="1587380"/>
            <a:ext cx="685801" cy="685801"/>
            <a:chOff x="0" y="0"/>
            <a:chExt cx="685800" cy="685800"/>
          </a:xfrm>
        </p:grpSpPr>
        <p:sp>
          <p:nvSpPr>
            <p:cNvPr id="314" name="Rectangle"/>
            <p:cNvSpPr/>
            <p:nvPr/>
          </p:nvSpPr>
          <p:spPr>
            <a:xfrm>
              <a:off x="106743" y="-1"/>
              <a:ext cx="475140" cy="455519"/>
            </a:xfrm>
            <a:prstGeom prst="rect">
              <a:avLst/>
            </a:pr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5" name="Shape"/>
            <p:cNvSpPr/>
            <p:nvPr/>
          </p:nvSpPr>
          <p:spPr>
            <a:xfrm>
              <a:off x="0" y="478409"/>
              <a:ext cx="685800" cy="15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327" y="0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6" name="Rectangle"/>
            <p:cNvSpPr/>
            <p:nvPr/>
          </p:nvSpPr>
          <p:spPr>
            <a:xfrm>
              <a:off x="0" y="631094"/>
              <a:ext cx="685800" cy="54707"/>
            </a:xfrm>
            <a:prstGeom prst="rect">
              <a:avLst/>
            </a:pr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7" name="Shape"/>
            <p:cNvSpPr/>
            <p:nvPr/>
          </p:nvSpPr>
          <p:spPr>
            <a:xfrm>
              <a:off x="59404" y="48355"/>
              <a:ext cx="571247" cy="55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79" y="0"/>
                  </a:moveTo>
                  <a:lnTo>
                    <a:pt x="18820" y="0"/>
                  </a:lnTo>
                  <a:lnTo>
                    <a:pt x="18820" y="13968"/>
                  </a:lnTo>
                  <a:lnTo>
                    <a:pt x="2779" y="13968"/>
                  </a:lnTo>
                  <a:lnTo>
                    <a:pt x="2779" y="0"/>
                  </a:lnTo>
                  <a:close/>
                  <a:moveTo>
                    <a:pt x="1737" y="17460"/>
                  </a:moveTo>
                  <a:lnTo>
                    <a:pt x="1256" y="18158"/>
                  </a:lnTo>
                  <a:lnTo>
                    <a:pt x="20236" y="18158"/>
                  </a:lnTo>
                  <a:lnTo>
                    <a:pt x="19756" y="17460"/>
                  </a:lnTo>
                  <a:lnTo>
                    <a:pt x="1737" y="17460"/>
                  </a:lnTo>
                  <a:close/>
                  <a:moveTo>
                    <a:pt x="5213" y="20902"/>
                  </a:moveTo>
                  <a:lnTo>
                    <a:pt x="4892" y="21600"/>
                  </a:lnTo>
                  <a:lnTo>
                    <a:pt x="16681" y="21600"/>
                  </a:lnTo>
                  <a:lnTo>
                    <a:pt x="16361" y="20902"/>
                  </a:lnTo>
                  <a:lnTo>
                    <a:pt x="5213" y="20902"/>
                  </a:lnTo>
                  <a:close/>
                  <a:moveTo>
                    <a:pt x="1149" y="18607"/>
                  </a:moveTo>
                  <a:lnTo>
                    <a:pt x="641" y="19356"/>
                  </a:lnTo>
                  <a:lnTo>
                    <a:pt x="20905" y="19356"/>
                  </a:lnTo>
                  <a:lnTo>
                    <a:pt x="20371" y="18607"/>
                  </a:lnTo>
                  <a:lnTo>
                    <a:pt x="1149" y="18607"/>
                  </a:lnTo>
                  <a:close/>
                  <a:moveTo>
                    <a:pt x="534" y="19704"/>
                  </a:moveTo>
                  <a:lnTo>
                    <a:pt x="0" y="20452"/>
                  </a:lnTo>
                  <a:lnTo>
                    <a:pt x="21600" y="20452"/>
                  </a:lnTo>
                  <a:lnTo>
                    <a:pt x="21038" y="19704"/>
                  </a:lnTo>
                  <a:lnTo>
                    <a:pt x="534" y="1970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31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2057400"/>
            <a:ext cx="923925" cy="8318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3" name="Flowchart: Magnetic Disk 14"/>
          <p:cNvGrpSpPr/>
          <p:nvPr/>
        </p:nvGrpSpPr>
        <p:grpSpPr>
          <a:xfrm>
            <a:off x="6400800" y="3810000"/>
            <a:ext cx="1447800" cy="1143000"/>
            <a:chOff x="0" y="0"/>
            <a:chExt cx="1447800" cy="1143000"/>
          </a:xfrm>
        </p:grpSpPr>
        <p:sp>
          <p:nvSpPr>
            <p:cNvPr id="320" name="Shape"/>
            <p:cNvSpPr/>
            <p:nvPr/>
          </p:nvSpPr>
          <p:spPr>
            <a:xfrm>
              <a:off x="0" y="0"/>
              <a:ext cx="1447800" cy="1143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321" name="Shape"/>
            <p:cNvSpPr/>
            <p:nvPr/>
          </p:nvSpPr>
          <p:spPr>
            <a:xfrm>
              <a:off x="0" y="0"/>
              <a:ext cx="1447800" cy="1143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25400" cap="flat">
              <a:solidFill>
                <a:srgbClr val="88A3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322" name="Database"/>
            <p:cNvSpPr txBox="1"/>
            <p:nvPr/>
          </p:nvSpPr>
          <p:spPr>
            <a:xfrm>
              <a:off x="0" y="491419"/>
              <a:ext cx="14478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pPr/>
              <a:r>
                <a:t>Database</a:t>
              </a:r>
            </a:p>
          </p:txBody>
        </p:sp>
      </p:grpSp>
      <p:sp>
        <p:nvSpPr>
          <p:cNvPr id="324" name="Up-Down Arrow 13"/>
          <p:cNvSpPr/>
          <p:nvPr/>
        </p:nvSpPr>
        <p:spPr>
          <a:xfrm>
            <a:off x="7010400" y="3048000"/>
            <a:ext cx="304800" cy="533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6171"/>
                </a:moveTo>
                <a:lnTo>
                  <a:pt x="10800" y="0"/>
                </a:lnTo>
                <a:lnTo>
                  <a:pt x="21600" y="6171"/>
                </a:lnTo>
                <a:lnTo>
                  <a:pt x="16200" y="6171"/>
                </a:lnTo>
                <a:lnTo>
                  <a:pt x="16200" y="15429"/>
                </a:lnTo>
                <a:lnTo>
                  <a:pt x="21600" y="15429"/>
                </a:lnTo>
                <a:lnTo>
                  <a:pt x="10800" y="21600"/>
                </a:lnTo>
                <a:lnTo>
                  <a:pt x="0" y="15429"/>
                </a:lnTo>
                <a:lnTo>
                  <a:pt x="5400" y="15429"/>
                </a:lnTo>
                <a:lnTo>
                  <a:pt x="5400" y="6171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325" name="TextBox 16"/>
          <p:cNvSpPr txBox="1"/>
          <p:nvPr/>
        </p:nvSpPr>
        <p:spPr>
          <a:xfrm>
            <a:off x="6553200" y="1600200"/>
            <a:ext cx="1828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Web server</a:t>
            </a:r>
          </a:p>
        </p:txBody>
      </p:sp>
      <p:sp>
        <p:nvSpPr>
          <p:cNvPr id="326" name="Rectangle 17"/>
          <p:cNvSpPr/>
          <p:nvPr/>
        </p:nvSpPr>
        <p:spPr>
          <a:xfrm>
            <a:off x="987084" y="2425580"/>
            <a:ext cx="1600201" cy="25908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327" name="Rectangle 18"/>
          <p:cNvSpPr/>
          <p:nvPr/>
        </p:nvSpPr>
        <p:spPr>
          <a:xfrm>
            <a:off x="1063284" y="3035180"/>
            <a:ext cx="1447801" cy="18288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328" name="TextBox 16"/>
          <p:cNvSpPr txBox="1"/>
          <p:nvPr/>
        </p:nvSpPr>
        <p:spPr>
          <a:xfrm>
            <a:off x="1139484" y="2577980"/>
            <a:ext cx="12954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Browser</a:t>
            </a:r>
          </a:p>
        </p:txBody>
      </p:sp>
      <p:pic>
        <p:nvPicPr>
          <p:cNvPr id="32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1884" y="3797179"/>
            <a:ext cx="923926" cy="831851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TextBox 16"/>
          <p:cNvSpPr txBox="1"/>
          <p:nvPr/>
        </p:nvSpPr>
        <p:spPr>
          <a:xfrm>
            <a:off x="1063284" y="3111380"/>
            <a:ext cx="137160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JavaScript Engine</a:t>
            </a:r>
          </a:p>
        </p:txBody>
      </p:sp>
      <p:sp>
        <p:nvSpPr>
          <p:cNvPr id="331" name="Straight Arrow Connector 16"/>
          <p:cNvSpPr/>
          <p:nvPr/>
        </p:nvSpPr>
        <p:spPr>
          <a:xfrm flipV="1">
            <a:off x="2282483" y="2044579"/>
            <a:ext cx="4267201" cy="1752602"/>
          </a:xfrm>
          <a:prstGeom prst="line">
            <a:avLst/>
          </a:prstGeom>
          <a:ln w="38100">
            <a:solidFill>
              <a:srgbClr val="800000"/>
            </a:solidFill>
            <a:prstDash val="sysDash"/>
            <a:headEnd type="triangle"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32" name="TextBox 21"/>
          <p:cNvSpPr txBox="1"/>
          <p:nvPr/>
        </p:nvSpPr>
        <p:spPr>
          <a:xfrm rot="20306521">
            <a:off x="3248301" y="2492186"/>
            <a:ext cx="238871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HTTP Request</a:t>
            </a:r>
          </a:p>
        </p:txBody>
      </p:sp>
      <p:sp>
        <p:nvSpPr>
          <p:cNvPr id="333" name="TextBox 22"/>
          <p:cNvSpPr txBox="1"/>
          <p:nvPr/>
        </p:nvSpPr>
        <p:spPr>
          <a:xfrm rot="20306521">
            <a:off x="3155315" y="2952407"/>
            <a:ext cx="301090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How is the data formatted? JSON? XML?  Plain text?</a:t>
            </a:r>
          </a:p>
        </p:txBody>
      </p:sp>
      <p:sp>
        <p:nvSpPr>
          <p:cNvPr id="334" name="Slide Number Placeholder 3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JSON and XML are a big deal…</a:t>
            </a:r>
          </a:p>
        </p:txBody>
      </p:sp>
      <p:sp>
        <p:nvSpPr>
          <p:cNvPr id="337" name="Content Placeholder 2"/>
          <p:cNvSpPr txBox="1"/>
          <p:nvPr>
            <p:ph type="body" idx="4294967295"/>
          </p:nvPr>
        </p:nvSpPr>
        <p:spPr>
          <a:xfrm>
            <a:off x="381000" y="9906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Back in the day, if you wanted to exchange data between two systems, you specified the format of a flat file.</a:t>
            </a:r>
          </a:p>
          <a:p>
            <a:pPr marL="0" indent="0">
              <a:buSzTx/>
              <a:buNone/>
            </a:pPr>
          </a:p>
          <a:p>
            <a:pPr/>
            <a:r>
              <a:t>For example:</a:t>
            </a:r>
          </a:p>
          <a:p>
            <a:pPr marL="0" indent="0">
              <a:spcBef>
                <a:spcPts val="300"/>
              </a:spcBef>
              <a:buSzTx/>
              <a:buNone/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NameOfInsured, Spouse, Dependent1, Dependent2, Dependent3</a:t>
            </a:r>
          </a:p>
          <a:p>
            <a:pPr marL="0" indent="0">
              <a:spcBef>
                <a:spcPts val="300"/>
              </a:spcBef>
              <a:buSzTx/>
              <a:buNone/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Jeremy Shafer, Kimberly Shafer, Amanda, Tyler, Jordan</a:t>
            </a:r>
          </a:p>
          <a:p>
            <a:pPr marL="0" indent="0">
              <a:spcBef>
                <a:spcPts val="300"/>
              </a:spcBef>
              <a:buSzTx/>
              <a:buNone/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Greg Mathews, Krista Mathews, Melonie, Lauren, William </a:t>
            </a:r>
          </a:p>
        </p:txBody>
      </p:sp>
      <p:sp>
        <p:nvSpPr>
          <p:cNvPr id="338" name="Slide Number Placeholder 3"/>
          <p:cNvSpPr txBox="1"/>
          <p:nvPr>
            <p:ph type="sldNum" sz="quarter" idx="2"/>
          </p:nvPr>
        </p:nvSpPr>
        <p:spPr>
          <a:xfrm>
            <a:off x="8447127" y="6330331"/>
            <a:ext cx="239673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JSON and XML are a big deal </a:t>
            </a:r>
            <a:r>
              <a:rPr sz="1400"/>
              <a:t>(2)</a:t>
            </a:r>
          </a:p>
        </p:txBody>
      </p:sp>
      <p:sp>
        <p:nvSpPr>
          <p:cNvPr id="341" name="Content Placeholder 2"/>
          <p:cNvSpPr txBox="1"/>
          <p:nvPr>
            <p:ph type="body" idx="4294967295"/>
          </p:nvPr>
        </p:nvSpPr>
        <p:spPr>
          <a:xfrm>
            <a:off x="360650" y="838200"/>
            <a:ext cx="8610601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500"/>
              </a:spcBef>
              <a:defRPr sz="2400"/>
            </a:pPr>
            <a:r>
              <a:t>But this approach assumed that you could anticipate the quantities of all the attributes.  The data transfer file was </a:t>
            </a:r>
            <a:r>
              <a:rPr b="1" i="1"/>
              <a:t>denormalized</a:t>
            </a:r>
          </a:p>
          <a:p>
            <a:pPr>
              <a:spcBef>
                <a:spcPts val="500"/>
              </a:spcBef>
              <a:defRPr sz="2400"/>
            </a:pPr>
            <a:r>
              <a:t>So, sometimes an exception would occur because of an unexpected quantity of elements.  </a:t>
            </a:r>
          </a:p>
          <a:p>
            <a:pPr>
              <a:spcBef>
                <a:spcPts val="500"/>
              </a:spcBef>
              <a:defRPr sz="2400"/>
            </a:pPr>
            <a:r>
              <a:t>For example:</a:t>
            </a:r>
          </a:p>
          <a:p>
            <a:pPr marL="0" indent="0">
              <a:buSzTx/>
              <a:buNone/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NameOfInsured, Spouse, Dependent1, Dependent2, Dependent3</a:t>
            </a:r>
            <a:br/>
            <a:r>
              <a:t>Jeremy Shafer, Kimberly Shafer, Amanda, Tyler, Jordan, </a:t>
            </a:r>
            <a:r>
              <a:rPr sz="2800">
                <a:solidFill>
                  <a:srgbClr val="800000"/>
                </a:solidFill>
              </a:rPr>
              <a:t>Ben</a:t>
            </a:r>
            <a:endParaRPr sz="2800">
              <a:solidFill>
                <a:srgbClr val="800000"/>
              </a:solidFill>
            </a:endParaRPr>
          </a:p>
          <a:p>
            <a:pPr marL="0" indent="0">
              <a:spcBef>
                <a:spcPts val="300"/>
              </a:spcBef>
              <a:buSzTx/>
              <a:buNone/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Greg Mathews, Krista Mathews, Melanie, Lauren, William </a:t>
            </a:r>
          </a:p>
        </p:txBody>
      </p:sp>
      <p:sp>
        <p:nvSpPr>
          <p:cNvPr id="342" name="Up Arrow 4"/>
          <p:cNvSpPr/>
          <p:nvPr/>
        </p:nvSpPr>
        <p:spPr>
          <a:xfrm>
            <a:off x="7162800" y="3962400"/>
            <a:ext cx="457200" cy="1401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523"/>
                </a:moveTo>
                <a:lnTo>
                  <a:pt x="10800" y="0"/>
                </a:lnTo>
                <a:lnTo>
                  <a:pt x="21600" y="3523"/>
                </a:lnTo>
                <a:lnTo>
                  <a:pt x="16200" y="3523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3523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grpSp>
        <p:nvGrpSpPr>
          <p:cNvPr id="345" name="Rounded Rectangle 5"/>
          <p:cNvGrpSpPr/>
          <p:nvPr/>
        </p:nvGrpSpPr>
        <p:grpSpPr>
          <a:xfrm>
            <a:off x="5334000" y="5486400"/>
            <a:ext cx="3200400" cy="457200"/>
            <a:chOff x="0" y="0"/>
            <a:chExt cx="3200400" cy="457200"/>
          </a:xfrm>
        </p:grpSpPr>
        <p:sp>
          <p:nvSpPr>
            <p:cNvPr id="343" name="Rounded Rectangle"/>
            <p:cNvSpPr/>
            <p:nvPr/>
          </p:nvSpPr>
          <p:spPr>
            <a:xfrm>
              <a:off x="0" y="0"/>
              <a:ext cx="32004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88A3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344" name="Uh oh!  Dependent #4!"/>
            <p:cNvSpPr txBox="1"/>
            <p:nvPr/>
          </p:nvSpPr>
          <p:spPr>
            <a:xfrm>
              <a:off x="22318" y="53269"/>
              <a:ext cx="3155764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pPr/>
              <a:r>
                <a:t>Uh oh!  Dependent #4!</a:t>
              </a:r>
            </a:p>
          </p:txBody>
        </p:sp>
      </p:grpSp>
      <p:grpSp>
        <p:nvGrpSpPr>
          <p:cNvPr id="348" name="Rounded Rectangle 7"/>
          <p:cNvGrpSpPr/>
          <p:nvPr/>
        </p:nvGrpSpPr>
        <p:grpSpPr>
          <a:xfrm>
            <a:off x="303142" y="4724400"/>
            <a:ext cx="4726057" cy="1186071"/>
            <a:chOff x="0" y="0"/>
            <a:chExt cx="4726056" cy="1186070"/>
          </a:xfrm>
        </p:grpSpPr>
        <p:sp>
          <p:nvSpPr>
            <p:cNvPr id="346" name="Rounded Rectangle"/>
            <p:cNvSpPr/>
            <p:nvPr/>
          </p:nvSpPr>
          <p:spPr>
            <a:xfrm>
              <a:off x="0" y="0"/>
              <a:ext cx="4726057" cy="118607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88A3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347" name="The data needs to be serialized in order to send it from one system to another without any limitation."/>
            <p:cNvSpPr txBox="1"/>
            <p:nvPr/>
          </p:nvSpPr>
          <p:spPr>
            <a:xfrm>
              <a:off x="57899" y="151004"/>
              <a:ext cx="4610259" cy="8840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/>
              <a:r>
                <a:t>The data needs to be </a:t>
              </a:r>
              <a:r>
                <a:rPr i="1"/>
                <a:t>serialized</a:t>
              </a:r>
              <a:r>
                <a:t> in order to send it from one system to another without any limitation.</a:t>
              </a:r>
            </a:p>
          </p:txBody>
        </p:sp>
      </p:grpSp>
      <p:sp>
        <p:nvSpPr>
          <p:cNvPr id="349" name="Slide Number Placeholder 3"/>
          <p:cNvSpPr txBox="1"/>
          <p:nvPr>
            <p:ph type="sldNum" sz="quarter" idx="2"/>
          </p:nvPr>
        </p:nvSpPr>
        <p:spPr>
          <a:xfrm>
            <a:off x="8447127" y="6330331"/>
            <a:ext cx="239673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41" grpId="1"/>
      <p:bldP build="whole" bldLvl="1" animBg="1" rev="0" advAuto="0" spid="342" grpId="3"/>
      <p:bldP build="whole" bldLvl="1" animBg="1" rev="0" advAuto="0" spid="348" grpId="4"/>
      <p:bldP build="whole" bldLvl="1" animBg="1" rev="0" advAuto="0" spid="345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</a:t>
            </a:r>
            <a:r>
              <a:rPr sz="3600"/>
              <a:t>Then XML came along (circa 1998)</a:t>
            </a:r>
          </a:p>
        </p:txBody>
      </p:sp>
      <p:sp>
        <p:nvSpPr>
          <p:cNvPr id="352" name="Content Placeholder 2"/>
          <p:cNvSpPr txBox="1"/>
          <p:nvPr>
            <p:ph type="body" idx="4294967295"/>
          </p:nvPr>
        </p:nvSpPr>
        <p:spPr>
          <a:xfrm>
            <a:off x="457200" y="9906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XML allowed us to represent an object with unspecified number of attributes, all in a single file.</a:t>
            </a:r>
          </a:p>
          <a:p>
            <a:pPr/>
            <a:r>
              <a:t>XML was (and still is) verbose</a:t>
            </a:r>
          </a:p>
          <a:p>
            <a:pPr/>
            <a:r>
              <a:t>JSON emerged as a more streamlined alternative.  Originally defined in 2001, with adoption picking up in 2006.</a:t>
            </a:r>
          </a:p>
        </p:txBody>
      </p:sp>
      <p:sp>
        <p:nvSpPr>
          <p:cNvPr id="353" name="Slide Number Placeholder 3"/>
          <p:cNvSpPr txBox="1"/>
          <p:nvPr>
            <p:ph type="sldNum" sz="quarter" idx="2"/>
          </p:nvPr>
        </p:nvSpPr>
        <p:spPr>
          <a:xfrm>
            <a:off x="8447127" y="6330331"/>
            <a:ext cx="239673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  </a:t>
            </a:r>
            <a:r>
              <a:rPr sz="3600"/>
              <a:t>JSON described</a:t>
            </a:r>
          </a:p>
        </p:txBody>
      </p:sp>
      <p:sp>
        <p:nvSpPr>
          <p:cNvPr id="356" name="Content Placeholder 2"/>
          <p:cNvSpPr txBox="1"/>
          <p:nvPr>
            <p:ph type="body" sz="half" idx="4294967295"/>
          </p:nvPr>
        </p:nvSpPr>
        <p:spPr>
          <a:xfrm>
            <a:off x="533401" y="938050"/>
            <a:ext cx="5334001" cy="4419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00"/>
              </a:spcBef>
              <a:buSzTx/>
              <a:buNone/>
              <a:defRPr sz="2000"/>
            </a:pPr>
            <a:r>
              <a:t>JSON (JavaScript Object) Notation, is an open standard format that uses human-readable text to transmit data objects consisting of attribute–value pairs. It is used primarily to transmit data between a server and web application, as an alternative to XML.</a:t>
            </a:r>
          </a:p>
          <a:p>
            <a:pPr>
              <a:defRPr sz="2000"/>
            </a:pPr>
          </a:p>
          <a:p>
            <a:pPr marL="0" indent="0">
              <a:spcBef>
                <a:spcPts val="400"/>
              </a:spcBef>
              <a:buSzTx/>
              <a:buNone/>
              <a:defRPr sz="2000"/>
            </a:pPr>
            <a:r>
              <a:t>Although originally derived from the JavaScript scripting language, JSON is a language-independent data format. Code for parsing and generating JSON data is readily available in many programming languages.</a:t>
            </a:r>
          </a:p>
        </p:txBody>
      </p:sp>
      <p:sp>
        <p:nvSpPr>
          <p:cNvPr id="357" name="TextBox 4"/>
          <p:cNvSpPr txBox="1"/>
          <p:nvPr/>
        </p:nvSpPr>
        <p:spPr>
          <a:xfrm>
            <a:off x="533401" y="5366925"/>
            <a:ext cx="3509142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http://en.wikipedia.org/wiki/JSON</a:t>
            </a:r>
          </a:p>
        </p:txBody>
      </p:sp>
      <p:grpSp>
        <p:nvGrpSpPr>
          <p:cNvPr id="360" name="Rectangle 6"/>
          <p:cNvGrpSpPr/>
          <p:nvPr/>
        </p:nvGrpSpPr>
        <p:grpSpPr>
          <a:xfrm>
            <a:off x="5943600" y="1676399"/>
            <a:ext cx="2895600" cy="2837246"/>
            <a:chOff x="0" y="0"/>
            <a:chExt cx="2895600" cy="2837244"/>
          </a:xfrm>
        </p:grpSpPr>
        <p:sp>
          <p:nvSpPr>
            <p:cNvPr id="358" name="Rectangle"/>
            <p:cNvSpPr/>
            <p:nvPr/>
          </p:nvSpPr>
          <p:spPr>
            <a:xfrm>
              <a:off x="0" y="-1"/>
              <a:ext cx="2895600" cy="2837246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359" name="At the end of the day… think key and value pairs in pattern:…"/>
            <p:cNvSpPr txBox="1"/>
            <p:nvPr/>
          </p:nvSpPr>
          <p:spPr>
            <a:xfrm>
              <a:off x="0" y="176491"/>
              <a:ext cx="2895600" cy="2484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/>
              <a:r>
                <a:t>At the end of the day… think key and value pairs in pattern:</a:t>
              </a:r>
              <a:br/>
            </a:p>
            <a:p>
              <a:pPr/>
              <a:r>
                <a:t>{</a:t>
              </a:r>
              <a:endParaRPr>
                <a:solidFill>
                  <a:schemeClr val="accent3">
                    <a:lumOff val="44000"/>
                  </a:schemeClr>
                </a:solidFill>
              </a:endParaRPr>
            </a:p>
            <a:p>
              <a:pPr/>
              <a:r>
                <a:t>“KEY” : “VALUE”,</a:t>
              </a:r>
              <a:endParaRPr>
                <a:solidFill>
                  <a:schemeClr val="accent3">
                    <a:lumOff val="44000"/>
                  </a:schemeClr>
                </a:solidFill>
              </a:endParaRPr>
            </a:p>
            <a:p>
              <a:pPr/>
              <a:r>
                <a:t>“KEY” : “VALUE”,</a:t>
              </a:r>
              <a:endParaRPr>
                <a:solidFill>
                  <a:schemeClr val="accent3">
                    <a:lumOff val="44000"/>
                  </a:schemeClr>
                </a:solidFill>
              </a:endParaRPr>
            </a:p>
            <a:p>
              <a:pPr/>
              <a:r>
                <a:t>“KEY” : “VALUE”</a:t>
              </a:r>
              <a:endParaRPr>
                <a:solidFill>
                  <a:schemeClr val="accent3">
                    <a:lumOff val="44000"/>
                  </a:schemeClr>
                </a:solidFill>
              </a:endParaRPr>
            </a:p>
            <a:p>
              <a:pPr/>
              <a:r>
                <a:t>}</a:t>
              </a:r>
            </a:p>
          </p:txBody>
        </p:sp>
      </p:grpSp>
      <p:sp>
        <p:nvSpPr>
          <p:cNvPr id="361" name="Slide Number Placeholder 3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Let’s come back to this…</a:t>
            </a:r>
          </a:p>
        </p:txBody>
      </p:sp>
      <p:sp>
        <p:nvSpPr>
          <p:cNvPr id="364" name="TextBox 3"/>
          <p:cNvSpPr txBox="1"/>
          <p:nvPr/>
        </p:nvSpPr>
        <p:spPr>
          <a:xfrm>
            <a:off x="159326" y="2929608"/>
            <a:ext cx="853440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/>
            </a:pPr>
            <a:r>
              <a:t>$.getJSON(</a:t>
            </a:r>
            <a:r>
              <a:rPr i="1">
                <a:solidFill>
                  <a:schemeClr val="accent2"/>
                </a:solidFill>
              </a:rPr>
              <a:t>someurl</a:t>
            </a:r>
            <a:r>
              <a:t>, function(</a:t>
            </a:r>
            <a:r>
              <a:rPr>
                <a:solidFill>
                  <a:srgbClr val="7030A0"/>
                </a:solidFill>
              </a:rPr>
              <a:t>result</a:t>
            </a:r>
            <a:r>
              <a:t>) { </a:t>
            </a:r>
            <a:r>
              <a:rPr i="1">
                <a:solidFill>
                  <a:schemeClr val="accent2"/>
                </a:solidFill>
              </a:rPr>
              <a:t>some things to do</a:t>
            </a:r>
            <a:r>
              <a:t>});</a:t>
            </a:r>
          </a:p>
        </p:txBody>
      </p:sp>
      <p:pic>
        <p:nvPicPr>
          <p:cNvPr id="36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8125" y="3391274"/>
            <a:ext cx="1136074" cy="619049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TextBox 6"/>
          <p:cNvSpPr txBox="1"/>
          <p:nvPr/>
        </p:nvSpPr>
        <p:spPr>
          <a:xfrm>
            <a:off x="1676400" y="4010321"/>
            <a:ext cx="22098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The URL to visit</a:t>
            </a:r>
          </a:p>
        </p:txBody>
      </p:sp>
      <p:pic>
        <p:nvPicPr>
          <p:cNvPr id="36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3325088" y="2386032"/>
            <a:ext cx="4980712" cy="619049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TextBox 8"/>
          <p:cNvSpPr txBox="1"/>
          <p:nvPr/>
        </p:nvSpPr>
        <p:spPr>
          <a:xfrm>
            <a:off x="3579317" y="1707175"/>
            <a:ext cx="4497882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This is the callback function that will execute when the Ajax call is a success. </a:t>
            </a:r>
          </a:p>
        </p:txBody>
      </p:sp>
      <p:pic>
        <p:nvPicPr>
          <p:cNvPr id="36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3401" y="3393895"/>
            <a:ext cx="838201" cy="619049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TextBox 10"/>
          <p:cNvSpPr txBox="1"/>
          <p:nvPr/>
        </p:nvSpPr>
        <p:spPr>
          <a:xfrm>
            <a:off x="4031674" y="4012943"/>
            <a:ext cx="1630401" cy="141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Result is the simple object returned by the getJSON method.</a:t>
            </a:r>
          </a:p>
        </p:txBody>
      </p:sp>
      <p:pic>
        <p:nvPicPr>
          <p:cNvPr id="371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801" y="3315803"/>
            <a:ext cx="2438399" cy="619049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TextBox 12"/>
          <p:cNvSpPr txBox="1"/>
          <p:nvPr/>
        </p:nvSpPr>
        <p:spPr>
          <a:xfrm>
            <a:off x="5867400" y="4010321"/>
            <a:ext cx="2011402" cy="141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One or more commands.  </a:t>
            </a:r>
            <a:br/>
            <a:br/>
            <a:r>
              <a:t>I can use the data in </a:t>
            </a:r>
            <a:r>
              <a:rPr>
                <a:solidFill>
                  <a:srgbClr val="7030A0"/>
                </a:solidFill>
              </a:rPr>
              <a:t>result</a:t>
            </a:r>
            <a:r>
              <a:t> here!  </a:t>
            </a:r>
          </a:p>
        </p:txBody>
      </p:sp>
      <p:sp>
        <p:nvSpPr>
          <p:cNvPr id="373" name="Slide Number Placeholder 4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ntr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Class="entr" nodeType="after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7" grpId="4"/>
      <p:bldP build="whole" bldLvl="1" animBg="1" rev="0" advAuto="0" spid="370" grpId="6"/>
      <p:bldP build="whole" bldLvl="1" animBg="1" rev="0" advAuto="0" spid="365" grpId="1"/>
      <p:bldP build="whole" bldLvl="1" animBg="1" rev="0" advAuto="0" spid="366" grpId="2"/>
      <p:bldP build="whole" bldLvl="1" animBg="1" rev="0" advAuto="0" spid="372" grpId="8"/>
      <p:bldP build="whole" bldLvl="1" animBg="1" rev="0" advAuto="0" spid="368" grpId="3"/>
      <p:bldP build="whole" bldLvl="1" animBg="1" rev="0" advAuto="0" spid="369" grpId="5"/>
      <p:bldP build="whole" bldLvl="1" animBg="1" rev="0" advAuto="0" spid="371" grpId="7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Let’s slay this beast…. </a:t>
            </a:r>
          </a:p>
        </p:txBody>
      </p:sp>
      <p:pic>
        <p:nvPicPr>
          <p:cNvPr id="37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0909" y="914400"/>
            <a:ext cx="6442182" cy="4868715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Slide Number Placeholder 4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We’ve come a long way …</a:t>
            </a:r>
          </a:p>
        </p:txBody>
      </p:sp>
      <p:sp>
        <p:nvSpPr>
          <p:cNvPr id="380" name="Slide Number Placeholder 2"/>
          <p:cNvSpPr txBox="1"/>
          <p:nvPr>
            <p:ph type="sldNum" sz="quarter" idx="2"/>
          </p:nvPr>
        </p:nvSpPr>
        <p:spPr>
          <a:xfrm>
            <a:off x="8447127" y="6330331"/>
            <a:ext cx="239673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8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2054" t="0" r="0" b="0"/>
          <a:stretch>
            <a:fillRect/>
          </a:stretch>
        </p:blipFill>
        <p:spPr>
          <a:xfrm>
            <a:off x="0" y="609600"/>
            <a:ext cx="9144000" cy="5534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Exam #2 D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 algn="l"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t> Exam #2 Date</a:t>
            </a:r>
          </a:p>
        </p:txBody>
      </p:sp>
      <p:sp>
        <p:nvSpPr>
          <p:cNvPr id="130" name="Your next exam will be on…"/>
          <p:cNvSpPr txBox="1"/>
          <p:nvPr>
            <p:ph type="body" idx="1"/>
          </p:nvPr>
        </p:nvSpPr>
        <p:spPr>
          <a:xfrm>
            <a:off x="457200" y="1547018"/>
            <a:ext cx="8229600" cy="4525964"/>
          </a:xfrm>
          <a:prstGeom prst="rect">
            <a:avLst/>
          </a:prstGeom>
        </p:spPr>
        <p:txBody>
          <a:bodyPr/>
          <a:lstStyle/>
          <a:p>
            <a:pPr marL="0" indent="0" algn="ctr" defTabSz="868680">
              <a:buSzTx/>
              <a:buNone/>
              <a:defRPr sz="4655"/>
            </a:pPr>
            <a:r>
              <a:t>Your next exam will be on </a:t>
            </a:r>
          </a:p>
          <a:p>
            <a:pPr marL="0" indent="0" algn="ctr" defTabSz="868680">
              <a:buSzTx/>
              <a:buNone/>
              <a:defRPr sz="4655"/>
            </a:pPr>
            <a:br/>
            <a:r>
              <a:t>Tuesday, Nov. 6th</a:t>
            </a:r>
          </a:p>
          <a:p>
            <a:pPr marL="0" indent="0" algn="ctr" defTabSz="868680">
              <a:buSzTx/>
              <a:buNone/>
              <a:defRPr sz="4655"/>
            </a:pPr>
          </a:p>
          <a:p>
            <a:pPr marL="0" indent="0" algn="ctr" defTabSz="868680">
              <a:buSzTx/>
              <a:buNone/>
              <a:defRPr sz="4655"/>
            </a:pPr>
            <a:r>
              <a:t>Study Session </a:t>
            </a:r>
          </a:p>
          <a:p>
            <a:pPr marL="0" indent="0" algn="ctr" defTabSz="868680">
              <a:buSzTx/>
              <a:buNone/>
              <a:defRPr sz="4655"/>
            </a:pPr>
            <a:r>
              <a:t>Nov 2nd, 1-3pm</a:t>
            </a: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8469649" y="6172200"/>
            <a:ext cx="217152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Things we’ve learned about</a:t>
            </a:r>
          </a:p>
        </p:txBody>
      </p:sp>
      <p:sp>
        <p:nvSpPr>
          <p:cNvPr id="384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5" name="TextBox 3"/>
          <p:cNvSpPr txBox="1"/>
          <p:nvPr/>
        </p:nvSpPr>
        <p:spPr>
          <a:xfrm>
            <a:off x="381000" y="837469"/>
            <a:ext cx="7848600" cy="4270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AutoNum type="arabicPeriod" startAt="1"/>
              <a:defRPr sz="2800"/>
            </a:pPr>
            <a:r>
              <a:t>HTML and CSS</a:t>
            </a:r>
          </a:p>
          <a:p>
            <a:pPr marL="342900" indent="-342900">
              <a:spcBef>
                <a:spcPts val="600"/>
              </a:spcBef>
              <a:buSzPct val="100000"/>
              <a:buAutoNum type="arabicPeriod" startAt="1"/>
              <a:defRPr sz="2800"/>
            </a:pPr>
            <a:r>
              <a:t>JavaScript</a:t>
            </a:r>
          </a:p>
          <a:p>
            <a:pPr marL="342900" indent="-342900">
              <a:spcBef>
                <a:spcPts val="600"/>
              </a:spcBef>
              <a:buSzPct val="100000"/>
              <a:buAutoNum type="arabicPeriod" startAt="1"/>
              <a:defRPr sz="2800"/>
            </a:pPr>
            <a:r>
              <a:t>jQuery</a:t>
            </a:r>
          </a:p>
          <a:p>
            <a:pPr marL="342900" indent="-342900">
              <a:spcBef>
                <a:spcPts val="600"/>
              </a:spcBef>
              <a:buSzPct val="100000"/>
              <a:buAutoNum type="arabicPeriod" startAt="1"/>
              <a:defRPr sz="2800"/>
            </a:pPr>
            <a:r>
              <a:t>jQuery as a tool for manipulating the DOM</a:t>
            </a:r>
          </a:p>
          <a:p>
            <a:pPr marL="342900" indent="-342900">
              <a:spcBef>
                <a:spcPts val="600"/>
              </a:spcBef>
              <a:buSzPct val="100000"/>
              <a:buAutoNum type="arabicPeriod" startAt="1"/>
              <a:defRPr sz="2800"/>
            </a:pPr>
            <a:r>
              <a:t>jQuery as a tool for animating the DOM</a:t>
            </a:r>
          </a:p>
          <a:p>
            <a:pPr marL="342900" indent="-342900">
              <a:spcBef>
                <a:spcPts val="600"/>
              </a:spcBef>
              <a:buSzPct val="100000"/>
              <a:buAutoNum type="arabicPeriod" startAt="1"/>
              <a:defRPr sz="2800"/>
            </a:pPr>
            <a:r>
              <a:t>Form validation using jQuery</a:t>
            </a:r>
          </a:p>
          <a:p>
            <a:pPr marL="342900" indent="-342900">
              <a:spcBef>
                <a:spcPts val="600"/>
              </a:spcBef>
              <a:buSzPct val="100000"/>
              <a:buAutoNum type="arabicPeriod" startAt="1"/>
              <a:defRPr sz="2800"/>
            </a:pPr>
            <a:r>
              <a:t>Form validation using HTML5 controls and CSS3</a:t>
            </a:r>
          </a:p>
          <a:p>
            <a:pPr marL="342900" indent="-342900">
              <a:spcBef>
                <a:spcPts val="600"/>
              </a:spcBef>
              <a:buSzPct val="100000"/>
              <a:buAutoNum type="arabicPeriod" startAt="1"/>
              <a:defRPr sz="2800"/>
            </a:pPr>
            <a:r>
              <a:t>Ajax and JSON</a:t>
            </a:r>
          </a:p>
        </p:txBody>
      </p:sp>
      <p:sp>
        <p:nvSpPr>
          <p:cNvPr id="386" name="TextBox 4"/>
          <p:cNvSpPr txBox="1"/>
          <p:nvPr/>
        </p:nvSpPr>
        <p:spPr>
          <a:xfrm>
            <a:off x="1066800" y="5574267"/>
            <a:ext cx="70104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pPr/>
            <a:r>
              <a:t>We even learned a little bit about Regular Expressions!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5" grpId="1"/>
      <p:bldP build="whole" bldLvl="1" animBg="1" rev="0" advAuto="0" spid="386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for?</a:t>
            </a:r>
          </a:p>
        </p:txBody>
      </p:sp>
      <p:sp>
        <p:nvSpPr>
          <p:cNvPr id="389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9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1752600"/>
            <a:ext cx="3093721" cy="2209800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TextBox 3"/>
          <p:cNvSpPr txBox="1"/>
          <p:nvPr/>
        </p:nvSpPr>
        <p:spPr>
          <a:xfrm>
            <a:off x="2895600" y="751344"/>
            <a:ext cx="6096000" cy="488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Every new concept we learn is a new tool in our mental toolbox. </a:t>
            </a:r>
          </a:p>
          <a:p>
            <a:pPr/>
          </a:p>
          <a:p>
            <a:pPr/>
            <a:r>
              <a:t>This mental toolbox helps us:</a:t>
            </a:r>
          </a:p>
          <a:p>
            <a:pPr marL="342900" indent="-342900">
              <a:buSzPct val="100000"/>
              <a:buAutoNum type="arabicPeriod" startAt="1"/>
            </a:pPr>
            <a:r>
              <a:t>Understand how applications work</a:t>
            </a:r>
          </a:p>
          <a:p>
            <a:pPr marL="342900" indent="-342900">
              <a:buSzPct val="100000"/>
              <a:buAutoNum type="arabicPeriod" startAt="1"/>
            </a:pPr>
            <a:r>
              <a:t>Envision what’s possible</a:t>
            </a:r>
          </a:p>
          <a:p>
            <a:pPr marL="342900" indent="-342900">
              <a:buSzPct val="100000"/>
              <a:buAutoNum type="arabicPeriod" startAt="1"/>
            </a:pPr>
          </a:p>
          <a:p>
            <a:pPr/>
            <a:r>
              <a:t>For example: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You might not be a great web designer, but you should know enough HTML and CSS to work with a good design template.</a:t>
            </a:r>
          </a:p>
          <a:p>
            <a:pPr/>
          </a:p>
          <a:p>
            <a:pPr marL="285750" indent="-285750">
              <a:buSzPct val="100000"/>
              <a:buFont typeface="Arial"/>
              <a:buChar char="•"/>
            </a:pPr>
            <a:r>
              <a:t>You might not know how to validate a time in military time… but you should know that there’s a regular expression for that!</a:t>
            </a:r>
          </a:p>
          <a:p>
            <a:pPr marL="285750" indent="-285750">
              <a:buSzPct val="100000"/>
              <a:buFont typeface="Arial"/>
              <a:buChar char="•"/>
            </a:pPr>
          </a:p>
          <a:p>
            <a:pPr marL="285750" indent="-285750">
              <a:buSzPct val="100000"/>
              <a:buFont typeface="Arial"/>
              <a:buChar char="•"/>
            </a:pPr>
            <a:r>
              <a:t>You might not know how to write a chatbot, but there’s probably an API for that that uses Ajax and JSON!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1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These next two classes …</a:t>
            </a:r>
          </a:p>
        </p:txBody>
      </p:sp>
      <p:sp>
        <p:nvSpPr>
          <p:cNvPr id="394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5" name="TextBox 3"/>
          <p:cNvSpPr txBox="1"/>
          <p:nvPr/>
        </p:nvSpPr>
        <p:spPr>
          <a:xfrm>
            <a:off x="3276600" y="838199"/>
            <a:ext cx="5272078" cy="4084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We’re going to take a step back and let some of those big ideas simmer for a while. </a:t>
            </a:r>
          </a:p>
          <a:p>
            <a:pPr/>
          </a:p>
          <a:p>
            <a:pPr/>
            <a:r>
              <a:t>In these next two classes we will be looking at some functionality in JavaScript itself.  </a:t>
            </a:r>
          </a:p>
          <a:p>
            <a:pPr/>
          </a:p>
          <a:p>
            <a:pPr/>
            <a:r>
              <a:t>This functionality is available to us without jQuery or any external resource! </a:t>
            </a:r>
          </a:p>
          <a:p>
            <a:pPr/>
          </a:p>
          <a:p>
            <a:pPr/>
            <a:r>
              <a:t>jQuery is great at simplifying code.  But it doesn’t simplify </a:t>
            </a:r>
            <a:r>
              <a:rPr b="1" i="1"/>
              <a:t>everything.</a:t>
            </a:r>
            <a:endParaRPr b="1" i="1"/>
          </a:p>
          <a:p>
            <a:pPr/>
          </a:p>
          <a:p>
            <a:pPr/>
            <a:r>
              <a:t>Think of these next two classes as “extra ingredients” to think about while we let the other material sink in.</a:t>
            </a:r>
          </a:p>
        </p:txBody>
      </p:sp>
      <p:pic>
        <p:nvPicPr>
          <p:cNvPr id="39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524000"/>
            <a:ext cx="3067050" cy="3067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Objectives (this class and next)</a:t>
            </a:r>
          </a:p>
        </p:txBody>
      </p:sp>
      <p:sp>
        <p:nvSpPr>
          <p:cNvPr id="399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00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987425"/>
            <a:ext cx="7253289" cy="4956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Objectives (continued)</a:t>
            </a:r>
          </a:p>
        </p:txBody>
      </p:sp>
      <p:sp>
        <p:nvSpPr>
          <p:cNvPr id="403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04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219200"/>
            <a:ext cx="7313401" cy="29318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Objects, objects, objects!</a:t>
            </a:r>
          </a:p>
        </p:txBody>
      </p:sp>
      <p:sp>
        <p:nvSpPr>
          <p:cNvPr id="407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0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600" y="1295400"/>
            <a:ext cx="3369172" cy="3733800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TextBox 6"/>
          <p:cNvSpPr txBox="1"/>
          <p:nvPr/>
        </p:nvSpPr>
        <p:spPr>
          <a:xfrm>
            <a:off x="304800" y="1143000"/>
            <a:ext cx="4953000" cy="2484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Recall that JavaScript and jQuery rely heavily on the notion of </a:t>
            </a:r>
            <a:r>
              <a:rPr b="1" i="1"/>
              <a:t>objects</a:t>
            </a:r>
            <a:r>
              <a:t>.</a:t>
            </a:r>
          </a:p>
          <a:p>
            <a:pPr/>
          </a:p>
          <a:p>
            <a:pPr/>
            <a:r>
              <a:t>Some objects we have seen:</a:t>
            </a:r>
          </a:p>
          <a:p>
            <a:pPr marL="285750" indent="-285750">
              <a:buSzPct val="100000"/>
              <a:buFont typeface="Arial"/>
              <a:buChar char="•"/>
              <a:defRPr b="1"/>
            </a:pPr>
            <a:r>
              <a:t>Window</a:t>
            </a:r>
          </a:p>
          <a:p>
            <a:pPr marL="285750" indent="-285750">
              <a:buSzPct val="100000"/>
              <a:buFont typeface="Arial"/>
              <a:buChar char="•"/>
              <a:defRPr b="1"/>
            </a:pPr>
            <a:r>
              <a:t>Document</a:t>
            </a:r>
          </a:p>
          <a:p>
            <a:pPr marL="285750" indent="-285750">
              <a:buSzPct val="100000"/>
              <a:buFont typeface="Arial"/>
              <a:buChar char="•"/>
              <a:defRPr b="1"/>
            </a:pPr>
            <a:r>
              <a:t>jQuery</a:t>
            </a:r>
            <a:r>
              <a:rPr b="0"/>
              <a:t> … which can also be written as </a:t>
            </a:r>
            <a:r>
              <a:t>$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We also observed that JavaScript arrays and strings are objects.</a:t>
            </a:r>
          </a:p>
        </p:txBody>
      </p:sp>
      <p:sp>
        <p:nvSpPr>
          <p:cNvPr id="410" name="TextBox 7"/>
          <p:cNvSpPr txBox="1"/>
          <p:nvPr/>
        </p:nvSpPr>
        <p:spPr>
          <a:xfrm>
            <a:off x="304800" y="4117371"/>
            <a:ext cx="4572000" cy="88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Here are two new objects for today:</a:t>
            </a:r>
          </a:p>
          <a:p>
            <a:pPr marL="285750" indent="-285750">
              <a:buSzPct val="100000"/>
              <a:buFont typeface="Arial"/>
              <a:buChar char="•"/>
              <a:defRPr b="1"/>
            </a:pPr>
            <a:r>
              <a:t>Number</a:t>
            </a:r>
          </a:p>
          <a:p>
            <a:pPr marL="285750" indent="-285750">
              <a:buSzPct val="100000"/>
              <a:buFont typeface="Arial"/>
              <a:buChar char="•"/>
              <a:defRPr b="1"/>
            </a:pPr>
            <a:r>
              <a:t>Math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0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Properties of the Number object</a:t>
            </a:r>
          </a:p>
        </p:txBody>
      </p:sp>
      <p:sp>
        <p:nvSpPr>
          <p:cNvPr id="413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14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143000"/>
            <a:ext cx="7313612" cy="2081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 of properties of the Number object</a:t>
            </a:r>
          </a:p>
        </p:txBody>
      </p:sp>
      <p:sp>
        <p:nvSpPr>
          <p:cNvPr id="417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18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065212"/>
            <a:ext cx="7267575" cy="3705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Methods of the Number object</a:t>
            </a:r>
          </a:p>
        </p:txBody>
      </p:sp>
      <p:sp>
        <p:nvSpPr>
          <p:cNvPr id="421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22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1338" y="990600"/>
            <a:ext cx="7301324" cy="612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Object 4" descr="Object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260" y="2072615"/>
            <a:ext cx="7313402" cy="2712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87776" y="5110796"/>
            <a:ext cx="845649" cy="848495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TextBox 6"/>
          <p:cNvSpPr txBox="1"/>
          <p:nvPr/>
        </p:nvSpPr>
        <p:spPr>
          <a:xfrm>
            <a:off x="3962400" y="4953000"/>
            <a:ext cx="3996776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/>
            <a:br/>
            <a:r>
              <a:t>Let’s see some examples: number.html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3" grpId="1"/>
      <p:bldP build="whole" bldLvl="1" animBg="1" rev="0" advAuto="0" spid="425" grpId="2"/>
      <p:bldP build="whole" bldLvl="1" animBg="1" rev="0" advAuto="0" spid="424" grpId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Math object</a:t>
            </a:r>
          </a:p>
        </p:txBody>
      </p:sp>
      <p:sp>
        <p:nvSpPr>
          <p:cNvPr id="428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29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508611"/>
            <a:ext cx="7313401" cy="1076833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TextBox 5"/>
          <p:cNvSpPr txBox="1"/>
          <p:nvPr/>
        </p:nvSpPr>
        <p:spPr>
          <a:xfrm>
            <a:off x="533400" y="828272"/>
            <a:ext cx="77724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chemeClr val="accent2"/>
                </a:solidFill>
              </a:defRPr>
            </a:lvl1pPr>
          </a:lstStyle>
          <a:p>
            <a:pPr/>
            <a:r>
              <a:t>One property of the Math object</a:t>
            </a:r>
          </a:p>
        </p:txBody>
      </p:sp>
      <p:pic>
        <p:nvPicPr>
          <p:cNvPr id="431" name="Object 6" descr="Object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" y="3600089"/>
            <a:ext cx="7313401" cy="2449767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TextBox 8"/>
          <p:cNvSpPr txBox="1"/>
          <p:nvPr/>
        </p:nvSpPr>
        <p:spPr>
          <a:xfrm>
            <a:off x="533400" y="2916388"/>
            <a:ext cx="7772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chemeClr val="accent2"/>
                </a:solidFill>
              </a:defRPr>
            </a:lvl1pPr>
          </a:lstStyle>
          <a:p>
            <a:pPr/>
            <a:r>
              <a:t>Common methods of the Math object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5"/>
          <p:cNvSpPr/>
          <p:nvPr/>
        </p:nvSpPr>
        <p:spPr>
          <a:xfrm>
            <a:off x="606083" y="977780"/>
            <a:ext cx="2286001" cy="38100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13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Visualizing what we have done so far…</a:t>
            </a:r>
          </a:p>
        </p:txBody>
      </p:sp>
      <p:sp>
        <p:nvSpPr>
          <p:cNvPr id="135" name="Rectangle 4"/>
          <p:cNvSpPr/>
          <p:nvPr/>
        </p:nvSpPr>
        <p:spPr>
          <a:xfrm>
            <a:off x="6096000" y="990600"/>
            <a:ext cx="2286000" cy="379718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grpSp>
        <p:nvGrpSpPr>
          <p:cNvPr id="140" name="laptop"/>
          <p:cNvGrpSpPr/>
          <p:nvPr/>
        </p:nvGrpSpPr>
        <p:grpSpPr>
          <a:xfrm>
            <a:off x="1291884" y="1130180"/>
            <a:ext cx="685801" cy="685801"/>
            <a:chOff x="0" y="0"/>
            <a:chExt cx="685800" cy="685800"/>
          </a:xfrm>
        </p:grpSpPr>
        <p:sp>
          <p:nvSpPr>
            <p:cNvPr id="136" name="Rectangle"/>
            <p:cNvSpPr/>
            <p:nvPr/>
          </p:nvSpPr>
          <p:spPr>
            <a:xfrm>
              <a:off x="106743" y="-1"/>
              <a:ext cx="475140" cy="455519"/>
            </a:xfrm>
            <a:prstGeom prst="rect">
              <a:avLst/>
            </a:pr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7" name="Shape"/>
            <p:cNvSpPr/>
            <p:nvPr/>
          </p:nvSpPr>
          <p:spPr>
            <a:xfrm>
              <a:off x="0" y="478409"/>
              <a:ext cx="685800" cy="15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327" y="0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8" name="Rectangle"/>
            <p:cNvSpPr/>
            <p:nvPr/>
          </p:nvSpPr>
          <p:spPr>
            <a:xfrm>
              <a:off x="0" y="631094"/>
              <a:ext cx="685800" cy="54707"/>
            </a:xfrm>
            <a:prstGeom prst="rect">
              <a:avLst/>
            </a:prstGeom>
            <a:solidFill>
              <a:srgbClr val="C0C0C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9" name="Shape"/>
            <p:cNvSpPr/>
            <p:nvPr/>
          </p:nvSpPr>
          <p:spPr>
            <a:xfrm>
              <a:off x="59404" y="48355"/>
              <a:ext cx="571247" cy="55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79" y="0"/>
                  </a:moveTo>
                  <a:lnTo>
                    <a:pt x="18820" y="0"/>
                  </a:lnTo>
                  <a:lnTo>
                    <a:pt x="18820" y="13968"/>
                  </a:lnTo>
                  <a:lnTo>
                    <a:pt x="2779" y="13968"/>
                  </a:lnTo>
                  <a:lnTo>
                    <a:pt x="2779" y="0"/>
                  </a:lnTo>
                  <a:close/>
                  <a:moveTo>
                    <a:pt x="1737" y="17460"/>
                  </a:moveTo>
                  <a:lnTo>
                    <a:pt x="1256" y="18158"/>
                  </a:lnTo>
                  <a:lnTo>
                    <a:pt x="20236" y="18158"/>
                  </a:lnTo>
                  <a:lnTo>
                    <a:pt x="19756" y="17460"/>
                  </a:lnTo>
                  <a:lnTo>
                    <a:pt x="1737" y="17460"/>
                  </a:lnTo>
                  <a:close/>
                  <a:moveTo>
                    <a:pt x="5213" y="20902"/>
                  </a:moveTo>
                  <a:lnTo>
                    <a:pt x="4892" y="21600"/>
                  </a:lnTo>
                  <a:lnTo>
                    <a:pt x="16681" y="21600"/>
                  </a:lnTo>
                  <a:lnTo>
                    <a:pt x="16361" y="20902"/>
                  </a:lnTo>
                  <a:lnTo>
                    <a:pt x="5213" y="20902"/>
                  </a:lnTo>
                  <a:close/>
                  <a:moveTo>
                    <a:pt x="1149" y="18607"/>
                  </a:moveTo>
                  <a:lnTo>
                    <a:pt x="641" y="19356"/>
                  </a:lnTo>
                  <a:lnTo>
                    <a:pt x="20905" y="19356"/>
                  </a:lnTo>
                  <a:lnTo>
                    <a:pt x="20371" y="18607"/>
                  </a:lnTo>
                  <a:lnTo>
                    <a:pt x="1149" y="18607"/>
                  </a:lnTo>
                  <a:close/>
                  <a:moveTo>
                    <a:pt x="534" y="19704"/>
                  </a:moveTo>
                  <a:lnTo>
                    <a:pt x="0" y="20452"/>
                  </a:lnTo>
                  <a:lnTo>
                    <a:pt x="21600" y="20452"/>
                  </a:lnTo>
                  <a:lnTo>
                    <a:pt x="21038" y="19704"/>
                  </a:lnTo>
                  <a:lnTo>
                    <a:pt x="534" y="1970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41" name="Right Arrow 7"/>
          <p:cNvSpPr/>
          <p:nvPr/>
        </p:nvSpPr>
        <p:spPr>
          <a:xfrm>
            <a:off x="3161370" y="1968380"/>
            <a:ext cx="2741646" cy="3048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142" name="Right Arrow 8"/>
          <p:cNvSpPr/>
          <p:nvPr/>
        </p:nvSpPr>
        <p:spPr>
          <a:xfrm rot="10800000">
            <a:off x="3095019" y="2577980"/>
            <a:ext cx="2792122" cy="3048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143" name="TextBox 11"/>
          <p:cNvSpPr txBox="1"/>
          <p:nvPr/>
        </p:nvSpPr>
        <p:spPr>
          <a:xfrm>
            <a:off x="2968283" y="1282580"/>
            <a:ext cx="312420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URL, referencing a</a:t>
            </a:r>
            <a:br/>
            <a:r>
              <a:t>web page</a:t>
            </a:r>
          </a:p>
        </p:txBody>
      </p:sp>
      <p:sp>
        <p:nvSpPr>
          <p:cNvPr id="144" name="TextBox 12"/>
          <p:cNvSpPr txBox="1"/>
          <p:nvPr/>
        </p:nvSpPr>
        <p:spPr>
          <a:xfrm>
            <a:off x="3366644" y="2882780"/>
            <a:ext cx="223157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HTTP Response</a:t>
            </a:r>
          </a:p>
        </p:txBody>
      </p:sp>
      <p:pic>
        <p:nvPicPr>
          <p:cNvPr id="14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3200" y="1600200"/>
            <a:ext cx="923925" cy="8318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" name="Flowchart: Magnetic Disk 14"/>
          <p:cNvGrpSpPr/>
          <p:nvPr/>
        </p:nvGrpSpPr>
        <p:grpSpPr>
          <a:xfrm>
            <a:off x="6324600" y="3352800"/>
            <a:ext cx="1447800" cy="1143000"/>
            <a:chOff x="0" y="0"/>
            <a:chExt cx="1447800" cy="1143000"/>
          </a:xfrm>
        </p:grpSpPr>
        <p:sp>
          <p:nvSpPr>
            <p:cNvPr id="146" name="Shape"/>
            <p:cNvSpPr/>
            <p:nvPr/>
          </p:nvSpPr>
          <p:spPr>
            <a:xfrm>
              <a:off x="0" y="0"/>
              <a:ext cx="1447800" cy="1143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147" name="Shape"/>
            <p:cNvSpPr/>
            <p:nvPr/>
          </p:nvSpPr>
          <p:spPr>
            <a:xfrm>
              <a:off x="0" y="0"/>
              <a:ext cx="1447800" cy="1143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25400" cap="flat">
              <a:solidFill>
                <a:srgbClr val="88A3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148" name="Database"/>
            <p:cNvSpPr txBox="1"/>
            <p:nvPr/>
          </p:nvSpPr>
          <p:spPr>
            <a:xfrm>
              <a:off x="0" y="491419"/>
              <a:ext cx="14478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pPr/>
              <a:r>
                <a:t>Database</a:t>
              </a:r>
            </a:p>
          </p:txBody>
        </p:sp>
      </p:grpSp>
      <p:sp>
        <p:nvSpPr>
          <p:cNvPr id="150" name="Up-Down Arrow 13"/>
          <p:cNvSpPr/>
          <p:nvPr/>
        </p:nvSpPr>
        <p:spPr>
          <a:xfrm>
            <a:off x="6934200" y="2590800"/>
            <a:ext cx="304800" cy="533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6171"/>
                </a:moveTo>
                <a:lnTo>
                  <a:pt x="10800" y="0"/>
                </a:lnTo>
                <a:lnTo>
                  <a:pt x="21600" y="6171"/>
                </a:lnTo>
                <a:lnTo>
                  <a:pt x="16200" y="6171"/>
                </a:lnTo>
                <a:lnTo>
                  <a:pt x="16200" y="15429"/>
                </a:lnTo>
                <a:lnTo>
                  <a:pt x="21600" y="15429"/>
                </a:lnTo>
                <a:lnTo>
                  <a:pt x="10800" y="21600"/>
                </a:lnTo>
                <a:lnTo>
                  <a:pt x="0" y="15429"/>
                </a:lnTo>
                <a:lnTo>
                  <a:pt x="5400" y="15429"/>
                </a:lnTo>
                <a:lnTo>
                  <a:pt x="5400" y="6171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151" name="TextBox 16"/>
          <p:cNvSpPr txBox="1"/>
          <p:nvPr/>
        </p:nvSpPr>
        <p:spPr>
          <a:xfrm>
            <a:off x="6477000" y="1143000"/>
            <a:ext cx="1828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Web Server</a:t>
            </a:r>
          </a:p>
        </p:txBody>
      </p:sp>
      <p:sp>
        <p:nvSpPr>
          <p:cNvPr id="152" name="Rectangle 17"/>
          <p:cNvSpPr/>
          <p:nvPr/>
        </p:nvSpPr>
        <p:spPr>
          <a:xfrm>
            <a:off x="910884" y="1968380"/>
            <a:ext cx="1600201" cy="25908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153" name="Rectangle 18"/>
          <p:cNvSpPr/>
          <p:nvPr/>
        </p:nvSpPr>
        <p:spPr>
          <a:xfrm>
            <a:off x="987084" y="2577980"/>
            <a:ext cx="1447801" cy="18288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154" name="TextBox 16"/>
          <p:cNvSpPr txBox="1"/>
          <p:nvPr/>
        </p:nvSpPr>
        <p:spPr>
          <a:xfrm>
            <a:off x="1063284" y="2120780"/>
            <a:ext cx="12954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Browser</a:t>
            </a:r>
          </a:p>
        </p:txBody>
      </p:sp>
      <p:pic>
        <p:nvPicPr>
          <p:cNvPr id="15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5684" y="3339979"/>
            <a:ext cx="923926" cy="83185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extBox 16"/>
          <p:cNvSpPr txBox="1"/>
          <p:nvPr/>
        </p:nvSpPr>
        <p:spPr>
          <a:xfrm>
            <a:off x="987084" y="2654180"/>
            <a:ext cx="137160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JavaScript Engine</a:t>
            </a:r>
          </a:p>
        </p:txBody>
      </p:sp>
      <p:sp>
        <p:nvSpPr>
          <p:cNvPr id="157" name="TextBox 3"/>
          <p:cNvSpPr txBox="1"/>
          <p:nvPr/>
        </p:nvSpPr>
        <p:spPr>
          <a:xfrm>
            <a:off x="413825" y="5029200"/>
            <a:ext cx="3889718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/>
            <a:r>
              <a:t>JavaScript/jQuery run here, in the browser, and do not interact with any resource outside the browser.</a:t>
            </a:r>
          </a:p>
        </p:txBody>
      </p:sp>
      <p:sp>
        <p:nvSpPr>
          <p:cNvPr id="158" name="Up Arrow 16"/>
          <p:cNvSpPr/>
          <p:nvPr/>
        </p:nvSpPr>
        <p:spPr>
          <a:xfrm>
            <a:off x="1524000" y="4495800"/>
            <a:ext cx="910884" cy="533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0"/>
                </a:lnTo>
                <a:lnTo>
                  <a:pt x="21600" y="10800"/>
                </a:lnTo>
                <a:lnTo>
                  <a:pt x="16200" y="108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9E1B34"/>
          </a:solidFill>
          <a:ln w="25400">
            <a:solidFill>
              <a:srgbClr val="9E1B3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159" name="TextBox 21"/>
          <p:cNvSpPr txBox="1"/>
          <p:nvPr/>
        </p:nvSpPr>
        <p:spPr>
          <a:xfrm>
            <a:off x="4326623" y="4805752"/>
            <a:ext cx="4724401" cy="99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This is called a “round trip”.</a:t>
            </a:r>
          </a:p>
          <a:p>
            <a:pPr>
              <a:defRPr sz="1600"/>
            </a:pPr>
            <a:r>
              <a:t>Round trips are relatively expensive (in terms of computing power). We’ve been using JavaScript form validation to prevent unnecessary round trips.</a:t>
            </a:r>
          </a:p>
        </p:txBody>
      </p:sp>
      <p:sp>
        <p:nvSpPr>
          <p:cNvPr id="160" name="Up Arrow 24"/>
          <p:cNvSpPr/>
          <p:nvPr/>
        </p:nvSpPr>
        <p:spPr>
          <a:xfrm>
            <a:off x="4648200" y="3363540"/>
            <a:ext cx="567985" cy="1424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307"/>
                </a:moveTo>
                <a:lnTo>
                  <a:pt x="10800" y="0"/>
                </a:lnTo>
                <a:lnTo>
                  <a:pt x="21600" y="4307"/>
                </a:lnTo>
                <a:lnTo>
                  <a:pt x="16200" y="4307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4307"/>
                </a:lnTo>
                <a:close/>
              </a:path>
            </a:pathLst>
          </a:custGeom>
          <a:solidFill>
            <a:srgbClr val="9E1B34"/>
          </a:solidFill>
          <a:ln w="25400">
            <a:solidFill>
              <a:srgbClr val="9E1B3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161" name="Slide Number Placeholder 5"/>
          <p:cNvSpPr txBox="1"/>
          <p:nvPr>
            <p:ph type="sldNum" sz="quarter" idx="2"/>
          </p:nvPr>
        </p:nvSpPr>
        <p:spPr>
          <a:xfrm>
            <a:off x="8469649" y="6330331"/>
            <a:ext cx="217151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7"/>
      <p:bldP build="whole" bldLvl="1" animBg="1" rev="0" advAuto="0" spid="150" grpId="5"/>
      <p:bldP build="whole" bldLvl="1" animBg="1" rev="0" advAuto="0" spid="144" grpId="11"/>
      <p:bldP build="whole" bldLvl="1" animBg="1" rev="0" advAuto="0" spid="157" grpId="1"/>
      <p:bldP build="whole" bldLvl="1" animBg="1" rev="0" advAuto="0" spid="143" grpId="4"/>
      <p:bldP build="whole" bldLvl="1" animBg="1" rev="0" advAuto="0" spid="159" grpId="13"/>
      <p:bldP build="whole" bldLvl="1" animBg="1" rev="0" advAuto="0" spid="149" grpId="3"/>
      <p:bldP build="whole" bldLvl="1" animBg="1" rev="0" advAuto="0" spid="142" grpId="10"/>
      <p:bldP build="whole" bldLvl="1" animBg="1" rev="0" advAuto="0" spid="141" grpId="9"/>
      <p:bldP build="whole" bldLvl="1" animBg="1" rev="0" advAuto="0" spid="158" grpId="2"/>
      <p:bldP build="whole" bldLvl="1" animBg="1" rev="0" advAuto="0" spid="145" grpId="6"/>
      <p:bldP build="whole" bldLvl="1" animBg="1" rev="0" advAuto="0" spid="135" grpId="8"/>
      <p:bldP build="whole" bldLvl="1" animBg="1" rev="0" advAuto="0" spid="160" grpId="1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about the Math object</a:t>
            </a:r>
          </a:p>
        </p:txBody>
      </p:sp>
      <p:sp>
        <p:nvSpPr>
          <p:cNvPr id="435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6" name="TextBox 3"/>
          <p:cNvSpPr txBox="1"/>
          <p:nvPr/>
        </p:nvSpPr>
        <p:spPr>
          <a:xfrm>
            <a:off x="533399" y="3557342"/>
            <a:ext cx="615494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chemeClr val="accent2"/>
                </a:solidFill>
              </a:defRPr>
            </a:lvl1pPr>
          </a:lstStyle>
          <a:p>
            <a:pPr/>
            <a:r>
              <a:t>The random() method of the Math object</a:t>
            </a:r>
          </a:p>
        </p:txBody>
      </p:sp>
      <p:pic>
        <p:nvPicPr>
          <p:cNvPr id="437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4115608"/>
            <a:ext cx="7301324" cy="306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Object 5" descr="Object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723" y="2940485"/>
            <a:ext cx="7313401" cy="460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TextBox 6"/>
          <p:cNvSpPr txBox="1"/>
          <p:nvPr/>
        </p:nvSpPr>
        <p:spPr>
          <a:xfrm>
            <a:off x="563592" y="2102409"/>
            <a:ext cx="7772401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chemeClr val="accent2"/>
                </a:solidFill>
              </a:defRPr>
            </a:lvl1pPr>
          </a:lstStyle>
          <a:p>
            <a:pPr/>
            <a:r>
              <a:t>The exponentiation operator of ECMAScript 2016 and beyond</a:t>
            </a:r>
          </a:p>
        </p:txBody>
      </p:sp>
      <p:pic>
        <p:nvPicPr>
          <p:cNvPr id="44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87776" y="5110796"/>
            <a:ext cx="845649" cy="848495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TextBox 8"/>
          <p:cNvSpPr txBox="1"/>
          <p:nvPr/>
        </p:nvSpPr>
        <p:spPr>
          <a:xfrm>
            <a:off x="3962400" y="4953000"/>
            <a:ext cx="399677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/>
            <a:br/>
            <a:r>
              <a:t>Let’s see some examples: math.html</a:t>
            </a:r>
          </a:p>
        </p:txBody>
      </p:sp>
      <p:sp>
        <p:nvSpPr>
          <p:cNvPr id="442" name="Arrow: Down 9"/>
          <p:cNvSpPr/>
          <p:nvPr/>
        </p:nvSpPr>
        <p:spPr>
          <a:xfrm>
            <a:off x="6019800" y="1669287"/>
            <a:ext cx="762000" cy="538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443" name="TextBox 10"/>
          <p:cNvSpPr txBox="1"/>
          <p:nvPr/>
        </p:nvSpPr>
        <p:spPr>
          <a:xfrm>
            <a:off x="3636688" y="944609"/>
            <a:ext cx="464820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Where did JavaScript come from?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5" invalidUrl="" action="" tgtFrame="" tooltip="" history="1" highlightClick="0" endSnd="0"/>
              </a:rPr>
              <a:t>https://en.wikipedia.org/wiki/ECMAScript</a:t>
            </a:r>
          </a:p>
        </p:txBody>
      </p:sp>
      <p:pic>
        <p:nvPicPr>
          <p:cNvPr id="444" name="Picture 12" descr="Picture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86000" y="863247"/>
            <a:ext cx="1222076" cy="102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4" grpId="2"/>
      <p:bldP build="whole" bldLvl="1" animBg="1" rev="0" advAuto="0" spid="441" grpId="4"/>
      <p:bldP build="whole" bldLvl="1" animBg="1" rev="0" advAuto="0" spid="440" grpId="5"/>
      <p:bldP build="whole" bldLvl="1" animBg="1" rev="0" advAuto="0" spid="443" grpId="1"/>
      <p:bldP build="whole" bldLvl="1" animBg="1" rev="0" advAuto="0" spid="442" grpId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Let’s play a game…</a:t>
            </a:r>
          </a:p>
        </p:txBody>
      </p:sp>
      <p:sp>
        <p:nvSpPr>
          <p:cNvPr id="447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4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362200"/>
            <a:ext cx="1992208" cy="198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762000"/>
            <a:ext cx="5410200" cy="4267200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TextBox 3"/>
          <p:cNvSpPr txBox="1"/>
          <p:nvPr/>
        </p:nvSpPr>
        <p:spPr>
          <a:xfrm>
            <a:off x="3072938" y="5181600"/>
            <a:ext cx="4850939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Use the chrome developer tools to step through the application.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Something to think about </a:t>
            </a:r>
          </a:p>
        </p:txBody>
      </p:sp>
      <p:sp>
        <p:nvSpPr>
          <p:cNvPr id="453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4" name="TextBox 3"/>
          <p:cNvSpPr txBox="1"/>
          <p:nvPr/>
        </p:nvSpPr>
        <p:spPr>
          <a:xfrm>
            <a:off x="609600" y="914400"/>
            <a:ext cx="7467600" cy="221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What if you wanted to change the rules?  What if each player had to roll </a:t>
            </a:r>
            <a:r>
              <a:rPr b="1" i="1"/>
              <a:t>two</a:t>
            </a:r>
            <a:r>
              <a:t> </a:t>
            </a:r>
            <a:r>
              <a:rPr b="1" i="1"/>
              <a:t>dice</a:t>
            </a:r>
            <a:r>
              <a:t> at a time?  How could you simulate that?</a:t>
            </a:r>
          </a:p>
          <a:p>
            <a:pPr/>
          </a:p>
          <a:p>
            <a:pPr/>
            <a:r>
              <a:t>With two dice, rolling a one would be impossible.  But you could make the game harder / more interesting by making a value of 7 the trigger to lose points.  How could you make that change?</a:t>
            </a:r>
          </a:p>
          <a:p>
            <a:pPr/>
          </a:p>
        </p:txBody>
      </p:sp>
      <p:pic>
        <p:nvPicPr>
          <p:cNvPr id="45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2111" y="2590800"/>
            <a:ext cx="3279776" cy="3279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DOM (Document Object Model)</a:t>
            </a:r>
          </a:p>
        </p:txBody>
      </p:sp>
      <p:pic>
        <p:nvPicPr>
          <p:cNvPr id="16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219200"/>
            <a:ext cx="4629150" cy="253365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extBox 4"/>
          <p:cNvSpPr txBox="1"/>
          <p:nvPr/>
        </p:nvSpPr>
        <p:spPr>
          <a:xfrm>
            <a:off x="5105400" y="1066800"/>
            <a:ext cx="3505200" cy="3742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600"/>
            </a:pPr>
            <a:r>
              <a:t>JavaScript can change all the HTML elements in the page</a:t>
            </a: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600"/>
            </a:pPr>
            <a:r>
              <a:t>JavaScript can change all the HTML attributes in the page</a:t>
            </a: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600"/>
            </a:pPr>
            <a:r>
              <a:t>JavaScript can change all the CSS styles in the page</a:t>
            </a: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600"/>
            </a:pPr>
            <a:r>
              <a:t>JavaScript can remove existing HTML elements and attributes</a:t>
            </a: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600"/>
            </a:pPr>
            <a:r>
              <a:t>JavaScript can add new HTML elements and attributes</a:t>
            </a: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600"/>
            </a:pPr>
            <a:r>
              <a:t>JavaScript can react to all existing HTML events in the page</a:t>
            </a: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600"/>
            </a:pPr>
            <a:r>
              <a:t>JavaScript can create new HTML events in the page</a:t>
            </a:r>
          </a:p>
        </p:txBody>
      </p:sp>
      <p:sp>
        <p:nvSpPr>
          <p:cNvPr id="166" name="TextBox 6"/>
          <p:cNvSpPr txBox="1"/>
          <p:nvPr/>
        </p:nvSpPr>
        <p:spPr>
          <a:xfrm>
            <a:off x="5410200" y="5271306"/>
            <a:ext cx="32766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Source: http://www.w3schools.com/js/js_htmldom.asp</a:t>
            </a:r>
          </a:p>
        </p:txBody>
      </p:sp>
      <p:sp>
        <p:nvSpPr>
          <p:cNvPr id="167" name="TextBox 8"/>
          <p:cNvSpPr txBox="1"/>
          <p:nvPr/>
        </p:nvSpPr>
        <p:spPr>
          <a:xfrm>
            <a:off x="304798" y="4572000"/>
            <a:ext cx="4827601" cy="122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All of these activities are accomplished through the properties and methods of objects.</a:t>
            </a:r>
            <a:br/>
            <a:br/>
            <a:r>
              <a:rPr b="1"/>
              <a:t>NEW FOR TODAY:</a:t>
            </a:r>
            <a:r>
              <a:t> We can use data, provided by AJAX, and present it in the DOM.</a:t>
            </a:r>
          </a:p>
        </p:txBody>
      </p:sp>
      <p:sp>
        <p:nvSpPr>
          <p:cNvPr id="168" name="Up Arrow 9"/>
          <p:cNvSpPr/>
          <p:nvPr/>
        </p:nvSpPr>
        <p:spPr>
          <a:xfrm rot="2629479">
            <a:off x="4601998" y="4041538"/>
            <a:ext cx="459766" cy="469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565"/>
                </a:moveTo>
                <a:lnTo>
                  <a:pt x="10800" y="0"/>
                </a:lnTo>
                <a:lnTo>
                  <a:pt x="21600" y="10565"/>
                </a:lnTo>
                <a:lnTo>
                  <a:pt x="16200" y="10565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0565"/>
                </a:lnTo>
                <a:close/>
              </a:path>
            </a:pathLst>
          </a:custGeom>
          <a:solidFill>
            <a:srgbClr val="9E1B34"/>
          </a:solidFill>
          <a:ln w="25400">
            <a:solidFill>
              <a:srgbClr val="9E1B3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169" name="Slide Number Placeholder 3"/>
          <p:cNvSpPr txBox="1"/>
          <p:nvPr>
            <p:ph type="sldNum" sz="quarter" idx="2"/>
          </p:nvPr>
        </p:nvSpPr>
        <p:spPr>
          <a:xfrm>
            <a:off x="8469649" y="6330331"/>
            <a:ext cx="217151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2"/>
      <p:bldP build="whole" bldLvl="1" animBg="1" rev="0" advAuto="0" spid="168" grpId="4"/>
      <p:bldP build="whole" bldLvl="1" animBg="1" rev="0" advAuto="0" spid="167" grpId="3"/>
      <p:bldP build="whole" bldLvl="1" animBg="1" rev="0" advAuto="0" spid="16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 AJAX call we see every day…</a:t>
            </a:r>
          </a:p>
        </p:txBody>
      </p:sp>
      <p:sp>
        <p:nvSpPr>
          <p:cNvPr id="172" name="Slide Number Placeholder 2"/>
          <p:cNvSpPr txBox="1"/>
          <p:nvPr>
            <p:ph type="sldNum" sz="quarter" idx="2"/>
          </p:nvPr>
        </p:nvSpPr>
        <p:spPr>
          <a:xfrm>
            <a:off x="8469649" y="6330331"/>
            <a:ext cx="217151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3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5341222"/>
            <a:ext cx="7301324" cy="4266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Picture 5"/>
          <p:cNvGrpSpPr/>
          <p:nvPr/>
        </p:nvGrpSpPr>
        <p:grpSpPr>
          <a:xfrm>
            <a:off x="329952" y="1066799"/>
            <a:ext cx="8484094" cy="3711995"/>
            <a:chOff x="0" y="0"/>
            <a:chExt cx="8484092" cy="3711993"/>
          </a:xfrm>
        </p:grpSpPr>
        <p:sp>
          <p:nvSpPr>
            <p:cNvPr id="174" name="Rectangle"/>
            <p:cNvSpPr/>
            <p:nvPr/>
          </p:nvSpPr>
          <p:spPr>
            <a:xfrm>
              <a:off x="0" y="0"/>
              <a:ext cx="8484093" cy="3711994"/>
            </a:xfrm>
            <a:prstGeom prst="rect">
              <a:avLst/>
            </a:prstGeom>
            <a:solidFill>
              <a:schemeClr val="accent4">
                <a:lumOff val="4887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75" name="image5.png" descr="image5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33544" r="0" b="0"/>
            <a:stretch>
              <a:fillRect/>
            </a:stretch>
          </p:blipFill>
          <p:spPr>
            <a:xfrm>
              <a:off x="0" y="-1"/>
              <a:ext cx="8484093" cy="3711994"/>
            </a:xfrm>
            <a:prstGeom prst="rect">
              <a:avLst/>
            </a:prstGeom>
            <a:ln w="190500" cap="rnd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>
              <a:outerShdw sx="100000" sy="100000" kx="0" ky="0" algn="b" rotWithShape="0" blurRad="50800" dist="0" dir="0">
                <a:srgbClr val="000000">
                  <a:alpha val="41000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So, what’s AJAX?</a:t>
            </a:r>
          </a:p>
        </p:txBody>
      </p:sp>
      <p:sp>
        <p:nvSpPr>
          <p:cNvPr id="179" name="Content Placeholder 2"/>
          <p:cNvSpPr txBox="1"/>
          <p:nvPr/>
        </p:nvSpPr>
        <p:spPr>
          <a:xfrm>
            <a:off x="685800" y="914400"/>
            <a:ext cx="8077200" cy="51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0736" indent="-280736">
              <a:lnSpc>
                <a:spcPct val="150000"/>
              </a:lnSpc>
              <a:spcBef>
                <a:spcPts val="600"/>
              </a:spcBef>
              <a:buSzPct val="100000"/>
              <a:buChar char="•"/>
              <a:defRPr sz="6000"/>
            </a:pPr>
            <a:r>
              <a:t> Asynchronous</a:t>
            </a:r>
          </a:p>
          <a:p>
            <a:pPr marL="280736" indent="-280736">
              <a:lnSpc>
                <a:spcPct val="150000"/>
              </a:lnSpc>
              <a:spcBef>
                <a:spcPts val="600"/>
              </a:spcBef>
              <a:buSzPct val="100000"/>
              <a:buChar char="•"/>
              <a:defRPr sz="6000"/>
            </a:pPr>
            <a:r>
              <a:t> Javascript</a:t>
            </a:r>
          </a:p>
          <a:p>
            <a:pPr marL="280736" indent="-280736">
              <a:lnSpc>
                <a:spcPct val="150000"/>
              </a:lnSpc>
              <a:spcBef>
                <a:spcPts val="600"/>
              </a:spcBef>
              <a:buSzPct val="100000"/>
              <a:buChar char="•"/>
              <a:defRPr sz="6000"/>
            </a:pPr>
            <a:r>
              <a:t> And</a:t>
            </a:r>
          </a:p>
          <a:p>
            <a:pPr marL="280736" indent="-280736">
              <a:lnSpc>
                <a:spcPct val="150000"/>
              </a:lnSpc>
              <a:spcBef>
                <a:spcPts val="600"/>
              </a:spcBef>
              <a:buSzPct val="100000"/>
              <a:buChar char="•"/>
              <a:defRPr sz="6000"/>
            </a:pPr>
            <a:r>
              <a:t> XML</a:t>
            </a:r>
          </a:p>
        </p:txBody>
      </p:sp>
      <p:sp>
        <p:nvSpPr>
          <p:cNvPr id="180" name="Slide Number Placeholder 4"/>
          <p:cNvSpPr txBox="1"/>
          <p:nvPr>
            <p:ph type="sldNum" sz="quarter" idx="2"/>
          </p:nvPr>
        </p:nvSpPr>
        <p:spPr>
          <a:xfrm>
            <a:off x="8469649" y="6330331"/>
            <a:ext cx="217151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So, what’s AJAX?</a:t>
            </a:r>
          </a:p>
        </p:txBody>
      </p:sp>
      <p:sp>
        <p:nvSpPr>
          <p:cNvPr id="183" name="Content Placeholder 2"/>
          <p:cNvSpPr txBox="1"/>
          <p:nvPr/>
        </p:nvSpPr>
        <p:spPr>
          <a:xfrm>
            <a:off x="533400" y="2881394"/>
            <a:ext cx="8077200" cy="1935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 sz="6000"/>
            </a:pPr>
            <a:r>
              <a:t>Asynchronous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defRPr i="1" sz="3200"/>
            </a:pPr>
            <a:r>
              <a:t>is the opposite of...</a:t>
            </a:r>
          </a:p>
        </p:txBody>
      </p:sp>
      <p:sp>
        <p:nvSpPr>
          <p:cNvPr id="184" name="Slide Number Placeholder 4"/>
          <p:cNvSpPr txBox="1"/>
          <p:nvPr>
            <p:ph type="sldNum" sz="quarter" idx="2"/>
          </p:nvPr>
        </p:nvSpPr>
        <p:spPr>
          <a:xfrm>
            <a:off x="8469649" y="6330331"/>
            <a:ext cx="217151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So, what’s AJAX?</a:t>
            </a:r>
          </a:p>
        </p:txBody>
      </p:sp>
      <p:sp>
        <p:nvSpPr>
          <p:cNvPr id="187" name="Content Placeholder 2"/>
          <p:cNvSpPr txBox="1"/>
          <p:nvPr/>
        </p:nvSpPr>
        <p:spPr>
          <a:xfrm>
            <a:off x="533400" y="2881394"/>
            <a:ext cx="8077200" cy="1935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 sz="6000"/>
            </a:pPr>
            <a:r>
              <a:t>Synchronous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defRPr i="1" sz="3200"/>
            </a:pPr>
            <a:r>
              <a:t>"together in time"</a:t>
            </a:r>
          </a:p>
        </p:txBody>
      </p:sp>
      <p:sp>
        <p:nvSpPr>
          <p:cNvPr id="188" name="Slide Number Placeholder 4"/>
          <p:cNvSpPr txBox="1"/>
          <p:nvPr>
            <p:ph type="sldNum" sz="quarter" idx="2"/>
          </p:nvPr>
        </p:nvSpPr>
        <p:spPr>
          <a:xfrm>
            <a:off x="8469649" y="6330331"/>
            <a:ext cx="217151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