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rgbClr val="9E1B3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4400"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11" name="Title Text"/>
          <p:cNvSpPr txBox="1"/>
          <p:nvPr>
            <p:ph type="title"/>
          </p:nvPr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9E1B34"/>
          </a:solidFill>
        </p:spPr>
        <p:txBody>
          <a:bodyPr/>
          <a:lstStyle>
            <a:lvl1pPr indent="338138" algn="l">
              <a:defRPr sz="3200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xfrm>
            <a:off x="8356639" y="6330331"/>
            <a:ext cx="330161" cy="313394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9E1B34"/>
          </a:solidFill>
        </p:spPr>
        <p:txBody>
          <a:bodyPr/>
          <a:lstStyle>
            <a:lvl1pPr algn="l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2pPr marL="790575" indent="-333375"/>
            <a:lvl3pPr marL="1234439" indent="-320039"/>
            <a:lvl4pPr marL="1727200" indent="-355600"/>
            <a:lvl5pPr marL="2184400" indent="-3556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spcBef>
                <a:spcPts val="500"/>
              </a:spcBef>
              <a:buSz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chemeClr val="accent3">
            <a:lumOff val="44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lide Number"/>
          <p:cNvSpPr txBox="1"/>
          <p:nvPr>
            <p:ph type="sldNum" sz="quarter" idx="2"/>
          </p:nvPr>
        </p:nvSpPr>
        <p:spPr>
          <a:xfrm>
            <a:off x="8356639" y="6172200"/>
            <a:ext cx="330161" cy="31339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600"/>
            </a:lvl1pPr>
          </a:lstStyle>
          <a:p>
            <a:pPr/>
            <a:fld id="{86CB4B4D-7CA3-9044-876B-883B54F8677D}" type="slidenum"/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64930" marR="0" indent="-30773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181100" marR="0" indent="-2667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2545" marR="0" indent="-29094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488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060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632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204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77640" marR="0" indent="-32004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Tx/>
        <a:buSzPct val="100000"/>
        <a:buFontTx/>
        <a:buChar char="»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ethanmarcotte.com/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w3schools.com/css/css_rwd_viewport.asp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2"/>
          <p:cNvSpPr txBox="1"/>
          <p:nvPr>
            <p:ph type="title" idx="4294967295"/>
          </p:nvPr>
        </p:nvSpPr>
        <p:spPr>
          <a:xfrm>
            <a:off x="0" y="1143000"/>
            <a:ext cx="9144000" cy="1749425"/>
          </a:xfrm>
          <a:prstGeom prst="rect">
            <a:avLst/>
          </a:prstGeom>
          <a:solidFill>
            <a:srgbClr val="9C1831"/>
          </a:solidFill>
        </p:spPr>
        <p:txBody>
          <a:bodyPr/>
          <a:lstStyle/>
          <a:p>
            <a:pPr>
              <a:defRPr sz="3600"/>
            </a:pPr>
            <a:br/>
            <a:r>
              <a:rPr sz="3200">
                <a:solidFill>
                  <a:schemeClr val="accent3">
                    <a:lumOff val="44000"/>
                  </a:schemeClr>
                </a:solidFill>
              </a:rPr>
              <a:t>Responsive Web Design and Bootstrap</a:t>
            </a:r>
          </a:p>
        </p:txBody>
      </p:sp>
      <p:sp>
        <p:nvSpPr>
          <p:cNvPr id="122" name="TextBox 2"/>
          <p:cNvSpPr txBox="1"/>
          <p:nvPr/>
        </p:nvSpPr>
        <p:spPr>
          <a:xfrm>
            <a:off x="685800" y="3124199"/>
            <a:ext cx="7848600" cy="1503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t>Maxwell Furman</a:t>
            </a:r>
            <a:endParaRPr sz="2400"/>
          </a:p>
          <a:p>
            <a:pPr algn="ctr"/>
            <a:r>
              <a:t>Department of MIS</a:t>
            </a:r>
            <a:endParaRPr sz="2400"/>
          </a:p>
          <a:p>
            <a:pPr algn="ctr"/>
            <a:r>
              <a:t>Fox School of Business</a:t>
            </a:r>
            <a:endParaRPr sz="2400"/>
          </a:p>
          <a:p>
            <a:pPr algn="ctr"/>
            <a:r>
              <a:t>Temple University</a:t>
            </a:r>
            <a:endParaRPr sz="2400"/>
          </a:p>
        </p:txBody>
      </p:sp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939" y="0"/>
            <a:ext cx="9164640" cy="1146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 sample code for a 3 column layout</a:t>
            </a:r>
          </a:p>
        </p:txBody>
      </p:sp>
      <p:sp>
        <p:nvSpPr>
          <p:cNvPr id="211" name="Rectangle 2"/>
          <p:cNvSpPr txBox="1"/>
          <p:nvPr/>
        </p:nvSpPr>
        <p:spPr>
          <a:xfrm>
            <a:off x="609600" y="914399"/>
            <a:ext cx="7772400" cy="266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&lt;div class="container"&gt;</a:t>
            </a:r>
          </a:p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&lt;div class="row"&gt;</a:t>
            </a:r>
          </a:p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&lt;div class="col-md-4"&gt;A&lt;/div&gt;</a:t>
            </a:r>
          </a:p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&lt;div class="col-md-4"&gt;B&lt;/div&gt;</a:t>
            </a:r>
          </a:p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  &lt;div class="col-md-4"&gt;C&lt;/div&gt;</a:t>
            </a:r>
          </a:p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  &lt;/div&gt;</a:t>
            </a:r>
          </a:p>
          <a:p>
            <a:pPr>
              <a:defRPr sz="2400">
                <a:latin typeface="Courier"/>
                <a:ea typeface="Courier"/>
                <a:cs typeface="Courier"/>
                <a:sym typeface="Courier"/>
              </a:defRPr>
            </a:pPr>
            <a:r>
              <a:t>&lt;/div&gt;</a:t>
            </a:r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5456" t="12727" r="14545" b="5455"/>
          <a:stretch>
            <a:fillRect/>
          </a:stretch>
        </p:blipFill>
        <p:spPr>
          <a:xfrm>
            <a:off x="3756512" y="3048000"/>
            <a:ext cx="2977369" cy="3045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Rectangle 6"/>
          <p:cNvGrpSpPr/>
          <p:nvPr/>
        </p:nvGrpSpPr>
        <p:grpSpPr>
          <a:xfrm>
            <a:off x="4154863" y="3489488"/>
            <a:ext cx="685801" cy="1524001"/>
            <a:chOff x="0" y="0"/>
            <a:chExt cx="685800" cy="1524000"/>
          </a:xfrm>
        </p:grpSpPr>
        <p:sp>
          <p:nvSpPr>
            <p:cNvPr id="213" name="Rectangle"/>
            <p:cNvSpPr/>
            <p:nvPr/>
          </p:nvSpPr>
          <p:spPr>
            <a:xfrm>
              <a:off x="0" y="0"/>
              <a:ext cx="685800" cy="1524000"/>
            </a:xfrm>
            <a:prstGeom prst="rect">
              <a:avLst/>
            </a:prstGeom>
            <a:solidFill>
              <a:srgbClr val="FFC000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4" name="A"/>
            <p:cNvSpPr txBox="1"/>
            <p:nvPr/>
          </p:nvSpPr>
          <p:spPr>
            <a:xfrm>
              <a:off x="0" y="586669"/>
              <a:ext cx="685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A</a:t>
              </a:r>
            </a:p>
          </p:txBody>
        </p:sp>
      </p:grpSp>
      <p:grpSp>
        <p:nvGrpSpPr>
          <p:cNvPr id="218" name="Rectangle 7"/>
          <p:cNvGrpSpPr/>
          <p:nvPr/>
        </p:nvGrpSpPr>
        <p:grpSpPr>
          <a:xfrm>
            <a:off x="4840663" y="3489488"/>
            <a:ext cx="685801" cy="1524001"/>
            <a:chOff x="0" y="0"/>
            <a:chExt cx="685800" cy="1524000"/>
          </a:xfrm>
        </p:grpSpPr>
        <p:sp>
          <p:nvSpPr>
            <p:cNvPr id="216" name="Rectangle"/>
            <p:cNvSpPr/>
            <p:nvPr/>
          </p:nvSpPr>
          <p:spPr>
            <a:xfrm>
              <a:off x="0" y="0"/>
              <a:ext cx="685800" cy="1524000"/>
            </a:xfrm>
            <a:prstGeom prst="rect">
              <a:avLst/>
            </a:prstGeom>
            <a:solidFill>
              <a:srgbClr val="FFFF00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17" name="B"/>
            <p:cNvSpPr txBox="1"/>
            <p:nvPr/>
          </p:nvSpPr>
          <p:spPr>
            <a:xfrm>
              <a:off x="0" y="586669"/>
              <a:ext cx="685800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B</a:t>
              </a:r>
            </a:p>
          </p:txBody>
        </p:sp>
      </p:grpSp>
      <p:grpSp>
        <p:nvGrpSpPr>
          <p:cNvPr id="221" name="Rectangle 8"/>
          <p:cNvGrpSpPr/>
          <p:nvPr/>
        </p:nvGrpSpPr>
        <p:grpSpPr>
          <a:xfrm>
            <a:off x="5526463" y="3489488"/>
            <a:ext cx="721937" cy="1524001"/>
            <a:chOff x="0" y="0"/>
            <a:chExt cx="721936" cy="1524000"/>
          </a:xfrm>
        </p:grpSpPr>
        <p:sp>
          <p:nvSpPr>
            <p:cNvPr id="219" name="Rectangle"/>
            <p:cNvSpPr/>
            <p:nvPr/>
          </p:nvSpPr>
          <p:spPr>
            <a:xfrm>
              <a:off x="-1" y="0"/>
              <a:ext cx="721938" cy="1524000"/>
            </a:xfrm>
            <a:prstGeom prst="rect">
              <a:avLst/>
            </a:prstGeom>
            <a:solidFill>
              <a:srgbClr val="92D050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20" name="C"/>
            <p:cNvSpPr txBox="1"/>
            <p:nvPr/>
          </p:nvSpPr>
          <p:spPr>
            <a:xfrm>
              <a:off x="-1" y="586669"/>
              <a:ext cx="721938" cy="350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/>
            </a:lstStyle>
            <a:p>
              <a:pPr/>
              <a:r>
                <a:t>C</a:t>
              </a:r>
            </a:p>
          </p:txBody>
        </p:sp>
      </p:grpSp>
      <p:sp>
        <p:nvSpPr>
          <p:cNvPr id="222" name="Slide Number Placeholder 9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Another example</a:t>
            </a:r>
          </a:p>
        </p:txBody>
      </p:sp>
      <p:pic>
        <p:nvPicPr>
          <p:cNvPr id="22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080" y="1465545"/>
            <a:ext cx="6852289" cy="381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Right Brace 5"/>
          <p:cNvGrpSpPr/>
          <p:nvPr/>
        </p:nvGrpSpPr>
        <p:grpSpPr>
          <a:xfrm>
            <a:off x="7290403" y="1804563"/>
            <a:ext cx="289341" cy="3377038"/>
            <a:chOff x="0" y="0"/>
            <a:chExt cx="289339" cy="3377036"/>
          </a:xfrm>
        </p:grpSpPr>
        <p:sp>
          <p:nvSpPr>
            <p:cNvPr id="226" name="Shape"/>
            <p:cNvSpPr/>
            <p:nvPr/>
          </p:nvSpPr>
          <p:spPr>
            <a:xfrm>
              <a:off x="0" y="-1"/>
              <a:ext cx="289341" cy="337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69"/>
                    <a:pt x="10800" y="154"/>
                  </a:cubicBezTo>
                  <a:lnTo>
                    <a:pt x="10800" y="10646"/>
                  </a:lnTo>
                  <a:cubicBezTo>
                    <a:pt x="10800" y="10731"/>
                    <a:pt x="15635" y="10800"/>
                    <a:pt x="21600" y="10800"/>
                  </a:cubicBezTo>
                  <a:cubicBezTo>
                    <a:pt x="15635" y="10800"/>
                    <a:pt x="10800" y="10869"/>
                    <a:pt x="10800" y="10954"/>
                  </a:cubicBezTo>
                  <a:lnTo>
                    <a:pt x="10800" y="21446"/>
                  </a:lnTo>
                  <a:cubicBezTo>
                    <a:pt x="10800" y="21531"/>
                    <a:pt x="5965" y="21600"/>
                    <a:pt x="0" y="216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0" y="-1"/>
              <a:ext cx="289341" cy="337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69"/>
                    <a:pt x="10800" y="154"/>
                  </a:cubicBezTo>
                  <a:lnTo>
                    <a:pt x="10800" y="10646"/>
                  </a:lnTo>
                  <a:cubicBezTo>
                    <a:pt x="10800" y="10731"/>
                    <a:pt x="15635" y="10800"/>
                    <a:pt x="21600" y="10800"/>
                  </a:cubicBezTo>
                  <a:cubicBezTo>
                    <a:pt x="15635" y="10800"/>
                    <a:pt x="10800" y="10869"/>
                    <a:pt x="10800" y="10954"/>
                  </a:cubicBezTo>
                  <a:lnTo>
                    <a:pt x="10800" y="21446"/>
                  </a:lnTo>
                  <a:cubicBezTo>
                    <a:pt x="10800" y="21531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29" name="TextBox 6"/>
          <p:cNvSpPr txBox="1"/>
          <p:nvPr/>
        </p:nvSpPr>
        <p:spPr>
          <a:xfrm rot="5400000">
            <a:off x="6951703" y="3361140"/>
            <a:ext cx="17145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ROW #2</a:t>
            </a:r>
          </a:p>
        </p:txBody>
      </p:sp>
      <p:sp>
        <p:nvSpPr>
          <p:cNvPr id="230" name="TextBox 7"/>
          <p:cNvSpPr txBox="1"/>
          <p:nvPr/>
        </p:nvSpPr>
        <p:spPr>
          <a:xfrm rot="20568093">
            <a:off x="6977871" y="952745"/>
            <a:ext cx="108297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ROW #1</a:t>
            </a:r>
          </a:p>
        </p:txBody>
      </p:sp>
      <p:sp>
        <p:nvSpPr>
          <p:cNvPr id="231" name="Straight Arrow Connector 9"/>
          <p:cNvSpPr/>
          <p:nvPr/>
        </p:nvSpPr>
        <p:spPr>
          <a:xfrm flipH="1">
            <a:off x="7198742" y="1332411"/>
            <a:ext cx="736349" cy="184585"/>
          </a:xfrm>
          <a:prstGeom prst="line">
            <a:avLst/>
          </a:prstGeom>
          <a:ln w="3810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232" name="TextBox 12"/>
          <p:cNvSpPr txBox="1"/>
          <p:nvPr/>
        </p:nvSpPr>
        <p:spPr>
          <a:xfrm>
            <a:off x="188344" y="5433605"/>
            <a:ext cx="10668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2 spans</a:t>
            </a:r>
          </a:p>
        </p:txBody>
      </p:sp>
      <p:sp>
        <p:nvSpPr>
          <p:cNvPr id="233" name="TextBox 13"/>
          <p:cNvSpPr txBox="1"/>
          <p:nvPr/>
        </p:nvSpPr>
        <p:spPr>
          <a:xfrm>
            <a:off x="1940943" y="5433605"/>
            <a:ext cx="106680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5 spans</a:t>
            </a:r>
          </a:p>
        </p:txBody>
      </p:sp>
      <p:sp>
        <p:nvSpPr>
          <p:cNvPr id="234" name="TextBox 14"/>
          <p:cNvSpPr txBox="1"/>
          <p:nvPr/>
        </p:nvSpPr>
        <p:spPr>
          <a:xfrm>
            <a:off x="4379343" y="5433605"/>
            <a:ext cx="106680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3 spans</a:t>
            </a:r>
          </a:p>
        </p:txBody>
      </p:sp>
      <p:sp>
        <p:nvSpPr>
          <p:cNvPr id="235" name="TextBox 15"/>
          <p:cNvSpPr txBox="1"/>
          <p:nvPr/>
        </p:nvSpPr>
        <p:spPr>
          <a:xfrm>
            <a:off x="5903343" y="5433605"/>
            <a:ext cx="106680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2 spans</a:t>
            </a:r>
          </a:p>
        </p:txBody>
      </p:sp>
      <p:sp>
        <p:nvSpPr>
          <p:cNvPr id="236" name="TextBox 16"/>
          <p:cNvSpPr txBox="1"/>
          <p:nvPr/>
        </p:nvSpPr>
        <p:spPr>
          <a:xfrm>
            <a:off x="1331342" y="984208"/>
            <a:ext cx="10668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6 spans</a:t>
            </a:r>
          </a:p>
        </p:txBody>
      </p:sp>
      <p:sp>
        <p:nvSpPr>
          <p:cNvPr id="237" name="TextBox 17"/>
          <p:cNvSpPr txBox="1"/>
          <p:nvPr/>
        </p:nvSpPr>
        <p:spPr>
          <a:xfrm>
            <a:off x="4607943" y="1040211"/>
            <a:ext cx="1066802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6 spans</a:t>
            </a:r>
          </a:p>
        </p:txBody>
      </p:sp>
      <p:sp>
        <p:nvSpPr>
          <p:cNvPr id="238" name="Slide Number Placeholder 18"/>
          <p:cNvSpPr txBox="1"/>
          <p:nvPr>
            <p:ph type="sldNum" sz="quarter" idx="2"/>
          </p:nvPr>
        </p:nvSpPr>
        <p:spPr>
          <a:xfrm>
            <a:off x="8371720" y="6330331"/>
            <a:ext cx="31508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41" name="Right Brace 20"/>
          <p:cNvGrpSpPr/>
          <p:nvPr/>
        </p:nvGrpSpPr>
        <p:grpSpPr>
          <a:xfrm>
            <a:off x="8056280" y="800477"/>
            <a:ext cx="453499" cy="4665945"/>
            <a:chOff x="0" y="0"/>
            <a:chExt cx="453497" cy="4665943"/>
          </a:xfrm>
        </p:grpSpPr>
        <p:sp>
          <p:nvSpPr>
            <p:cNvPr id="239" name="Shape"/>
            <p:cNvSpPr/>
            <p:nvPr/>
          </p:nvSpPr>
          <p:spPr>
            <a:xfrm>
              <a:off x="0" y="0"/>
              <a:ext cx="453499" cy="46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78"/>
                    <a:pt x="10800" y="175"/>
                  </a:cubicBezTo>
                  <a:lnTo>
                    <a:pt x="10800" y="10625"/>
                  </a:lnTo>
                  <a:cubicBezTo>
                    <a:pt x="10800" y="10722"/>
                    <a:pt x="15635" y="10800"/>
                    <a:pt x="21600" y="10800"/>
                  </a:cubicBezTo>
                  <a:cubicBezTo>
                    <a:pt x="15635" y="10800"/>
                    <a:pt x="10800" y="10878"/>
                    <a:pt x="10800" y="10975"/>
                  </a:cubicBezTo>
                  <a:lnTo>
                    <a:pt x="10800" y="21425"/>
                  </a:lnTo>
                  <a:cubicBezTo>
                    <a:pt x="10800" y="21522"/>
                    <a:pt x="5965" y="21600"/>
                    <a:pt x="0" y="216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0" y="0"/>
              <a:ext cx="453499" cy="4665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78"/>
                    <a:pt x="10800" y="175"/>
                  </a:cubicBezTo>
                  <a:lnTo>
                    <a:pt x="10800" y="10625"/>
                  </a:lnTo>
                  <a:cubicBezTo>
                    <a:pt x="10800" y="10722"/>
                    <a:pt x="15635" y="10800"/>
                    <a:pt x="21600" y="10800"/>
                  </a:cubicBezTo>
                  <a:cubicBezTo>
                    <a:pt x="15635" y="10800"/>
                    <a:pt x="10800" y="10878"/>
                    <a:pt x="10800" y="10975"/>
                  </a:cubicBezTo>
                  <a:lnTo>
                    <a:pt x="10800" y="21425"/>
                  </a:lnTo>
                  <a:cubicBezTo>
                    <a:pt x="10800" y="21522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242" name="TextBox 21"/>
          <p:cNvSpPr txBox="1"/>
          <p:nvPr/>
        </p:nvSpPr>
        <p:spPr>
          <a:xfrm rot="5400000">
            <a:off x="7689545" y="2958118"/>
            <a:ext cx="19812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CONTAINER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7"/>
      <p:bldP build="whole" bldLvl="1" animBg="1" rev="0" advAuto="0" spid="228" grpId="6"/>
      <p:bldP build="whole" bldLvl="1" animBg="1" rev="0" advAuto="0" spid="230" grpId="1"/>
      <p:bldP build="whole" bldLvl="1" animBg="1" rev="0" advAuto="0" spid="234" grpId="9"/>
      <p:bldP build="whole" bldLvl="1" animBg="1" rev="0" advAuto="0" spid="242" grpId="11"/>
      <p:bldP build="whole" bldLvl="1" animBg="1" rev="0" advAuto="0" spid="237" grpId="4"/>
      <p:bldP build="whole" bldLvl="1" animBg="1" rev="0" advAuto="0" spid="235" grpId="10"/>
      <p:bldP build="whole" bldLvl="1" animBg="1" rev="0" advAuto="0" spid="229" grpId="5"/>
      <p:bldP build="whole" bldLvl="1" animBg="1" rev="0" advAuto="0" spid="241" grpId="12"/>
      <p:bldP build="whole" bldLvl="1" animBg="1" rev="0" advAuto="0" spid="233" grpId="8"/>
      <p:bldP build="whole" bldLvl="1" animBg="1" rev="0" advAuto="0" spid="236" grpId="3"/>
      <p:bldP build="whole" bldLvl="1" animBg="1" rev="0" advAuto="0" spid="23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Contextual Classes</a:t>
            </a:r>
          </a:p>
        </p:txBody>
      </p:sp>
      <p:sp>
        <p:nvSpPr>
          <p:cNvPr id="245" name="TextBox 2"/>
          <p:cNvSpPr txBox="1"/>
          <p:nvPr/>
        </p:nvSpPr>
        <p:spPr>
          <a:xfrm>
            <a:off x="228600" y="824186"/>
            <a:ext cx="8686800" cy="884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Bootstrap also gives us contextual classes.  For example, there are CSS classes for background colors:  .bg-primary, .bg-success, bg-info, bg-warning, and .bg-danger</a:t>
            </a:r>
          </a:p>
        </p:txBody>
      </p:sp>
      <p:sp>
        <p:nvSpPr>
          <p:cNvPr id="246" name="Rectangle 6"/>
          <p:cNvSpPr/>
          <p:nvPr/>
        </p:nvSpPr>
        <p:spPr>
          <a:xfrm>
            <a:off x="286454" y="1962101"/>
            <a:ext cx="4191001" cy="3827288"/>
          </a:xfrm>
          <a:prstGeom prst="rect">
            <a:avLst/>
          </a:prstGeom>
          <a:ln>
            <a:solidFill>
              <a:srgbClr val="7575D1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&lt;p class="bg-primary"&gt;This text is important.&lt;/p&gt;</a:t>
            </a:r>
            <a:br/>
          </a:p>
          <a:p>
            <a:pPr/>
            <a:r>
              <a:t>&lt;p class="bg-success"&gt;This text indicates success.&lt;/p&gt;</a:t>
            </a:r>
          </a:p>
          <a:p>
            <a:pPr/>
            <a:br/>
            <a:r>
              <a:t>&lt;p class="bg-info"&gt;This text represents some information.&lt;/p&gt;</a:t>
            </a:r>
          </a:p>
          <a:p>
            <a:pPr/>
            <a:br/>
            <a:r>
              <a:t>&lt;p class="bg-warning"&gt;This text represents a warning.&lt;/p&gt;</a:t>
            </a:r>
          </a:p>
          <a:p>
            <a:pPr/>
            <a:br/>
            <a:r>
              <a:t>&lt;p class="bg-danger"&gt;This text represents danger.&lt;/p&gt;</a:t>
            </a:r>
          </a:p>
        </p:txBody>
      </p:sp>
      <p:pic>
        <p:nvPicPr>
          <p:cNvPr id="247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0" y="1880785"/>
            <a:ext cx="4262210" cy="2240958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lide Number Placeholder 8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TextBox 9"/>
          <p:cNvSpPr txBox="1"/>
          <p:nvPr/>
        </p:nvSpPr>
        <p:spPr>
          <a:xfrm>
            <a:off x="4800600" y="4267200"/>
            <a:ext cx="3810000" cy="117616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The class names are “contextual” because they convey the </a:t>
            </a:r>
            <a:r>
              <a:rPr b="1" i="1"/>
              <a:t>meaning</a:t>
            </a:r>
            <a:r>
              <a:t> of the style, not it’s </a:t>
            </a:r>
            <a:r>
              <a:rPr b="1" i="1"/>
              <a:t>appearance.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7" grpId="2"/>
      <p:bldP build="whole" bldLvl="1" animBg="1" rev="0" advAuto="0" spid="249" grpId="3"/>
      <p:bldP build="whole" bldLvl="1" animBg="1" rev="0" advAuto="0" spid="2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Contextual Classes - buttons</a:t>
            </a:r>
          </a:p>
        </p:txBody>
      </p:sp>
      <p:sp>
        <p:nvSpPr>
          <p:cNvPr id="252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9751" y="5107354"/>
            <a:ext cx="845649" cy="84849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extBox 6"/>
          <p:cNvSpPr txBox="1"/>
          <p:nvPr/>
        </p:nvSpPr>
        <p:spPr>
          <a:xfrm>
            <a:off x="6019800" y="5107354"/>
            <a:ext cx="19050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See index03.html</a:t>
            </a:r>
          </a:p>
        </p:txBody>
      </p:sp>
      <p:pic>
        <p:nvPicPr>
          <p:cNvPr id="255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1295400"/>
            <a:ext cx="6943725" cy="2876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Picture 8" descr="Picture 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15200" y="1222269"/>
            <a:ext cx="1219200" cy="2847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4"/>
      <p:bldP build="whole" bldLvl="1" animBg="1" rev="0" advAuto="0" spid="255" grpId="1"/>
      <p:bldP build="whole" bldLvl="1" animBg="1" rev="0" advAuto="0" spid="254" grpId="3"/>
      <p:bldP build="whole" bldLvl="1" animBg="1" rev="0" advAuto="0" spid="25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 far…</a:t>
            </a:r>
          </a:p>
        </p:txBody>
      </p:sp>
      <p:sp>
        <p:nvSpPr>
          <p:cNvPr id="259" name="Slide Number Placeholder 4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0" name="Rectangle 3"/>
          <p:cNvSpPr txBox="1"/>
          <p:nvPr/>
        </p:nvSpPr>
        <p:spPr>
          <a:xfrm>
            <a:off x="685800" y="1258266"/>
            <a:ext cx="5867400" cy="4901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b="1" sz="2400"/>
            </a:pPr>
            <a:r>
              <a:t>According to Ethan Marcotte, RWD is three things, working together:</a:t>
            </a:r>
            <a:endParaRPr sz="2800"/>
          </a:p>
          <a:p>
            <a:pPr lvl="1" marL="914400" indent="-514350">
              <a:spcBef>
                <a:spcPts val="500"/>
              </a:spcBef>
              <a:buSzPct val="100000"/>
              <a:buAutoNum type="arabicPeriod" startAt="1"/>
              <a:defRPr sz="2400"/>
            </a:pPr>
            <a:r>
              <a:t>A Flexible Grid Layout</a:t>
            </a:r>
            <a:endParaRPr sz="2600"/>
          </a:p>
          <a:p>
            <a:pPr lvl="1" marL="914400" indent="-514350">
              <a:spcBef>
                <a:spcPts val="500"/>
              </a:spcBef>
              <a:buSzPct val="100000"/>
              <a:buAutoNum type="arabicPeriod" startAt="1"/>
              <a:defRPr sz="2400"/>
            </a:pPr>
            <a:r>
              <a:t>Flexible Images</a:t>
            </a:r>
            <a:endParaRPr sz="2600"/>
          </a:p>
          <a:p>
            <a:pPr lvl="1" marL="914400" indent="-514350">
              <a:spcBef>
                <a:spcPts val="500"/>
              </a:spcBef>
              <a:buSzPct val="100000"/>
              <a:buAutoNum type="arabicPeriod" startAt="1"/>
              <a:defRPr sz="2400"/>
            </a:pPr>
            <a:r>
              <a:t>Media Queries</a:t>
            </a:r>
            <a:endParaRPr sz="2600"/>
          </a:p>
          <a:p>
            <a:pPr lvl="2" indent="800100">
              <a:spcBef>
                <a:spcPts val="500"/>
              </a:spcBef>
              <a:defRPr sz="2400"/>
            </a:pPr>
          </a:p>
          <a:p>
            <a:pPr lvl="2" marL="1135062" indent="-334962">
              <a:spcBef>
                <a:spcPts val="500"/>
              </a:spcBef>
              <a:buSzPct val="100000"/>
              <a:buChar char="•"/>
              <a:defRPr sz="2400"/>
            </a:pPr>
          </a:p>
          <a:p>
            <a:pPr marL="334963" indent="-334963">
              <a:spcBef>
                <a:spcPts val="600"/>
              </a:spcBef>
              <a:buSzPct val="100000"/>
              <a:buChar char="•"/>
              <a:defRPr sz="2800"/>
            </a:pP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</a:p>
          <a:p>
            <a:pPr marL="342900" indent="-342900">
              <a:spcBef>
                <a:spcPts val="600"/>
              </a:spcBef>
              <a:buSzPct val="100000"/>
              <a:buChar char="•"/>
              <a:defRPr sz="2800"/>
            </a:pPr>
          </a:p>
        </p:txBody>
      </p:sp>
      <p:sp>
        <p:nvSpPr>
          <p:cNvPr id="261" name="Arrow: Left 6"/>
          <p:cNvSpPr/>
          <p:nvPr/>
        </p:nvSpPr>
        <p:spPr>
          <a:xfrm>
            <a:off x="5105400" y="2045922"/>
            <a:ext cx="762000" cy="33198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62" name="TextBox 7"/>
          <p:cNvSpPr txBox="1"/>
          <p:nvPr/>
        </p:nvSpPr>
        <p:spPr>
          <a:xfrm>
            <a:off x="6172200" y="1888751"/>
            <a:ext cx="2667000" cy="17095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Bootstrap gives us this (the hardest thing to implement).</a:t>
            </a:r>
          </a:p>
          <a:p>
            <a:pPr/>
          </a:p>
          <a:p>
            <a:pPr/>
            <a:r>
              <a:t>It also gives us contextual classes.</a:t>
            </a:r>
          </a:p>
        </p:txBody>
      </p:sp>
      <p:pic>
        <p:nvPicPr>
          <p:cNvPr id="26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653" y="2176210"/>
            <a:ext cx="309564" cy="309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228" y="2590182"/>
            <a:ext cx="331989" cy="331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441" y="3026579"/>
            <a:ext cx="331989" cy="33198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Arrow: Left 11"/>
          <p:cNvSpPr/>
          <p:nvPr/>
        </p:nvSpPr>
        <p:spPr>
          <a:xfrm rot="2453153">
            <a:off x="4138886" y="3799404"/>
            <a:ext cx="1144041" cy="34882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67" name="TextBox 12"/>
          <p:cNvSpPr txBox="1"/>
          <p:nvPr/>
        </p:nvSpPr>
        <p:spPr>
          <a:xfrm>
            <a:off x="5410200" y="4063374"/>
            <a:ext cx="2667000" cy="909463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Bootstrap doesn’t give us these.  So, we need to provide our own CSS.</a:t>
            </a:r>
          </a:p>
        </p:txBody>
      </p:sp>
      <p:sp>
        <p:nvSpPr>
          <p:cNvPr id="268" name="Arrow: Left 13"/>
          <p:cNvSpPr/>
          <p:nvPr/>
        </p:nvSpPr>
        <p:spPr>
          <a:xfrm rot="2453153">
            <a:off x="4299944" y="3358443"/>
            <a:ext cx="1144041" cy="348822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"/>
      <p:bldP build="whole" bldLvl="1" animBg="1" rev="0" advAuto="0" spid="264" grpId="7"/>
      <p:bldP build="whole" bldLvl="1" animBg="1" rev="0" advAuto="0" spid="262" grpId="1"/>
      <p:bldP build="whole" bldLvl="1" animBg="1" rev="0" advAuto="0" spid="266" grpId="5"/>
      <p:bldP build="whole" bldLvl="1" animBg="1" rev="0" advAuto="0" spid="263" grpId="3"/>
      <p:bldP build="whole" bldLvl="1" animBg="1" rev="0" advAuto="0" spid="265" grpId="8"/>
      <p:bldP build="whole" bldLvl="1" animBg="1" rev="0" advAuto="0" spid="268" grpId="4"/>
      <p:bldP build="whole" bldLvl="1" animBg="1" rev="0" advAuto="0" spid="267" grpId="6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to put our CSS?</a:t>
            </a:r>
          </a:p>
        </p:txBody>
      </p:sp>
      <p:sp>
        <p:nvSpPr>
          <p:cNvPr id="271" name="Slide Number Placeholder 4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72" name="Rectangle 5"/>
          <p:cNvSpPr txBox="1"/>
          <p:nvPr/>
        </p:nvSpPr>
        <p:spPr>
          <a:xfrm>
            <a:off x="118621" y="1302479"/>
            <a:ext cx="8991601" cy="2827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&lt;head&gt;</a:t>
            </a:r>
          </a:p>
          <a:p>
            <a:pPr>
              <a:defRPr sz="1600"/>
            </a:pPr>
            <a:r>
              <a:t> &lt;meta name="viewport" content="width=device-width, initial-scale=1"&gt;</a:t>
            </a:r>
          </a:p>
          <a:p>
            <a:pPr>
              <a:defRPr sz="1600"/>
            </a:pPr>
            <a:r>
              <a:t>  &lt;link rel="stylesheet" href="https://maxcdn.bootstrapcdn.com/bootstrap/4.1.3/css/bootstrap.min.css"&gt;</a:t>
            </a:r>
          </a:p>
          <a:p>
            <a:pPr>
              <a:defRPr sz="1600"/>
            </a:pPr>
            <a:r>
              <a:t>  &lt;script src="https://ajax.googleapis.com/ajax/libs/jquery/3.3.1/jquery.min.js"&gt;&lt;/script&gt;</a:t>
            </a:r>
          </a:p>
          <a:p>
            <a:pPr>
              <a:defRPr sz="1600"/>
            </a:pPr>
            <a:r>
              <a:t>  &lt;script src="https://cdnjs.cloudflare.com/ajax/libs/popper.js/1.14.3/umd/popper.min.js"&gt;&lt;/script&gt;</a:t>
            </a:r>
          </a:p>
          <a:p>
            <a:pPr>
              <a:defRPr sz="1600"/>
            </a:pPr>
            <a:r>
              <a:t>  &lt;script src="https://maxcdn.bootstrapcdn.com/bootstrap/4.1.3/js/bootstrap.min.js"&gt;&lt;/script&gt;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  &lt;!-- a link to my custom CSS //--&gt;</a:t>
            </a:r>
          </a:p>
          <a:p>
            <a:pPr>
              <a:defRPr sz="1600"/>
            </a:pPr>
            <a:r>
              <a:t>  &lt;link rel="stylesheet" href=“app.css"&gt;</a:t>
            </a:r>
          </a:p>
          <a:p>
            <a:pPr>
              <a:defRPr sz="1600"/>
            </a:pPr>
          </a:p>
          <a:p>
            <a:pPr>
              <a:defRPr sz="1600"/>
            </a:pPr>
            <a:r>
              <a:t>&lt;/head&gt;</a:t>
            </a:r>
          </a:p>
        </p:txBody>
      </p:sp>
      <p:sp>
        <p:nvSpPr>
          <p:cNvPr id="273" name="Arrow: Left 6"/>
          <p:cNvSpPr/>
          <p:nvPr/>
        </p:nvSpPr>
        <p:spPr>
          <a:xfrm rot="2453153">
            <a:off x="2949019" y="4127548"/>
            <a:ext cx="762001" cy="33198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74" name="TextBox 7"/>
          <p:cNvSpPr txBox="1"/>
          <p:nvPr/>
        </p:nvSpPr>
        <p:spPr>
          <a:xfrm>
            <a:off x="3733800" y="4201612"/>
            <a:ext cx="4038600" cy="90946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We can add our own rules here, </a:t>
            </a:r>
            <a:r>
              <a:rPr b="1"/>
              <a:t>after</a:t>
            </a:r>
            <a:r>
              <a:t> we have had the benefit of all the bootstrap class definitions. 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3" grpId="1"/>
      <p:bldP build="whole" bldLvl="1" animBg="1" rev="0" advAuto="0" spid="274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11086" defTabSz="841247">
              <a:defRPr sz="3680"/>
            </a:lvl1pPr>
          </a:lstStyle>
          <a:p>
            <a:pPr/>
            <a:r>
              <a:t>Flexible Images</a:t>
            </a:r>
          </a:p>
        </p:txBody>
      </p:sp>
      <p:sp>
        <p:nvSpPr>
          <p:cNvPr id="277" name="Rectangle 3"/>
          <p:cNvSpPr txBox="1"/>
          <p:nvPr>
            <p:ph type="body" idx="4294967295"/>
          </p:nvPr>
        </p:nvSpPr>
        <p:spPr>
          <a:xfrm>
            <a:off x="533400" y="597525"/>
            <a:ext cx="8077200" cy="3962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Flexible Images are necessary to scale images fluidly.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The CSS attribute that allows us to do this is:</a:t>
            </a:r>
            <a:br/>
          </a:p>
          <a:p>
            <a:pPr marL="0" indent="0" algn="ctr">
              <a:spcBef>
                <a:spcPts val="50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max-width: 100%;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br/>
            <a:r>
              <a:t>That is, if we apply that style to an image, then it will expand (or shrink) to the size of its containing element.</a:t>
            </a:r>
            <a:br/>
          </a:p>
          <a:p>
            <a:pPr marL="0" indent="0">
              <a:buSzTx/>
              <a:buNone/>
            </a:pPr>
            <a:r>
              <a:t>Note: It’s important to have a containing element!</a:t>
            </a:r>
          </a:p>
        </p:txBody>
      </p:sp>
      <p:pic>
        <p:nvPicPr>
          <p:cNvPr id="2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5951" y="4953000"/>
            <a:ext cx="845649" cy="848495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0" name="TextBox 6"/>
          <p:cNvSpPr txBox="1"/>
          <p:nvPr/>
        </p:nvSpPr>
        <p:spPr>
          <a:xfrm>
            <a:off x="6553200" y="5096416"/>
            <a:ext cx="19050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See index04.html</a:t>
            </a:r>
          </a:p>
        </p:txBody>
      </p:sp>
      <p:sp>
        <p:nvSpPr>
          <p:cNvPr id="281" name="TextBox 3"/>
          <p:cNvSpPr txBox="1"/>
          <p:nvPr/>
        </p:nvSpPr>
        <p:spPr>
          <a:xfrm>
            <a:off x="176711" y="4777082"/>
            <a:ext cx="6248401" cy="1176162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There are a number of extra steps that are necessary to implement this effect in legacy browsers… like IE9.  Assuming that you are using a browser released in the last few </a:t>
            </a:r>
            <a:r>
              <a:rPr b="1"/>
              <a:t>years</a:t>
            </a:r>
            <a:r>
              <a:t> you don’t need to worry about that!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3"/>
      <p:bldP build="whole" bldLvl="1" animBg="1" rev="0" advAuto="0" spid="281" grpId="1"/>
      <p:bldP build="whole" bldLvl="1" animBg="1" rev="0" advAuto="0" spid="278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11086" defTabSz="841247">
              <a:defRPr sz="3680"/>
            </a:lvl1pPr>
          </a:lstStyle>
          <a:p>
            <a:pPr/>
            <a:r>
              <a:t>Media Queries</a:t>
            </a:r>
          </a:p>
        </p:txBody>
      </p:sp>
      <p:sp>
        <p:nvSpPr>
          <p:cNvPr id="284" name="Rectangle 3"/>
          <p:cNvSpPr txBox="1"/>
          <p:nvPr>
            <p:ph type="body" idx="4294967295"/>
          </p:nvPr>
        </p:nvSpPr>
        <p:spPr>
          <a:xfrm>
            <a:off x="457200" y="635000"/>
            <a:ext cx="8229600" cy="3048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defTabSz="859536">
              <a:spcBef>
                <a:spcPts val="500"/>
              </a:spcBef>
              <a:buSzTx/>
              <a:buNone/>
              <a:defRPr sz="2256"/>
            </a:pPr>
            <a:r>
              <a:t>Media queries allow us to override previously declared style sheet attributes using an @media rule.</a:t>
            </a:r>
          </a:p>
          <a:p>
            <a:pPr marL="0" indent="0" defTabSz="859536">
              <a:buSzTx/>
              <a:buNone/>
              <a:defRPr sz="2256"/>
            </a:pPr>
          </a:p>
          <a:p>
            <a:pPr marL="0" indent="0" defTabSz="859536">
              <a:spcBef>
                <a:spcPts val="500"/>
              </a:spcBef>
              <a:buSzTx/>
              <a:buNone/>
              <a:defRPr sz="2256"/>
            </a:pPr>
            <a:r>
              <a:t>The @media rules allow us to customize styles based on the size of the current viewport.</a:t>
            </a:r>
          </a:p>
          <a:p>
            <a:pPr marL="0" indent="0" defTabSz="859536">
              <a:buSzTx/>
              <a:buNone/>
              <a:defRPr sz="2256"/>
            </a:pPr>
          </a:p>
          <a:p>
            <a:pPr marL="0" indent="0" defTabSz="859536">
              <a:spcBef>
                <a:spcPts val="500"/>
              </a:spcBef>
              <a:buSzTx/>
              <a:buNone/>
              <a:defRPr sz="2256"/>
            </a:pPr>
            <a:r>
              <a:t>The @media rules allow us to deal with exceptions that can’t be gracefully addressed by out flexible grid.</a:t>
            </a:r>
          </a:p>
        </p:txBody>
      </p:sp>
      <p:sp>
        <p:nvSpPr>
          <p:cNvPr id="285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6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886" y="3962400"/>
            <a:ext cx="3658228" cy="2019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indent="311086" defTabSz="841247">
              <a:defRPr sz="3680"/>
            </a:pPr>
            <a:r>
              <a:t>Media Queries </a:t>
            </a:r>
            <a:r>
              <a:rPr sz="1840"/>
              <a:t>(2)</a:t>
            </a:r>
          </a:p>
        </p:txBody>
      </p:sp>
      <p:sp>
        <p:nvSpPr>
          <p:cNvPr id="289" name="Rectangle 3"/>
          <p:cNvSpPr txBox="1"/>
          <p:nvPr>
            <p:ph type="body" sz="half" idx="4294967295"/>
          </p:nvPr>
        </p:nvSpPr>
        <p:spPr>
          <a:xfrm>
            <a:off x="381000" y="716002"/>
            <a:ext cx="5105400" cy="25146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For example:</a:t>
            </a:r>
          </a:p>
          <a:p>
            <a:pPr marL="0" indent="0">
              <a:spcBef>
                <a:spcPts val="500"/>
              </a:spcBef>
              <a:buSzTx/>
              <a:buNone/>
              <a:defRPr sz="2400"/>
            </a:pPr>
            <a:r>
              <a:t>@media (max-width: 576px) {</a:t>
            </a:r>
            <a:br/>
            <a:r>
              <a:t>    img {</a:t>
            </a:r>
            <a:br/>
            <a:r>
              <a:t>        display: none;</a:t>
            </a:r>
            <a:br/>
            <a:r>
              <a:t>    }</a:t>
            </a:r>
            <a:br/>
            <a:r>
              <a:t>}</a:t>
            </a:r>
          </a:p>
        </p:txBody>
      </p:sp>
      <p:grpSp>
        <p:nvGrpSpPr>
          <p:cNvPr id="292" name="Rounded Rectangle 2"/>
          <p:cNvGrpSpPr/>
          <p:nvPr/>
        </p:nvGrpSpPr>
        <p:grpSpPr>
          <a:xfrm>
            <a:off x="5715000" y="716004"/>
            <a:ext cx="2895600" cy="1752601"/>
            <a:chOff x="0" y="0"/>
            <a:chExt cx="2895600" cy="1752600"/>
          </a:xfrm>
        </p:grpSpPr>
        <p:sp>
          <p:nvSpPr>
            <p:cNvPr id="290" name="Rounded Rectangle"/>
            <p:cNvSpPr/>
            <p:nvPr/>
          </p:nvSpPr>
          <p:spPr>
            <a:xfrm>
              <a:off x="0" y="0"/>
              <a:ext cx="2895600" cy="175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91" name="This says … when the viewport is narrow, don’t display any of the images."/>
            <p:cNvSpPr txBox="1"/>
            <p:nvPr/>
          </p:nvSpPr>
          <p:spPr>
            <a:xfrm>
              <a:off x="85554" y="250534"/>
              <a:ext cx="2724492" cy="1251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/>
              </a:lvl1pPr>
            </a:lstStyle>
            <a:p>
              <a:pPr/>
              <a:r>
                <a:t>This says … when the viewport is narrow, don’t display any of the images.</a:t>
              </a:r>
            </a:p>
          </p:txBody>
        </p:sp>
      </p:grpSp>
      <p:sp>
        <p:nvSpPr>
          <p:cNvPr id="293" name="Slide Number Placeholder 3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4" name="Rectangle 3"/>
          <p:cNvSpPr txBox="1"/>
          <p:nvPr/>
        </p:nvSpPr>
        <p:spPr>
          <a:xfrm>
            <a:off x="304800" y="3337004"/>
            <a:ext cx="4953000" cy="2580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500"/>
              </a:spcBef>
              <a:defRPr sz="2400"/>
            </a:pPr>
            <a:r>
              <a:t>Another example: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@media (max-width: 576px) {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     #header{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          min-height: 20px;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     }</a:t>
            </a:r>
            <a:endParaRPr sz="2800"/>
          </a:p>
          <a:p>
            <a:pPr>
              <a:spcBef>
                <a:spcPts val="500"/>
              </a:spcBef>
              <a:defRPr sz="2400"/>
            </a:pPr>
            <a:r>
              <a:t>}</a:t>
            </a:r>
          </a:p>
        </p:txBody>
      </p:sp>
      <p:grpSp>
        <p:nvGrpSpPr>
          <p:cNvPr id="297" name="Rounded Rectangle 2"/>
          <p:cNvGrpSpPr/>
          <p:nvPr/>
        </p:nvGrpSpPr>
        <p:grpSpPr>
          <a:xfrm>
            <a:off x="5765800" y="2971800"/>
            <a:ext cx="2895600" cy="1752601"/>
            <a:chOff x="0" y="0"/>
            <a:chExt cx="2895600" cy="1752600"/>
          </a:xfrm>
        </p:grpSpPr>
        <p:sp>
          <p:nvSpPr>
            <p:cNvPr id="295" name="Rounded Rectangle"/>
            <p:cNvSpPr/>
            <p:nvPr/>
          </p:nvSpPr>
          <p:spPr>
            <a:xfrm>
              <a:off x="0" y="0"/>
              <a:ext cx="2895600" cy="1752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296" name="This says … when the viewport is narrow, style the tag  with the id of “header”"/>
            <p:cNvSpPr txBox="1"/>
            <p:nvPr/>
          </p:nvSpPr>
          <p:spPr>
            <a:xfrm>
              <a:off x="85554" y="250534"/>
              <a:ext cx="2724492" cy="12515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/>
              </a:lvl1pPr>
            </a:lstStyle>
            <a:p>
              <a:pPr/>
              <a:r>
                <a:t>This says … when the viewport is narrow, style the tag  with the id of “header”</a:t>
              </a:r>
            </a:p>
          </p:txBody>
        </p:sp>
      </p:grpSp>
      <p:sp>
        <p:nvSpPr>
          <p:cNvPr id="298" name="Arrow: Left 5"/>
          <p:cNvSpPr/>
          <p:nvPr/>
        </p:nvSpPr>
        <p:spPr>
          <a:xfrm>
            <a:off x="4648200" y="1524000"/>
            <a:ext cx="990600" cy="609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99" name="Arrow: Left 8"/>
          <p:cNvSpPr/>
          <p:nvPr/>
        </p:nvSpPr>
        <p:spPr>
          <a:xfrm rot="20657897">
            <a:off x="4610100" y="3650722"/>
            <a:ext cx="1066800" cy="5794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pic>
        <p:nvPicPr>
          <p:cNvPr id="3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5951" y="4953000"/>
            <a:ext cx="845649" cy="848495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TextBox 12"/>
          <p:cNvSpPr txBox="1"/>
          <p:nvPr/>
        </p:nvSpPr>
        <p:spPr>
          <a:xfrm>
            <a:off x="6553200" y="5096416"/>
            <a:ext cx="19050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See index_5.html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4"/>
      <p:bldP build="whole" bldLvl="1" animBg="1" rev="0" advAuto="0" spid="300" grpId="6"/>
      <p:bldP build="whole" bldLvl="1" animBg="1" rev="0" advAuto="0" spid="292" grpId="1"/>
      <p:bldP build="whole" bldLvl="1" animBg="1" rev="0" advAuto="0" spid="301" grpId="7"/>
      <p:bldP build="whole" bldLvl="1" animBg="1" rev="0" advAuto="0" spid="298" grpId="2"/>
      <p:bldP build="whole" bldLvl="1" animBg="1" rev="0" advAuto="0" spid="299" grpId="5"/>
      <p:bldP build="whole" bldLvl="1" animBg="1" rev="0" advAuto="0" spid="294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Ok… now you try… </a:t>
            </a:r>
          </a:p>
        </p:txBody>
      </p:sp>
      <p:sp>
        <p:nvSpPr>
          <p:cNvPr id="304" name="Slide Number Placeholder 2"/>
          <p:cNvSpPr txBox="1"/>
          <p:nvPr>
            <p:ph type="sldNum" sz="quarter" idx="2"/>
          </p:nvPr>
        </p:nvSpPr>
        <p:spPr>
          <a:xfrm>
            <a:off x="8356639" y="6330331"/>
            <a:ext cx="330162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0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5696" y="609600"/>
            <a:ext cx="9655392" cy="54475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Responsive Web Design</a:t>
            </a:r>
          </a:p>
        </p:txBody>
      </p:sp>
      <p:sp>
        <p:nvSpPr>
          <p:cNvPr id="126" name="TextBox 3"/>
          <p:cNvSpPr txBox="1"/>
          <p:nvPr/>
        </p:nvSpPr>
        <p:spPr>
          <a:xfrm>
            <a:off x="266700" y="843676"/>
            <a:ext cx="8610600" cy="248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/>
            </a:pPr>
            <a:r>
              <a:t>What is RWD? 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The idea of responsive web design has been called many things: “flexible”, “fluid”, “elastic”, etc.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Bottom line: a responsive web site (or web interface) is an interface that adapts to browser dimensions</a:t>
            </a:r>
          </a:p>
          <a:p>
            <a:pPr marL="285750" indent="-285750">
              <a:buSzPct val="100000"/>
              <a:buFont typeface="Arial"/>
              <a:buChar char="•"/>
              <a:defRPr sz="2400"/>
            </a:pPr>
            <a:r>
              <a:t>Responsive Web Design is important because …</a:t>
            </a:r>
          </a:p>
        </p:txBody>
      </p:sp>
      <p:pic>
        <p:nvPicPr>
          <p:cNvPr id="12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3200400"/>
            <a:ext cx="3802968" cy="209889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5"/>
          <p:cNvSpPr txBox="1"/>
          <p:nvPr/>
        </p:nvSpPr>
        <p:spPr>
          <a:xfrm>
            <a:off x="914400" y="5375492"/>
            <a:ext cx="7010400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2400"/>
            </a:lvl1pPr>
          </a:lstStyle>
          <a:p>
            <a:pPr/>
            <a:r>
              <a:t>… we live in a world full of different devices.</a:t>
            </a:r>
          </a:p>
        </p:txBody>
      </p:sp>
      <p:sp>
        <p:nvSpPr>
          <p:cNvPr id="129" name="Slide Number Placeholder 6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6" grpId="1"/>
      <p:bldP build="whole" bldLvl="1" animBg="1" rev="0" advAuto="0" spid="127" grpId="2"/>
      <p:bldP build="whole" bldLvl="1" animBg="1" rev="0" advAuto="0" spid="128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this topic fits…</a:t>
            </a:r>
          </a:p>
        </p:txBody>
      </p:sp>
      <p:grpSp>
        <p:nvGrpSpPr>
          <p:cNvPr id="141" name="Diagram 4"/>
          <p:cNvGrpSpPr/>
          <p:nvPr/>
        </p:nvGrpSpPr>
        <p:grpSpPr>
          <a:xfrm>
            <a:off x="918273" y="1414842"/>
            <a:ext cx="3573651" cy="3373001"/>
            <a:chOff x="0" y="0"/>
            <a:chExt cx="3573650" cy="3372999"/>
          </a:xfrm>
        </p:grpSpPr>
        <p:grpSp>
          <p:nvGrpSpPr>
            <p:cNvPr id="134" name="Group"/>
            <p:cNvGrpSpPr/>
            <p:nvPr/>
          </p:nvGrpSpPr>
          <p:grpSpPr>
            <a:xfrm>
              <a:off x="748979" y="0"/>
              <a:ext cx="2075693" cy="2075693"/>
              <a:chOff x="0" y="0"/>
              <a:chExt cx="2075692" cy="2075692"/>
            </a:xfrm>
          </p:grpSpPr>
          <p:sp>
            <p:nvSpPr>
              <p:cNvPr id="132" name="Circle"/>
              <p:cNvSpPr/>
              <p:nvPr/>
            </p:nvSpPr>
            <p:spPr>
              <a:xfrm>
                <a:off x="-1" y="-1"/>
                <a:ext cx="2075694" cy="207569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b="1" sz="1600"/>
                </a:pPr>
              </a:p>
            </p:txBody>
          </p:sp>
          <p:sp>
            <p:nvSpPr>
              <p:cNvPr id="133" name="HTML"/>
              <p:cNvSpPr txBox="1"/>
              <p:nvPr/>
            </p:nvSpPr>
            <p:spPr>
              <a:xfrm>
                <a:off x="276758" y="688381"/>
                <a:ext cx="1522174" cy="2837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b="1" sz="2000"/>
                </a:lvl1pPr>
              </a:lstStyle>
              <a:p>
                <a:pPr/>
                <a:r>
                  <a:t>HTML</a:t>
                </a:r>
              </a:p>
            </p:txBody>
          </p:sp>
        </p:grpSp>
        <p:grpSp>
          <p:nvGrpSpPr>
            <p:cNvPr id="137" name="Group"/>
            <p:cNvGrpSpPr/>
            <p:nvPr/>
          </p:nvGrpSpPr>
          <p:grpSpPr>
            <a:xfrm>
              <a:off x="1497957" y="1297306"/>
              <a:ext cx="2075694" cy="2075694"/>
              <a:chOff x="0" y="0"/>
              <a:chExt cx="2075692" cy="2075692"/>
            </a:xfrm>
          </p:grpSpPr>
          <p:sp>
            <p:nvSpPr>
              <p:cNvPr id="135" name="Circle"/>
              <p:cNvSpPr/>
              <p:nvPr/>
            </p:nvSpPr>
            <p:spPr>
              <a:xfrm>
                <a:off x="-1" y="-1"/>
                <a:ext cx="2075694" cy="207569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b="1" sz="1400"/>
                </a:pPr>
              </a:p>
            </p:txBody>
          </p:sp>
          <p:sp>
            <p:nvSpPr>
              <p:cNvPr id="136" name="CSS"/>
              <p:cNvSpPr txBox="1"/>
              <p:nvPr/>
            </p:nvSpPr>
            <p:spPr>
              <a:xfrm>
                <a:off x="634816" y="965140"/>
                <a:ext cx="1245415" cy="283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b="1" sz="2000"/>
                </a:lvl1pPr>
              </a:lstStyle>
              <a:p>
                <a:pPr/>
                <a:r>
                  <a:t>CSS</a:t>
                </a:r>
              </a:p>
            </p:txBody>
          </p:sp>
        </p:grpSp>
        <p:grpSp>
          <p:nvGrpSpPr>
            <p:cNvPr id="140" name="Group"/>
            <p:cNvGrpSpPr/>
            <p:nvPr/>
          </p:nvGrpSpPr>
          <p:grpSpPr>
            <a:xfrm>
              <a:off x="0" y="1297306"/>
              <a:ext cx="2075693" cy="2075694"/>
              <a:chOff x="0" y="0"/>
              <a:chExt cx="2075692" cy="2075692"/>
            </a:xfrm>
          </p:grpSpPr>
          <p:sp>
            <p:nvSpPr>
              <p:cNvPr id="138" name="Circle"/>
              <p:cNvSpPr/>
              <p:nvPr/>
            </p:nvSpPr>
            <p:spPr>
              <a:xfrm>
                <a:off x="-1" y="-1"/>
                <a:ext cx="2075694" cy="2075694"/>
              </a:xfrm>
              <a:prstGeom prst="ellipse">
                <a:avLst/>
              </a:prstGeom>
              <a:solidFill>
                <a:schemeClr val="accent1">
                  <a:alpha val="50000"/>
                </a:schemeClr>
              </a:solidFill>
              <a:ln w="25400" cap="flat">
                <a:solidFill>
                  <a:schemeClr val="accent3">
                    <a:lumOff val="44000"/>
                  </a:schemeClr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 sz="1400"/>
                </a:pPr>
              </a:p>
            </p:txBody>
          </p:sp>
          <p:sp>
            <p:nvSpPr>
              <p:cNvPr id="139" name="JavaScript"/>
              <p:cNvSpPr txBox="1"/>
              <p:nvPr/>
            </p:nvSpPr>
            <p:spPr>
              <a:xfrm>
                <a:off x="195460" y="965140"/>
                <a:ext cx="1245415" cy="2837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lvl1pPr>
              </a:lstStyle>
              <a:p>
                <a:pPr/>
                <a:r>
                  <a:t>JavaScript</a:t>
                </a:r>
              </a:p>
            </p:txBody>
          </p:sp>
        </p:grpSp>
      </p:grpSp>
      <p:grpSp>
        <p:nvGrpSpPr>
          <p:cNvPr id="144" name="Right Brace 5"/>
          <p:cNvGrpSpPr/>
          <p:nvPr/>
        </p:nvGrpSpPr>
        <p:grpSpPr>
          <a:xfrm>
            <a:off x="4729241" y="2025133"/>
            <a:ext cx="607665" cy="2438401"/>
            <a:chOff x="0" y="0"/>
            <a:chExt cx="607664" cy="2438400"/>
          </a:xfrm>
        </p:grpSpPr>
        <p:sp>
          <p:nvSpPr>
            <p:cNvPr id="142" name="Shape"/>
            <p:cNvSpPr/>
            <p:nvPr/>
          </p:nvSpPr>
          <p:spPr>
            <a:xfrm>
              <a:off x="-1" y="0"/>
              <a:ext cx="607665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01"/>
                    <a:pt x="10800" y="449"/>
                  </a:cubicBezTo>
                  <a:lnTo>
                    <a:pt x="10800" y="10351"/>
                  </a:lnTo>
                  <a:cubicBezTo>
                    <a:pt x="10800" y="10599"/>
                    <a:pt x="15635" y="10800"/>
                    <a:pt x="21600" y="10800"/>
                  </a:cubicBezTo>
                  <a:cubicBezTo>
                    <a:pt x="15635" y="10800"/>
                    <a:pt x="10800" y="11001"/>
                    <a:pt x="10800" y="11249"/>
                  </a:cubicBezTo>
                  <a:lnTo>
                    <a:pt x="10800" y="21151"/>
                  </a:lnTo>
                  <a:cubicBezTo>
                    <a:pt x="10800" y="21399"/>
                    <a:pt x="5965" y="21600"/>
                    <a:pt x="0" y="216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-1" y="0"/>
              <a:ext cx="607665" cy="243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201"/>
                    <a:pt x="10800" y="449"/>
                  </a:cubicBezTo>
                  <a:lnTo>
                    <a:pt x="10800" y="10351"/>
                  </a:lnTo>
                  <a:cubicBezTo>
                    <a:pt x="10800" y="10599"/>
                    <a:pt x="15635" y="10800"/>
                    <a:pt x="21600" y="10800"/>
                  </a:cubicBezTo>
                  <a:cubicBezTo>
                    <a:pt x="15635" y="10800"/>
                    <a:pt x="10800" y="11001"/>
                    <a:pt x="10800" y="11249"/>
                  </a:cubicBezTo>
                  <a:lnTo>
                    <a:pt x="10800" y="21151"/>
                  </a:lnTo>
                  <a:cubicBezTo>
                    <a:pt x="10800" y="21399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45" name="Title 1"/>
          <p:cNvSpPr txBox="1"/>
          <p:nvPr/>
        </p:nvSpPr>
        <p:spPr>
          <a:xfrm>
            <a:off x="5562600" y="1471320"/>
            <a:ext cx="3124200" cy="3546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 sz="2400">
                <a:solidFill>
                  <a:srgbClr val="000099"/>
                </a:solidFill>
              </a:defRPr>
            </a:pPr>
            <a:r>
              <a:t>HTML and CSS are the basic tools used to implement a Responsive Web Design.</a:t>
            </a:r>
            <a:endParaRPr b="1"/>
          </a:p>
          <a:p>
            <a:pPr>
              <a:defRPr sz="2400">
                <a:solidFill>
                  <a:srgbClr val="000099"/>
                </a:solidFill>
              </a:defRPr>
            </a:pPr>
          </a:p>
          <a:p>
            <a:pPr>
              <a:defRPr sz="2400">
                <a:solidFill>
                  <a:srgbClr val="000099"/>
                </a:solidFill>
              </a:defRPr>
            </a:pPr>
            <a:r>
              <a:t>Today’s material </a:t>
            </a:r>
            <a:r>
              <a:rPr b="1"/>
              <a:t>compliments</a:t>
            </a:r>
            <a:r>
              <a:t> JavaScript, but does not </a:t>
            </a:r>
            <a:r>
              <a:rPr b="1"/>
              <a:t>require </a:t>
            </a:r>
            <a:r>
              <a:t>JavaScript</a:t>
            </a:r>
          </a:p>
        </p:txBody>
      </p:sp>
      <p:sp>
        <p:nvSpPr>
          <p:cNvPr id="146" name="Slide Number Placeholder 7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indent="311086" defTabSz="841247">
              <a:defRPr sz="3680"/>
            </a:lvl1pPr>
          </a:lstStyle>
          <a:p>
            <a:pPr/>
            <a:r>
              <a:t>RWD defined</a:t>
            </a:r>
          </a:p>
        </p:txBody>
      </p:sp>
      <p:sp>
        <p:nvSpPr>
          <p:cNvPr id="149" name="Rectangle 3"/>
          <p:cNvSpPr txBox="1"/>
          <p:nvPr>
            <p:ph type="body" sz="quarter" idx="4294967295"/>
          </p:nvPr>
        </p:nvSpPr>
        <p:spPr>
          <a:xfrm>
            <a:off x="173876" y="3942993"/>
            <a:ext cx="3840245" cy="22098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spcBef>
                <a:spcPts val="400"/>
              </a:spcBef>
              <a:buSzTx/>
              <a:buNone/>
              <a:defRPr b="1" sz="2000"/>
            </a:pPr>
            <a:r>
              <a:t>Ethan Marcotte, defines RWD as these three things:</a:t>
            </a:r>
          </a:p>
          <a:p>
            <a:pPr lvl="1" marL="914400" indent="-514350">
              <a:spcBef>
                <a:spcPts val="400"/>
              </a:spcBef>
              <a:buAutoNum type="arabicPeriod" startAt="1"/>
              <a:defRPr sz="2000" u="sng"/>
            </a:pPr>
            <a:r>
              <a:t>A Flexible Grid Layout</a:t>
            </a:r>
            <a:endParaRPr sz="2600"/>
          </a:p>
          <a:p>
            <a:pPr lvl="1" marL="914400" indent="-514350">
              <a:spcBef>
                <a:spcPts val="400"/>
              </a:spcBef>
              <a:buAutoNum type="arabicPeriod" startAt="1"/>
              <a:defRPr sz="2000"/>
            </a:pPr>
            <a:r>
              <a:t>Flexible Images</a:t>
            </a:r>
            <a:endParaRPr sz="2600"/>
          </a:p>
          <a:p>
            <a:pPr lvl="1" marL="914400" indent="-514350">
              <a:spcBef>
                <a:spcPts val="400"/>
              </a:spcBef>
              <a:buAutoNum type="arabicPeriod" startAt="1"/>
              <a:defRPr sz="2000"/>
            </a:pPr>
            <a:r>
              <a:t>Media Queries</a:t>
            </a:r>
          </a:p>
        </p:txBody>
      </p:sp>
      <p:grpSp>
        <p:nvGrpSpPr>
          <p:cNvPr id="152" name="Rounded Rectangle 2"/>
          <p:cNvGrpSpPr/>
          <p:nvPr/>
        </p:nvGrpSpPr>
        <p:grpSpPr>
          <a:xfrm>
            <a:off x="76200" y="802964"/>
            <a:ext cx="4035598" cy="2971802"/>
            <a:chOff x="0" y="0"/>
            <a:chExt cx="4035597" cy="2971800"/>
          </a:xfrm>
        </p:grpSpPr>
        <p:sp>
          <p:nvSpPr>
            <p:cNvPr id="150" name="Rounded Rectangle"/>
            <p:cNvSpPr/>
            <p:nvPr/>
          </p:nvSpPr>
          <p:spPr>
            <a:xfrm>
              <a:off x="0" y="0"/>
              <a:ext cx="4035598" cy="29718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1" name="Ethan Marcotte is a web designer, author, and public speaker.  See http://ethanmarcotte.com…"/>
            <p:cNvSpPr txBox="1"/>
            <p:nvPr/>
          </p:nvSpPr>
          <p:spPr>
            <a:xfrm>
              <a:off x="145070" y="129885"/>
              <a:ext cx="3745457" cy="271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Ethan Marcotte is a web designer, author, and public speaker.  See </a:t>
              </a:r>
              <a:r>
                <a:rPr u="sng">
                  <a:solidFill>
                    <a:srgbClr val="009999"/>
                  </a:solidFill>
                  <a:uFill>
                    <a:solidFill>
                      <a:srgbClr val="009999"/>
                    </a:solidFill>
                  </a:uFill>
                  <a:hlinkClick r:id="rId2" invalidUrl="" action="" tgtFrame="" tooltip="" history="1" highlightClick="0" endSnd="0"/>
                </a:rPr>
                <a:t>http://ethanmarcotte.com</a:t>
              </a:r>
              <a:r>
                <a:t> 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 sz="2000"/>
              </a:pPr>
            </a:p>
            <a:p>
              <a:pPr algn="ctr">
                <a:defRPr sz="2000"/>
              </a:pPr>
              <a:r>
                <a:t>He described the theory and practice of responsive web design in his brief 2011 book titled </a:t>
              </a:r>
              <a:r>
                <a:rPr i="1"/>
                <a:t>Responsive Web Design</a:t>
              </a:r>
              <a:r>
                <a:t>. </a:t>
              </a:r>
            </a:p>
          </p:txBody>
        </p:sp>
      </p:grpSp>
      <p:sp>
        <p:nvSpPr>
          <p:cNvPr id="153" name="Straight Connector 3"/>
          <p:cNvSpPr/>
          <p:nvPr/>
        </p:nvSpPr>
        <p:spPr>
          <a:xfrm flipH="1">
            <a:off x="4343400" y="802964"/>
            <a:ext cx="1" cy="5216837"/>
          </a:xfrm>
          <a:prstGeom prst="line">
            <a:avLst/>
          </a:prstGeom>
          <a:ln w="31750">
            <a:solidFill>
              <a:srgbClr val="000000"/>
            </a:solidFill>
            <a:prstDash val="dash"/>
          </a:ln>
        </p:spPr>
        <p:txBody>
          <a:bodyPr lIns="45719" rIns="45719"/>
          <a:lstStyle/>
          <a:p>
            <a:pPr/>
          </a:p>
        </p:txBody>
      </p:sp>
      <p:grpSp>
        <p:nvGrpSpPr>
          <p:cNvPr id="156" name="Rounded Rectangle 2"/>
          <p:cNvGrpSpPr/>
          <p:nvPr/>
        </p:nvGrpSpPr>
        <p:grpSpPr>
          <a:xfrm>
            <a:off x="4615527" y="776371"/>
            <a:ext cx="4424777" cy="5216836"/>
            <a:chOff x="0" y="0"/>
            <a:chExt cx="4424776" cy="5216835"/>
          </a:xfrm>
        </p:grpSpPr>
        <p:sp>
          <p:nvSpPr>
            <p:cNvPr id="154" name="Rounded Rectangle"/>
            <p:cNvSpPr/>
            <p:nvPr/>
          </p:nvSpPr>
          <p:spPr>
            <a:xfrm>
              <a:off x="0" y="0"/>
              <a:ext cx="4424777" cy="52168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55" name="Also in 2011, something called Bootstrap was released by a development team at Twitter.…"/>
            <p:cNvSpPr txBox="1"/>
            <p:nvPr/>
          </p:nvSpPr>
          <p:spPr>
            <a:xfrm>
              <a:off x="215999" y="376102"/>
              <a:ext cx="3992778" cy="4464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  <a:r>
                <a:t>Also in 2011, something called Bootstrap was released by a development team at Twitter.</a:t>
              </a:r>
              <a:br/>
            </a:p>
            <a:p>
              <a:pPr marL="342900" indent="-342900">
                <a:buSzPct val="100000"/>
                <a:buAutoNum type="arabicPeriod" startAt="1"/>
                <a:defRPr sz="2000"/>
              </a:pPr>
              <a:r>
                <a:t>Bootstrap is a CSS framework. (A framework is a collection of existing technologies, bundled together in a new, novel, and consistent way.)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marL="342900" indent="-342900">
                <a:buSzPct val="100000"/>
                <a:buAutoNum type="arabicPeriod" startAt="1"/>
                <a:defRPr sz="2000"/>
              </a:pPr>
              <a:r>
                <a:t>Bootstrap is a convenient way to get a </a:t>
              </a:r>
              <a:r>
                <a:rPr u="sng"/>
                <a:t>flexible grid layout</a:t>
              </a:r>
              <a:r>
                <a:t>.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marL="342900" indent="-342900">
                <a:buSzPct val="100000"/>
                <a:buAutoNum type="arabicPeriod" startAt="1"/>
                <a:defRPr sz="2000"/>
              </a:pPr>
              <a:r>
                <a:t>Bootstrap is free to use, Open Source, and remains popular today.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 sz="2000"/>
              </a:pPr>
              <a:r>
                <a:t> </a:t>
              </a:r>
            </a:p>
          </p:txBody>
        </p:sp>
      </p:grpSp>
      <p:sp>
        <p:nvSpPr>
          <p:cNvPr id="157" name="Slide Number Placeholder 8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1"/>
      <p:bldP build="whole" bldLvl="1" animBg="1" rev="0" advAuto="0" spid="15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Bootstrap’s flexible grid layout</a:t>
            </a:r>
          </a:p>
        </p:txBody>
      </p:sp>
      <p:pic>
        <p:nvPicPr>
          <p:cNvPr id="16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5456" t="12727" r="14545" b="5455"/>
          <a:stretch>
            <a:fillRect/>
          </a:stretch>
        </p:blipFill>
        <p:spPr>
          <a:xfrm>
            <a:off x="6176085" y="1605698"/>
            <a:ext cx="2831254" cy="28956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Right Brace 4"/>
          <p:cNvGrpSpPr/>
          <p:nvPr/>
        </p:nvGrpSpPr>
        <p:grpSpPr>
          <a:xfrm>
            <a:off x="5861197" y="2062899"/>
            <a:ext cx="305821" cy="1371601"/>
            <a:chOff x="0" y="0"/>
            <a:chExt cx="305819" cy="1371600"/>
          </a:xfrm>
        </p:grpSpPr>
        <p:sp>
          <p:nvSpPr>
            <p:cNvPr id="161" name="Shape"/>
            <p:cNvSpPr/>
            <p:nvPr/>
          </p:nvSpPr>
          <p:spPr>
            <a:xfrm flipH="1">
              <a:off x="0" y="0"/>
              <a:ext cx="305821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180"/>
                    <a:pt x="10800" y="401"/>
                  </a:cubicBezTo>
                  <a:lnTo>
                    <a:pt x="10800" y="10399"/>
                  </a:lnTo>
                  <a:cubicBezTo>
                    <a:pt x="10800" y="10620"/>
                    <a:pt x="15635" y="10800"/>
                    <a:pt x="21600" y="10800"/>
                  </a:cubicBezTo>
                  <a:cubicBezTo>
                    <a:pt x="15635" y="10800"/>
                    <a:pt x="10800" y="10980"/>
                    <a:pt x="10800" y="11201"/>
                  </a:cubicBezTo>
                  <a:lnTo>
                    <a:pt x="10800" y="21199"/>
                  </a:lnTo>
                  <a:cubicBezTo>
                    <a:pt x="10800" y="21420"/>
                    <a:pt x="5965" y="21600"/>
                    <a:pt x="0" y="216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 flipH="1">
              <a:off x="0" y="0"/>
              <a:ext cx="305821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180"/>
                    <a:pt x="10800" y="401"/>
                  </a:cubicBezTo>
                  <a:lnTo>
                    <a:pt x="10800" y="10399"/>
                  </a:lnTo>
                  <a:cubicBezTo>
                    <a:pt x="10800" y="10620"/>
                    <a:pt x="15635" y="10800"/>
                    <a:pt x="21600" y="10800"/>
                  </a:cubicBezTo>
                  <a:cubicBezTo>
                    <a:pt x="15635" y="10800"/>
                    <a:pt x="10800" y="10980"/>
                    <a:pt x="10800" y="11201"/>
                  </a:cubicBezTo>
                  <a:lnTo>
                    <a:pt x="10800" y="21199"/>
                  </a:lnTo>
                  <a:cubicBezTo>
                    <a:pt x="10800" y="21420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166" name="Right Brace 5"/>
          <p:cNvGrpSpPr/>
          <p:nvPr/>
        </p:nvGrpSpPr>
        <p:grpSpPr>
          <a:xfrm>
            <a:off x="6654851" y="1148499"/>
            <a:ext cx="1807235" cy="369333"/>
            <a:chOff x="0" y="0"/>
            <a:chExt cx="1807234" cy="369332"/>
          </a:xfrm>
        </p:grpSpPr>
        <p:sp>
          <p:nvSpPr>
            <p:cNvPr id="164" name="Shape"/>
            <p:cNvSpPr/>
            <p:nvPr/>
          </p:nvSpPr>
          <p:spPr>
            <a:xfrm flipH="1" rot="5400000">
              <a:off x="718951" y="-718952"/>
              <a:ext cx="369333" cy="180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165"/>
                    <a:pt x="10800" y="368"/>
                  </a:cubicBezTo>
                  <a:lnTo>
                    <a:pt x="10800" y="10432"/>
                  </a:lnTo>
                  <a:cubicBezTo>
                    <a:pt x="10800" y="10635"/>
                    <a:pt x="15635" y="10800"/>
                    <a:pt x="21600" y="10800"/>
                  </a:cubicBezTo>
                  <a:cubicBezTo>
                    <a:pt x="15635" y="10800"/>
                    <a:pt x="10800" y="10965"/>
                    <a:pt x="10800" y="11168"/>
                  </a:cubicBezTo>
                  <a:lnTo>
                    <a:pt x="10800" y="21232"/>
                  </a:lnTo>
                  <a:cubicBezTo>
                    <a:pt x="10800" y="21435"/>
                    <a:pt x="5965" y="21600"/>
                    <a:pt x="0" y="21600"/>
                  </a:cubicBezTo>
                  <a:close/>
                </a:path>
              </a:pathLst>
            </a:cu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 flipH="1" rot="5400000">
              <a:off x="718951" y="-718952"/>
              <a:ext cx="369333" cy="180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65" y="0"/>
                    <a:pt x="10800" y="165"/>
                    <a:pt x="10800" y="368"/>
                  </a:cubicBezTo>
                  <a:lnTo>
                    <a:pt x="10800" y="10432"/>
                  </a:lnTo>
                  <a:cubicBezTo>
                    <a:pt x="10800" y="10635"/>
                    <a:pt x="15635" y="10800"/>
                    <a:pt x="21600" y="10800"/>
                  </a:cubicBezTo>
                  <a:cubicBezTo>
                    <a:pt x="15635" y="10800"/>
                    <a:pt x="10800" y="10965"/>
                    <a:pt x="10800" y="11168"/>
                  </a:cubicBezTo>
                  <a:lnTo>
                    <a:pt x="10800" y="21232"/>
                  </a:lnTo>
                  <a:cubicBezTo>
                    <a:pt x="10800" y="21435"/>
                    <a:pt x="5965" y="21600"/>
                    <a:pt x="0" y="2160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sp>
        <p:nvSpPr>
          <p:cNvPr id="167" name="TextBox 3"/>
          <p:cNvSpPr txBox="1"/>
          <p:nvPr/>
        </p:nvSpPr>
        <p:spPr>
          <a:xfrm>
            <a:off x="6502451" y="691298"/>
            <a:ext cx="1959635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1024 px</a:t>
            </a:r>
          </a:p>
        </p:txBody>
      </p:sp>
      <p:sp>
        <p:nvSpPr>
          <p:cNvPr id="168" name="TextBox 7"/>
          <p:cNvSpPr txBox="1"/>
          <p:nvPr/>
        </p:nvSpPr>
        <p:spPr>
          <a:xfrm rot="16200000">
            <a:off x="4809420" y="2497167"/>
            <a:ext cx="1524001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/>
          </a:lstStyle>
          <a:p>
            <a:pPr/>
            <a:r>
              <a:t>768 px</a:t>
            </a:r>
          </a:p>
        </p:txBody>
      </p:sp>
      <p:grpSp>
        <p:nvGrpSpPr>
          <p:cNvPr id="171" name="Rounded Rectangle 2"/>
          <p:cNvGrpSpPr/>
          <p:nvPr/>
        </p:nvGrpSpPr>
        <p:grpSpPr>
          <a:xfrm>
            <a:off x="120163" y="299902"/>
            <a:ext cx="5178108" cy="5988631"/>
            <a:chOff x="0" y="0"/>
            <a:chExt cx="5178107" cy="5988630"/>
          </a:xfrm>
        </p:grpSpPr>
        <p:sp>
          <p:nvSpPr>
            <p:cNvPr id="169" name="Rounded Rectangle"/>
            <p:cNvSpPr/>
            <p:nvPr/>
          </p:nvSpPr>
          <p:spPr>
            <a:xfrm>
              <a:off x="0" y="385897"/>
              <a:ext cx="5178108" cy="521683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>
              <a:solidFill>
                <a:srgbClr val="88A3A6">
                  <a:alpha val="88000"/>
                </a:srgbClr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70" name="Bootstrap layout is oriented around the notion of spans.  Conceptually, a typical Bootstrap layout slices a monitor into 12 columns called spans.…"/>
            <p:cNvSpPr txBox="1"/>
            <p:nvPr/>
          </p:nvSpPr>
          <p:spPr>
            <a:xfrm>
              <a:off x="252774" y="0"/>
              <a:ext cx="4672559" cy="59886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000"/>
              </a:pPr>
            </a:p>
            <a:p>
              <a:pPr algn="ctr">
                <a:defRPr sz="2000"/>
              </a:pPr>
              <a:br/>
              <a:r>
                <a:t>Bootstrap layout is oriented around the notion of </a:t>
              </a:r>
              <a:r>
                <a:rPr b="1" i="1"/>
                <a:t>spans</a:t>
              </a:r>
              <a:r>
                <a:t>.  Conceptually, a typical Bootstrap layout slices a monitor into 12 columns called </a:t>
              </a:r>
              <a:r>
                <a:rPr b="1" i="1"/>
                <a:t>spans</a:t>
              </a:r>
              <a:r>
                <a:t>. 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 sz="2000"/>
              </a:pPr>
              <a:br>
                <a:rPr>
                  <a:solidFill>
                    <a:schemeClr val="accent3">
                      <a:lumOff val="44000"/>
                    </a:schemeClr>
                  </a:solidFill>
                </a:rPr>
              </a:br>
              <a:r>
                <a:t>Twelve might seem like an awkward number to choose, but it made sense back in 2011.  Web designers were attempting to accommodate 1024x768 monitors.  </a:t>
              </a:r>
              <a:endParaRPr>
                <a:solidFill>
                  <a:schemeClr val="accent3">
                    <a:lumOff val="44000"/>
                  </a:schemeClr>
                </a:solidFill>
              </a:endParaRPr>
            </a:p>
            <a:p>
              <a:pPr algn="ctr">
                <a:defRPr sz="2000"/>
              </a:pPr>
            </a:p>
            <a:p>
              <a:pPr algn="ctr">
                <a:defRPr sz="2000"/>
              </a:pPr>
              <a:r>
                <a:t>Designers found it convenient to assume a 960 pixel width screen.  960 pixels is </a:t>
              </a:r>
              <a:r>
                <a:rPr i="1"/>
                <a:t>close</a:t>
              </a:r>
              <a:r>
                <a:t> to 1024 and conveniently divisible by 1, 2, 3, 4, 5, 6, 8, 10, </a:t>
              </a:r>
              <a:r>
                <a:rPr b="1" sz="2400"/>
                <a:t>12</a:t>
              </a:r>
              <a:r>
                <a:t>, 15, and 16</a:t>
              </a:r>
            </a:p>
            <a:p>
              <a:pPr algn="ctr">
                <a:defRPr i="1" sz="2000"/>
              </a:pPr>
            </a:p>
            <a:p>
              <a:pPr algn="ctr">
                <a:defRPr sz="2000"/>
              </a:pPr>
              <a:r>
                <a:t> </a:t>
              </a:r>
            </a:p>
          </p:txBody>
        </p:sp>
      </p:grpSp>
      <p:grpSp>
        <p:nvGrpSpPr>
          <p:cNvPr id="174" name="Rectangle 6"/>
          <p:cNvGrpSpPr/>
          <p:nvPr/>
        </p:nvGrpSpPr>
        <p:grpSpPr>
          <a:xfrm>
            <a:off x="6654851" y="2062899"/>
            <a:ext cx="1752601" cy="1371601"/>
            <a:chOff x="0" y="0"/>
            <a:chExt cx="1752600" cy="1371600"/>
          </a:xfrm>
        </p:grpSpPr>
        <p:sp>
          <p:nvSpPr>
            <p:cNvPr id="172" name="Rectangle"/>
            <p:cNvSpPr/>
            <p:nvPr/>
          </p:nvSpPr>
          <p:spPr>
            <a:xfrm>
              <a:off x="0" y="0"/>
              <a:ext cx="1752600" cy="1371600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chemeClr val="accent3">
                      <a:lumOff val="44000"/>
                    </a:schemeClr>
                  </a:solidFill>
                </a:defRPr>
              </a:pPr>
            </a:p>
          </p:txBody>
        </p:sp>
        <p:sp>
          <p:nvSpPr>
            <p:cNvPr id="173" name="960 pixels…"/>
            <p:cNvSpPr txBox="1"/>
            <p:nvPr/>
          </p:nvSpPr>
          <p:spPr>
            <a:xfrm>
              <a:off x="0" y="21519"/>
              <a:ext cx="1752600" cy="13285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960 pixels</a:t>
              </a:r>
            </a:p>
            <a:p>
              <a:pPr algn="ctr">
                <a:defRPr sz="2400">
                  <a:solidFill>
                    <a:schemeClr val="accent3">
                      <a:lumOff val="44000"/>
                    </a:schemeClr>
                  </a:solidFill>
                </a:defRPr>
              </a:pPr>
              <a:r>
                <a:t>wide</a:t>
              </a:r>
              <a:br/>
              <a:r>
                <a:rPr sz="1800"/>
                <a:t>(or twelve 80px columns)</a:t>
              </a:r>
            </a:p>
          </p:txBody>
        </p:sp>
      </p:grpSp>
      <p:pic>
        <p:nvPicPr>
          <p:cNvPr id="17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48335" y="4901874"/>
            <a:ext cx="845649" cy="848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9"/>
          <p:cNvSpPr txBox="1"/>
          <p:nvPr/>
        </p:nvSpPr>
        <p:spPr>
          <a:xfrm>
            <a:off x="5505305" y="4765266"/>
            <a:ext cx="2498079" cy="11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Look at index01.html and index02.html to see the benefit of a flexible grid.</a:t>
            </a:r>
          </a:p>
        </p:txBody>
      </p:sp>
      <p:sp>
        <p:nvSpPr>
          <p:cNvPr id="177" name="Slide Number Placeholder 11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5" grpId="4"/>
      <p:bldP build="whole" bldLvl="1" animBg="1" rev="0" advAuto="0" spid="174" grpId="2"/>
      <p:bldP build="whole" bldLvl="1" animBg="1" rev="0" advAuto="0" spid="176" grpId="3"/>
      <p:bldP build="whole" bldLvl="1" animBg="1" rev="0" advAuto="0" spid="17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to get bootstrap…</a:t>
            </a:r>
          </a:p>
        </p:txBody>
      </p:sp>
      <p:sp>
        <p:nvSpPr>
          <p:cNvPr id="180" name="Rectangle 2"/>
          <p:cNvSpPr txBox="1"/>
          <p:nvPr/>
        </p:nvSpPr>
        <p:spPr>
          <a:xfrm>
            <a:off x="118621" y="1302479"/>
            <a:ext cx="8991601" cy="1913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/>
            </a:pPr>
            <a:r>
              <a:t>&lt;head&gt;</a:t>
            </a:r>
          </a:p>
          <a:p>
            <a:pPr>
              <a:defRPr sz="1600"/>
            </a:pPr>
            <a:r>
              <a:t> &lt;meta name="viewport" content="width=device-width, initial-scale=1"&gt;</a:t>
            </a:r>
          </a:p>
          <a:p>
            <a:pPr>
              <a:defRPr sz="1600"/>
            </a:pPr>
            <a:r>
              <a:t>  &lt;link rel="stylesheet" href="https://maxcdn.bootstrapcdn.com/bootstrap/4.1.3/css/bootstrap.min.css"&gt;</a:t>
            </a:r>
          </a:p>
          <a:p>
            <a:pPr>
              <a:defRPr sz="1600"/>
            </a:pPr>
            <a:r>
              <a:t>  &lt;script src="https://ajax.googleapis.com/ajax/libs/jquery/3.3.1/jquery.min.js"&gt;&lt;/script&gt;</a:t>
            </a:r>
          </a:p>
          <a:p>
            <a:pPr>
              <a:defRPr sz="1600"/>
            </a:pPr>
            <a:r>
              <a:t>  &lt;script src="https://cdnjs.cloudflare.com/ajax/libs/popper.js/1.14.3/umd/popper.min.js"&gt;&lt;/script&gt;</a:t>
            </a:r>
          </a:p>
          <a:p>
            <a:pPr>
              <a:defRPr sz="1600"/>
            </a:pPr>
            <a:r>
              <a:t>  &lt;script src="https://maxcdn.bootstrapcdn.com/bootstrap/4.1.3/js/bootstrap.min.js"&gt;&lt;/script&gt;</a:t>
            </a:r>
          </a:p>
          <a:p>
            <a:pPr>
              <a:defRPr sz="1600"/>
            </a:pPr>
            <a:r>
              <a:t>&lt;/head&gt;</a:t>
            </a:r>
          </a:p>
        </p:txBody>
      </p:sp>
      <p:sp>
        <p:nvSpPr>
          <p:cNvPr id="181" name="Star: 5 Points 5"/>
          <p:cNvSpPr/>
          <p:nvPr/>
        </p:nvSpPr>
        <p:spPr>
          <a:xfrm>
            <a:off x="304800" y="3584137"/>
            <a:ext cx="1676400" cy="1524001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82" name="TextBox 6"/>
          <p:cNvSpPr txBox="1"/>
          <p:nvPr/>
        </p:nvSpPr>
        <p:spPr>
          <a:xfrm>
            <a:off x="2362200" y="3393707"/>
            <a:ext cx="6172200" cy="2039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i="1" sz="2400"/>
            </a:pPr>
            <a:r>
              <a:t>Pro tip!  </a:t>
            </a:r>
            <a:r>
              <a:rPr b="0" i="0" sz="1800"/>
              <a:t>Knowing what a CDN URL is, and how to add one to your solution, is a powerful way to extend the options available to you, the programmer.</a:t>
            </a:r>
            <a:endParaRPr b="0" i="0" sz="1800"/>
          </a:p>
          <a:p>
            <a:pPr/>
          </a:p>
          <a:p>
            <a:pPr/>
            <a:r>
              <a:t>So, </a:t>
            </a:r>
            <a:r>
              <a:rPr i="1"/>
              <a:t>just like we got the jQuery library</a:t>
            </a:r>
            <a:r>
              <a:t> from a Content Delivery Network (CDN) reference, we get the bootstrap framework from yet another CDN.</a:t>
            </a:r>
          </a:p>
        </p:txBody>
      </p:sp>
      <p:sp>
        <p:nvSpPr>
          <p:cNvPr id="183" name="Slide Number Placeholder 7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Star: 5 Points 8"/>
          <p:cNvSpPr/>
          <p:nvPr/>
        </p:nvSpPr>
        <p:spPr>
          <a:xfrm>
            <a:off x="1481579" y="776042"/>
            <a:ext cx="457201" cy="44887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85" name="TextBox 9"/>
          <p:cNvSpPr txBox="1"/>
          <p:nvPr/>
        </p:nvSpPr>
        <p:spPr>
          <a:xfrm>
            <a:off x="1981200" y="656027"/>
            <a:ext cx="6858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The viewport meta tag is important!  See: </a:t>
            </a:r>
            <a:r>
              <a:rPr u="sng">
                <a:solidFill>
                  <a:srgbClr val="009999"/>
                </a:solidFill>
                <a:uFill>
                  <a:solidFill>
                    <a:srgbClr val="009999"/>
                  </a:solidFill>
                </a:uFill>
                <a:hlinkClick r:id="rId2" invalidUrl="" action="" tgtFrame="" tooltip="" history="1" highlightClick="0" endSnd="0"/>
              </a:rPr>
              <a:t>https://www.w3schools.com/css/css_rwd_viewport.asp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2" grpId="2"/>
      <p:bldP build="whole" bldLvl="1" animBg="1" rev="0" advAuto="0" spid="185" grpId="4"/>
      <p:bldP build="whole" bldLvl="1" animBg="1" rev="0" advAuto="0" spid="184" grpId="3"/>
      <p:bldP build="whole" bldLvl="1" animBg="1" rev="0" advAuto="0" spid="18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Next step…</a:t>
            </a:r>
          </a:p>
        </p:txBody>
      </p:sp>
      <p:sp>
        <p:nvSpPr>
          <p:cNvPr id="188" name="TextBox 6"/>
          <p:cNvSpPr txBox="1"/>
          <p:nvPr/>
        </p:nvSpPr>
        <p:spPr>
          <a:xfrm>
            <a:off x="457200" y="1142999"/>
            <a:ext cx="8229600" cy="328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Once you have linked to a bootstrap.min.css file, you get a whole bunch of classes set up for you, for free!</a:t>
            </a:r>
          </a:p>
          <a:p>
            <a:pPr>
              <a:defRPr sz="2400"/>
            </a:pPr>
          </a:p>
          <a:p>
            <a:pPr marL="342900" indent="-342900">
              <a:buSzPct val="100000"/>
              <a:buAutoNum type="arabicPeriod" startAt="1"/>
              <a:defRPr sz="2400"/>
            </a:pPr>
            <a:r>
              <a:t>The “container” class is essential.  Everything needs to be inside of it.</a:t>
            </a:r>
          </a:p>
          <a:p>
            <a:pPr marL="342900" indent="-342900">
              <a:buSzPct val="100000"/>
              <a:buAutoNum type="arabicPeriod" startAt="1"/>
              <a:defRPr sz="2400"/>
            </a:pPr>
            <a:r>
              <a:t>The “row” class is almost as important.  Use it to specify groupings of columns. </a:t>
            </a:r>
          </a:p>
          <a:p>
            <a:pPr marL="342900" indent="-342900">
              <a:buSzPct val="100000"/>
              <a:buAutoNum type="arabicPeriod" startAt="1"/>
              <a:defRPr sz="2400"/>
            </a:pPr>
            <a:r>
              <a:t>Finally, there are a number of classes named with the pattern col-</a:t>
            </a:r>
            <a:r>
              <a:rPr i="1"/>
              <a:t>grid class</a:t>
            </a:r>
            <a:r>
              <a:t>-?.   </a:t>
            </a:r>
          </a:p>
        </p:txBody>
      </p:sp>
      <p:sp>
        <p:nvSpPr>
          <p:cNvPr id="189" name="TextBox 7"/>
          <p:cNvSpPr txBox="1"/>
          <p:nvPr/>
        </p:nvSpPr>
        <p:spPr>
          <a:xfrm>
            <a:off x="457200" y="4800599"/>
            <a:ext cx="8229600" cy="495733"/>
          </a:xfrm>
          <a:prstGeom prst="rect">
            <a:avLst/>
          </a:prstGeom>
          <a:ln>
            <a:solidFill>
              <a:srgbClr val="4597A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&lt;div class="col-md-10"&gt;Some Content here.&lt;/div&gt;</a:t>
            </a:r>
          </a:p>
        </p:txBody>
      </p:sp>
      <p:sp>
        <p:nvSpPr>
          <p:cNvPr id="190" name="TextBox 8"/>
          <p:cNvSpPr txBox="1"/>
          <p:nvPr/>
        </p:nvSpPr>
        <p:spPr>
          <a:xfrm>
            <a:off x="4038600" y="4125962"/>
            <a:ext cx="1295400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(huh?)</a:t>
            </a:r>
          </a:p>
        </p:txBody>
      </p:sp>
      <p:sp>
        <p:nvSpPr>
          <p:cNvPr id="191" name="Slide Number Placeholder 2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2" name="Arrow: Up 4"/>
          <p:cNvSpPr/>
          <p:nvPr/>
        </p:nvSpPr>
        <p:spPr>
          <a:xfrm>
            <a:off x="3048000" y="5323820"/>
            <a:ext cx="457201" cy="523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437"/>
                </a:moveTo>
                <a:lnTo>
                  <a:pt x="10800" y="0"/>
                </a:lnTo>
                <a:lnTo>
                  <a:pt x="21600" y="9437"/>
                </a:lnTo>
                <a:lnTo>
                  <a:pt x="16200" y="9437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43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193" name="TextBox 5"/>
          <p:cNvSpPr txBox="1"/>
          <p:nvPr/>
        </p:nvSpPr>
        <p:spPr>
          <a:xfrm>
            <a:off x="3581400" y="5638799"/>
            <a:ext cx="2590800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Grid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2" grpId="3"/>
      <p:bldP build="whole" bldLvl="1" animBg="1" rev="0" advAuto="0" spid="193" grpId="4"/>
      <p:bldP build="whole" bldLvl="1" animBg="1" rev="0" advAuto="0" spid="189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Grid Classes</a:t>
            </a:r>
          </a:p>
        </p:txBody>
      </p:sp>
      <p:sp>
        <p:nvSpPr>
          <p:cNvPr id="196" name="TextBox 3"/>
          <p:cNvSpPr txBox="1"/>
          <p:nvPr/>
        </p:nvSpPr>
        <p:spPr>
          <a:xfrm>
            <a:off x="152400" y="762000"/>
            <a:ext cx="8839200" cy="3319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To specify a particular column’s width, we specify both the grid class, and the span of the column.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 Bootstrap 4 grid system has five classes:</a:t>
            </a:r>
          </a:p>
          <a:p>
            <a:pPr>
              <a:defRPr sz="2000"/>
            </a:pPr>
            <a:r>
              <a:t>- (Extra small - for phones / viewport width less than 576px)</a:t>
            </a:r>
          </a:p>
          <a:p>
            <a:pPr>
              <a:defRPr sz="2000"/>
            </a:pPr>
            <a:r>
              <a:t>-sm (Small - for tablets / viewport width of 576px or greater)</a:t>
            </a:r>
          </a:p>
          <a:p>
            <a:pPr>
              <a:defRPr sz="2000"/>
            </a:pPr>
            <a:r>
              <a:t>-md (Medium - for typical laptops / width of 768px or greater)</a:t>
            </a:r>
          </a:p>
          <a:p>
            <a:pPr>
              <a:defRPr sz="2000"/>
            </a:pPr>
            <a:r>
              <a:t>-lg (Large - for larger desktops / width of 992px or greater)</a:t>
            </a:r>
          </a:p>
          <a:p>
            <a:pPr>
              <a:defRPr sz="2000"/>
            </a:pPr>
            <a:r>
              <a:t>-xl (eXtra Large - width of 1200px or greater)</a:t>
            </a:r>
          </a:p>
        </p:txBody>
      </p:sp>
      <p:sp>
        <p:nvSpPr>
          <p:cNvPr id="197" name="Slide Number Placeholder 4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8" name="TextBox 5"/>
          <p:cNvSpPr txBox="1"/>
          <p:nvPr/>
        </p:nvSpPr>
        <p:spPr>
          <a:xfrm>
            <a:off x="152400" y="4038608"/>
            <a:ext cx="8839200" cy="818069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FYI: Bootstrap 3’s grid classes are </a:t>
            </a:r>
            <a:r>
              <a:rPr i="1"/>
              <a:t>slightly</a:t>
            </a:r>
            <a:r>
              <a:t> different, but “sm”, “md” and “lg” are found there too!</a:t>
            </a:r>
          </a:p>
        </p:txBody>
      </p:sp>
      <p:sp>
        <p:nvSpPr>
          <p:cNvPr id="199" name="TextBox 6"/>
          <p:cNvSpPr txBox="1"/>
          <p:nvPr/>
        </p:nvSpPr>
        <p:spPr>
          <a:xfrm>
            <a:off x="152400" y="5029199"/>
            <a:ext cx="8839200" cy="818070"/>
          </a:xfrm>
          <a:prstGeom prst="rect">
            <a:avLst/>
          </a:prstGeom>
          <a:solidFill>
            <a:schemeClr val="accent3">
              <a:lumOff val="44000"/>
            </a:schemeClr>
          </a:solidFill>
          <a:ln w="25400">
            <a:solidFill>
              <a:schemeClr val="accent2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Tip: Each class scales up!  So a best practice is to design around the smallest anticipated viewport size.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"/>
      <p:bldP build="whole" bldLvl="1" animBg="1" rev="0" advAuto="0" spid="19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Spans should add up to 12</a:t>
            </a:r>
          </a:p>
        </p:txBody>
      </p:sp>
      <p:pic>
        <p:nvPicPr>
          <p:cNvPr id="20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08" y="2461695"/>
            <a:ext cx="6379430" cy="3100905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Box 4"/>
          <p:cNvSpPr txBox="1"/>
          <p:nvPr/>
        </p:nvSpPr>
        <p:spPr>
          <a:xfrm>
            <a:off x="6429792" y="1775238"/>
            <a:ext cx="2590801" cy="3742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In bootstrap, the column 12 spans equate to the full width of the viewport.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The bootstrap grid system is responsive, and the columns will re-arrange automatically depending on the screen size.</a:t>
            </a:r>
          </a:p>
          <a:p>
            <a:pPr marL="285750" indent="-285750">
              <a:buSzPct val="100000"/>
              <a:buFont typeface="Arial"/>
              <a:buChar char="•"/>
              <a:defRPr sz="1600"/>
            </a:pPr>
            <a:r>
              <a:t>A best practice is to make sure that the column widths add up to 12 spans. (There are occasional exceptions to that best practice.)</a:t>
            </a:r>
          </a:p>
        </p:txBody>
      </p:sp>
      <p:sp>
        <p:nvSpPr>
          <p:cNvPr id="204" name="Slide Number Placeholder 5"/>
          <p:cNvSpPr txBox="1"/>
          <p:nvPr>
            <p:ph type="sldNum" sz="quarter" idx="2"/>
          </p:nvPr>
        </p:nvSpPr>
        <p:spPr>
          <a:xfrm>
            <a:off x="8469649" y="6330331"/>
            <a:ext cx="217151" cy="313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5" name="TextBox 6"/>
          <p:cNvSpPr txBox="1"/>
          <p:nvPr/>
        </p:nvSpPr>
        <p:spPr>
          <a:xfrm>
            <a:off x="176604" y="752312"/>
            <a:ext cx="7785512" cy="35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After you specify the grid class, indicate the width of the column in spans.</a:t>
            </a:r>
          </a:p>
        </p:txBody>
      </p:sp>
      <p:sp>
        <p:nvSpPr>
          <p:cNvPr id="206" name="TextBox 7"/>
          <p:cNvSpPr txBox="1"/>
          <p:nvPr/>
        </p:nvSpPr>
        <p:spPr>
          <a:xfrm>
            <a:off x="289014" y="1145155"/>
            <a:ext cx="8229601" cy="495732"/>
          </a:xfrm>
          <a:prstGeom prst="rect">
            <a:avLst/>
          </a:prstGeom>
          <a:ln>
            <a:solidFill>
              <a:srgbClr val="4597A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&lt;div class="col-md-10"&gt;Some Content here.&lt;/div&gt;</a:t>
            </a:r>
          </a:p>
        </p:txBody>
      </p:sp>
      <p:sp>
        <p:nvSpPr>
          <p:cNvPr id="207" name="Arrow: Up 8"/>
          <p:cNvSpPr/>
          <p:nvPr/>
        </p:nvSpPr>
        <p:spPr>
          <a:xfrm>
            <a:off x="3505200" y="1680710"/>
            <a:ext cx="457201" cy="523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437"/>
                </a:moveTo>
                <a:lnTo>
                  <a:pt x="10800" y="0"/>
                </a:lnTo>
                <a:lnTo>
                  <a:pt x="21600" y="9437"/>
                </a:lnTo>
                <a:lnTo>
                  <a:pt x="16200" y="9437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9437"/>
                </a:lnTo>
                <a:close/>
              </a:path>
            </a:pathLst>
          </a:custGeom>
          <a:solidFill>
            <a:schemeClr val="accent1"/>
          </a:solidFill>
          <a:ln w="25400">
            <a:solidFill>
              <a:srgbClr val="88A3A6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chemeClr val="accent3">
                    <a:lumOff val="44000"/>
                  </a:schemeClr>
                </a:solidFill>
              </a:defRPr>
            </a:pPr>
          </a:p>
        </p:txBody>
      </p:sp>
      <p:sp>
        <p:nvSpPr>
          <p:cNvPr id="208" name="TextBox 9"/>
          <p:cNvSpPr txBox="1"/>
          <p:nvPr/>
        </p:nvSpPr>
        <p:spPr>
          <a:xfrm>
            <a:off x="3969470" y="1933868"/>
            <a:ext cx="2590801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Width in spans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Class="entr" nodeType="after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3"/>
      <p:bldP build="whole" bldLvl="1" animBg="1" rev="0" advAuto="0" spid="206" grpId="1"/>
      <p:bldP build="whole" bldLvl="1" animBg="1" rev="0" advAuto="0" spid="202" grpId="4"/>
      <p:bldP build="whole" bldLvl="1" animBg="1" rev="0" advAuto="0" spid="207" grpId="2"/>
      <p:bldP build="whole" bldLvl="1" animBg="1" rev="0" advAuto="0" spid="203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