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b="def" i="def"/>
      <a:tcStyle>
        <a:tcBdr/>
        <a:fill>
          <a:solidFill>
            <a:srgbClr val="E7E7ED"/>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90" name="Shape 190"/>
          <p:cNvSpPr/>
          <p:nvPr>
            <p:ph type="sldImg"/>
          </p:nvPr>
        </p:nvSpPr>
        <p:spPr>
          <a:xfrm>
            <a:off x="1143000" y="685800"/>
            <a:ext cx="4572000" cy="3429000"/>
          </a:xfrm>
          <a:prstGeom prst="rect">
            <a:avLst/>
          </a:prstGeom>
        </p:spPr>
        <p:txBody>
          <a:bodyPr/>
          <a:lstStyle/>
          <a:p>
            <a:pPr/>
          </a:p>
        </p:txBody>
      </p:sp>
      <p:sp>
        <p:nvSpPr>
          <p:cNvPr id="191" name="Shape 19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normAutofit fontScale="100000" lnSpcReduction="0"/>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sp>
        <p:nvSpPr>
          <p:cNvPr id="92" name="Title Text"/>
          <p:cNvSpPr txBox="1"/>
          <p:nvPr>
            <p:ph type="title"/>
          </p:nvPr>
        </p:nvSpPr>
        <p:spPr>
          <a:prstGeom prst="rect">
            <a:avLst/>
          </a:prstGeom>
        </p:spPr>
        <p:txBody>
          <a:bodyPr/>
          <a:lstStyle/>
          <a:p>
            <a:pPr/>
            <a:r>
              <a:t>Title Text</a:t>
            </a:r>
          </a:p>
        </p:txBody>
      </p:sp>
      <p:sp>
        <p:nvSpPr>
          <p:cNvPr id="93" name="Body Level One…"/>
          <p:cNvSpPr txBox="1"/>
          <p:nvPr>
            <p:ph type="body" idx="1"/>
          </p:nvPr>
        </p:nvSpPr>
        <p:spPr>
          <a:xfrm>
            <a:off x="457200" y="1600200"/>
            <a:ext cx="8229600"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sp>
        <p:nvSpPr>
          <p:cNvPr id="101" name="Title Text"/>
          <p:cNvSpPr txBox="1"/>
          <p:nvPr>
            <p:ph type="title"/>
          </p:nvPr>
        </p:nvSpPr>
        <p:spPr>
          <a:xfrm>
            <a:off x="6629400" y="274638"/>
            <a:ext cx="2057400" cy="5851526"/>
          </a:xfrm>
          <a:prstGeom prst="rect">
            <a:avLst/>
          </a:prstGeom>
        </p:spPr>
        <p:txBody>
          <a:bodyPr/>
          <a:lstStyle/>
          <a:p>
            <a:pPr/>
            <a:r>
              <a:t>Title Text</a:t>
            </a:r>
          </a:p>
        </p:txBody>
      </p:sp>
      <p:sp>
        <p:nvSpPr>
          <p:cNvPr id="102" name="Body Level One…"/>
          <p:cNvSpPr txBox="1"/>
          <p:nvPr>
            <p:ph type="body" idx="1"/>
          </p:nvPr>
        </p:nvSpPr>
        <p:spPr>
          <a:xfrm>
            <a:off x="457200" y="274638"/>
            <a:ext cx="6019800" cy="5851526"/>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and Content">
    <p:spTree>
      <p:nvGrpSpPr>
        <p:cNvPr id="1" name=""/>
        <p:cNvGrpSpPr/>
        <p:nvPr/>
      </p:nvGrpSpPr>
      <p:grpSpPr>
        <a:xfrm>
          <a:off x="0" y="0"/>
          <a:ext cx="0" cy="0"/>
          <a:chOff x="0" y="0"/>
          <a:chExt cx="0" cy="0"/>
        </a:xfrm>
      </p:grpSpPr>
      <p:sp>
        <p:nvSpPr>
          <p:cNvPr id="110" name="Title 1"/>
          <p:cNvSpPr/>
          <p:nvPr/>
        </p:nvSpPr>
        <p:spPr>
          <a:xfrm>
            <a:off x="0" y="6096000"/>
            <a:ext cx="9144000" cy="762000"/>
          </a:xfrm>
          <a:prstGeom prst="rect">
            <a:avLst/>
          </a:prstGeom>
          <a:solidFill>
            <a:srgbClr val="9E1B34"/>
          </a:solidFill>
          <a:ln w="12700">
            <a:miter lim="400000"/>
          </a:ln>
        </p:spPr>
        <p:txBody>
          <a:bodyPr lIns="45719" rIns="45719" anchor="ctr"/>
          <a:lstStyle/>
          <a:p>
            <a:pPr>
              <a:defRPr sz="4400">
                <a:solidFill>
                  <a:schemeClr val="accent3">
                    <a:lumOff val="44000"/>
                  </a:schemeClr>
                </a:solidFill>
              </a:defRPr>
            </a:pPr>
          </a:p>
        </p:txBody>
      </p:sp>
      <p:sp>
        <p:nvSpPr>
          <p:cNvPr id="111" name="Title Text"/>
          <p:cNvSpPr txBox="1"/>
          <p:nvPr>
            <p:ph type="title"/>
          </p:nvPr>
        </p:nvSpPr>
        <p:spPr>
          <a:xfrm>
            <a:off x="0" y="0"/>
            <a:ext cx="9144000" cy="838200"/>
          </a:xfrm>
          <a:prstGeom prst="rect">
            <a:avLst/>
          </a:prstGeom>
          <a:solidFill>
            <a:srgbClr val="9E1B34"/>
          </a:solidFill>
        </p:spPr>
        <p:txBody>
          <a:bodyPr/>
          <a:lstStyle>
            <a:lvl1pPr indent="338138" algn="l">
              <a:defRPr sz="3200">
                <a:solidFill>
                  <a:schemeClr val="accent3">
                    <a:lumOff val="44000"/>
                  </a:schemeClr>
                </a:solidFill>
              </a:defRPr>
            </a:lvl1pPr>
          </a:lstStyle>
          <a:p>
            <a:pPr/>
            <a:r>
              <a:t>Title Text</a:t>
            </a:r>
          </a:p>
        </p:txBody>
      </p:sp>
      <p:sp>
        <p:nvSpPr>
          <p:cNvPr id="112" name="Slide Number"/>
          <p:cNvSpPr txBox="1"/>
          <p:nvPr>
            <p:ph type="sldNum" sz="quarter" idx="2"/>
          </p:nvPr>
        </p:nvSpPr>
        <p:spPr>
          <a:xfrm>
            <a:off x="8356639" y="6330331"/>
            <a:ext cx="330161" cy="31339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Blank">
    <p:spTree>
      <p:nvGrpSpPr>
        <p:cNvPr id="1" name=""/>
        <p:cNvGrpSpPr/>
        <p:nvPr/>
      </p:nvGrpSpPr>
      <p:grpSpPr>
        <a:xfrm>
          <a:off x="0" y="0"/>
          <a:ext cx="0" cy="0"/>
          <a:chOff x="0" y="0"/>
          <a:chExt cx="0" cy="0"/>
        </a:xfrm>
      </p:grpSpPr>
      <p:sp>
        <p:nvSpPr>
          <p:cNvPr id="119"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20"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Blank">
    <p:spTree>
      <p:nvGrpSpPr>
        <p:cNvPr id="1" name=""/>
        <p:cNvGrpSpPr/>
        <p:nvPr/>
      </p:nvGrpSpPr>
      <p:grpSpPr>
        <a:xfrm>
          <a:off x="0" y="0"/>
          <a:ext cx="0" cy="0"/>
          <a:chOff x="0" y="0"/>
          <a:chExt cx="0" cy="0"/>
        </a:xfrm>
      </p:grpSpPr>
      <p:sp>
        <p:nvSpPr>
          <p:cNvPr id="127"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28"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_Blank">
    <p:spTree>
      <p:nvGrpSpPr>
        <p:cNvPr id="1" name=""/>
        <p:cNvGrpSpPr/>
        <p:nvPr/>
      </p:nvGrpSpPr>
      <p:grpSpPr>
        <a:xfrm>
          <a:off x="0" y="0"/>
          <a:ext cx="0" cy="0"/>
          <a:chOff x="0" y="0"/>
          <a:chExt cx="0" cy="0"/>
        </a:xfrm>
      </p:grpSpPr>
      <p:sp>
        <p:nvSpPr>
          <p:cNvPr id="135"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36"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5_Blank">
    <p:spTree>
      <p:nvGrpSpPr>
        <p:cNvPr id="1" name=""/>
        <p:cNvGrpSpPr/>
        <p:nvPr/>
      </p:nvGrpSpPr>
      <p:grpSpPr>
        <a:xfrm>
          <a:off x="0" y="0"/>
          <a:ext cx="0" cy="0"/>
          <a:chOff x="0" y="0"/>
          <a:chExt cx="0" cy="0"/>
        </a:xfrm>
      </p:grpSpPr>
      <p:sp>
        <p:nvSpPr>
          <p:cNvPr id="143"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44"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_Blank">
    <p:spTree>
      <p:nvGrpSpPr>
        <p:cNvPr id="1" name=""/>
        <p:cNvGrpSpPr/>
        <p:nvPr/>
      </p:nvGrpSpPr>
      <p:grpSpPr>
        <a:xfrm>
          <a:off x="0" y="0"/>
          <a:ext cx="0" cy="0"/>
          <a:chOff x="0" y="0"/>
          <a:chExt cx="0" cy="0"/>
        </a:xfrm>
      </p:grpSpPr>
      <p:sp>
        <p:nvSpPr>
          <p:cNvPr id="151"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52"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7_Blank">
    <p:spTree>
      <p:nvGrpSpPr>
        <p:cNvPr id="1" name=""/>
        <p:cNvGrpSpPr/>
        <p:nvPr/>
      </p:nvGrpSpPr>
      <p:grpSpPr>
        <a:xfrm>
          <a:off x="0" y="0"/>
          <a:ext cx="0" cy="0"/>
          <a:chOff x="0" y="0"/>
          <a:chExt cx="0" cy="0"/>
        </a:xfrm>
      </p:grpSpPr>
      <p:sp>
        <p:nvSpPr>
          <p:cNvPr id="159"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60"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Blank">
    <p:spTree>
      <p:nvGrpSpPr>
        <p:cNvPr id="1" name=""/>
        <p:cNvGrpSpPr/>
        <p:nvPr/>
      </p:nvGrpSpPr>
      <p:grpSpPr>
        <a:xfrm>
          <a:off x="0" y="0"/>
          <a:ext cx="0" cy="0"/>
          <a:chOff x="0" y="0"/>
          <a:chExt cx="0" cy="0"/>
        </a:xfrm>
      </p:grpSpPr>
      <p:sp>
        <p:nvSpPr>
          <p:cNvPr id="167"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68"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xfrm>
            <a:off x="0" y="0"/>
            <a:ext cx="9144000" cy="1447800"/>
          </a:xfrm>
          <a:prstGeom prst="rect">
            <a:avLst/>
          </a:prstGeom>
          <a:solidFill>
            <a:srgbClr val="9E1B34"/>
          </a:solidFill>
        </p:spPr>
        <p:txBody>
          <a:bodyPr/>
          <a:lstStyle>
            <a:lvl1pPr algn="l">
              <a:defRPr>
                <a:solidFill>
                  <a:schemeClr val="accent3">
                    <a:lumOff val="44000"/>
                  </a:schemeClr>
                </a:solidFill>
              </a:defRPr>
            </a:lvl1pPr>
          </a:lstStyle>
          <a:p>
            <a:pPr/>
            <a:r>
              <a:t>Title Text</a:t>
            </a:r>
          </a:p>
        </p:txBody>
      </p:sp>
      <p:sp>
        <p:nvSpPr>
          <p:cNvPr id="21" name="Body Level One…"/>
          <p:cNvSpPr txBox="1"/>
          <p:nvPr>
            <p:ph type="body" idx="1"/>
          </p:nvPr>
        </p:nvSpPr>
        <p:spPr>
          <a:xfrm>
            <a:off x="457200" y="1600200"/>
            <a:ext cx="8229600"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8_Blank">
    <p:spTree>
      <p:nvGrpSpPr>
        <p:cNvPr id="1" name=""/>
        <p:cNvGrpSpPr/>
        <p:nvPr/>
      </p:nvGrpSpPr>
      <p:grpSpPr>
        <a:xfrm>
          <a:off x="0" y="0"/>
          <a:ext cx="0" cy="0"/>
          <a:chOff x="0" y="0"/>
          <a:chExt cx="0" cy="0"/>
        </a:xfrm>
      </p:grpSpPr>
      <p:sp>
        <p:nvSpPr>
          <p:cNvPr id="175"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76"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9_Blank">
    <p:spTree>
      <p:nvGrpSpPr>
        <p:cNvPr id="1" name=""/>
        <p:cNvGrpSpPr/>
        <p:nvPr/>
      </p:nvGrpSpPr>
      <p:grpSpPr>
        <a:xfrm>
          <a:off x="0" y="0"/>
          <a:ext cx="0" cy="0"/>
          <a:chOff x="0" y="0"/>
          <a:chExt cx="0" cy="0"/>
        </a:xfrm>
      </p:grpSpPr>
      <p:sp>
        <p:nvSpPr>
          <p:cNvPr id="183" name="Title Text"/>
          <p:cNvSpPr txBox="1"/>
          <p:nvPr>
            <p:ph type="title"/>
          </p:nvPr>
        </p:nvSpPr>
        <p:spPr>
          <a:xfrm>
            <a:off x="914400" y="685800"/>
            <a:ext cx="7315200" cy="400111"/>
          </a:xfrm>
          <a:prstGeom prst="rect">
            <a:avLst/>
          </a:prstGeom>
        </p:spPr>
        <p:txBody>
          <a:bodyPr lIns="0" tIns="0" rIns="0" bIns="0"/>
          <a:lstStyle>
            <a:lvl1pPr algn="l">
              <a:defRPr b="1" sz="2600">
                <a:solidFill>
                  <a:srgbClr val="0033CC"/>
                </a:solidFill>
              </a:defRPr>
            </a:lvl1pPr>
          </a:lstStyle>
          <a:p>
            <a:pPr/>
            <a:r>
              <a:t>Title Text</a:t>
            </a:r>
          </a:p>
        </p:txBody>
      </p:sp>
      <p:sp>
        <p:nvSpPr>
          <p:cNvPr id="184" name="Slide Number"/>
          <p:cNvSpPr txBox="1"/>
          <p:nvPr>
            <p:ph type="sldNum" sz="quarter" idx="2"/>
          </p:nvPr>
        </p:nvSpPr>
        <p:spPr>
          <a:xfrm>
            <a:off x="6553200" y="6172200"/>
            <a:ext cx="281940" cy="287087"/>
          </a:xfrm>
          <a:prstGeom prst="rect">
            <a:avLst/>
          </a:prstGeom>
        </p:spPr>
        <p:txBody>
          <a:bodyPr/>
          <a:lstStyle>
            <a:lvl1pPr algn="l">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normAutofit fontScale="100000" lnSpcReduction="0"/>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57200" y="1600200"/>
            <a:ext cx="4038600" cy="4525963"/>
          </a:xfrm>
          <a:prstGeom prst="rect">
            <a:avLst/>
          </a:prstGeom>
        </p:spPr>
        <p:txBody>
          <a:bodyPr>
            <a:normAutofit fontScale="100000" lnSpcReduction="0"/>
          </a:bodyPr>
          <a:lstStyle>
            <a:lvl2pPr marL="790575" indent="-333375"/>
            <a:lvl3pPr marL="1234439" indent="-320039"/>
            <a:lvl4pPr marL="1727200" indent="-355600"/>
            <a:lvl5pPr marL="2184400" indent="-355600"/>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normAutofit fontScale="100000" lnSpcReduction="0"/>
          </a:bodyPr>
          <a:lstStyle>
            <a:lvl1pPr marL="0" indent="0">
              <a:spcBef>
                <a:spcPts val="500"/>
              </a:spcBef>
              <a:buSzTx/>
              <a:buNone/>
              <a:defRPr b="1" sz="2400"/>
            </a:lvl1pPr>
            <a:lvl2pPr marL="0" indent="457200">
              <a:spcBef>
                <a:spcPts val="500"/>
              </a:spcBef>
              <a:buSzTx/>
              <a:buNone/>
              <a:defRPr b="1" sz="2400"/>
            </a:lvl2pPr>
            <a:lvl3pPr marL="0" indent="914400">
              <a:spcBef>
                <a:spcPts val="500"/>
              </a:spcBef>
              <a:buSzTx/>
              <a:buNone/>
              <a:defRPr b="1" sz="2400"/>
            </a:lvl3pPr>
            <a:lvl4pPr marL="0" indent="1371600">
              <a:spcBef>
                <a:spcPts val="500"/>
              </a:spcBef>
              <a:buSzTx/>
              <a:buNone/>
              <a:defRPr b="1" sz="2400"/>
            </a:lvl4pPr>
            <a:lvl5pPr marL="0" indent="1828800">
              <a:spcBef>
                <a:spcPts val="500"/>
              </a:spcBef>
              <a:buSz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4645025" y="1535112"/>
            <a:ext cx="4041775" cy="639763"/>
          </a:xfrm>
          <a:prstGeom prst="rect">
            <a:avLst/>
          </a:prstGeom>
        </p:spPr>
        <p:txBody>
          <a:bodyPr anchor="b">
            <a:normAutofit fontScale="100000" lnSpcReduction="0"/>
          </a:bodyPr>
          <a:lstStyle/>
          <a:p>
            <a:pPr marL="0" indent="0">
              <a:spcBef>
                <a:spcPts val="500"/>
              </a:spcBef>
              <a:buSz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Body Level One…"/>
          <p:cNvSpPr txBox="1"/>
          <p:nvPr>
            <p:ph type="body" idx="1"/>
          </p:nvPr>
        </p:nvSpPr>
        <p:spPr>
          <a:xfrm>
            <a:off x="3575050" y="273050"/>
            <a:ext cx="5111750" cy="5853113"/>
          </a:xfrm>
          <a:prstGeom prst="rect">
            <a:avLst/>
          </a:prstGeom>
        </p:spPr>
        <p:txBody>
          <a:bodyPr>
            <a:normAutofit fontScale="100000" lnSpcReduction="0"/>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13"/>
          </p:nvPr>
        </p:nvSpPr>
        <p:spPr>
          <a:xfrm>
            <a:off x="457199" y="1435100"/>
            <a:ext cx="3008315" cy="4691063"/>
          </a:xfrm>
          <a:prstGeom prst="rect">
            <a:avLst/>
          </a:prstGeom>
        </p:spPr>
        <p:txBody>
          <a:bodyPr>
            <a:normAutofit fontScale="100000" lnSpcReduction="0"/>
          </a:bodyPr>
          <a:lstStyle/>
          <a:p>
            <a:pPr marL="0" indent="0">
              <a:spcBef>
                <a:spcPts val="300"/>
              </a:spcBef>
              <a:buSz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Picture Placeholder 2"/>
          <p:cNvSpPr/>
          <p:nvPr>
            <p:ph type="pic" sz="half" idx="13"/>
          </p:nvPr>
        </p:nvSpPr>
        <p:spPr>
          <a:xfrm>
            <a:off x="1792288" y="612775"/>
            <a:ext cx="5486401" cy="4114800"/>
          </a:xfrm>
          <a:prstGeom prst="rect">
            <a:avLst/>
          </a:prstGeom>
        </p:spPr>
        <p:txBody>
          <a:bodyPr lIns="91439" rIns="91439"/>
          <a:lstStyle/>
          <a:p>
            <a:pPr/>
          </a:p>
        </p:txBody>
      </p:sp>
      <p:sp>
        <p:nvSpPr>
          <p:cNvPr id="84" name="Body Level One…"/>
          <p:cNvSpPr txBox="1"/>
          <p:nvPr>
            <p:ph type="body" sz="quarter" idx="1"/>
          </p:nvPr>
        </p:nvSpPr>
        <p:spPr>
          <a:xfrm>
            <a:off x="1792288" y="5367337"/>
            <a:ext cx="5486401" cy="804863"/>
          </a:xfrm>
          <a:prstGeom prst="rect">
            <a:avLst/>
          </a:prstGeom>
        </p:spPr>
        <p:txBody>
          <a:bodyPr>
            <a:normAutofit fontScale="100000" lnSpcReduction="0"/>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Slide Number"/>
          <p:cNvSpPr txBox="1"/>
          <p:nvPr>
            <p:ph type="sldNum" sz="quarter" idx="2"/>
          </p:nvPr>
        </p:nvSpPr>
        <p:spPr>
          <a:xfrm>
            <a:off x="8356639" y="6172200"/>
            <a:ext cx="330161" cy="313393"/>
          </a:xfrm>
          <a:prstGeom prst="rect">
            <a:avLst/>
          </a:prstGeom>
          <a:ln w="12700">
            <a:miter lim="400000"/>
          </a:ln>
        </p:spPr>
        <p:txBody>
          <a:bodyPr wrap="none" lIns="45719" rIns="45719">
            <a:spAutoFit/>
          </a:bodyPr>
          <a:lstStyle>
            <a:lvl1pPr algn="r">
              <a:defRPr sz="1600"/>
            </a:lvl1pPr>
          </a:lstStyle>
          <a:p>
            <a:pPr/>
            <a:fld id="{86CB4B4D-7CA3-9044-876B-883B54F8677D}" type="slidenum"/>
          </a:p>
        </p:txBody>
      </p:sp>
      <p:sp>
        <p:nvSpPr>
          <p:cNvPr id="4"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Arial"/>
        </a:defRPr>
      </a:lvl9pPr>
    </p:titleStyle>
    <p:bodyStyle>
      <a:lvl1pPr marL="342900" marR="0" indent="-3429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1pPr>
      <a:lvl2pPr marL="764930" marR="0" indent="-30773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2pPr>
      <a:lvl3pPr marL="1181100" marR="0" indent="-2667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3pPr>
      <a:lvl4pPr marL="1662545" marR="0" indent="-290945"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4pPr>
      <a:lvl5pPr marL="2148839" marR="0" indent="-320039"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5pPr>
      <a:lvl6pPr marL="2606039" marR="0" indent="-320039"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6pPr>
      <a:lvl7pPr marL="3063239" marR="0" indent="-320039"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7pPr>
      <a:lvl8pPr marL="3520440" marR="0" indent="-32004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8pPr>
      <a:lvl9pPr marL="3977640" marR="0" indent="-32004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google.com/bad" TargetMode="External"/><Relationship Id="rId3" Type="http://schemas.openxmlformats.org/officeDocument/2006/relationships/hyperlink" Target="https://www.temple.edu/bad" TargetMode="External"/><Relationship Id="rId4" Type="http://schemas.openxmlformats.org/officeDocument/2006/relationships/hyperlink" Target="https://www.restapitutorial.com/httpstatuscodes.html"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 Id="rId3" Type="http://schemas.openxmlformats.org/officeDocument/2006/relationships/image" Target="../media/image1.png"/><Relationship Id="rId4"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 Id="rId3" Type="http://schemas.openxmlformats.org/officeDocument/2006/relationships/image" Target="../media/image1.png"/><Relationship Id="rId4"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 Id="rId3" Type="http://schemas.openxmlformats.org/officeDocument/2006/relationships/image" Target="../media/image1.png"/><Relationship Id="rId4"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 Id="rId3" Type="http://schemas.openxmlformats.org/officeDocument/2006/relationships/image" Target="../media/image1.png"/><Relationship Id="rId4"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 Id="rId3" Type="http://schemas.openxmlformats.org/officeDocument/2006/relationships/hyperlink" Target="http://www.purgomalum.com"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gif"/></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amazon.com/s/ref=nb_sb_noss_1?url=search-alias%3Daps&amp;field-keywords=robot"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Rectangle 2"/>
          <p:cNvSpPr txBox="1"/>
          <p:nvPr>
            <p:ph type="title" idx="4294967295"/>
          </p:nvPr>
        </p:nvSpPr>
        <p:spPr>
          <a:xfrm>
            <a:off x="0" y="1143000"/>
            <a:ext cx="9144000" cy="1749425"/>
          </a:xfrm>
          <a:prstGeom prst="rect">
            <a:avLst/>
          </a:prstGeom>
          <a:solidFill>
            <a:srgbClr val="9C1831"/>
          </a:solidFill>
        </p:spPr>
        <p:txBody>
          <a:bodyPr/>
          <a:lstStyle/>
          <a:p>
            <a:pPr>
              <a:defRPr sz="3200"/>
            </a:pPr>
            <a:br/>
            <a:r>
              <a:rPr sz="2800">
                <a:solidFill>
                  <a:schemeClr val="accent3">
                    <a:lumOff val="44000"/>
                  </a:schemeClr>
                </a:solidFill>
              </a:rPr>
              <a:t>REST APIs</a:t>
            </a:r>
            <a:br>
              <a:rPr sz="2800">
                <a:solidFill>
                  <a:schemeClr val="accent3">
                    <a:lumOff val="44000"/>
                  </a:schemeClr>
                </a:solidFill>
              </a:rPr>
            </a:br>
          </a:p>
        </p:txBody>
      </p:sp>
      <p:sp>
        <p:nvSpPr>
          <p:cNvPr id="194" name="TextBox 2"/>
          <p:cNvSpPr txBox="1"/>
          <p:nvPr/>
        </p:nvSpPr>
        <p:spPr>
          <a:xfrm>
            <a:off x="685800" y="3124199"/>
            <a:ext cx="7848600" cy="16841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r>
              <a:t>Maxwell Furman</a:t>
            </a:r>
            <a:endParaRPr sz="2400"/>
          </a:p>
          <a:p>
            <a:pPr algn="ctr"/>
            <a:r>
              <a:t>Department of MIS</a:t>
            </a:r>
            <a:endParaRPr sz="2400"/>
          </a:p>
          <a:p>
            <a:pPr algn="ctr"/>
            <a:r>
              <a:t>Fox School of Business</a:t>
            </a:r>
            <a:endParaRPr sz="2400"/>
          </a:p>
          <a:p>
            <a:pPr algn="ctr"/>
            <a:r>
              <a:t>Temple University</a:t>
            </a:r>
            <a:endParaRPr sz="2400"/>
          </a:p>
          <a:p>
            <a:pPr algn="ctr"/>
          </a:p>
        </p:txBody>
      </p:sp>
      <p:pic>
        <p:nvPicPr>
          <p:cNvPr id="195" name="Picture 3" descr="Picture 3"/>
          <p:cNvPicPr>
            <a:picLocks noChangeAspect="1"/>
          </p:cNvPicPr>
          <p:nvPr/>
        </p:nvPicPr>
        <p:blipFill>
          <a:blip r:embed="rId2">
            <a:extLst/>
          </a:blip>
          <a:stretch>
            <a:fillRect/>
          </a:stretch>
        </p:blipFill>
        <p:spPr>
          <a:xfrm>
            <a:off x="-7939" y="0"/>
            <a:ext cx="9164640" cy="1146175"/>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Title 1"/>
          <p:cNvSpPr txBox="1"/>
          <p:nvPr>
            <p:ph type="title"/>
          </p:nvPr>
        </p:nvSpPr>
        <p:spPr>
          <a:prstGeom prst="rect">
            <a:avLst/>
          </a:prstGeom>
        </p:spPr>
        <p:txBody>
          <a:bodyPr/>
          <a:lstStyle/>
          <a:p>
            <a:pPr/>
            <a:r>
              <a:t>HTTP Status Codes continued</a:t>
            </a:r>
          </a:p>
        </p:txBody>
      </p:sp>
      <p:sp>
        <p:nvSpPr>
          <p:cNvPr id="283" name="Slide Number Placeholder 2"/>
          <p:cNvSpPr txBox="1"/>
          <p:nvPr>
            <p:ph type="sldNum" sz="quarter" idx="2"/>
          </p:nvPr>
        </p:nvSpPr>
        <p:spPr>
          <a:xfrm>
            <a:off x="8469649" y="6330331"/>
            <a:ext cx="21715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4" name="TextBox 9"/>
          <p:cNvSpPr txBox="1"/>
          <p:nvPr/>
        </p:nvSpPr>
        <p:spPr>
          <a:xfrm>
            <a:off x="228600" y="953785"/>
            <a:ext cx="8686800" cy="2601103"/>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tIns="91439" bIns="91439">
            <a:spAutoFit/>
          </a:bodyPr>
          <a:lstStyle/>
          <a:p>
            <a:pPr/>
            <a:r>
              <a:t>4xx Status codes indicate a client error.  That is, the client sent a request that did not make sense.  </a:t>
            </a:r>
          </a:p>
          <a:p>
            <a:pPr/>
          </a:p>
          <a:p>
            <a:pPr/>
            <a:r>
              <a:t>A classic example of this is “404 Not Found”.   Try it!  Go to </a:t>
            </a:r>
            <a:r>
              <a:rPr u="sng">
                <a:solidFill>
                  <a:srgbClr val="009999"/>
                </a:solidFill>
                <a:uFill>
                  <a:solidFill>
                    <a:srgbClr val="009999"/>
                  </a:solidFill>
                </a:uFill>
                <a:hlinkClick r:id="rId2" invalidUrl="" action="" tgtFrame="" tooltip="" history="1" highlightClick="0" endSnd="0"/>
              </a:rPr>
              <a:t>https://www.google.com/bad</a:t>
            </a:r>
            <a:r>
              <a:t>  then try going to </a:t>
            </a:r>
            <a:r>
              <a:rPr u="sng">
                <a:solidFill>
                  <a:srgbClr val="009999"/>
                </a:solidFill>
                <a:uFill>
                  <a:solidFill>
                    <a:srgbClr val="009999"/>
                  </a:solidFill>
                </a:uFill>
                <a:hlinkClick r:id="rId3" invalidUrl="" action="" tgtFrame="" tooltip="" history="1" highlightClick="0" endSnd="0"/>
              </a:rPr>
              <a:t>https://www.temple.edu/bad</a:t>
            </a:r>
            <a:r>
              <a:t> Notice that both pages report the code 404.  That’s not just a coincidence.</a:t>
            </a:r>
          </a:p>
          <a:p>
            <a:pPr/>
          </a:p>
          <a:p>
            <a:pPr/>
            <a:r>
              <a:t>The internet is built on standards like HTTP and these error codes are part of that standard.</a:t>
            </a:r>
          </a:p>
        </p:txBody>
      </p:sp>
      <p:sp>
        <p:nvSpPr>
          <p:cNvPr id="285" name="TextBox 14"/>
          <p:cNvSpPr txBox="1"/>
          <p:nvPr/>
        </p:nvSpPr>
        <p:spPr>
          <a:xfrm>
            <a:off x="228600" y="3810215"/>
            <a:ext cx="8686800" cy="1267602"/>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tIns="91439" bIns="91439">
            <a:spAutoFit/>
          </a:bodyPr>
          <a:lstStyle/>
          <a:p>
            <a:pPr/>
            <a:r>
              <a:t>5xx Status codes indicate a server error.  That means that the request made by the client appears to be fine.  But the server is experiencing some difficulty.  </a:t>
            </a:r>
          </a:p>
          <a:p>
            <a:pPr/>
          </a:p>
          <a:p>
            <a:pPr/>
            <a:r>
              <a:t>A server experiencing some difficulty might report “500 Internal server error”</a:t>
            </a:r>
          </a:p>
        </p:txBody>
      </p:sp>
      <p:sp>
        <p:nvSpPr>
          <p:cNvPr id="286" name="TextBox 15"/>
          <p:cNvSpPr txBox="1"/>
          <p:nvPr/>
        </p:nvSpPr>
        <p:spPr>
          <a:xfrm>
            <a:off x="228600" y="5282505"/>
            <a:ext cx="8686800" cy="734203"/>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tIns="91439" bIns="91439">
            <a:spAutoFit/>
          </a:bodyPr>
          <a:lstStyle/>
          <a:p>
            <a:pPr/>
            <a:r>
              <a:t>More thorough documentation of the HTTP status codes can be found here:</a:t>
            </a:r>
          </a:p>
          <a:p>
            <a:pPr/>
            <a:r>
              <a:rPr u="sng">
                <a:solidFill>
                  <a:srgbClr val="009999"/>
                </a:solidFill>
                <a:uFill>
                  <a:solidFill>
                    <a:srgbClr val="009999"/>
                  </a:solidFill>
                </a:uFill>
                <a:hlinkClick r:id="rId4" invalidUrl="" action="" tgtFrame="" tooltip="" history="1" highlightClick="0" endSnd="0"/>
              </a:rPr>
              <a:t>https://www.restapitutorial.com/httpstatuscodes.html</a:t>
            </a:r>
            <a:r>
              <a:t>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8" name="Title 1"/>
          <p:cNvSpPr txBox="1"/>
          <p:nvPr>
            <p:ph type="title"/>
          </p:nvPr>
        </p:nvSpPr>
        <p:spPr>
          <a:prstGeom prst="rect">
            <a:avLst/>
          </a:prstGeom>
        </p:spPr>
        <p:txBody>
          <a:bodyPr/>
          <a:lstStyle/>
          <a:p>
            <a:pPr/>
            <a:r>
              <a:t>An Example</a:t>
            </a:r>
          </a:p>
        </p:txBody>
      </p:sp>
      <p:sp>
        <p:nvSpPr>
          <p:cNvPr id="289" name="Slide Number Placeholder 2"/>
          <p:cNvSpPr txBox="1"/>
          <p:nvPr>
            <p:ph type="sldNum" sz="quarter" idx="2"/>
          </p:nvPr>
        </p:nvSpPr>
        <p:spPr>
          <a:xfrm>
            <a:off x="8356639" y="6330331"/>
            <a:ext cx="330162"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90" name="Graphic 10" descr="Graphic 10"/>
          <p:cNvPicPr>
            <a:picLocks noChangeAspect="1"/>
          </p:cNvPicPr>
          <p:nvPr/>
        </p:nvPicPr>
        <p:blipFill>
          <a:blip r:embed="rId2">
            <a:extLst/>
          </a:blip>
          <a:stretch>
            <a:fillRect/>
          </a:stretch>
        </p:blipFill>
        <p:spPr>
          <a:xfrm>
            <a:off x="2133600" y="3125640"/>
            <a:ext cx="914400" cy="914401"/>
          </a:xfrm>
          <a:prstGeom prst="rect">
            <a:avLst/>
          </a:prstGeom>
          <a:ln w="12700">
            <a:miter lim="400000"/>
          </a:ln>
        </p:spPr>
      </p:pic>
      <p:sp>
        <p:nvSpPr>
          <p:cNvPr id="291" name="Straight Arrow Connector 12"/>
          <p:cNvSpPr/>
          <p:nvPr/>
        </p:nvSpPr>
        <p:spPr>
          <a:xfrm flipH="1">
            <a:off x="3276601" y="3582839"/>
            <a:ext cx="2285999" cy="1"/>
          </a:xfrm>
          <a:prstGeom prst="line">
            <a:avLst/>
          </a:prstGeom>
          <a:ln w="50800">
            <a:solidFill>
              <a:srgbClr val="000000"/>
            </a:solidFill>
            <a:headEnd type="triangle"/>
            <a:tailEnd type="triangle"/>
          </a:ln>
        </p:spPr>
        <p:txBody>
          <a:bodyPr lIns="45719" rIns="45719"/>
          <a:lstStyle/>
          <a:p>
            <a:pPr/>
          </a:p>
        </p:txBody>
      </p:sp>
      <p:sp>
        <p:nvSpPr>
          <p:cNvPr id="292" name="TextBox 4"/>
          <p:cNvSpPr txBox="1"/>
          <p:nvPr/>
        </p:nvSpPr>
        <p:spPr>
          <a:xfrm>
            <a:off x="1981199" y="41325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Client</a:t>
            </a:r>
          </a:p>
        </p:txBody>
      </p:sp>
      <p:sp>
        <p:nvSpPr>
          <p:cNvPr id="293" name="TextBox 8"/>
          <p:cNvSpPr txBox="1"/>
          <p:nvPr/>
        </p:nvSpPr>
        <p:spPr>
          <a:xfrm>
            <a:off x="5732215" y="42595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Server</a:t>
            </a:r>
          </a:p>
        </p:txBody>
      </p:sp>
      <p:pic>
        <p:nvPicPr>
          <p:cNvPr id="294" name="Picture 5" descr="Picture 5"/>
          <p:cNvPicPr>
            <a:picLocks noChangeAspect="1"/>
          </p:cNvPicPr>
          <p:nvPr/>
        </p:nvPicPr>
        <p:blipFill>
          <a:blip r:embed="rId3">
            <a:extLst/>
          </a:blip>
          <a:stretch>
            <a:fillRect/>
          </a:stretch>
        </p:blipFill>
        <p:spPr>
          <a:xfrm>
            <a:off x="1536678" y="2882099"/>
            <a:ext cx="736639" cy="755690"/>
          </a:xfrm>
          <a:prstGeom prst="rect">
            <a:avLst/>
          </a:prstGeom>
          <a:ln w="12700">
            <a:miter lim="400000"/>
          </a:ln>
        </p:spPr>
      </p:pic>
      <p:pic>
        <p:nvPicPr>
          <p:cNvPr id="295" name="instagram-icon.jpg" descr="instagram-icon.jpg"/>
          <p:cNvPicPr>
            <a:picLocks noChangeAspect="1"/>
          </p:cNvPicPr>
          <p:nvPr/>
        </p:nvPicPr>
        <p:blipFill>
          <a:blip r:embed="rId4">
            <a:extLst/>
          </a:blip>
          <a:srcRect l="13627" t="14052" r="13627" b="14052"/>
          <a:stretch>
            <a:fillRect/>
          </a:stretch>
        </p:blipFill>
        <p:spPr>
          <a:xfrm>
            <a:off x="5670899" y="2893020"/>
            <a:ext cx="1341637" cy="1325960"/>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Title 1"/>
          <p:cNvSpPr txBox="1"/>
          <p:nvPr>
            <p:ph type="title"/>
          </p:nvPr>
        </p:nvSpPr>
        <p:spPr>
          <a:prstGeom prst="rect">
            <a:avLst/>
          </a:prstGeom>
        </p:spPr>
        <p:txBody>
          <a:bodyPr/>
          <a:lstStyle/>
          <a:p>
            <a:pPr/>
            <a:r>
              <a:t>An Example</a:t>
            </a:r>
          </a:p>
        </p:txBody>
      </p:sp>
      <p:sp>
        <p:nvSpPr>
          <p:cNvPr id="298" name="Slide Number Placeholder 2"/>
          <p:cNvSpPr txBox="1"/>
          <p:nvPr>
            <p:ph type="sldNum" sz="quarter" idx="2"/>
          </p:nvPr>
        </p:nvSpPr>
        <p:spPr>
          <a:xfrm>
            <a:off x="8371720" y="6330331"/>
            <a:ext cx="31508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9" name="TextBox 8"/>
          <p:cNvSpPr txBox="1"/>
          <p:nvPr/>
        </p:nvSpPr>
        <p:spPr>
          <a:xfrm>
            <a:off x="5732215" y="42595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Server</a:t>
            </a:r>
          </a:p>
        </p:txBody>
      </p:sp>
      <p:pic>
        <p:nvPicPr>
          <p:cNvPr id="300" name="instagram-icon.jpg" descr="instagram-icon.jpg"/>
          <p:cNvPicPr>
            <a:picLocks noChangeAspect="1"/>
          </p:cNvPicPr>
          <p:nvPr/>
        </p:nvPicPr>
        <p:blipFill>
          <a:blip r:embed="rId2">
            <a:extLst/>
          </a:blip>
          <a:srcRect l="13627" t="14052" r="13627" b="14052"/>
          <a:stretch>
            <a:fillRect/>
          </a:stretch>
        </p:blipFill>
        <p:spPr>
          <a:xfrm>
            <a:off x="5670899" y="2893020"/>
            <a:ext cx="1341637" cy="1325960"/>
          </a:xfrm>
          <a:prstGeom prst="rect">
            <a:avLst/>
          </a:prstGeom>
          <a:ln w="12700">
            <a:miter lim="400000"/>
          </a:ln>
        </p:spPr>
      </p:pic>
      <p:pic>
        <p:nvPicPr>
          <p:cNvPr id="301" name="Graphic 4" descr="Graphic 4"/>
          <p:cNvPicPr>
            <a:picLocks noChangeAspect="1"/>
          </p:cNvPicPr>
          <p:nvPr/>
        </p:nvPicPr>
        <p:blipFill>
          <a:blip r:embed="rId3">
            <a:extLst/>
          </a:blip>
          <a:stretch>
            <a:fillRect/>
          </a:stretch>
        </p:blipFill>
        <p:spPr>
          <a:xfrm>
            <a:off x="1854199" y="3125640"/>
            <a:ext cx="914401" cy="914401"/>
          </a:xfrm>
          <a:prstGeom prst="rect">
            <a:avLst/>
          </a:prstGeom>
          <a:ln w="12700">
            <a:miter lim="400000"/>
          </a:ln>
        </p:spPr>
      </p:pic>
      <p:sp>
        <p:nvSpPr>
          <p:cNvPr id="302" name="Straight Arrow Connector 6"/>
          <p:cNvSpPr/>
          <p:nvPr/>
        </p:nvSpPr>
        <p:spPr>
          <a:xfrm flipH="1">
            <a:off x="2921000" y="3352800"/>
            <a:ext cx="2285999" cy="0"/>
          </a:xfrm>
          <a:prstGeom prst="line">
            <a:avLst/>
          </a:prstGeom>
          <a:ln w="50800">
            <a:solidFill>
              <a:srgbClr val="000000"/>
            </a:solidFill>
            <a:headEnd type="triangle"/>
          </a:ln>
        </p:spPr>
        <p:txBody>
          <a:bodyPr lIns="45719" rIns="45719"/>
          <a:lstStyle/>
          <a:p>
            <a:pPr/>
          </a:p>
        </p:txBody>
      </p:sp>
      <p:sp>
        <p:nvSpPr>
          <p:cNvPr id="303" name="TextBox 7"/>
          <p:cNvSpPr txBox="1"/>
          <p:nvPr/>
        </p:nvSpPr>
        <p:spPr>
          <a:xfrm>
            <a:off x="1039562" y="2171456"/>
            <a:ext cx="6544422" cy="6173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r>
              <a:t>GET</a:t>
            </a:r>
          </a:p>
          <a:p>
            <a:pPr algn="ctr"/>
            <a:r>
              <a:t>https://www.instagram.com/</a:t>
            </a:r>
            <a:r>
              <a:rPr b="1"/>
              <a:t>profile?user=somemadeupuser</a:t>
            </a:r>
          </a:p>
        </p:txBody>
      </p:sp>
      <p:pic>
        <p:nvPicPr>
          <p:cNvPr id="304" name="Picture 8" descr="Picture 8"/>
          <p:cNvPicPr>
            <a:picLocks noChangeAspect="1"/>
          </p:cNvPicPr>
          <p:nvPr/>
        </p:nvPicPr>
        <p:blipFill>
          <a:blip r:embed="rId4">
            <a:extLst/>
          </a:blip>
          <a:stretch>
            <a:fillRect/>
          </a:stretch>
        </p:blipFill>
        <p:spPr>
          <a:xfrm>
            <a:off x="1257278" y="2882099"/>
            <a:ext cx="736638" cy="755690"/>
          </a:xfrm>
          <a:prstGeom prst="rect">
            <a:avLst/>
          </a:prstGeom>
          <a:ln w="12700">
            <a:miter lim="400000"/>
          </a:ln>
        </p:spPr>
      </p:pic>
      <p:sp>
        <p:nvSpPr>
          <p:cNvPr id="305" name="Straight Arrow Connector 10"/>
          <p:cNvSpPr/>
          <p:nvPr/>
        </p:nvSpPr>
        <p:spPr>
          <a:xfrm flipH="1">
            <a:off x="2921000" y="3733800"/>
            <a:ext cx="2285999" cy="0"/>
          </a:xfrm>
          <a:prstGeom prst="line">
            <a:avLst/>
          </a:prstGeom>
          <a:ln w="50800">
            <a:solidFill>
              <a:srgbClr val="000000"/>
            </a:solidFill>
            <a:tailEnd type="triangle"/>
          </a:ln>
        </p:spPr>
        <p:txBody>
          <a:bodyPr lIns="45719" rIns="45719"/>
          <a:lstStyle/>
          <a:p>
            <a:pPr/>
          </a:p>
        </p:txBody>
      </p:sp>
      <p:sp>
        <p:nvSpPr>
          <p:cNvPr id="306" name="TextBox 12"/>
          <p:cNvSpPr txBox="1"/>
          <p:nvPr/>
        </p:nvSpPr>
        <p:spPr>
          <a:xfrm>
            <a:off x="1854198" y="42849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Client</a:t>
            </a:r>
          </a:p>
        </p:txBody>
      </p:sp>
      <p:sp>
        <p:nvSpPr>
          <p:cNvPr id="307" name="TextBox 13"/>
          <p:cNvSpPr txBox="1"/>
          <p:nvPr/>
        </p:nvSpPr>
        <p:spPr>
          <a:xfrm>
            <a:off x="3251346" y="3916782"/>
            <a:ext cx="1625306" cy="14174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r>
              <a:t>200 OK { ... }</a:t>
            </a:r>
          </a:p>
          <a:p>
            <a:pPr algn="ctr"/>
          </a:p>
          <a:p>
            <a:pPr algn="ctr"/>
            <a:r>
              <a:t>OR</a:t>
            </a:r>
          </a:p>
          <a:p>
            <a:pPr algn="ctr"/>
          </a:p>
          <a:p>
            <a:pPr algn="ctr"/>
            <a:r>
              <a:t>404 Not Found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03"/>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30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305"/>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30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5" grpId="3"/>
      <p:bldP build="whole" bldLvl="1" animBg="1" rev="0" advAuto="0" spid="303" grpId="1"/>
      <p:bldP build="whole" bldLvl="1" animBg="1" rev="0" advAuto="0" spid="307" grpId="4"/>
      <p:bldP build="whole" bldLvl="1" animBg="1" rev="0" advAuto="0" spid="302" grpId="2"/>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Title 1"/>
          <p:cNvSpPr txBox="1"/>
          <p:nvPr>
            <p:ph type="title"/>
          </p:nvPr>
        </p:nvSpPr>
        <p:spPr>
          <a:prstGeom prst="rect">
            <a:avLst/>
          </a:prstGeom>
        </p:spPr>
        <p:txBody>
          <a:bodyPr/>
          <a:lstStyle/>
          <a:p>
            <a:pPr/>
            <a:r>
              <a:t>An Example</a:t>
            </a:r>
          </a:p>
        </p:txBody>
      </p:sp>
      <p:sp>
        <p:nvSpPr>
          <p:cNvPr id="310" name="Slide Number Placeholder 2"/>
          <p:cNvSpPr txBox="1"/>
          <p:nvPr>
            <p:ph type="sldNum" sz="quarter" idx="2"/>
          </p:nvPr>
        </p:nvSpPr>
        <p:spPr>
          <a:xfrm>
            <a:off x="8356639" y="6330331"/>
            <a:ext cx="330162"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1" name="TextBox 8"/>
          <p:cNvSpPr txBox="1"/>
          <p:nvPr/>
        </p:nvSpPr>
        <p:spPr>
          <a:xfrm>
            <a:off x="5732215" y="42595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Server</a:t>
            </a:r>
          </a:p>
        </p:txBody>
      </p:sp>
      <p:pic>
        <p:nvPicPr>
          <p:cNvPr id="312" name="instagram-icon.jpg" descr="instagram-icon.jpg"/>
          <p:cNvPicPr>
            <a:picLocks noChangeAspect="1"/>
          </p:cNvPicPr>
          <p:nvPr/>
        </p:nvPicPr>
        <p:blipFill>
          <a:blip r:embed="rId2">
            <a:extLst/>
          </a:blip>
          <a:srcRect l="13627" t="14052" r="13627" b="14052"/>
          <a:stretch>
            <a:fillRect/>
          </a:stretch>
        </p:blipFill>
        <p:spPr>
          <a:xfrm>
            <a:off x="5670899" y="2893020"/>
            <a:ext cx="1341637" cy="1325960"/>
          </a:xfrm>
          <a:prstGeom prst="rect">
            <a:avLst/>
          </a:prstGeom>
          <a:ln w="12700">
            <a:miter lim="400000"/>
          </a:ln>
        </p:spPr>
      </p:pic>
      <p:pic>
        <p:nvPicPr>
          <p:cNvPr id="313" name="Graphic 4" descr="Graphic 4"/>
          <p:cNvPicPr>
            <a:picLocks noChangeAspect="1"/>
          </p:cNvPicPr>
          <p:nvPr/>
        </p:nvPicPr>
        <p:blipFill>
          <a:blip r:embed="rId3">
            <a:extLst/>
          </a:blip>
          <a:stretch>
            <a:fillRect/>
          </a:stretch>
        </p:blipFill>
        <p:spPr>
          <a:xfrm>
            <a:off x="1854199" y="3125640"/>
            <a:ext cx="914401" cy="914401"/>
          </a:xfrm>
          <a:prstGeom prst="rect">
            <a:avLst/>
          </a:prstGeom>
          <a:ln w="12700">
            <a:miter lim="400000"/>
          </a:ln>
        </p:spPr>
      </p:pic>
      <p:sp>
        <p:nvSpPr>
          <p:cNvPr id="314" name="Straight Arrow Connector 6"/>
          <p:cNvSpPr/>
          <p:nvPr/>
        </p:nvSpPr>
        <p:spPr>
          <a:xfrm flipH="1">
            <a:off x="2921000" y="3352800"/>
            <a:ext cx="2285999" cy="0"/>
          </a:xfrm>
          <a:prstGeom prst="line">
            <a:avLst/>
          </a:prstGeom>
          <a:ln w="50800">
            <a:solidFill>
              <a:srgbClr val="000000"/>
            </a:solidFill>
            <a:headEnd type="triangle"/>
          </a:ln>
        </p:spPr>
        <p:txBody>
          <a:bodyPr lIns="45719" rIns="45719"/>
          <a:lstStyle/>
          <a:p>
            <a:pPr/>
          </a:p>
        </p:txBody>
      </p:sp>
      <p:sp>
        <p:nvSpPr>
          <p:cNvPr id="315" name="TextBox 7"/>
          <p:cNvSpPr txBox="1"/>
          <p:nvPr/>
        </p:nvSpPr>
        <p:spPr>
          <a:xfrm>
            <a:off x="1039562" y="1805742"/>
            <a:ext cx="6048874" cy="980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r>
              <a:t>POST</a:t>
            </a:r>
          </a:p>
          <a:p>
            <a:pPr algn="ctr"/>
            <a:r>
              <a:t>https://www.instagram.com/</a:t>
            </a:r>
            <a:r>
              <a:rPr b="1"/>
              <a:t>comment</a:t>
            </a:r>
          </a:p>
          <a:p>
            <a:pPr algn="ctr">
              <a:defRPr>
                <a:latin typeface="Fira Code"/>
                <a:ea typeface="Fira Code"/>
                <a:cs typeface="Fira Code"/>
                <a:sym typeface="Fira Code"/>
              </a:defRPr>
            </a:pPr>
            <a:r>
              <a:t>{ picture_id: &lt;id&gt;, comment: "💦" }</a:t>
            </a:r>
          </a:p>
        </p:txBody>
      </p:sp>
      <p:pic>
        <p:nvPicPr>
          <p:cNvPr id="316" name="Picture 8" descr="Picture 8"/>
          <p:cNvPicPr>
            <a:picLocks noChangeAspect="1"/>
          </p:cNvPicPr>
          <p:nvPr/>
        </p:nvPicPr>
        <p:blipFill>
          <a:blip r:embed="rId4">
            <a:extLst/>
          </a:blip>
          <a:stretch>
            <a:fillRect/>
          </a:stretch>
        </p:blipFill>
        <p:spPr>
          <a:xfrm>
            <a:off x="1257278" y="2882099"/>
            <a:ext cx="736638" cy="755690"/>
          </a:xfrm>
          <a:prstGeom prst="rect">
            <a:avLst/>
          </a:prstGeom>
          <a:ln w="12700">
            <a:miter lim="400000"/>
          </a:ln>
        </p:spPr>
      </p:pic>
      <p:sp>
        <p:nvSpPr>
          <p:cNvPr id="317" name="Straight Arrow Connector 10"/>
          <p:cNvSpPr/>
          <p:nvPr/>
        </p:nvSpPr>
        <p:spPr>
          <a:xfrm flipH="1">
            <a:off x="2921000" y="3733800"/>
            <a:ext cx="2285999" cy="0"/>
          </a:xfrm>
          <a:prstGeom prst="line">
            <a:avLst/>
          </a:prstGeom>
          <a:ln w="50800">
            <a:solidFill>
              <a:srgbClr val="000000"/>
            </a:solidFill>
            <a:tailEnd type="triangle"/>
          </a:ln>
        </p:spPr>
        <p:txBody>
          <a:bodyPr lIns="45719" rIns="45719"/>
          <a:lstStyle/>
          <a:p>
            <a:pPr/>
          </a:p>
        </p:txBody>
      </p:sp>
      <p:sp>
        <p:nvSpPr>
          <p:cNvPr id="318" name="TextBox 12"/>
          <p:cNvSpPr txBox="1"/>
          <p:nvPr/>
        </p:nvSpPr>
        <p:spPr>
          <a:xfrm>
            <a:off x="1854198" y="42849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Client</a:t>
            </a:r>
          </a:p>
        </p:txBody>
      </p:sp>
      <p:sp>
        <p:nvSpPr>
          <p:cNvPr id="319" name="TextBox 13"/>
          <p:cNvSpPr txBox="1"/>
          <p:nvPr/>
        </p:nvSpPr>
        <p:spPr>
          <a:xfrm>
            <a:off x="2638249" y="4177157"/>
            <a:ext cx="3074047" cy="1844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a:latin typeface="Fira Code"/>
                <a:ea typeface="Fira Code"/>
                <a:cs typeface="Fira Code"/>
                <a:sym typeface="Fira Code"/>
              </a:defRPr>
            </a:pPr>
            <a:r>
              <a:t>200 OK</a:t>
            </a:r>
          </a:p>
          <a:p>
            <a:pPr algn="ctr">
              <a:defRPr>
                <a:latin typeface="Fira Code"/>
                <a:ea typeface="Fira Code"/>
                <a:cs typeface="Fira Code"/>
                <a:sym typeface="Fira Code"/>
              </a:defRPr>
            </a:pPr>
            <a:r>
              <a:t>{ comment_id: &lt;id&gt;,</a:t>
            </a:r>
          </a:p>
          <a:p>
            <a:pPr algn="ctr">
              <a:defRPr>
                <a:latin typeface="Fira Code"/>
                <a:ea typeface="Fira Code"/>
                <a:cs typeface="Fira Code"/>
                <a:sym typeface="Fira Code"/>
              </a:defRPr>
            </a:pPr>
            <a:r>
              <a:t>commenter_id: &lt;id&gt;,</a:t>
            </a:r>
          </a:p>
          <a:p>
            <a:pPr algn="ctr">
              <a:defRPr>
                <a:latin typeface="Fira Code"/>
                <a:ea typeface="Fira Code"/>
                <a:cs typeface="Fira Code"/>
                <a:sym typeface="Fira Code"/>
              </a:defRPr>
            </a:pPr>
            <a:r>
              <a:t>picture_id: &lt;id&gt;,</a:t>
            </a:r>
          </a:p>
          <a:p>
            <a:pPr algn="ctr">
              <a:defRPr>
                <a:latin typeface="Fira Code"/>
                <a:ea typeface="Fira Code"/>
                <a:cs typeface="Fira Code"/>
                <a:sym typeface="Fira Code"/>
              </a:defRPr>
            </a:pPr>
            <a:r>
              <a:t>comment: "💦"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5"/>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31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317"/>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3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7" grpId="3"/>
      <p:bldP build="whole" bldLvl="1" animBg="1" rev="0" advAuto="0" spid="319" grpId="4"/>
      <p:bldP build="whole" bldLvl="1" animBg="1" rev="0" advAuto="0" spid="315" grpId="1"/>
      <p:bldP build="whole" bldLvl="1" animBg="1" rev="0" advAuto="0" spid="314" grpId="2"/>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1" name="Title 1"/>
          <p:cNvSpPr txBox="1"/>
          <p:nvPr>
            <p:ph type="title"/>
          </p:nvPr>
        </p:nvSpPr>
        <p:spPr>
          <a:prstGeom prst="rect">
            <a:avLst/>
          </a:prstGeom>
        </p:spPr>
        <p:txBody>
          <a:bodyPr/>
          <a:lstStyle/>
          <a:p>
            <a:pPr/>
            <a:r>
              <a:t>An Example</a:t>
            </a:r>
          </a:p>
        </p:txBody>
      </p:sp>
      <p:sp>
        <p:nvSpPr>
          <p:cNvPr id="322" name="Slide Number Placeholder 2"/>
          <p:cNvSpPr txBox="1"/>
          <p:nvPr>
            <p:ph type="sldNum" sz="quarter" idx="2"/>
          </p:nvPr>
        </p:nvSpPr>
        <p:spPr>
          <a:xfrm>
            <a:off x="8356639" y="6330331"/>
            <a:ext cx="330162"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3" name="TextBox 8"/>
          <p:cNvSpPr txBox="1"/>
          <p:nvPr/>
        </p:nvSpPr>
        <p:spPr>
          <a:xfrm>
            <a:off x="5732215" y="42595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Server</a:t>
            </a:r>
          </a:p>
        </p:txBody>
      </p:sp>
      <p:pic>
        <p:nvPicPr>
          <p:cNvPr id="324" name="instagram-icon.jpg" descr="instagram-icon.jpg"/>
          <p:cNvPicPr>
            <a:picLocks noChangeAspect="1"/>
          </p:cNvPicPr>
          <p:nvPr/>
        </p:nvPicPr>
        <p:blipFill>
          <a:blip r:embed="rId2">
            <a:extLst/>
          </a:blip>
          <a:srcRect l="13627" t="14052" r="13627" b="14052"/>
          <a:stretch>
            <a:fillRect/>
          </a:stretch>
        </p:blipFill>
        <p:spPr>
          <a:xfrm>
            <a:off x="5670899" y="2893020"/>
            <a:ext cx="1341637" cy="1325960"/>
          </a:xfrm>
          <a:prstGeom prst="rect">
            <a:avLst/>
          </a:prstGeom>
          <a:ln w="12700">
            <a:miter lim="400000"/>
          </a:ln>
        </p:spPr>
      </p:pic>
      <p:pic>
        <p:nvPicPr>
          <p:cNvPr id="325" name="Graphic 4" descr="Graphic 4"/>
          <p:cNvPicPr>
            <a:picLocks noChangeAspect="1"/>
          </p:cNvPicPr>
          <p:nvPr/>
        </p:nvPicPr>
        <p:blipFill>
          <a:blip r:embed="rId3">
            <a:extLst/>
          </a:blip>
          <a:stretch>
            <a:fillRect/>
          </a:stretch>
        </p:blipFill>
        <p:spPr>
          <a:xfrm>
            <a:off x="1854199" y="3125640"/>
            <a:ext cx="914401" cy="914401"/>
          </a:xfrm>
          <a:prstGeom prst="rect">
            <a:avLst/>
          </a:prstGeom>
          <a:ln w="12700">
            <a:miter lim="400000"/>
          </a:ln>
        </p:spPr>
      </p:pic>
      <p:sp>
        <p:nvSpPr>
          <p:cNvPr id="326" name="Straight Arrow Connector 6"/>
          <p:cNvSpPr/>
          <p:nvPr/>
        </p:nvSpPr>
        <p:spPr>
          <a:xfrm flipH="1">
            <a:off x="2921000" y="3352800"/>
            <a:ext cx="2285999" cy="0"/>
          </a:xfrm>
          <a:prstGeom prst="line">
            <a:avLst/>
          </a:prstGeom>
          <a:ln w="50800">
            <a:solidFill>
              <a:srgbClr val="000000"/>
            </a:solidFill>
            <a:headEnd type="triangle"/>
          </a:ln>
        </p:spPr>
        <p:txBody>
          <a:bodyPr lIns="45719" rIns="45719"/>
          <a:lstStyle/>
          <a:p>
            <a:pPr/>
          </a:p>
        </p:txBody>
      </p:sp>
      <p:sp>
        <p:nvSpPr>
          <p:cNvPr id="327" name="TextBox 7"/>
          <p:cNvSpPr txBox="1"/>
          <p:nvPr/>
        </p:nvSpPr>
        <p:spPr>
          <a:xfrm>
            <a:off x="1039562" y="1805742"/>
            <a:ext cx="6048874" cy="980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r>
              <a:t>POST</a:t>
            </a:r>
          </a:p>
          <a:p>
            <a:pPr algn="ctr"/>
            <a:r>
              <a:t>https://www.instagram.com/</a:t>
            </a:r>
            <a:r>
              <a:rPr b="1"/>
              <a:t>comment</a:t>
            </a:r>
          </a:p>
          <a:p>
            <a:pPr algn="ctr">
              <a:defRPr>
                <a:latin typeface="Fira Code"/>
                <a:ea typeface="Fira Code"/>
                <a:cs typeface="Fira Code"/>
                <a:sym typeface="Fira Code"/>
              </a:defRPr>
            </a:pPr>
            <a:r>
              <a:t>{ picture_id: 0, comment: "💦" }</a:t>
            </a:r>
          </a:p>
        </p:txBody>
      </p:sp>
      <p:pic>
        <p:nvPicPr>
          <p:cNvPr id="328" name="Picture 8" descr="Picture 8"/>
          <p:cNvPicPr>
            <a:picLocks noChangeAspect="1"/>
          </p:cNvPicPr>
          <p:nvPr/>
        </p:nvPicPr>
        <p:blipFill>
          <a:blip r:embed="rId4">
            <a:extLst/>
          </a:blip>
          <a:stretch>
            <a:fillRect/>
          </a:stretch>
        </p:blipFill>
        <p:spPr>
          <a:xfrm>
            <a:off x="1257278" y="2882099"/>
            <a:ext cx="736638" cy="755690"/>
          </a:xfrm>
          <a:prstGeom prst="rect">
            <a:avLst/>
          </a:prstGeom>
          <a:ln w="12700">
            <a:miter lim="400000"/>
          </a:ln>
        </p:spPr>
      </p:pic>
      <p:sp>
        <p:nvSpPr>
          <p:cNvPr id="329" name="Straight Arrow Connector 10"/>
          <p:cNvSpPr/>
          <p:nvPr/>
        </p:nvSpPr>
        <p:spPr>
          <a:xfrm flipH="1">
            <a:off x="2921000" y="3733800"/>
            <a:ext cx="2285999" cy="0"/>
          </a:xfrm>
          <a:prstGeom prst="line">
            <a:avLst/>
          </a:prstGeom>
          <a:ln w="50800">
            <a:solidFill>
              <a:srgbClr val="000000"/>
            </a:solidFill>
            <a:tailEnd type="triangle"/>
          </a:ln>
        </p:spPr>
        <p:txBody>
          <a:bodyPr lIns="45719" rIns="45719"/>
          <a:lstStyle/>
          <a:p>
            <a:pPr/>
          </a:p>
        </p:txBody>
      </p:sp>
      <p:sp>
        <p:nvSpPr>
          <p:cNvPr id="330" name="TextBox 12"/>
          <p:cNvSpPr txBox="1"/>
          <p:nvPr/>
        </p:nvSpPr>
        <p:spPr>
          <a:xfrm>
            <a:off x="1854198" y="42849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Client</a:t>
            </a:r>
          </a:p>
        </p:txBody>
      </p:sp>
      <p:sp>
        <p:nvSpPr>
          <p:cNvPr id="331" name="TextBox 13"/>
          <p:cNvSpPr txBox="1"/>
          <p:nvPr/>
        </p:nvSpPr>
        <p:spPr>
          <a:xfrm>
            <a:off x="2638250" y="4177157"/>
            <a:ext cx="3074046"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a:latin typeface="Fira Code"/>
                <a:ea typeface="Fira Code"/>
                <a:cs typeface="Fira Code"/>
                <a:sym typeface="Fira Code"/>
              </a:defRPr>
            </a:lvl1pPr>
          </a:lstStyle>
          <a:p>
            <a:pPr/>
            <a:r>
              <a:t>404 Not Found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7"/>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32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329"/>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3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7" grpId="1"/>
      <p:bldP build="whole" bldLvl="1" animBg="1" rev="0" advAuto="0" spid="331" grpId="4"/>
      <p:bldP build="whole" bldLvl="1" animBg="1" rev="0" advAuto="0" spid="326" grpId="2"/>
      <p:bldP build="whole" bldLvl="1" animBg="1" rev="0" advAuto="0" spid="329" grpId="3"/>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Title 1"/>
          <p:cNvSpPr txBox="1"/>
          <p:nvPr>
            <p:ph type="title"/>
          </p:nvPr>
        </p:nvSpPr>
        <p:spPr>
          <a:prstGeom prst="rect">
            <a:avLst/>
          </a:prstGeom>
        </p:spPr>
        <p:txBody>
          <a:bodyPr/>
          <a:lstStyle/>
          <a:p>
            <a:pPr/>
            <a:r>
              <a:t>An Example</a:t>
            </a:r>
          </a:p>
        </p:txBody>
      </p:sp>
      <p:sp>
        <p:nvSpPr>
          <p:cNvPr id="334" name="Slide Number Placeholder 2"/>
          <p:cNvSpPr txBox="1"/>
          <p:nvPr>
            <p:ph type="sldNum" sz="quarter" idx="2"/>
          </p:nvPr>
        </p:nvSpPr>
        <p:spPr>
          <a:xfrm>
            <a:off x="8356639" y="6330331"/>
            <a:ext cx="330162"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35" name="TextBox 8"/>
          <p:cNvSpPr txBox="1"/>
          <p:nvPr/>
        </p:nvSpPr>
        <p:spPr>
          <a:xfrm>
            <a:off x="5732215" y="42595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Server</a:t>
            </a:r>
          </a:p>
        </p:txBody>
      </p:sp>
      <p:pic>
        <p:nvPicPr>
          <p:cNvPr id="336" name="instagram-icon.jpg" descr="instagram-icon.jpg"/>
          <p:cNvPicPr>
            <a:picLocks noChangeAspect="1"/>
          </p:cNvPicPr>
          <p:nvPr/>
        </p:nvPicPr>
        <p:blipFill>
          <a:blip r:embed="rId2">
            <a:extLst/>
          </a:blip>
          <a:srcRect l="13627" t="14052" r="13627" b="14052"/>
          <a:stretch>
            <a:fillRect/>
          </a:stretch>
        </p:blipFill>
        <p:spPr>
          <a:xfrm>
            <a:off x="5670899" y="2893020"/>
            <a:ext cx="1341637" cy="1325960"/>
          </a:xfrm>
          <a:prstGeom prst="rect">
            <a:avLst/>
          </a:prstGeom>
          <a:ln w="12700">
            <a:miter lim="400000"/>
          </a:ln>
        </p:spPr>
      </p:pic>
      <p:pic>
        <p:nvPicPr>
          <p:cNvPr id="337" name="Graphic 4" descr="Graphic 4"/>
          <p:cNvPicPr>
            <a:picLocks noChangeAspect="1"/>
          </p:cNvPicPr>
          <p:nvPr/>
        </p:nvPicPr>
        <p:blipFill>
          <a:blip r:embed="rId3">
            <a:extLst/>
          </a:blip>
          <a:stretch>
            <a:fillRect/>
          </a:stretch>
        </p:blipFill>
        <p:spPr>
          <a:xfrm>
            <a:off x="1854199" y="3125640"/>
            <a:ext cx="914401" cy="914401"/>
          </a:xfrm>
          <a:prstGeom prst="rect">
            <a:avLst/>
          </a:prstGeom>
          <a:ln w="12700">
            <a:miter lim="400000"/>
          </a:ln>
        </p:spPr>
      </p:pic>
      <p:sp>
        <p:nvSpPr>
          <p:cNvPr id="338" name="Straight Arrow Connector 6"/>
          <p:cNvSpPr/>
          <p:nvPr/>
        </p:nvSpPr>
        <p:spPr>
          <a:xfrm flipH="1">
            <a:off x="2921000" y="3352800"/>
            <a:ext cx="2285999" cy="0"/>
          </a:xfrm>
          <a:prstGeom prst="line">
            <a:avLst/>
          </a:prstGeom>
          <a:ln w="50800">
            <a:solidFill>
              <a:srgbClr val="000000"/>
            </a:solidFill>
            <a:headEnd type="triangle"/>
          </a:ln>
        </p:spPr>
        <p:txBody>
          <a:bodyPr lIns="45719" rIns="45719"/>
          <a:lstStyle/>
          <a:p>
            <a:pPr/>
          </a:p>
        </p:txBody>
      </p:sp>
      <p:sp>
        <p:nvSpPr>
          <p:cNvPr id="339" name="TextBox 7"/>
          <p:cNvSpPr txBox="1"/>
          <p:nvPr/>
        </p:nvSpPr>
        <p:spPr>
          <a:xfrm>
            <a:off x="1039562" y="1805742"/>
            <a:ext cx="6048874" cy="90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r>
              <a:t>POST</a:t>
            </a:r>
          </a:p>
          <a:p>
            <a:pPr algn="ctr"/>
            <a:r>
              <a:t>https://www.instagram.com/</a:t>
            </a:r>
            <a:r>
              <a:rPr b="1"/>
              <a:t>comment</a:t>
            </a:r>
          </a:p>
          <a:p>
            <a:pPr algn="ctr">
              <a:defRPr>
                <a:latin typeface="Fira Code"/>
                <a:ea typeface="Fira Code"/>
                <a:cs typeface="Fira Code"/>
                <a:sym typeface="Fira Code"/>
              </a:defRPr>
            </a:pPr>
            <a:r>
              <a:t>{ picture_id: &lt;id&gt;, comment: "" }</a:t>
            </a:r>
          </a:p>
        </p:txBody>
      </p:sp>
      <p:pic>
        <p:nvPicPr>
          <p:cNvPr id="340" name="Picture 8" descr="Picture 8"/>
          <p:cNvPicPr>
            <a:picLocks noChangeAspect="1"/>
          </p:cNvPicPr>
          <p:nvPr/>
        </p:nvPicPr>
        <p:blipFill>
          <a:blip r:embed="rId4">
            <a:extLst/>
          </a:blip>
          <a:stretch>
            <a:fillRect/>
          </a:stretch>
        </p:blipFill>
        <p:spPr>
          <a:xfrm>
            <a:off x="1257278" y="2882099"/>
            <a:ext cx="736638" cy="755690"/>
          </a:xfrm>
          <a:prstGeom prst="rect">
            <a:avLst/>
          </a:prstGeom>
          <a:ln w="12700">
            <a:miter lim="400000"/>
          </a:ln>
        </p:spPr>
      </p:pic>
      <p:sp>
        <p:nvSpPr>
          <p:cNvPr id="341" name="Straight Arrow Connector 10"/>
          <p:cNvSpPr/>
          <p:nvPr/>
        </p:nvSpPr>
        <p:spPr>
          <a:xfrm flipH="1">
            <a:off x="2921000" y="3733800"/>
            <a:ext cx="2285999" cy="0"/>
          </a:xfrm>
          <a:prstGeom prst="line">
            <a:avLst/>
          </a:prstGeom>
          <a:ln w="50800">
            <a:solidFill>
              <a:srgbClr val="000000"/>
            </a:solidFill>
            <a:tailEnd type="triangle"/>
          </a:ln>
        </p:spPr>
        <p:txBody>
          <a:bodyPr lIns="45719" rIns="45719"/>
          <a:lstStyle/>
          <a:p>
            <a:pPr/>
          </a:p>
        </p:txBody>
      </p:sp>
      <p:sp>
        <p:nvSpPr>
          <p:cNvPr id="342" name="TextBox 12"/>
          <p:cNvSpPr txBox="1"/>
          <p:nvPr/>
        </p:nvSpPr>
        <p:spPr>
          <a:xfrm>
            <a:off x="1854198" y="42849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Client</a:t>
            </a:r>
          </a:p>
        </p:txBody>
      </p:sp>
      <p:sp>
        <p:nvSpPr>
          <p:cNvPr id="343" name="TextBox 13"/>
          <p:cNvSpPr txBox="1"/>
          <p:nvPr/>
        </p:nvSpPr>
        <p:spPr>
          <a:xfrm>
            <a:off x="2638250" y="4177157"/>
            <a:ext cx="3074046" cy="11761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a:latin typeface="Fira Code"/>
                <a:ea typeface="Fira Code"/>
                <a:cs typeface="Fira Code"/>
                <a:sym typeface="Fira Code"/>
              </a:defRPr>
            </a:pPr>
            <a:r>
              <a:t>400 Bad Request</a:t>
            </a:r>
          </a:p>
          <a:p>
            <a:pPr algn="ctr">
              <a:defRPr>
                <a:latin typeface="Fira Code"/>
                <a:ea typeface="Fira Code"/>
                <a:cs typeface="Fira Code"/>
                <a:sym typeface="Fira Code"/>
              </a:defRPr>
            </a:pPr>
          </a:p>
          <a:p>
            <a:pPr algn="ctr"/>
            <a:r>
              <a:t>Comment text must not be empty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39"/>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33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341"/>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3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9" grpId="1"/>
      <p:bldP build="whole" bldLvl="1" animBg="1" rev="0" advAuto="0" spid="343" grpId="4"/>
      <p:bldP build="whole" bldLvl="1" animBg="1" rev="0" advAuto="0" spid="338" grpId="2"/>
      <p:bldP build="whole" bldLvl="1" animBg="1" rev="0" advAuto="0" spid="341" grpId="3"/>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5" name="Title 1"/>
          <p:cNvSpPr txBox="1"/>
          <p:nvPr>
            <p:ph type="title"/>
          </p:nvPr>
        </p:nvSpPr>
        <p:spPr>
          <a:prstGeom prst="rect">
            <a:avLst/>
          </a:prstGeom>
        </p:spPr>
        <p:txBody>
          <a:bodyPr/>
          <a:lstStyle/>
          <a:p>
            <a:pPr/>
            <a:r>
              <a:t>Hands-on time</a:t>
            </a:r>
          </a:p>
        </p:txBody>
      </p:sp>
      <p:sp>
        <p:nvSpPr>
          <p:cNvPr id="346" name="Slide Number Placeholder 2"/>
          <p:cNvSpPr txBox="1"/>
          <p:nvPr>
            <p:ph type="sldNum" sz="quarter" idx="2"/>
          </p:nvPr>
        </p:nvSpPr>
        <p:spPr>
          <a:xfrm>
            <a:off x="8356639" y="6330331"/>
            <a:ext cx="330162"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347" name="Picture 2" descr="Picture 2"/>
          <p:cNvPicPr>
            <a:picLocks noChangeAspect="1"/>
          </p:cNvPicPr>
          <p:nvPr/>
        </p:nvPicPr>
        <p:blipFill>
          <a:blip r:embed="rId2">
            <a:extLst/>
          </a:blip>
          <a:stretch>
            <a:fillRect/>
          </a:stretch>
        </p:blipFill>
        <p:spPr>
          <a:xfrm>
            <a:off x="457200" y="1066800"/>
            <a:ext cx="3657600" cy="4730788"/>
          </a:xfrm>
          <a:prstGeom prst="rect">
            <a:avLst/>
          </a:prstGeom>
          <a:ln w="12700">
            <a:miter lim="400000"/>
          </a:ln>
        </p:spPr>
      </p:pic>
      <p:sp>
        <p:nvSpPr>
          <p:cNvPr id="348" name="TextBox 3"/>
          <p:cNvSpPr txBox="1"/>
          <p:nvPr/>
        </p:nvSpPr>
        <p:spPr>
          <a:xfrm>
            <a:off x="4241800" y="1093507"/>
            <a:ext cx="4800600" cy="3017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Download the purgo.html from the Course Materials Site</a:t>
            </a:r>
          </a:p>
          <a:p>
            <a:pPr/>
          </a:p>
          <a:p>
            <a:pPr marL="285750" indent="-285750">
              <a:buSzPct val="100000"/>
              <a:buFont typeface="Arial"/>
              <a:buChar char="•"/>
            </a:pPr>
            <a:r>
              <a:t>Add a text input box and a submit button</a:t>
            </a:r>
          </a:p>
          <a:p>
            <a:pPr/>
          </a:p>
          <a:p>
            <a:pPr marL="285750" indent="-285750">
              <a:buSzPct val="100000"/>
              <a:buFont typeface="Arial"/>
              <a:buChar char="•"/>
            </a:pPr>
            <a:r>
              <a:t>When the button is clicked, submit the text to the purgomalum API, as documented at </a:t>
            </a:r>
            <a:r>
              <a:rPr u="sng">
                <a:solidFill>
                  <a:srgbClr val="009999"/>
                </a:solidFill>
                <a:uFill>
                  <a:solidFill>
                    <a:srgbClr val="009999"/>
                  </a:solidFill>
                </a:uFill>
                <a:hlinkClick r:id="rId3" invalidUrl="" action="" tgtFrame="" tooltip="" history="1" highlightClick="0" endSnd="0"/>
              </a:rPr>
              <a:t>https://www.purgomalum.com</a:t>
            </a:r>
          </a:p>
          <a:p>
            <a:pPr marL="285750" indent="-285750">
              <a:buSzPct val="100000"/>
              <a:buFont typeface="Arial"/>
              <a:buChar char="•"/>
            </a:pPr>
          </a:p>
          <a:p>
            <a:pPr marL="285750" indent="-285750">
              <a:buSzPct val="100000"/>
              <a:buFont typeface="Arial"/>
              <a:buChar char="•"/>
            </a:pPr>
            <a:r>
              <a:t>Show the return value from the API in a box on the page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197" name="Title 1"/>
          <p:cNvSpPr txBox="1"/>
          <p:nvPr>
            <p:ph type="title"/>
          </p:nvPr>
        </p:nvSpPr>
        <p:spPr>
          <a:prstGeom prst="rect">
            <a:avLst/>
          </a:prstGeom>
        </p:spPr>
        <p:txBody>
          <a:bodyPr/>
          <a:lstStyle/>
          <a:p>
            <a:pPr/>
            <a:r>
              <a:t>Agenda for today</a:t>
            </a:r>
          </a:p>
        </p:txBody>
      </p:sp>
      <p:sp>
        <p:nvSpPr>
          <p:cNvPr id="198" name="Slide Number Placeholder 2"/>
          <p:cNvSpPr txBox="1"/>
          <p:nvPr>
            <p:ph type="sldNum" sz="quarter" idx="2"/>
          </p:nvPr>
        </p:nvSpPr>
        <p:spPr>
          <a:xfrm>
            <a:off x="8447127" y="6330331"/>
            <a:ext cx="239673"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9" name="TextBox 3"/>
          <p:cNvSpPr txBox="1"/>
          <p:nvPr/>
        </p:nvSpPr>
        <p:spPr>
          <a:xfrm>
            <a:off x="304800" y="990599"/>
            <a:ext cx="8229600" cy="3906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AutoNum type="arabicPeriod" startAt="1"/>
              <a:defRPr sz="2400"/>
            </a:pPr>
            <a:r>
              <a:t>What, in theory, is a RESTful API?</a:t>
            </a:r>
          </a:p>
          <a:p>
            <a:pPr lvl="1" marL="800100" indent="-342900">
              <a:buSzPct val="100000"/>
              <a:buAutoNum type="alphaUcPeriod" startAt="1"/>
              <a:defRPr sz="2400"/>
            </a:pPr>
            <a:r>
              <a:t>	The six REST constraints</a:t>
            </a:r>
          </a:p>
          <a:p>
            <a:pPr lvl="1" marL="800100" indent="-342900">
              <a:buSzPct val="100000"/>
              <a:buAutoNum type="alphaUcPeriod" startAt="1"/>
              <a:defRPr sz="2400"/>
            </a:pPr>
            <a:r>
              <a:t>	The marriage of REST and HTTP</a:t>
            </a:r>
          </a:p>
          <a:p>
            <a:pPr lvl="2" marL="1371600" indent="-457200">
              <a:buSzPct val="100000"/>
              <a:buAutoNum type="arabicParenR" startAt="1"/>
              <a:defRPr sz="2400"/>
            </a:pPr>
            <a:r>
              <a:t>HTTP Methods</a:t>
            </a:r>
          </a:p>
          <a:p>
            <a:pPr lvl="2" marL="1371600" indent="-457200">
              <a:buSzPct val="100000"/>
              <a:buAutoNum type="arabicParenR" startAt="1"/>
              <a:defRPr sz="2400"/>
            </a:pPr>
            <a:r>
              <a:t>HTTP Status Codes</a:t>
            </a:r>
          </a:p>
          <a:p>
            <a:pPr>
              <a:defRPr sz="2400"/>
            </a:pPr>
          </a:p>
          <a:p>
            <a:pPr marL="342900" indent="-342900">
              <a:buSzPct val="100000"/>
              <a:buAutoNum type="arabicPeriod" startAt="2"/>
              <a:defRPr sz="2400"/>
            </a:pPr>
            <a:r>
              <a:t>Common wrinkles and exceptions</a:t>
            </a:r>
          </a:p>
          <a:p>
            <a:pPr lvl="1" marL="800100" indent="-342900">
              <a:buSzPct val="100000"/>
              <a:buAutoNum type="alphaUcPeriod" startAt="1"/>
              <a:defRPr sz="2400"/>
            </a:pPr>
            <a:r>
              <a:t>	The abuse of GET</a:t>
            </a:r>
          </a:p>
          <a:p>
            <a:pPr lvl="1" marL="800100" indent="-342900">
              <a:buSzPct val="100000"/>
              <a:buAutoNum type="alphaUcPeriod" startAt="1"/>
              <a:defRPr sz="2400"/>
            </a:pPr>
            <a:r>
              <a:t>	Self documenting … not!</a:t>
            </a:r>
          </a:p>
          <a:p>
            <a:pPr lvl="1" marL="800100" indent="-342900">
              <a:buSzPct val="100000"/>
              <a:buAutoNum type="alphaUcPeriod" startAt="1"/>
              <a:defRPr sz="2400"/>
            </a:pPr>
            <a:r>
              <a:t>	State matters</a:t>
            </a:r>
          </a:p>
          <a:p>
            <a:pPr/>
            <a:r>
              <a:t>	</a:t>
            </a:r>
          </a:p>
        </p:txBody>
      </p:sp>
      <p:pic>
        <p:nvPicPr>
          <p:cNvPr id="200" name="Picture 2" descr="Picture 2"/>
          <p:cNvPicPr>
            <a:picLocks noChangeAspect="1"/>
          </p:cNvPicPr>
          <p:nvPr/>
        </p:nvPicPr>
        <p:blipFill>
          <a:blip r:embed="rId2">
            <a:extLst/>
          </a:blip>
          <a:stretch>
            <a:fillRect/>
          </a:stretch>
        </p:blipFill>
        <p:spPr>
          <a:xfrm>
            <a:off x="5486401" y="2320925"/>
            <a:ext cx="3403601" cy="3403601"/>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Title 1"/>
          <p:cNvSpPr txBox="1"/>
          <p:nvPr>
            <p:ph type="title"/>
          </p:nvPr>
        </p:nvSpPr>
        <p:spPr>
          <a:prstGeom prst="rect">
            <a:avLst/>
          </a:prstGeom>
        </p:spPr>
        <p:txBody>
          <a:bodyPr/>
          <a:lstStyle/>
          <a:p>
            <a:pPr/>
            <a:r>
              <a:t>Definitions</a:t>
            </a:r>
          </a:p>
        </p:txBody>
      </p:sp>
      <p:sp>
        <p:nvSpPr>
          <p:cNvPr id="203" name="Slide Number Placeholder 2"/>
          <p:cNvSpPr txBox="1"/>
          <p:nvPr>
            <p:ph type="sldNum" sz="quarter" idx="2"/>
          </p:nvPr>
        </p:nvSpPr>
        <p:spPr>
          <a:xfrm>
            <a:off x="8469649" y="6330331"/>
            <a:ext cx="21715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4" name="TextBox 4"/>
          <p:cNvSpPr txBox="1"/>
          <p:nvPr/>
        </p:nvSpPr>
        <p:spPr>
          <a:xfrm>
            <a:off x="194094" y="947693"/>
            <a:ext cx="8915401" cy="19508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a:pPr>
            <a:r>
              <a:t>What is a Web API?</a:t>
            </a:r>
          </a:p>
          <a:p>
            <a:pPr/>
            <a:r>
              <a:t>API stands for Application Programming Interface.   A web API allows specifically exposed methods of an application to be accessed and manipulated outside of the program itself.  Web APIs use web protocols (HTTP, HTTPS, JSON, XML, etc.).  For example, a web API can be used to obtain data from a resource (such as U.S. postal service zip codes) without having to actually visit the application itself (checking usps.com).</a:t>
            </a:r>
          </a:p>
        </p:txBody>
      </p:sp>
      <p:sp>
        <p:nvSpPr>
          <p:cNvPr id="205" name="TextBox 5"/>
          <p:cNvSpPr txBox="1"/>
          <p:nvPr/>
        </p:nvSpPr>
        <p:spPr>
          <a:xfrm>
            <a:off x="194094" y="3088513"/>
            <a:ext cx="8458201" cy="11507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a:pPr>
            <a:r>
              <a:t>What is REST?</a:t>
            </a:r>
          </a:p>
          <a:p>
            <a:pPr/>
            <a:r>
              <a:t>REST is short for Representational State Transfer.  REST is a software architectural style… a set of rules and conventions for the creation of an API.  </a:t>
            </a:r>
          </a:p>
        </p:txBody>
      </p:sp>
      <p:sp>
        <p:nvSpPr>
          <p:cNvPr id="206" name="TextBox 3"/>
          <p:cNvSpPr txBox="1"/>
          <p:nvPr/>
        </p:nvSpPr>
        <p:spPr>
          <a:xfrm>
            <a:off x="346493" y="4155980"/>
            <a:ext cx="8153401" cy="1442862"/>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lIns="45719" rIns="45719">
            <a:spAutoFit/>
          </a:bodyPr>
          <a:lstStyle/>
          <a:p>
            <a:pPr/>
            <a:r>
              <a:t>A computer scientist by the name of Roy Fielding defined the principles of REST in his 2000 PhD dissertation.   Like any theoretical ideal, there are a lot of practical exceptions to Fielding’s principles.  But the principles of REST are intended to make APIs and systems that are: efficient, scalable, simple, reliable and modifiable (i.e. future-proof) among other things … all excellent ideals!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6"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Title 1"/>
          <p:cNvSpPr txBox="1"/>
          <p:nvPr>
            <p:ph type="title"/>
          </p:nvPr>
        </p:nvSpPr>
        <p:spPr>
          <a:prstGeom prst="rect">
            <a:avLst/>
          </a:prstGeom>
        </p:spPr>
        <p:txBody>
          <a:bodyPr/>
          <a:lstStyle/>
          <a:p>
            <a:pPr/>
            <a:r>
              <a:t>What is REST</a:t>
            </a:r>
          </a:p>
        </p:txBody>
      </p:sp>
      <p:sp>
        <p:nvSpPr>
          <p:cNvPr id="209" name="Slide Number Placeholder 2"/>
          <p:cNvSpPr txBox="1"/>
          <p:nvPr>
            <p:ph type="sldNum" sz="quarter" idx="2"/>
          </p:nvPr>
        </p:nvSpPr>
        <p:spPr>
          <a:xfrm>
            <a:off x="8469649" y="6330331"/>
            <a:ext cx="21715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0" name="TextBox 3"/>
          <p:cNvSpPr txBox="1"/>
          <p:nvPr/>
        </p:nvSpPr>
        <p:spPr>
          <a:xfrm>
            <a:off x="304800" y="1066799"/>
            <a:ext cx="8534400" cy="16841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AutoNum type="arabicPeriod" startAt="1"/>
              <a:defRPr b="1"/>
            </a:pPr>
            <a:r>
              <a:t>Client-Server architecture – </a:t>
            </a:r>
            <a:r>
              <a:rPr b="0"/>
              <a:t>Simply put, RESTful systems separate the systems responsible for storing and processing the data (the server) from the systems responsible for collecting, requesting, consuming, and presenting the data to a user (the client).  This separation should be so distinct that the client and server systems can be improved and updated independently each other. </a:t>
            </a:r>
            <a:endParaRPr b="0"/>
          </a:p>
        </p:txBody>
      </p:sp>
      <p:pic>
        <p:nvPicPr>
          <p:cNvPr id="211" name="Graphic 10" descr="Graphic 10"/>
          <p:cNvPicPr>
            <a:picLocks noChangeAspect="1"/>
          </p:cNvPicPr>
          <p:nvPr/>
        </p:nvPicPr>
        <p:blipFill>
          <a:blip r:embed="rId2">
            <a:extLst/>
          </a:blip>
          <a:stretch>
            <a:fillRect/>
          </a:stretch>
        </p:blipFill>
        <p:spPr>
          <a:xfrm>
            <a:off x="2133600" y="3125640"/>
            <a:ext cx="914400" cy="914401"/>
          </a:xfrm>
          <a:prstGeom prst="rect">
            <a:avLst/>
          </a:prstGeom>
          <a:ln w="12700">
            <a:miter lim="400000"/>
          </a:ln>
        </p:spPr>
      </p:pic>
      <p:grpSp>
        <p:nvGrpSpPr>
          <p:cNvPr id="214" name="Flowchart: Magnetic Disk 11"/>
          <p:cNvGrpSpPr/>
          <p:nvPr/>
        </p:nvGrpSpPr>
        <p:grpSpPr>
          <a:xfrm>
            <a:off x="5867400" y="3201840"/>
            <a:ext cx="609601" cy="838201"/>
            <a:chOff x="0" y="0"/>
            <a:chExt cx="609600" cy="838200"/>
          </a:xfrm>
        </p:grpSpPr>
        <p:sp>
          <p:nvSpPr>
            <p:cNvPr id="212"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chemeClr val="accent3">
                <a:lumOff val="44000"/>
              </a:schemeClr>
            </a:solidFill>
            <a:ln w="12700" cap="flat">
              <a:noFill/>
              <a:miter lim="400000"/>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13"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50800" cap="flat">
              <a:solidFill>
                <a:srgbClr val="0000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grpSp>
      <p:sp>
        <p:nvSpPr>
          <p:cNvPr id="215" name="Straight Arrow Connector 12"/>
          <p:cNvSpPr/>
          <p:nvPr/>
        </p:nvSpPr>
        <p:spPr>
          <a:xfrm flipH="1">
            <a:off x="3276601" y="3582839"/>
            <a:ext cx="2286000" cy="1"/>
          </a:xfrm>
          <a:prstGeom prst="line">
            <a:avLst/>
          </a:prstGeom>
          <a:ln w="50800">
            <a:solidFill>
              <a:srgbClr val="000000"/>
            </a:solidFill>
            <a:headEnd type="triangle"/>
            <a:tailEnd type="triangle"/>
          </a:ln>
        </p:spPr>
        <p:txBody>
          <a:bodyPr lIns="45719" rIns="45719"/>
          <a:lstStyle/>
          <a:p>
            <a:pPr/>
          </a:p>
        </p:txBody>
      </p:sp>
      <p:sp>
        <p:nvSpPr>
          <p:cNvPr id="216" name="TextBox 4"/>
          <p:cNvSpPr txBox="1"/>
          <p:nvPr/>
        </p:nvSpPr>
        <p:spPr>
          <a:xfrm>
            <a:off x="1981199" y="41325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Client</a:t>
            </a:r>
          </a:p>
        </p:txBody>
      </p:sp>
      <p:sp>
        <p:nvSpPr>
          <p:cNvPr id="217" name="TextBox 8"/>
          <p:cNvSpPr txBox="1"/>
          <p:nvPr/>
        </p:nvSpPr>
        <p:spPr>
          <a:xfrm>
            <a:off x="5562598" y="41325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Server</a:t>
            </a:r>
          </a:p>
        </p:txBody>
      </p:sp>
      <p:pic>
        <p:nvPicPr>
          <p:cNvPr id="218" name="Picture 5" descr="Picture 5"/>
          <p:cNvPicPr>
            <a:picLocks noChangeAspect="1"/>
          </p:cNvPicPr>
          <p:nvPr/>
        </p:nvPicPr>
        <p:blipFill>
          <a:blip r:embed="rId3">
            <a:extLst/>
          </a:blip>
          <a:stretch>
            <a:fillRect/>
          </a:stretch>
        </p:blipFill>
        <p:spPr>
          <a:xfrm>
            <a:off x="1536678" y="2882099"/>
            <a:ext cx="736639" cy="755690"/>
          </a:xfrm>
          <a:prstGeom prst="rect">
            <a:avLst/>
          </a:prstGeom>
          <a:ln w="12700">
            <a:miter lim="400000"/>
          </a:ln>
        </p:spPr>
      </p:pic>
      <p:sp>
        <p:nvSpPr>
          <p:cNvPr id="219" name="TextBox 6"/>
          <p:cNvSpPr txBox="1"/>
          <p:nvPr/>
        </p:nvSpPr>
        <p:spPr>
          <a:xfrm>
            <a:off x="1904998" y="4838527"/>
            <a:ext cx="4876804" cy="642762"/>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lIns="45719" rIns="45719">
            <a:spAutoFit/>
          </a:bodyPr>
          <a:lstStyle/>
          <a:p>
            <a:pPr/>
            <a:r>
              <a:t>An upgrade to the client should not necessitate an upgrade to the server… and vice versa.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19"/>
                                        </p:tgtEl>
                                        <p:attrNameLst>
                                          <p:attrName>style.visibility</p:attrName>
                                        </p:attrNameLst>
                                      </p:cBhvr>
                                      <p:to>
                                        <p:strVal val="visible"/>
                                      </p:to>
                                    </p:set>
                                    <p:anim calcmode="lin" valueType="num">
                                      <p:cBhvr>
                                        <p:cTn id="7" dur="500" fill="hold"/>
                                        <p:tgtEl>
                                          <p:spTgt spid="219"/>
                                        </p:tgtEl>
                                        <p:attrNameLst>
                                          <p:attrName>ppt_x</p:attrName>
                                        </p:attrNameLst>
                                      </p:cBhvr>
                                      <p:tavLst>
                                        <p:tav tm="0">
                                          <p:val>
                                            <p:strVal val="#ppt_x"/>
                                          </p:val>
                                        </p:tav>
                                        <p:tav tm="100000">
                                          <p:val>
                                            <p:strVal val="#ppt_x"/>
                                          </p:val>
                                        </p:tav>
                                      </p:tavLst>
                                    </p:anim>
                                    <p:anim calcmode="lin" valueType="num">
                                      <p:cBhvr>
                                        <p:cTn id="8" dur="500" fill="hold"/>
                                        <p:tgtEl>
                                          <p:spTgt spid="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9"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1" name="Picture 7" descr="Picture 7"/>
          <p:cNvPicPr>
            <a:picLocks noChangeAspect="1"/>
          </p:cNvPicPr>
          <p:nvPr/>
        </p:nvPicPr>
        <p:blipFill>
          <a:blip r:embed="rId2">
            <a:extLst/>
          </a:blip>
          <a:stretch>
            <a:fillRect/>
          </a:stretch>
        </p:blipFill>
        <p:spPr>
          <a:xfrm>
            <a:off x="4648200" y="2054830"/>
            <a:ext cx="4418020" cy="3313516"/>
          </a:xfrm>
          <a:prstGeom prst="rect">
            <a:avLst/>
          </a:prstGeom>
          <a:ln w="12700">
            <a:miter lim="400000"/>
          </a:ln>
        </p:spPr>
      </p:pic>
      <p:pic>
        <p:nvPicPr>
          <p:cNvPr id="222" name="Picture 9" descr="Picture 9"/>
          <p:cNvPicPr>
            <a:picLocks noChangeAspect="1"/>
          </p:cNvPicPr>
          <p:nvPr/>
        </p:nvPicPr>
        <p:blipFill>
          <a:blip r:embed="rId3">
            <a:extLst/>
          </a:blip>
          <a:stretch>
            <a:fillRect/>
          </a:stretch>
        </p:blipFill>
        <p:spPr>
          <a:xfrm>
            <a:off x="-50561" y="1949553"/>
            <a:ext cx="4698762" cy="3524072"/>
          </a:xfrm>
          <a:prstGeom prst="rect">
            <a:avLst/>
          </a:prstGeom>
          <a:ln w="12700">
            <a:miter lim="400000"/>
          </a:ln>
        </p:spPr>
      </p:pic>
      <p:sp>
        <p:nvSpPr>
          <p:cNvPr id="223" name="Straight Connector 6"/>
          <p:cNvSpPr/>
          <p:nvPr/>
        </p:nvSpPr>
        <p:spPr>
          <a:xfrm flipH="1">
            <a:off x="4648199" y="2209800"/>
            <a:ext cx="1" cy="2895601"/>
          </a:xfrm>
          <a:prstGeom prst="line">
            <a:avLst/>
          </a:prstGeom>
          <a:ln w="25400">
            <a:solidFill>
              <a:srgbClr val="000000"/>
            </a:solidFill>
          </a:ln>
          <a:effectLst>
            <a:outerShdw sx="100000" sy="100000" kx="0" ky="0" algn="b" rotWithShape="0" blurRad="38100" dist="20000" dir="5400000">
              <a:srgbClr val="000000">
                <a:alpha val="38000"/>
              </a:srgbClr>
            </a:outerShdw>
          </a:effectLst>
        </p:spPr>
        <p:txBody>
          <a:bodyPr lIns="45719" rIns="45719"/>
          <a:lstStyle/>
          <a:p>
            <a:pPr/>
          </a:p>
        </p:txBody>
      </p:sp>
      <p:sp>
        <p:nvSpPr>
          <p:cNvPr id="224" name="Title 1"/>
          <p:cNvSpPr txBox="1"/>
          <p:nvPr>
            <p:ph type="title"/>
          </p:nvPr>
        </p:nvSpPr>
        <p:spPr>
          <a:prstGeom prst="rect">
            <a:avLst/>
          </a:prstGeom>
        </p:spPr>
        <p:txBody>
          <a:bodyPr/>
          <a:lstStyle/>
          <a:p>
            <a:pPr/>
            <a:r>
              <a:t>Benefits of REST</a:t>
            </a:r>
          </a:p>
        </p:txBody>
      </p:sp>
      <p:sp>
        <p:nvSpPr>
          <p:cNvPr id="225" name="Slide Number Placeholder 2"/>
          <p:cNvSpPr txBox="1"/>
          <p:nvPr>
            <p:ph type="sldNum" sz="quarter" idx="2"/>
          </p:nvPr>
        </p:nvSpPr>
        <p:spPr>
          <a:xfrm>
            <a:off x="8469649" y="6330331"/>
            <a:ext cx="21715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6" name="TextBox 3"/>
          <p:cNvSpPr txBox="1"/>
          <p:nvPr/>
        </p:nvSpPr>
        <p:spPr>
          <a:xfrm>
            <a:off x="304800" y="900023"/>
            <a:ext cx="8534400" cy="11507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AutoNum type="arabicPeriod" startAt="2"/>
              <a:defRPr b="1"/>
            </a:pPr>
            <a:r>
              <a:t>Statelessness –</a:t>
            </a:r>
            <a:r>
              <a:rPr b="0"/>
              <a:t> As far as the server is concerned, all client requests are treated equally.  There’s no special, server-side memory of past client activity.  The responsibility of managing state (for example, logged in or not) is on the client.  This constraint is what makes the RESTful approach so scalable.  </a:t>
            </a:r>
          </a:p>
        </p:txBody>
      </p:sp>
      <p:sp>
        <p:nvSpPr>
          <p:cNvPr id="227" name="TextBox 4"/>
          <p:cNvSpPr txBox="1"/>
          <p:nvPr/>
        </p:nvSpPr>
        <p:spPr>
          <a:xfrm>
            <a:off x="304800" y="5371060"/>
            <a:ext cx="8458200" cy="642762"/>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lIns="45719" rIns="45719">
            <a:spAutoFit/>
          </a:bodyPr>
          <a:lstStyle/>
          <a:p>
            <a:pPr/>
            <a:r>
              <a:t>Be advised!  In REST each and every resource request is to convey the application state.  That means the state gets transferred with each request!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Title 1"/>
          <p:cNvSpPr txBox="1"/>
          <p:nvPr>
            <p:ph type="title"/>
          </p:nvPr>
        </p:nvSpPr>
        <p:spPr>
          <a:prstGeom prst="rect">
            <a:avLst/>
          </a:prstGeom>
        </p:spPr>
        <p:txBody>
          <a:bodyPr/>
          <a:lstStyle/>
          <a:p>
            <a:pPr/>
            <a:r>
              <a:t>Benefits of REST</a:t>
            </a:r>
          </a:p>
        </p:txBody>
      </p:sp>
      <p:sp>
        <p:nvSpPr>
          <p:cNvPr id="230" name="Slide Number Placeholder 2"/>
          <p:cNvSpPr txBox="1"/>
          <p:nvPr>
            <p:ph type="sldNum" sz="quarter" idx="2"/>
          </p:nvPr>
        </p:nvSpPr>
        <p:spPr>
          <a:xfrm>
            <a:off x="8469649" y="6330331"/>
            <a:ext cx="21715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1" name="TextBox 3"/>
          <p:cNvSpPr txBox="1"/>
          <p:nvPr/>
        </p:nvSpPr>
        <p:spPr>
          <a:xfrm>
            <a:off x="304800" y="900022"/>
            <a:ext cx="8534400" cy="27509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AutoNum type="arabicPeriod" startAt="3"/>
              <a:defRPr b="1"/>
            </a:pPr>
            <a:r>
              <a:t>Cacheability –</a:t>
            </a:r>
            <a:r>
              <a:rPr b="0"/>
              <a:t> Clients and servers should be able to cache resource data that changes infrequently.  For example, there are 52 states and other jurisdictions in the U.S.A.  That’s not likely to change soon.  So, it is inefficient to build a system that queries a database of states each and every time you need that data.  Clients should be able to cache that infrequently updated date and web servers should be able to control the duration of that cache.</a:t>
            </a:r>
            <a:endParaRPr b="0"/>
          </a:p>
          <a:p>
            <a:pPr marL="342900" indent="-342900">
              <a:buSzPct val="100000"/>
              <a:buAutoNum type="arabicPeriod" startAt="3"/>
            </a:pPr>
          </a:p>
          <a:p>
            <a:pPr marL="342900" indent="-342900">
              <a:buSzPct val="100000"/>
              <a:buAutoNum type="arabicPeriod" startAt="4"/>
              <a:defRPr b="1"/>
            </a:pPr>
            <a:r>
              <a:t>Layered system – </a:t>
            </a:r>
            <a:r>
              <a:rPr b="0"/>
              <a:t>A client cannot tell whether it is connected directly to an end server, or to an intermediary along the way. Intermediary servers can also  improve system scalability.</a:t>
            </a:r>
          </a:p>
        </p:txBody>
      </p:sp>
      <p:pic>
        <p:nvPicPr>
          <p:cNvPr id="232" name="Graphic 8" descr="Graphic 8"/>
          <p:cNvPicPr>
            <a:picLocks noChangeAspect="1"/>
          </p:cNvPicPr>
          <p:nvPr/>
        </p:nvPicPr>
        <p:blipFill>
          <a:blip r:embed="rId2">
            <a:extLst/>
          </a:blip>
          <a:stretch>
            <a:fillRect/>
          </a:stretch>
        </p:blipFill>
        <p:spPr>
          <a:xfrm>
            <a:off x="1752600" y="4343400"/>
            <a:ext cx="914400" cy="914400"/>
          </a:xfrm>
          <a:prstGeom prst="rect">
            <a:avLst/>
          </a:prstGeom>
          <a:ln w="12700">
            <a:miter lim="400000"/>
          </a:ln>
        </p:spPr>
      </p:pic>
      <p:grpSp>
        <p:nvGrpSpPr>
          <p:cNvPr id="236" name="Flowchart: Magnetic Disk 10"/>
          <p:cNvGrpSpPr/>
          <p:nvPr/>
        </p:nvGrpSpPr>
        <p:grpSpPr>
          <a:xfrm>
            <a:off x="3962400" y="4208138"/>
            <a:ext cx="609601" cy="838201"/>
            <a:chOff x="0" y="0"/>
            <a:chExt cx="609600" cy="838200"/>
          </a:xfrm>
        </p:grpSpPr>
        <p:sp>
          <p:nvSpPr>
            <p:cNvPr id="233"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chemeClr val="accent3">
                <a:lumOff val="44000"/>
              </a:schemeClr>
            </a:solidFill>
            <a:ln w="12700" cap="flat">
              <a:noFill/>
              <a:miter lim="400000"/>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34"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50800" cap="flat">
              <a:solidFill>
                <a:srgbClr val="0000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35" name="A"/>
            <p:cNvSpPr txBox="1"/>
            <p:nvPr/>
          </p:nvSpPr>
          <p:spPr>
            <a:xfrm>
              <a:off x="0" y="313619"/>
              <a:ext cx="60960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A</a:t>
              </a:r>
            </a:p>
          </p:txBody>
        </p:sp>
      </p:grpSp>
      <p:sp>
        <p:nvSpPr>
          <p:cNvPr id="237" name="Straight Arrow Connector 11"/>
          <p:cNvSpPr/>
          <p:nvPr/>
        </p:nvSpPr>
        <p:spPr>
          <a:xfrm flipH="1">
            <a:off x="2590799" y="4627238"/>
            <a:ext cx="1219203" cy="278322"/>
          </a:xfrm>
          <a:prstGeom prst="line">
            <a:avLst/>
          </a:prstGeom>
          <a:ln w="50800">
            <a:solidFill>
              <a:srgbClr val="000000"/>
            </a:solidFill>
            <a:headEnd type="triangle"/>
            <a:tailEnd type="triangle"/>
          </a:ln>
        </p:spPr>
        <p:txBody>
          <a:bodyPr lIns="45719" rIns="45719"/>
          <a:lstStyle/>
          <a:p>
            <a:pPr/>
          </a:p>
        </p:txBody>
      </p:sp>
      <p:grpSp>
        <p:nvGrpSpPr>
          <p:cNvPr id="241" name="Flowchart: Magnetic Disk 12"/>
          <p:cNvGrpSpPr/>
          <p:nvPr/>
        </p:nvGrpSpPr>
        <p:grpSpPr>
          <a:xfrm>
            <a:off x="5273614" y="5046338"/>
            <a:ext cx="609601" cy="838201"/>
            <a:chOff x="0" y="0"/>
            <a:chExt cx="609600" cy="838200"/>
          </a:xfrm>
        </p:grpSpPr>
        <p:sp>
          <p:nvSpPr>
            <p:cNvPr id="238"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chemeClr val="accent3">
                <a:lumOff val="44000"/>
              </a:schemeClr>
            </a:solidFill>
            <a:ln w="12700" cap="flat">
              <a:noFill/>
              <a:miter lim="400000"/>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39"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50800" cap="flat">
              <a:solidFill>
                <a:srgbClr val="0000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40" name="D"/>
            <p:cNvSpPr txBox="1"/>
            <p:nvPr/>
          </p:nvSpPr>
          <p:spPr>
            <a:xfrm>
              <a:off x="0" y="313619"/>
              <a:ext cx="60960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D</a:t>
              </a:r>
            </a:p>
          </p:txBody>
        </p:sp>
      </p:grpSp>
      <p:grpSp>
        <p:nvGrpSpPr>
          <p:cNvPr id="245" name="Flowchart: Magnetic Disk 13"/>
          <p:cNvGrpSpPr/>
          <p:nvPr/>
        </p:nvGrpSpPr>
        <p:grpSpPr>
          <a:xfrm>
            <a:off x="6584829" y="4486459"/>
            <a:ext cx="609601" cy="838201"/>
            <a:chOff x="0" y="0"/>
            <a:chExt cx="609600" cy="838200"/>
          </a:xfrm>
        </p:grpSpPr>
        <p:sp>
          <p:nvSpPr>
            <p:cNvPr id="242"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chemeClr val="accent3">
                <a:lumOff val="44000"/>
              </a:schemeClr>
            </a:solidFill>
            <a:ln w="12700" cap="flat">
              <a:noFill/>
              <a:miter lim="400000"/>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43"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50800" cap="flat">
              <a:solidFill>
                <a:srgbClr val="0000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44" name="C"/>
            <p:cNvSpPr txBox="1"/>
            <p:nvPr/>
          </p:nvSpPr>
          <p:spPr>
            <a:xfrm>
              <a:off x="0" y="313619"/>
              <a:ext cx="60960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C</a:t>
              </a:r>
            </a:p>
          </p:txBody>
        </p:sp>
      </p:grpSp>
      <p:grpSp>
        <p:nvGrpSpPr>
          <p:cNvPr id="249" name="Flowchart: Magnetic Disk 14"/>
          <p:cNvGrpSpPr/>
          <p:nvPr/>
        </p:nvGrpSpPr>
        <p:grpSpPr>
          <a:xfrm>
            <a:off x="5624421" y="3836285"/>
            <a:ext cx="609601" cy="838201"/>
            <a:chOff x="0" y="0"/>
            <a:chExt cx="609600" cy="838200"/>
          </a:xfrm>
        </p:grpSpPr>
        <p:sp>
          <p:nvSpPr>
            <p:cNvPr id="246"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chemeClr val="accent3">
                <a:lumOff val="44000"/>
              </a:schemeClr>
            </a:solidFill>
            <a:ln w="12700" cap="flat">
              <a:noFill/>
              <a:miter lim="400000"/>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47"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50800" cap="flat">
              <a:solidFill>
                <a:srgbClr val="0000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48" name="B"/>
            <p:cNvSpPr txBox="1"/>
            <p:nvPr/>
          </p:nvSpPr>
          <p:spPr>
            <a:xfrm>
              <a:off x="0" y="313619"/>
              <a:ext cx="60960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B</a:t>
              </a:r>
            </a:p>
          </p:txBody>
        </p:sp>
      </p:grpSp>
      <p:sp>
        <p:nvSpPr>
          <p:cNvPr id="250" name="Straight Arrow Connector 15"/>
          <p:cNvSpPr/>
          <p:nvPr/>
        </p:nvSpPr>
        <p:spPr>
          <a:xfrm flipV="1">
            <a:off x="4572000" y="4273012"/>
            <a:ext cx="1006414" cy="354227"/>
          </a:xfrm>
          <a:prstGeom prst="line">
            <a:avLst/>
          </a:prstGeom>
          <a:ln w="50800">
            <a:solidFill>
              <a:srgbClr val="000000"/>
            </a:solidFill>
            <a:headEnd type="triangle"/>
            <a:tailEnd type="triangle"/>
          </a:ln>
        </p:spPr>
        <p:txBody>
          <a:bodyPr lIns="45719" rIns="45719"/>
          <a:lstStyle/>
          <a:p>
            <a:pPr/>
          </a:p>
        </p:txBody>
      </p:sp>
      <p:sp>
        <p:nvSpPr>
          <p:cNvPr id="251" name="Straight Arrow Connector 19"/>
          <p:cNvSpPr/>
          <p:nvPr/>
        </p:nvSpPr>
        <p:spPr>
          <a:xfrm>
            <a:off x="4724399" y="4779638"/>
            <a:ext cx="1860430" cy="125922"/>
          </a:xfrm>
          <a:prstGeom prst="line">
            <a:avLst/>
          </a:prstGeom>
          <a:ln w="50800">
            <a:solidFill>
              <a:srgbClr val="000000"/>
            </a:solidFill>
            <a:headEnd type="triangle"/>
            <a:tailEnd type="triangle"/>
          </a:ln>
        </p:spPr>
        <p:txBody>
          <a:bodyPr lIns="45719" rIns="45719"/>
          <a:lstStyle/>
          <a:p>
            <a:pPr/>
          </a:p>
        </p:txBody>
      </p:sp>
      <p:sp>
        <p:nvSpPr>
          <p:cNvPr id="252" name="Straight Arrow Connector 21"/>
          <p:cNvSpPr/>
          <p:nvPr/>
        </p:nvSpPr>
        <p:spPr>
          <a:xfrm>
            <a:off x="4648201" y="4905559"/>
            <a:ext cx="533400" cy="559880"/>
          </a:xfrm>
          <a:prstGeom prst="line">
            <a:avLst/>
          </a:prstGeom>
          <a:ln w="50800">
            <a:solidFill>
              <a:srgbClr val="000000"/>
            </a:solidFill>
            <a:headEnd type="triangle"/>
            <a:tailEnd type="triangle"/>
          </a:ln>
        </p:spPr>
        <p:txBody>
          <a:bodyPr lIns="45719" rIns="45719"/>
          <a:lstStyle/>
          <a:p>
            <a:pPr/>
          </a:p>
        </p:txBody>
      </p:sp>
      <p:sp>
        <p:nvSpPr>
          <p:cNvPr id="253" name="TextBox 24"/>
          <p:cNvSpPr txBox="1"/>
          <p:nvPr/>
        </p:nvSpPr>
        <p:spPr>
          <a:xfrm>
            <a:off x="914400" y="5465438"/>
            <a:ext cx="3352800" cy="6173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As far as the client is concerned, only “A” exists!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Title 1"/>
          <p:cNvSpPr txBox="1"/>
          <p:nvPr>
            <p:ph type="title"/>
          </p:nvPr>
        </p:nvSpPr>
        <p:spPr>
          <a:prstGeom prst="rect">
            <a:avLst/>
          </a:prstGeom>
        </p:spPr>
        <p:txBody>
          <a:bodyPr/>
          <a:lstStyle/>
          <a:p>
            <a:pPr/>
            <a:r>
              <a:t>The marriage of REST and HTTP</a:t>
            </a:r>
          </a:p>
        </p:txBody>
      </p:sp>
      <p:sp>
        <p:nvSpPr>
          <p:cNvPr id="256" name="Slide Number Placeholder 2"/>
          <p:cNvSpPr txBox="1"/>
          <p:nvPr>
            <p:ph type="sldNum" sz="quarter" idx="2"/>
          </p:nvPr>
        </p:nvSpPr>
        <p:spPr>
          <a:xfrm>
            <a:off x="8469649" y="6330331"/>
            <a:ext cx="21715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7" name="TextBox 3"/>
          <p:cNvSpPr txBox="1"/>
          <p:nvPr/>
        </p:nvSpPr>
        <p:spPr>
          <a:xfrm>
            <a:off x="304800" y="1371599"/>
            <a:ext cx="4267200" cy="38177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Roy Fielding was also one of the principle authors of the HTTP specification. Fielding created the REST constraints with HTTP in mind. </a:t>
            </a:r>
          </a:p>
          <a:p>
            <a:pPr/>
          </a:p>
          <a:p>
            <a:pPr/>
            <a:r>
              <a:t>Part of the power of the REST architectural style is that HTTP was already widely in use before the REST constraints were formally defined.</a:t>
            </a:r>
          </a:p>
          <a:p>
            <a:pPr/>
          </a:p>
          <a:p>
            <a:pPr/>
            <a:r>
              <a:t>In theory, the six REST constraints we just reviewed could be applied to other protocols, but in practice RESTful APIs are HTTP based.</a:t>
            </a:r>
          </a:p>
        </p:txBody>
      </p:sp>
      <p:pic>
        <p:nvPicPr>
          <p:cNvPr id="258" name="Picture 2" descr="Picture 2"/>
          <p:cNvPicPr>
            <a:picLocks noChangeAspect="0"/>
          </p:cNvPicPr>
          <p:nvPr/>
        </p:nvPicPr>
        <p:blipFill>
          <a:blip r:embed="rId2">
            <a:extLst/>
          </a:blip>
          <a:stretch>
            <a:fillRect/>
          </a:stretch>
        </p:blipFill>
        <p:spPr>
          <a:xfrm>
            <a:off x="4876800" y="1828800"/>
            <a:ext cx="3613338" cy="2905125"/>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Title 1"/>
          <p:cNvSpPr txBox="1"/>
          <p:nvPr>
            <p:ph type="title"/>
          </p:nvPr>
        </p:nvSpPr>
        <p:spPr>
          <a:prstGeom prst="rect">
            <a:avLst/>
          </a:prstGeom>
        </p:spPr>
        <p:txBody>
          <a:bodyPr/>
          <a:lstStyle/>
          <a:p>
            <a:pPr/>
            <a:r>
              <a:t>RESTful API conventions – HTTP Methods</a:t>
            </a:r>
          </a:p>
        </p:txBody>
      </p:sp>
      <p:sp>
        <p:nvSpPr>
          <p:cNvPr id="261" name="Slide Number Placeholder 2"/>
          <p:cNvSpPr txBox="1"/>
          <p:nvPr>
            <p:ph type="sldNum" sz="quarter" idx="2"/>
          </p:nvPr>
        </p:nvSpPr>
        <p:spPr>
          <a:xfrm>
            <a:off x="8469649" y="6330331"/>
            <a:ext cx="21715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2" name="TextBox 3"/>
          <p:cNvSpPr txBox="1"/>
          <p:nvPr/>
        </p:nvSpPr>
        <p:spPr>
          <a:xfrm>
            <a:off x="152400" y="889015"/>
            <a:ext cx="8839200" cy="45289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a:t>
            </a:r>
            <a:r>
              <a:rPr sz="1800">
                <a:solidFill>
                  <a:srgbClr val="000000"/>
                </a:solidFill>
              </a:rPr>
              <a:t> GET – The get method is used to retrieve data from a resource. According to RESTful conventions, GETs are safe to execute over and over.  For example,</a:t>
            </a:r>
            <a:endParaRPr sz="1800">
              <a:solidFill>
                <a:srgbClr val="000000"/>
              </a:solidFill>
            </a:endParaRPr>
          </a:p>
          <a:p>
            <a:pPr/>
            <a:r>
              <a:t>It is safe to run the following GET request as many times as you want:</a:t>
            </a:r>
          </a:p>
          <a:p>
            <a:pPr/>
          </a:p>
          <a:p>
            <a:pPr/>
            <a:r>
              <a:rPr u="sng">
                <a:solidFill>
                  <a:srgbClr val="009999"/>
                </a:solidFill>
                <a:uFill>
                  <a:solidFill>
                    <a:srgbClr val="009999"/>
                  </a:solidFill>
                </a:uFill>
                <a:hlinkClick r:id="rId2" invalidUrl="" action="" tgtFrame="" tooltip="" history="1" highlightClick="0" endSnd="0"/>
              </a:rPr>
              <a:t>https://www.amazon.com/s/ref=nb_sb_noss_1?url=search-alias%3Daps&amp;field-keywords=robot</a:t>
            </a:r>
            <a:r>
              <a:t> </a:t>
            </a:r>
          </a:p>
          <a:p>
            <a:pPr/>
          </a:p>
          <a:p>
            <a:pPr>
              <a:defRPr sz="2400">
                <a:solidFill>
                  <a:srgbClr val="FF0000"/>
                </a:solidFill>
              </a:defRPr>
            </a:pPr>
            <a:r>
              <a:t>*</a:t>
            </a:r>
            <a:r>
              <a:rPr sz="1800">
                <a:solidFill>
                  <a:srgbClr val="000000"/>
                </a:solidFill>
              </a:rPr>
              <a:t> POST – The POST method would be used to create a data record, or initiate an action.  Imagine each POST as being a request to make a amazon purchase.  You would want to be careful about doing that more times than necessary!</a:t>
            </a:r>
            <a:endParaRPr sz="1800">
              <a:solidFill>
                <a:srgbClr val="000000"/>
              </a:solidFill>
            </a:endParaRPr>
          </a:p>
          <a:p>
            <a:pPr/>
          </a:p>
          <a:p>
            <a:pPr/>
            <a:r>
              <a:t>PUT  -- The PUT method exists in HTTP.  It should be used to update an existing data record.</a:t>
            </a:r>
          </a:p>
          <a:p>
            <a:pPr/>
          </a:p>
          <a:p>
            <a:pPr/>
            <a:r>
              <a:t>DELETE – The DELETE method exists in HTTP.  It should be used to delete a data record.</a:t>
            </a:r>
          </a:p>
        </p:txBody>
      </p:sp>
      <p:sp>
        <p:nvSpPr>
          <p:cNvPr id="263" name="TextBox 4"/>
          <p:cNvSpPr txBox="1"/>
          <p:nvPr/>
        </p:nvSpPr>
        <p:spPr>
          <a:xfrm>
            <a:off x="1143000" y="5541824"/>
            <a:ext cx="7010400" cy="462470"/>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 </a:t>
            </a:r>
            <a:r>
              <a:rPr sz="1800">
                <a:solidFill>
                  <a:srgbClr val="000000"/>
                </a:solidFill>
              </a:rPr>
              <a:t>These are the only two methods you will use this semester.</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3"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Title 1"/>
          <p:cNvSpPr txBox="1"/>
          <p:nvPr>
            <p:ph type="title"/>
          </p:nvPr>
        </p:nvSpPr>
        <p:spPr>
          <a:prstGeom prst="rect">
            <a:avLst/>
          </a:prstGeom>
        </p:spPr>
        <p:txBody>
          <a:bodyPr/>
          <a:lstStyle/>
          <a:p>
            <a:pPr/>
            <a:r>
              <a:t>RESTful API conventions – HTTP Status Codes</a:t>
            </a:r>
          </a:p>
        </p:txBody>
      </p:sp>
      <p:sp>
        <p:nvSpPr>
          <p:cNvPr id="266" name="Slide Number Placeholder 2"/>
          <p:cNvSpPr txBox="1"/>
          <p:nvPr>
            <p:ph type="sldNum" sz="quarter" idx="2"/>
          </p:nvPr>
        </p:nvSpPr>
        <p:spPr>
          <a:xfrm>
            <a:off x="8469649" y="6330331"/>
            <a:ext cx="217151" cy="31339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7" name="TextBox 3"/>
          <p:cNvSpPr txBox="1"/>
          <p:nvPr/>
        </p:nvSpPr>
        <p:spPr>
          <a:xfrm>
            <a:off x="304800" y="1025422"/>
            <a:ext cx="8763000"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Every HTTP request results in a status code being sent back to the client.</a:t>
            </a:r>
          </a:p>
        </p:txBody>
      </p:sp>
      <p:pic>
        <p:nvPicPr>
          <p:cNvPr id="268" name="Graphic 4" descr="Graphic 4"/>
          <p:cNvPicPr>
            <a:picLocks noChangeAspect="1"/>
          </p:cNvPicPr>
          <p:nvPr/>
        </p:nvPicPr>
        <p:blipFill>
          <a:blip r:embed="rId2">
            <a:extLst/>
          </a:blip>
          <a:stretch>
            <a:fillRect/>
          </a:stretch>
        </p:blipFill>
        <p:spPr>
          <a:xfrm>
            <a:off x="2133599" y="1906440"/>
            <a:ext cx="914401" cy="914401"/>
          </a:xfrm>
          <a:prstGeom prst="rect">
            <a:avLst/>
          </a:prstGeom>
          <a:ln w="12700">
            <a:miter lim="400000"/>
          </a:ln>
        </p:spPr>
      </p:pic>
      <p:grpSp>
        <p:nvGrpSpPr>
          <p:cNvPr id="271" name="Flowchart: Magnetic Disk 5"/>
          <p:cNvGrpSpPr/>
          <p:nvPr/>
        </p:nvGrpSpPr>
        <p:grpSpPr>
          <a:xfrm>
            <a:off x="5867398" y="1982640"/>
            <a:ext cx="609601" cy="838201"/>
            <a:chOff x="0" y="0"/>
            <a:chExt cx="609600" cy="838200"/>
          </a:xfrm>
        </p:grpSpPr>
        <p:sp>
          <p:nvSpPr>
            <p:cNvPr id="269"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solidFill>
              <a:schemeClr val="accent3">
                <a:lumOff val="44000"/>
              </a:schemeClr>
            </a:solidFill>
            <a:ln w="12700" cap="flat">
              <a:noFill/>
              <a:miter lim="400000"/>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70" name="Shape"/>
            <p:cNvSpPr/>
            <p:nvPr/>
          </p:nvSpPr>
          <p:spPr>
            <a:xfrm>
              <a:off x="0" y="0"/>
              <a:ext cx="609601" cy="838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600"/>
                  </a:moveTo>
                  <a:cubicBezTo>
                    <a:pt x="21600" y="5588"/>
                    <a:pt x="16765" y="7200"/>
                    <a:pt x="10800" y="7200"/>
                  </a:cubicBezTo>
                  <a:cubicBezTo>
                    <a:pt x="4835" y="7200"/>
                    <a:pt x="0" y="5588"/>
                    <a:pt x="0" y="3600"/>
                  </a:cubicBezTo>
                  <a:moveTo>
                    <a:pt x="0" y="3600"/>
                  </a:moveTo>
                  <a:cubicBezTo>
                    <a:pt x="0" y="1612"/>
                    <a:pt x="4835" y="0"/>
                    <a:pt x="10800" y="0"/>
                  </a:cubicBezTo>
                  <a:cubicBezTo>
                    <a:pt x="16765" y="0"/>
                    <a:pt x="21600" y="1612"/>
                    <a:pt x="21600" y="3600"/>
                  </a:cubicBezTo>
                  <a:lnTo>
                    <a:pt x="21600" y="18000"/>
                  </a:lnTo>
                  <a:cubicBezTo>
                    <a:pt x="21600" y="19988"/>
                    <a:pt x="16765" y="21600"/>
                    <a:pt x="10800" y="21600"/>
                  </a:cubicBezTo>
                  <a:cubicBezTo>
                    <a:pt x="4835" y="21600"/>
                    <a:pt x="0" y="19988"/>
                    <a:pt x="0" y="18000"/>
                  </a:cubicBezTo>
                  <a:close/>
                </a:path>
              </a:pathLst>
            </a:custGeom>
            <a:noFill/>
            <a:ln w="50800" cap="flat">
              <a:solidFill>
                <a:srgbClr val="0000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grpSp>
      <p:sp>
        <p:nvSpPr>
          <p:cNvPr id="272" name="Straight Arrow Connector 6"/>
          <p:cNvSpPr/>
          <p:nvPr/>
        </p:nvSpPr>
        <p:spPr>
          <a:xfrm flipH="1" flipV="1">
            <a:off x="3200400" y="2133599"/>
            <a:ext cx="2285999" cy="1"/>
          </a:xfrm>
          <a:prstGeom prst="line">
            <a:avLst/>
          </a:prstGeom>
          <a:ln w="50800">
            <a:solidFill>
              <a:srgbClr val="000000"/>
            </a:solidFill>
            <a:headEnd type="triangle"/>
          </a:ln>
        </p:spPr>
        <p:txBody>
          <a:bodyPr lIns="45719" rIns="45719"/>
          <a:lstStyle/>
          <a:p>
            <a:pPr/>
          </a:p>
        </p:txBody>
      </p:sp>
      <p:sp>
        <p:nvSpPr>
          <p:cNvPr id="273" name="TextBox 7"/>
          <p:cNvSpPr txBox="1"/>
          <p:nvPr/>
        </p:nvSpPr>
        <p:spPr>
          <a:xfrm>
            <a:off x="3733798" y="1721773"/>
            <a:ext cx="1219203"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Request</a:t>
            </a:r>
          </a:p>
        </p:txBody>
      </p:sp>
      <p:pic>
        <p:nvPicPr>
          <p:cNvPr id="274" name="Picture 8" descr="Picture 8"/>
          <p:cNvPicPr>
            <a:picLocks noChangeAspect="1"/>
          </p:cNvPicPr>
          <p:nvPr/>
        </p:nvPicPr>
        <p:blipFill>
          <a:blip r:embed="rId3">
            <a:extLst/>
          </a:blip>
          <a:stretch>
            <a:fillRect/>
          </a:stretch>
        </p:blipFill>
        <p:spPr>
          <a:xfrm>
            <a:off x="1536678" y="1662899"/>
            <a:ext cx="736638" cy="755690"/>
          </a:xfrm>
          <a:prstGeom prst="rect">
            <a:avLst/>
          </a:prstGeom>
          <a:ln w="12700">
            <a:miter lim="400000"/>
          </a:ln>
        </p:spPr>
      </p:pic>
      <p:sp>
        <p:nvSpPr>
          <p:cNvPr id="275" name="TextBox 9"/>
          <p:cNvSpPr txBox="1"/>
          <p:nvPr/>
        </p:nvSpPr>
        <p:spPr>
          <a:xfrm>
            <a:off x="228600" y="3532420"/>
            <a:ext cx="8610600" cy="467503"/>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tIns="91439" bIns="91439">
            <a:spAutoFit/>
          </a:bodyPr>
          <a:lstStyle/>
          <a:p>
            <a:pPr/>
            <a:r>
              <a:t>2xx Status codes indicate success.  The most common status code is 200, OK.</a:t>
            </a:r>
          </a:p>
        </p:txBody>
      </p:sp>
      <p:sp>
        <p:nvSpPr>
          <p:cNvPr id="276" name="Straight Arrow Connector 10"/>
          <p:cNvSpPr/>
          <p:nvPr/>
        </p:nvSpPr>
        <p:spPr>
          <a:xfrm flipH="1" flipV="1">
            <a:off x="3200400" y="2514599"/>
            <a:ext cx="2285999" cy="1"/>
          </a:xfrm>
          <a:prstGeom prst="line">
            <a:avLst/>
          </a:prstGeom>
          <a:ln w="50800">
            <a:solidFill>
              <a:srgbClr val="000000"/>
            </a:solidFill>
            <a:tailEnd type="triangle"/>
          </a:ln>
        </p:spPr>
        <p:txBody>
          <a:bodyPr lIns="45719" rIns="45719"/>
          <a:lstStyle/>
          <a:p>
            <a:pPr/>
          </a:p>
        </p:txBody>
      </p:sp>
      <p:sp>
        <p:nvSpPr>
          <p:cNvPr id="277" name="TextBox 11"/>
          <p:cNvSpPr txBox="1"/>
          <p:nvPr/>
        </p:nvSpPr>
        <p:spPr>
          <a:xfrm>
            <a:off x="5562598" y="29133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Server</a:t>
            </a:r>
          </a:p>
        </p:txBody>
      </p:sp>
      <p:sp>
        <p:nvSpPr>
          <p:cNvPr id="278" name="TextBox 12"/>
          <p:cNvSpPr txBox="1"/>
          <p:nvPr/>
        </p:nvSpPr>
        <p:spPr>
          <a:xfrm>
            <a:off x="2133598" y="3065707"/>
            <a:ext cx="121920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Client</a:t>
            </a:r>
          </a:p>
        </p:txBody>
      </p:sp>
      <p:sp>
        <p:nvSpPr>
          <p:cNvPr id="279" name="TextBox 13"/>
          <p:cNvSpPr txBox="1"/>
          <p:nvPr/>
        </p:nvSpPr>
        <p:spPr>
          <a:xfrm>
            <a:off x="3733798" y="2636173"/>
            <a:ext cx="1219203" cy="6173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Status Code</a:t>
            </a:r>
          </a:p>
        </p:txBody>
      </p:sp>
      <p:sp>
        <p:nvSpPr>
          <p:cNvPr id="280" name="TextBox 15"/>
          <p:cNvSpPr txBox="1"/>
          <p:nvPr/>
        </p:nvSpPr>
        <p:spPr>
          <a:xfrm>
            <a:off x="228600" y="4185553"/>
            <a:ext cx="8610600" cy="1267602"/>
          </a:xfrm>
          <a:prstGeom prst="rect">
            <a:avLst/>
          </a:prstGeom>
          <a:solidFill>
            <a:schemeClr val="accent3">
              <a:lumOff val="44000"/>
            </a:schemeClr>
          </a:solidFill>
          <a:ln w="25400">
            <a:solidFill>
              <a:schemeClr val="accent2"/>
            </a:solidFill>
          </a:ln>
          <a:extLst>
            <a:ext uri="{C572A759-6A51-4108-AA02-DFA0A04FC94B}">
              <ma14:wrappingTextBoxFlag xmlns:ma14="http://schemas.microsoft.com/office/mac/drawingml/2011/main" val="1"/>
            </a:ext>
          </a:extLst>
        </p:spPr>
        <p:txBody>
          <a:bodyPr tIns="91439" bIns="91439">
            <a:spAutoFit/>
          </a:bodyPr>
          <a:lstStyle/>
          <a:p>
            <a:pPr/>
            <a:r>
              <a:t>3xx Status codes indicate that the client needs to do something else to complete the request.  Usually this means making the request from a different location.  Status code 301 means the resource has been permanently moved somewhere else.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3"/>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27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276"/>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2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6" grpId="3"/>
      <p:bldP build="whole" bldLvl="1" animBg="1" rev="0" advAuto="0" spid="272" grpId="2"/>
      <p:bldP build="whole" bldLvl="1" animBg="1" rev="0" advAuto="0" spid="273" grpId="1"/>
      <p:bldP build="whole" bldLvl="1" animBg="1" rev="0" advAuto="0" spid="279" grpId="4"/>
    </p:bldLst>
  </p:timing>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