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1" r:id="rId1"/>
  </p:sldMasterIdLst>
  <p:notesMasterIdLst>
    <p:notesMasterId r:id="rId15"/>
  </p:notesMasterIdLst>
  <p:handoutMasterIdLst>
    <p:handoutMasterId r:id="rId16"/>
  </p:handoutMasterIdLst>
  <p:sldIdLst>
    <p:sldId id="279" r:id="rId2"/>
    <p:sldId id="454" r:id="rId3"/>
    <p:sldId id="461" r:id="rId4"/>
    <p:sldId id="463" r:id="rId5"/>
    <p:sldId id="484" r:id="rId6"/>
    <p:sldId id="485" r:id="rId7"/>
    <p:sldId id="486" r:id="rId8"/>
    <p:sldId id="488" r:id="rId9"/>
    <p:sldId id="489" r:id="rId10"/>
    <p:sldId id="490" r:id="rId11"/>
    <p:sldId id="491" r:id="rId12"/>
    <p:sldId id="492" r:id="rId13"/>
    <p:sldId id="47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13" autoAdjust="0"/>
  </p:normalViewPr>
  <p:slideViewPr>
    <p:cSldViewPr>
      <p:cViewPr varScale="1">
        <p:scale>
          <a:sx n="94" d="100"/>
          <a:sy n="94" d="100"/>
        </p:scale>
        <p:origin x="16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9/22/2020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17DDCD1E-9BA8-4657-90E7-3BE4705B0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24397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9E1B34"/>
          </a:solidFill>
        </p:spPr>
        <p:txBody>
          <a:bodyPr/>
          <a:lstStyle>
            <a:lvl1pPr marL="338138" indent="0"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60B5F925-20BE-417C-B0AE-5F0F53AB45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848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30332"/>
            <a:ext cx="21336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3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/>
            </a:lvl1pPr>
          </a:lstStyle>
          <a:p>
            <a:pPr>
              <a:defRPr/>
            </a:pPr>
            <a:r>
              <a:rPr lang="en-US" altLang="en-US"/>
              <a:t> </a:t>
            </a:r>
            <a:fld id="{C9241B87-E365-4365-BDC6-1241D33F0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172200"/>
            <a:ext cx="5183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smtClean="0"/>
            </a:lvl1pPr>
          </a:lstStyle>
          <a:p>
            <a:pPr>
              <a:defRPr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6725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9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tackoverflow.com/questions/45398737/is-there-any-way-to-get-samples-under-each-leaf-of-a-decision-tree" TargetMode="External"/><Relationship Id="rId3" Type="http://schemas.openxmlformats.org/officeDocument/2006/relationships/hyperlink" Target="http://boardgames.stackexchange.com/questions/28913/decision-trees-in-board-games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dereview.stackexchange.com/questions/173240/coding-decision-trees-in-vba" TargetMode="External"/><Relationship Id="rId11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s://www.frontiersin.org/articles/10.3389/fped.2018.00324/full" TargetMode="External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525" y="1143000"/>
            <a:ext cx="9144000" cy="1749425"/>
          </a:xfrm>
          <a:solidFill>
            <a:srgbClr val="9E1B34"/>
          </a:solidFill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3600" dirty="0">
                <a:latin typeface="Arial" charset="0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  <a:latin typeface="Arial" charset="0"/>
              </a:rPr>
              <a:t>Logical Operators</a:t>
            </a:r>
            <a:br>
              <a:rPr lang="en-US" sz="3200" dirty="0">
                <a:solidFill>
                  <a:schemeClr val="bg1"/>
                </a:solidFill>
                <a:latin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" charset="0"/>
              </a:rPr>
              <a:t>in JavaScript</a:t>
            </a:r>
            <a:br>
              <a:rPr lang="en-US" sz="3600" dirty="0">
                <a:latin typeface="Arial" charset="0"/>
                <a:cs typeface="+mj-cs"/>
              </a:rPr>
            </a:br>
            <a:endParaRPr lang="en-US" sz="3600" dirty="0">
              <a:latin typeface="Arial" charset="0"/>
              <a:cs typeface="+mj-cs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85800" y="3124200"/>
            <a:ext cx="7848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MIS 2402</a:t>
            </a:r>
          </a:p>
          <a:p>
            <a:pPr algn="ctr" eaLnBrk="1" hangingPunct="1"/>
            <a:r>
              <a:rPr lang="en-US" sz="1800"/>
              <a:t>Department </a:t>
            </a:r>
            <a:r>
              <a:rPr lang="en-US" sz="1800" dirty="0"/>
              <a:t>of MIS</a:t>
            </a:r>
          </a:p>
          <a:p>
            <a:pPr algn="ctr" eaLnBrk="1" hangingPunct="1"/>
            <a:r>
              <a:rPr lang="en-US" sz="1800" dirty="0"/>
              <a:t>Fox School of Business</a:t>
            </a:r>
          </a:p>
          <a:p>
            <a:pPr algn="ctr" eaLnBrk="1" hangingPunct="1"/>
            <a:r>
              <a:rPr lang="en-US" sz="1800" dirty="0"/>
              <a:t>Temple University</a:t>
            </a:r>
          </a:p>
          <a:p>
            <a:pPr eaLnBrk="1" hangingPunct="1"/>
            <a:endParaRPr lang="en-US" sz="1800" dirty="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46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08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precedence for logical operators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069986"/>
              </p:ext>
            </p:extLst>
          </p:nvPr>
        </p:nvGraphicFramePr>
        <p:xfrm>
          <a:off x="609600" y="1028254"/>
          <a:ext cx="73152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Document" r:id="rId3" imgW="7315200" imgH="1841500" progId="Word.Document.12">
                  <p:embed/>
                </p:oleObj>
              </mc:Choice>
              <mc:Fallback>
                <p:oleObj name="Document" r:id="rId3" imgW="7315200" imgH="18415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028254"/>
                        <a:ext cx="7315200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F365F21-8506-5942-87A9-28F11F4E8A3D}"/>
              </a:ext>
            </a:extLst>
          </p:cNvPr>
          <p:cNvSpPr/>
          <p:nvPr/>
        </p:nvSpPr>
        <p:spPr bwMode="auto">
          <a:xfrm>
            <a:off x="342900" y="3429001"/>
            <a:ext cx="8458200" cy="1118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So – what does this evaluate to:</a:t>
            </a:r>
            <a:b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</a:b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  <a:p>
            <a:r>
              <a:rPr lang="en-US" sz="2000" dirty="0"/>
              <a:t>!(1 == 2) &amp;&amp; 'monkey' == 'monkey' || 'elephant' == 'hippo'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AC2E-0F9A-44D8-8176-29FFFB48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learning this again?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F8CFA9-7895-42B4-BBAF-4AF939BBD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5F39A-8DE1-4BEF-96B5-B812CE17C2D0}"/>
              </a:ext>
            </a:extLst>
          </p:cNvPr>
          <p:cNvSpPr txBox="1"/>
          <p:nvPr/>
        </p:nvSpPr>
        <p:spPr>
          <a:xfrm>
            <a:off x="76200" y="914400"/>
            <a:ext cx="906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programming languages use conditional statements, Boolean expressions and logical operators to implement a “flow of control” for the program.  </a:t>
            </a:r>
          </a:p>
          <a:p>
            <a:endParaRPr lang="en-US" dirty="0"/>
          </a:p>
          <a:p>
            <a:r>
              <a:rPr lang="en-US" dirty="0"/>
              <a:t>Anything that can be visualized as a decision tree or a flow diagram must be implemented using conditional statements.</a:t>
            </a:r>
          </a:p>
          <a:p>
            <a:endParaRPr lang="en-US" dirty="0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54708E1-403D-4A7F-926C-0EB066295D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93057" y="4279312"/>
            <a:ext cx="2419583" cy="12838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EA028B-8A44-46E3-B2FE-D23F232CBEF7}"/>
              </a:ext>
            </a:extLst>
          </p:cNvPr>
          <p:cNvSpPr txBox="1"/>
          <p:nvPr/>
        </p:nvSpPr>
        <p:spPr>
          <a:xfrm>
            <a:off x="5791200" y="5849132"/>
            <a:ext cx="3033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boardgames.stackexchange.com/questions/28913/decision-trees-in-board-game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4AA34D4F-E3CB-4886-979E-E44DB6438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358610" y="3294823"/>
            <a:ext cx="1745782" cy="9820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638DCEF3-896C-47C4-9CE4-CF96EB71B0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16775" y="3004685"/>
            <a:ext cx="1849430" cy="1442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E0CF2-ED0E-4EAD-BB64-09885494E560}"/>
              </a:ext>
            </a:extLst>
          </p:cNvPr>
          <p:cNvSpPr txBox="1"/>
          <p:nvPr/>
        </p:nvSpPr>
        <p:spPr>
          <a:xfrm>
            <a:off x="3356551" y="7253892"/>
            <a:ext cx="5910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stackoverflow.com/questions/45398737/is-there-any-way-to-get-samples-under-each-leaf-of-a-decision-tre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A499573F-21C5-4ECA-8F79-DA0E482EC8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57442" y="3429000"/>
            <a:ext cx="1971867" cy="2514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4B3FAF-79A8-4952-A85F-B03CBAE78FF1}"/>
              </a:ext>
            </a:extLst>
          </p:cNvPr>
          <p:cNvSpPr txBox="1"/>
          <p:nvPr/>
        </p:nvSpPr>
        <p:spPr>
          <a:xfrm>
            <a:off x="4094790" y="7403892"/>
            <a:ext cx="3616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0" tooltip="https://www.frontiersin.org/articles/10.3389/fped.2018.00324/ful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1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4870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AC2E-0F9A-44D8-8176-29FFFB48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learning this again? </a:t>
            </a:r>
            <a:r>
              <a:rPr lang="en-US" sz="2000" dirty="0"/>
              <a:t>(2)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F8CFA9-7895-42B4-BBAF-4AF939BBD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5F39A-8DE1-4BEF-96B5-B812CE17C2D0}"/>
              </a:ext>
            </a:extLst>
          </p:cNvPr>
          <p:cNvSpPr txBox="1"/>
          <p:nvPr/>
        </p:nvSpPr>
        <p:spPr>
          <a:xfrm>
            <a:off x="76200" y="914400"/>
            <a:ext cx="906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immediate future you’ll need logical operators for performing calculations and client-side error trapping in MIS2402. Conditional statements are also essential for implementing business rules that </a:t>
            </a:r>
            <a:r>
              <a:rPr lang="en-US"/>
              <a:t>you will see in </a:t>
            </a:r>
            <a:r>
              <a:rPr lang="en-US" dirty="0"/>
              <a:t>MIS3502 APIs.</a:t>
            </a:r>
          </a:p>
          <a:p>
            <a:endParaRPr lang="en-US" dirty="0"/>
          </a:p>
          <a:p>
            <a:r>
              <a:rPr lang="en-US" dirty="0"/>
              <a:t>Beyond that, in your career, these logical expressions are used in data cleansing, spreadsheets, risk analysis software, robotic process automation, supply chain automation, machine learning, and many other tasks…. </a:t>
            </a:r>
            <a:r>
              <a:rPr lang="en-US" b="1" i="1" dirty="0"/>
              <a:t>even if you are not a “programmer”.</a:t>
            </a:r>
          </a:p>
        </p:txBody>
      </p:sp>
    </p:spTree>
    <p:extLst>
      <p:ext uri="{BB962C8B-B14F-4D97-AF65-F5344CB8AC3E}">
        <p14:creationId xmlns:p14="http://schemas.microsoft.com/office/powerpoint/2010/main" val="78795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3693-8BB9-49EF-A764-77E505BA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some practice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77303-4178-4050-A3A1-A9634CE48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9D138-4015-4C0F-B74F-61A34F279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" y="857250"/>
            <a:ext cx="5059680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7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F432-EEC5-4744-A450-BF2844DE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FC81C-91BE-C84A-B4C2-901AD79DEE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8686800" cy="4525963"/>
          </a:xfrm>
        </p:spPr>
        <p:txBody>
          <a:bodyPr/>
          <a:lstStyle/>
          <a:p>
            <a:r>
              <a:rPr lang="en-US" dirty="0"/>
              <a:t>Logical Operators: Another way to work with Boolean expressions</a:t>
            </a:r>
          </a:p>
          <a:p>
            <a:r>
              <a:rPr lang="en-US" dirty="0"/>
              <a:t>More practice with conditional statements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DF31C-1EF1-0B4E-A451-DD543CFEC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7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099F-6999-3D47-8390-BAFE706E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logical operators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3B288-19BC-FD46-A165-9B6301F97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764881"/>
              </p:ext>
            </p:extLst>
          </p:nvPr>
        </p:nvGraphicFramePr>
        <p:xfrm>
          <a:off x="1066800" y="2968778"/>
          <a:ext cx="7313400" cy="310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Document" r:id="rId3" imgW="7313400" imgH="3102413" progId="Word.Document.12">
                  <p:embed/>
                </p:oleObj>
              </mc:Choice>
              <mc:Fallback>
                <p:oleObj name="Document" r:id="rId3" imgW="7313400" imgH="3102413" progId="Word.Document.12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2968778"/>
                        <a:ext cx="7313400" cy="310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EFD0E9FB-CC5C-435C-AE11-80E40567D382}"/>
              </a:ext>
            </a:extLst>
          </p:cNvPr>
          <p:cNvSpPr/>
          <p:nvPr/>
        </p:nvSpPr>
        <p:spPr bwMode="auto">
          <a:xfrm>
            <a:off x="228600" y="914400"/>
            <a:ext cx="8686800" cy="190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It is often useful to consider two or more Boolean expressions at the same time.  </a:t>
            </a:r>
            <a:b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</a:b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For example: we might want to know if both condition “A” </a:t>
            </a:r>
            <a:r>
              <a:rPr lang="en-US" sz="2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and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condition “B” are both true.</a:t>
            </a:r>
          </a:p>
          <a:p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To build such compound expressions, we use logical operators.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273887"/>
              </p:ext>
            </p:extLst>
          </p:nvPr>
        </p:nvGraphicFramePr>
        <p:xfrm>
          <a:off x="322263" y="1123950"/>
          <a:ext cx="731520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Document" r:id="rId3" imgW="7315200" imgH="3463920" progId="Word.Document.12">
                  <p:embed/>
                </p:oleObj>
              </mc:Choice>
              <mc:Fallback>
                <p:oleObj name="Document" r:id="rId3" imgW="7315200" imgH="346392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263" y="1123950"/>
                        <a:ext cx="7315200" cy="346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F365F21-8506-5942-87A9-28F11F4E8A3D}"/>
              </a:ext>
            </a:extLst>
          </p:cNvPr>
          <p:cNvSpPr/>
          <p:nvPr/>
        </p:nvSpPr>
        <p:spPr bwMode="auto">
          <a:xfrm>
            <a:off x="4706937" y="1357313"/>
            <a:ext cx="4114800" cy="2562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Expressions evaluate to true or false.  Given: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var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testScore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= 100;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var age = 55;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var limit = 60;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What do each of these expressions evaluate to?</a:t>
            </a:r>
          </a:p>
        </p:txBody>
      </p:sp>
    </p:spTree>
    <p:extLst>
      <p:ext uri="{BB962C8B-B14F-4D97-AF65-F5344CB8AC3E}">
        <p14:creationId xmlns:p14="http://schemas.microsoft.com/office/powerpoint/2010/main" val="37925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2557-CB4E-924C-BE95-A93A5516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this: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B8471-66DA-234E-A525-EB49F895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D9579-6540-5E43-887F-77998F1EBA91}"/>
              </a:ext>
            </a:extLst>
          </p:cNvPr>
          <p:cNvSpPr/>
          <p:nvPr/>
        </p:nvSpPr>
        <p:spPr>
          <a:xfrm>
            <a:off x="76200" y="944485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//declare a variable and assign it a value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age = 20;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gender = 'male';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//check the variable using comparison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(age &gt;= 18){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(gender == 'male'){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('You must: 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('Register for the Selective   	Service.');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('Done.');</a:t>
            </a:r>
          </a:p>
        </p:txBody>
      </p:sp>
      <p:sp>
        <p:nvSpPr>
          <p:cNvPr id="6" name="Arrow: Right 9">
            <a:extLst>
              <a:ext uri="{FF2B5EF4-FFF2-40B4-BE49-F238E27FC236}">
                <a16:creationId xmlns:a16="http://schemas.microsoft.com/office/drawing/2014/main" id="{D1728A05-D76F-0842-84B8-D15038F2A51F}"/>
              </a:ext>
            </a:extLst>
          </p:cNvPr>
          <p:cNvSpPr/>
          <p:nvPr/>
        </p:nvSpPr>
        <p:spPr>
          <a:xfrm rot="10800000">
            <a:off x="2590800" y="2024919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9">
            <a:extLst>
              <a:ext uri="{FF2B5EF4-FFF2-40B4-BE49-F238E27FC236}">
                <a16:creationId xmlns:a16="http://schemas.microsoft.com/office/drawing/2014/main" id="{A80C54B8-0988-584B-825A-65A1FDB3587D}"/>
              </a:ext>
            </a:extLst>
          </p:cNvPr>
          <p:cNvSpPr/>
          <p:nvPr/>
        </p:nvSpPr>
        <p:spPr>
          <a:xfrm rot="7447407">
            <a:off x="1807041" y="2945047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9">
            <a:extLst>
              <a:ext uri="{FF2B5EF4-FFF2-40B4-BE49-F238E27FC236}">
                <a16:creationId xmlns:a16="http://schemas.microsoft.com/office/drawing/2014/main" id="{EBBC13F0-CCE5-1A4D-817A-59CB0B870320}"/>
              </a:ext>
            </a:extLst>
          </p:cNvPr>
          <p:cNvSpPr/>
          <p:nvPr/>
        </p:nvSpPr>
        <p:spPr>
          <a:xfrm rot="7447407">
            <a:off x="2766257" y="3272145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9">
            <a:extLst>
              <a:ext uri="{FF2B5EF4-FFF2-40B4-BE49-F238E27FC236}">
                <a16:creationId xmlns:a16="http://schemas.microsoft.com/office/drawing/2014/main" id="{143F1257-157C-8F41-8A66-B37505E53E31}"/>
              </a:ext>
            </a:extLst>
          </p:cNvPr>
          <p:cNvSpPr/>
          <p:nvPr/>
        </p:nvSpPr>
        <p:spPr>
          <a:xfrm rot="10800000">
            <a:off x="3848098" y="2474459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9">
            <a:extLst>
              <a:ext uri="{FF2B5EF4-FFF2-40B4-BE49-F238E27FC236}">
                <a16:creationId xmlns:a16="http://schemas.microsoft.com/office/drawing/2014/main" id="{3FCEA92F-0506-6F45-A8DC-9F588E29C6A3}"/>
              </a:ext>
            </a:extLst>
          </p:cNvPr>
          <p:cNvSpPr/>
          <p:nvPr/>
        </p:nvSpPr>
        <p:spPr>
          <a:xfrm rot="10800000">
            <a:off x="5867400" y="3886200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9">
            <a:extLst>
              <a:ext uri="{FF2B5EF4-FFF2-40B4-BE49-F238E27FC236}">
                <a16:creationId xmlns:a16="http://schemas.microsoft.com/office/drawing/2014/main" id="{14116966-34B9-7D4D-AE44-4BD6F0EE29EE}"/>
              </a:ext>
            </a:extLst>
          </p:cNvPr>
          <p:cNvSpPr/>
          <p:nvPr/>
        </p:nvSpPr>
        <p:spPr>
          <a:xfrm rot="10800000">
            <a:off x="3543297" y="4650248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9">
            <a:extLst>
              <a:ext uri="{FF2B5EF4-FFF2-40B4-BE49-F238E27FC236}">
                <a16:creationId xmlns:a16="http://schemas.microsoft.com/office/drawing/2014/main" id="{94DA61A1-0FC8-284B-B643-B35A8ACFC751}"/>
              </a:ext>
            </a:extLst>
          </p:cNvPr>
          <p:cNvSpPr/>
          <p:nvPr/>
        </p:nvSpPr>
        <p:spPr>
          <a:xfrm rot="10800000">
            <a:off x="4038599" y="5746723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2557-CB4E-924C-BE95-A93A5516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Rewritten using the &amp;&amp; operator: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B8471-66DA-234E-A525-EB49F895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D9579-6540-5E43-887F-77998F1EBA91}"/>
              </a:ext>
            </a:extLst>
          </p:cNvPr>
          <p:cNvSpPr/>
          <p:nvPr/>
        </p:nvSpPr>
        <p:spPr>
          <a:xfrm>
            <a:off x="76200" y="944485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//declare a variable and assign it a value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age = 20;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gender = 'male';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//check the variable using comparison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(age &gt;= 18 &amp;&amp; gender == 'male'){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('You must: 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('Register for the Selective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Service.');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('Done.');</a:t>
            </a:r>
          </a:p>
        </p:txBody>
      </p:sp>
      <p:sp>
        <p:nvSpPr>
          <p:cNvPr id="6" name="Arrow: Right 9">
            <a:extLst>
              <a:ext uri="{FF2B5EF4-FFF2-40B4-BE49-F238E27FC236}">
                <a16:creationId xmlns:a16="http://schemas.microsoft.com/office/drawing/2014/main" id="{D1728A05-D76F-0842-84B8-D15038F2A51F}"/>
              </a:ext>
            </a:extLst>
          </p:cNvPr>
          <p:cNvSpPr/>
          <p:nvPr/>
        </p:nvSpPr>
        <p:spPr>
          <a:xfrm rot="10800000">
            <a:off x="2739187" y="1371600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9">
            <a:extLst>
              <a:ext uri="{FF2B5EF4-FFF2-40B4-BE49-F238E27FC236}">
                <a16:creationId xmlns:a16="http://schemas.microsoft.com/office/drawing/2014/main" id="{A80C54B8-0988-584B-825A-65A1FDB3587D}"/>
              </a:ext>
            </a:extLst>
          </p:cNvPr>
          <p:cNvSpPr/>
          <p:nvPr/>
        </p:nvSpPr>
        <p:spPr>
          <a:xfrm rot="7447407">
            <a:off x="1788994" y="2113264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9">
            <a:extLst>
              <a:ext uri="{FF2B5EF4-FFF2-40B4-BE49-F238E27FC236}">
                <a16:creationId xmlns:a16="http://schemas.microsoft.com/office/drawing/2014/main" id="{EBBC13F0-CCE5-1A4D-817A-59CB0B870320}"/>
              </a:ext>
            </a:extLst>
          </p:cNvPr>
          <p:cNvSpPr/>
          <p:nvPr/>
        </p:nvSpPr>
        <p:spPr>
          <a:xfrm rot="7447407">
            <a:off x="4613410" y="2168043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9">
            <a:extLst>
              <a:ext uri="{FF2B5EF4-FFF2-40B4-BE49-F238E27FC236}">
                <a16:creationId xmlns:a16="http://schemas.microsoft.com/office/drawing/2014/main" id="{143F1257-157C-8F41-8A66-B37505E53E31}"/>
              </a:ext>
            </a:extLst>
          </p:cNvPr>
          <p:cNvSpPr/>
          <p:nvPr/>
        </p:nvSpPr>
        <p:spPr>
          <a:xfrm rot="10800000">
            <a:off x="3994481" y="1705184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9">
            <a:extLst>
              <a:ext uri="{FF2B5EF4-FFF2-40B4-BE49-F238E27FC236}">
                <a16:creationId xmlns:a16="http://schemas.microsoft.com/office/drawing/2014/main" id="{3FCEA92F-0506-6F45-A8DC-9F588E29C6A3}"/>
              </a:ext>
            </a:extLst>
          </p:cNvPr>
          <p:cNvSpPr/>
          <p:nvPr/>
        </p:nvSpPr>
        <p:spPr>
          <a:xfrm rot="10800000">
            <a:off x="5486400" y="2855185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9">
            <a:extLst>
              <a:ext uri="{FF2B5EF4-FFF2-40B4-BE49-F238E27FC236}">
                <a16:creationId xmlns:a16="http://schemas.microsoft.com/office/drawing/2014/main" id="{14116966-34B9-7D4D-AE44-4BD6F0EE29EE}"/>
              </a:ext>
            </a:extLst>
          </p:cNvPr>
          <p:cNvSpPr/>
          <p:nvPr/>
        </p:nvSpPr>
        <p:spPr>
          <a:xfrm rot="10800000">
            <a:off x="2867523" y="3581400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9">
            <a:extLst>
              <a:ext uri="{FF2B5EF4-FFF2-40B4-BE49-F238E27FC236}">
                <a16:creationId xmlns:a16="http://schemas.microsoft.com/office/drawing/2014/main" id="{94DA61A1-0FC8-284B-B643-B35A8ACFC751}"/>
              </a:ext>
            </a:extLst>
          </p:cNvPr>
          <p:cNvSpPr/>
          <p:nvPr/>
        </p:nvSpPr>
        <p:spPr>
          <a:xfrm rot="10800000">
            <a:off x="4164925" y="4396553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2557-CB4E-924C-BE95-A93A5516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find the logic error?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B8471-66DA-234E-A525-EB49F895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D9579-6540-5E43-887F-77998F1EBA91}"/>
              </a:ext>
            </a:extLst>
          </p:cNvPr>
          <p:cNvSpPr/>
          <p:nvPr/>
        </p:nvSpPr>
        <p:spPr>
          <a:xfrm>
            <a:off x="76200" y="944485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//declare a variable and assign it a value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age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gender = 'male';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//check the variable using comparison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(age &gt;= 18 || gender == 'male'){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('You must: 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('Register for the Selective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Service.');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('Done.');</a:t>
            </a:r>
          </a:p>
        </p:txBody>
      </p:sp>
      <p:sp>
        <p:nvSpPr>
          <p:cNvPr id="6" name="Arrow: Right 9">
            <a:extLst>
              <a:ext uri="{FF2B5EF4-FFF2-40B4-BE49-F238E27FC236}">
                <a16:creationId xmlns:a16="http://schemas.microsoft.com/office/drawing/2014/main" id="{D1728A05-D76F-0842-84B8-D15038F2A51F}"/>
              </a:ext>
            </a:extLst>
          </p:cNvPr>
          <p:cNvSpPr/>
          <p:nvPr/>
        </p:nvSpPr>
        <p:spPr>
          <a:xfrm rot="10800000">
            <a:off x="2739187" y="1371600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9">
            <a:extLst>
              <a:ext uri="{FF2B5EF4-FFF2-40B4-BE49-F238E27FC236}">
                <a16:creationId xmlns:a16="http://schemas.microsoft.com/office/drawing/2014/main" id="{A80C54B8-0988-584B-825A-65A1FDB3587D}"/>
              </a:ext>
            </a:extLst>
          </p:cNvPr>
          <p:cNvSpPr/>
          <p:nvPr/>
        </p:nvSpPr>
        <p:spPr>
          <a:xfrm rot="7447407">
            <a:off x="1788994" y="2113264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9">
            <a:extLst>
              <a:ext uri="{FF2B5EF4-FFF2-40B4-BE49-F238E27FC236}">
                <a16:creationId xmlns:a16="http://schemas.microsoft.com/office/drawing/2014/main" id="{EBBC13F0-CCE5-1A4D-817A-59CB0B870320}"/>
              </a:ext>
            </a:extLst>
          </p:cNvPr>
          <p:cNvSpPr/>
          <p:nvPr/>
        </p:nvSpPr>
        <p:spPr>
          <a:xfrm rot="7447407">
            <a:off x="4613410" y="2168043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9">
            <a:extLst>
              <a:ext uri="{FF2B5EF4-FFF2-40B4-BE49-F238E27FC236}">
                <a16:creationId xmlns:a16="http://schemas.microsoft.com/office/drawing/2014/main" id="{143F1257-157C-8F41-8A66-B37505E53E31}"/>
              </a:ext>
            </a:extLst>
          </p:cNvPr>
          <p:cNvSpPr/>
          <p:nvPr/>
        </p:nvSpPr>
        <p:spPr>
          <a:xfrm rot="10800000">
            <a:off x="3994481" y="1705184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9">
            <a:extLst>
              <a:ext uri="{FF2B5EF4-FFF2-40B4-BE49-F238E27FC236}">
                <a16:creationId xmlns:a16="http://schemas.microsoft.com/office/drawing/2014/main" id="{3FCEA92F-0506-6F45-A8DC-9F588E29C6A3}"/>
              </a:ext>
            </a:extLst>
          </p:cNvPr>
          <p:cNvSpPr/>
          <p:nvPr/>
        </p:nvSpPr>
        <p:spPr>
          <a:xfrm rot="10800000">
            <a:off x="5486400" y="2855185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9">
            <a:extLst>
              <a:ext uri="{FF2B5EF4-FFF2-40B4-BE49-F238E27FC236}">
                <a16:creationId xmlns:a16="http://schemas.microsoft.com/office/drawing/2014/main" id="{14116966-34B9-7D4D-AE44-4BD6F0EE29EE}"/>
              </a:ext>
            </a:extLst>
          </p:cNvPr>
          <p:cNvSpPr/>
          <p:nvPr/>
        </p:nvSpPr>
        <p:spPr>
          <a:xfrm rot="10800000">
            <a:off x="2867523" y="3581400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9">
            <a:extLst>
              <a:ext uri="{FF2B5EF4-FFF2-40B4-BE49-F238E27FC236}">
                <a16:creationId xmlns:a16="http://schemas.microsoft.com/office/drawing/2014/main" id="{94DA61A1-0FC8-284B-B643-B35A8ACFC751}"/>
              </a:ext>
            </a:extLst>
          </p:cNvPr>
          <p:cNvSpPr/>
          <p:nvPr/>
        </p:nvSpPr>
        <p:spPr>
          <a:xfrm rot="10800000">
            <a:off x="4164925" y="4396553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4B9B3-DD8C-7C4F-B406-A8CF82F1C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489" y="4730136"/>
            <a:ext cx="1407215" cy="137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2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2557-CB4E-924C-BE95-A93A5516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one…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B8471-66DA-234E-A525-EB49F895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D9579-6540-5E43-887F-77998F1EBA91}"/>
              </a:ext>
            </a:extLst>
          </p:cNvPr>
          <p:cNvSpPr/>
          <p:nvPr/>
        </p:nvSpPr>
        <p:spPr>
          <a:xfrm>
            <a:off x="76200" y="944485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//declare a variable and assign it a value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age = 1;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//check the variable using comparison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(age &lt;= 2 || age &gt; 98){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('You might need diapers. 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('Done.');</a:t>
            </a:r>
          </a:p>
        </p:txBody>
      </p:sp>
      <p:sp>
        <p:nvSpPr>
          <p:cNvPr id="6" name="Arrow: Right 9">
            <a:extLst>
              <a:ext uri="{FF2B5EF4-FFF2-40B4-BE49-F238E27FC236}">
                <a16:creationId xmlns:a16="http://schemas.microsoft.com/office/drawing/2014/main" id="{D1728A05-D76F-0842-84B8-D15038F2A51F}"/>
              </a:ext>
            </a:extLst>
          </p:cNvPr>
          <p:cNvSpPr/>
          <p:nvPr/>
        </p:nvSpPr>
        <p:spPr>
          <a:xfrm rot="10800000">
            <a:off x="2739187" y="1371600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9">
            <a:extLst>
              <a:ext uri="{FF2B5EF4-FFF2-40B4-BE49-F238E27FC236}">
                <a16:creationId xmlns:a16="http://schemas.microsoft.com/office/drawing/2014/main" id="{A80C54B8-0988-584B-825A-65A1FDB3587D}"/>
              </a:ext>
            </a:extLst>
          </p:cNvPr>
          <p:cNvSpPr/>
          <p:nvPr/>
        </p:nvSpPr>
        <p:spPr>
          <a:xfrm rot="7447407">
            <a:off x="1788994" y="2113264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9">
            <a:extLst>
              <a:ext uri="{FF2B5EF4-FFF2-40B4-BE49-F238E27FC236}">
                <a16:creationId xmlns:a16="http://schemas.microsoft.com/office/drawing/2014/main" id="{EBBC13F0-CCE5-1A4D-817A-59CB0B870320}"/>
              </a:ext>
            </a:extLst>
          </p:cNvPr>
          <p:cNvSpPr/>
          <p:nvPr/>
        </p:nvSpPr>
        <p:spPr>
          <a:xfrm rot="7447407">
            <a:off x="4613410" y="2168043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9">
            <a:extLst>
              <a:ext uri="{FF2B5EF4-FFF2-40B4-BE49-F238E27FC236}">
                <a16:creationId xmlns:a16="http://schemas.microsoft.com/office/drawing/2014/main" id="{14116966-34B9-7D4D-AE44-4BD6F0EE29EE}"/>
              </a:ext>
            </a:extLst>
          </p:cNvPr>
          <p:cNvSpPr/>
          <p:nvPr/>
        </p:nvSpPr>
        <p:spPr>
          <a:xfrm rot="10800000">
            <a:off x="8015704" y="2805375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9">
            <a:extLst>
              <a:ext uri="{FF2B5EF4-FFF2-40B4-BE49-F238E27FC236}">
                <a16:creationId xmlns:a16="http://schemas.microsoft.com/office/drawing/2014/main" id="{94DA61A1-0FC8-284B-B643-B35A8ACFC751}"/>
              </a:ext>
            </a:extLst>
          </p:cNvPr>
          <p:cNvSpPr/>
          <p:nvPr/>
        </p:nvSpPr>
        <p:spPr>
          <a:xfrm rot="10800000">
            <a:off x="4170942" y="3657889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red, stop, box, covered&#10;&#10;Description automatically generated">
            <a:extLst>
              <a:ext uri="{FF2B5EF4-FFF2-40B4-BE49-F238E27FC236}">
                <a16:creationId xmlns:a16="http://schemas.microsoft.com/office/drawing/2014/main" id="{97D8D44C-374C-304B-8A5D-48511508C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6" y="4294903"/>
            <a:ext cx="1727200" cy="1561744"/>
          </a:xfrm>
          <a:prstGeom prst="rect">
            <a:avLst/>
          </a:prstGeom>
        </p:spPr>
      </p:pic>
      <p:pic>
        <p:nvPicPr>
          <p:cNvPr id="11" name="Picture 10" descr="A picture containing green&#10;&#10;Description automatically generated">
            <a:extLst>
              <a:ext uri="{FF2B5EF4-FFF2-40B4-BE49-F238E27FC236}">
                <a16:creationId xmlns:a16="http://schemas.microsoft.com/office/drawing/2014/main" id="{C2C3E5E9-B652-1D4B-85F5-2ECA39351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553" y="4294903"/>
            <a:ext cx="1773053" cy="178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2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2557-CB4E-924C-BE95-A93A5516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logic error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B8471-66DA-234E-A525-EB49F895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D9579-6540-5E43-887F-77998F1EBA91}"/>
              </a:ext>
            </a:extLst>
          </p:cNvPr>
          <p:cNvSpPr/>
          <p:nvPr/>
        </p:nvSpPr>
        <p:spPr>
          <a:xfrm>
            <a:off x="76200" y="944485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//declare a variable and assign it a value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age = 1;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//check the variable using comparison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(age &lt;= 2 &amp;&amp; age &gt; 98){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('You might need diapers. 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('Done.');</a:t>
            </a:r>
          </a:p>
        </p:txBody>
      </p:sp>
      <p:sp>
        <p:nvSpPr>
          <p:cNvPr id="6" name="Arrow: Right 9">
            <a:extLst>
              <a:ext uri="{FF2B5EF4-FFF2-40B4-BE49-F238E27FC236}">
                <a16:creationId xmlns:a16="http://schemas.microsoft.com/office/drawing/2014/main" id="{D1728A05-D76F-0842-84B8-D15038F2A51F}"/>
              </a:ext>
            </a:extLst>
          </p:cNvPr>
          <p:cNvSpPr/>
          <p:nvPr/>
        </p:nvSpPr>
        <p:spPr>
          <a:xfrm rot="10800000">
            <a:off x="2739187" y="1371600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9">
            <a:extLst>
              <a:ext uri="{FF2B5EF4-FFF2-40B4-BE49-F238E27FC236}">
                <a16:creationId xmlns:a16="http://schemas.microsoft.com/office/drawing/2014/main" id="{A80C54B8-0988-584B-825A-65A1FDB3587D}"/>
              </a:ext>
            </a:extLst>
          </p:cNvPr>
          <p:cNvSpPr/>
          <p:nvPr/>
        </p:nvSpPr>
        <p:spPr>
          <a:xfrm rot="7447407">
            <a:off x="1788994" y="2113264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9">
            <a:extLst>
              <a:ext uri="{FF2B5EF4-FFF2-40B4-BE49-F238E27FC236}">
                <a16:creationId xmlns:a16="http://schemas.microsoft.com/office/drawing/2014/main" id="{EBBC13F0-CCE5-1A4D-817A-59CB0B870320}"/>
              </a:ext>
            </a:extLst>
          </p:cNvPr>
          <p:cNvSpPr/>
          <p:nvPr/>
        </p:nvSpPr>
        <p:spPr>
          <a:xfrm rot="7447407">
            <a:off x="4613410" y="2168043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9">
            <a:extLst>
              <a:ext uri="{FF2B5EF4-FFF2-40B4-BE49-F238E27FC236}">
                <a16:creationId xmlns:a16="http://schemas.microsoft.com/office/drawing/2014/main" id="{94DA61A1-0FC8-284B-B643-B35A8ACFC751}"/>
              </a:ext>
            </a:extLst>
          </p:cNvPr>
          <p:cNvSpPr/>
          <p:nvPr/>
        </p:nvSpPr>
        <p:spPr>
          <a:xfrm rot="10800000">
            <a:off x="4170942" y="3657889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2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8422</TotalTime>
  <Words>663</Words>
  <Application>Microsoft Office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Courier New</vt:lpstr>
      <vt:lpstr>Times New Roman</vt:lpstr>
      <vt:lpstr>Default Design</vt:lpstr>
      <vt:lpstr>Document</vt:lpstr>
      <vt:lpstr> Logical Operators in JavaScript </vt:lpstr>
      <vt:lpstr>Agenda</vt:lpstr>
      <vt:lpstr>The logical operators</vt:lpstr>
      <vt:lpstr>Some examples</vt:lpstr>
      <vt:lpstr>Consider this:</vt:lpstr>
      <vt:lpstr>Rewritten using the &amp;&amp; operator:</vt:lpstr>
      <vt:lpstr>Can you find the logic error?</vt:lpstr>
      <vt:lpstr>Let’s try another one…</vt:lpstr>
      <vt:lpstr>Find the logic error …</vt:lpstr>
      <vt:lpstr>Order of precedence for logical operators</vt:lpstr>
      <vt:lpstr>Why are we learning this again?</vt:lpstr>
      <vt:lpstr>Why are we learning this again? (2)</vt:lpstr>
      <vt:lpstr>Time for some practice</vt:lpstr>
    </vt:vector>
  </TitlesOfParts>
  <Company>Mike Murach &amp;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Taha Havakhor</cp:lastModifiedBy>
  <cp:revision>217</cp:revision>
  <dcterms:created xsi:type="dcterms:W3CDTF">2010-11-30T18:46:51Z</dcterms:created>
  <dcterms:modified xsi:type="dcterms:W3CDTF">2020-09-22T12:25:41Z</dcterms:modified>
</cp:coreProperties>
</file>