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4"/>
  </p:notesMasterIdLst>
  <p:handoutMasterIdLst>
    <p:handoutMasterId r:id="rId15"/>
  </p:handoutMasterIdLst>
  <p:sldIdLst>
    <p:sldId id="279" r:id="rId2"/>
    <p:sldId id="454" r:id="rId3"/>
    <p:sldId id="480" r:id="rId4"/>
    <p:sldId id="487" r:id="rId5"/>
    <p:sldId id="470" r:id="rId6"/>
    <p:sldId id="483" r:id="rId7"/>
    <p:sldId id="472" r:id="rId8"/>
    <p:sldId id="490" r:id="rId9"/>
    <p:sldId id="481" r:id="rId10"/>
    <p:sldId id="488" r:id="rId11"/>
    <p:sldId id="482" r:id="rId12"/>
    <p:sldId id="4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emy Shafer" initials="JS" lastIdx="1" clrIdx="0">
    <p:extLst>
      <p:ext uri="{19B8F6BF-5375-455C-9EA6-DF929625EA0E}">
        <p15:presenceInfo xmlns:p15="http://schemas.microsoft.com/office/powerpoint/2012/main" userId="222115923638f96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29" autoAdjust="0"/>
  </p:normalViewPr>
  <p:slideViewPr>
    <p:cSldViewPr>
      <p:cViewPr varScale="1">
        <p:scale>
          <a:sx n="94" d="100"/>
          <a:sy n="94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9/29/2020</a:t>
            </a:fld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8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Loops and Arrays</a:t>
            </a:r>
            <a:br>
              <a:rPr lang="en-US" sz="3200" dirty="0">
                <a:solidFill>
                  <a:schemeClr val="bg1"/>
                </a:solidFill>
                <a:latin typeface="Arial" charset="0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in JavaScript 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/>
              <a:t>MIS 2402</a:t>
            </a:r>
            <a:endParaRPr lang="en-US" sz="1800" dirty="0"/>
          </a:p>
          <a:p>
            <a:pPr algn="ctr" eaLnBrk="1" hangingPunct="1"/>
            <a:r>
              <a:rPr lang="en-US" sz="1800" dirty="0"/>
              <a:t>Department 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B8465-5F94-45FF-9968-EEEFA3105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5E1055-B1D2-4367-8675-7F38CA265A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E8266D-EED4-41E2-8928-8594CAD2B8EC}"/>
              </a:ext>
            </a:extLst>
          </p:cNvPr>
          <p:cNvSpPr txBox="1"/>
          <p:nvPr/>
        </p:nvSpPr>
        <p:spPr>
          <a:xfrm>
            <a:off x="381000" y="1295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Loops can be used to generate repetitive blocks of text.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E3443A-CD83-46AA-9363-3790D3131258}"/>
              </a:ext>
            </a:extLst>
          </p:cNvPr>
          <p:cNvSpPr txBox="1"/>
          <p:nvPr/>
        </p:nvSpPr>
        <p:spPr>
          <a:xfrm>
            <a:off x="381000" y="3129202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Loops can be nested inside other loops</a:t>
            </a:r>
          </a:p>
        </p:txBody>
      </p:sp>
      <p:pic>
        <p:nvPicPr>
          <p:cNvPr id="7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829D4DCA-E2F2-489A-A4DC-12B3553AE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428" y="1952240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BF95B9-F741-4F18-B681-EF2D974DB4F5}"/>
              </a:ext>
            </a:extLst>
          </p:cNvPr>
          <p:cNvSpPr txBox="1"/>
          <p:nvPr/>
        </p:nvSpPr>
        <p:spPr>
          <a:xfrm>
            <a:off x="380652" y="1942715"/>
            <a:ext cx="7197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 (see loop04.html in loopexamples.zip)</a:t>
            </a:r>
          </a:p>
        </p:txBody>
      </p:sp>
      <p:pic>
        <p:nvPicPr>
          <p:cNvPr id="9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30EAADC7-A768-4CF8-9788-15EDDC13C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811" y="3776517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41DD00-B027-467C-9CF1-24D4CBE834CD}"/>
              </a:ext>
            </a:extLst>
          </p:cNvPr>
          <p:cNvSpPr txBox="1"/>
          <p:nvPr/>
        </p:nvSpPr>
        <p:spPr>
          <a:xfrm>
            <a:off x="380035" y="3766992"/>
            <a:ext cx="7197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 (see loop05.html in loopexamples.zip)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39AEE0-8AB6-4979-A058-EDDD7B22168E}"/>
              </a:ext>
            </a:extLst>
          </p:cNvPr>
          <p:cNvSpPr txBox="1"/>
          <p:nvPr/>
        </p:nvSpPr>
        <p:spPr>
          <a:xfrm>
            <a:off x="419100" y="4784976"/>
            <a:ext cx="8305800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solidFill>
                  <a:schemeClr val="dk1"/>
                </a:solidFill>
                <a:latin typeface="+mn-lt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r>
              <a:rPr lang="en-US" dirty="0"/>
              <a:t>ALERT! – In that last example we use the jQuery .append() method to add text to a message div tag.  Appending text is different from </a:t>
            </a:r>
            <a:r>
              <a:rPr lang="en-US"/>
              <a:t>replacing text!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8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DC143-8770-4A95-B745-B39ABC05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 what are loops good for?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45EB42-1906-45E1-80D6-38118B798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5F4C90-9045-4973-A856-C4E3E6507C3D}"/>
              </a:ext>
            </a:extLst>
          </p:cNvPr>
          <p:cNvSpPr txBox="1"/>
          <p:nvPr/>
        </p:nvSpPr>
        <p:spPr>
          <a:xfrm>
            <a:off x="598371" y="4981153"/>
            <a:ext cx="7696200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NOTE!  Loops are often used </a:t>
            </a:r>
            <a:r>
              <a:rPr lang="en-US" i="1" dirty="0"/>
              <a:t>in combination</a:t>
            </a:r>
            <a:r>
              <a:rPr lang="en-US" dirty="0"/>
              <a:t> with other loops, conditional statements, and functions!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DB6E6-5075-4537-A563-F74D4CD90C8E}"/>
              </a:ext>
            </a:extLst>
          </p:cNvPr>
          <p:cNvSpPr txBox="1"/>
          <p:nvPr/>
        </p:nvSpPr>
        <p:spPr>
          <a:xfrm>
            <a:off x="445971" y="837398"/>
            <a:ext cx="8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Performing a calculation that requires iterations.</a:t>
            </a:r>
          </a:p>
          <a:p>
            <a:endParaRPr lang="en-US" dirty="0"/>
          </a:p>
          <a:p>
            <a:r>
              <a:rPr lang="en-US" dirty="0"/>
              <a:t>-OR- </a:t>
            </a:r>
            <a:br>
              <a:rPr lang="en-US" dirty="0"/>
            </a:br>
            <a:endParaRPr lang="en-US" dirty="0"/>
          </a:p>
          <a:p>
            <a:r>
              <a:rPr lang="en-US" dirty="0"/>
              <a:t>Generating repetitive text. Sometimes that text is HTML.  Tags like these can often be generated with a loop: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&lt;table&gt; rows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&lt;select&gt; options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&lt;ul&gt; items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/>
              <a:t>&lt;</a:t>
            </a:r>
            <a:r>
              <a:rPr lang="en-US" dirty="0" err="1"/>
              <a:t>ol</a:t>
            </a:r>
            <a:r>
              <a:rPr lang="en-US" dirty="0"/>
              <a:t>&gt; items.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age result for loops">
            <a:extLst>
              <a:ext uri="{FF2B5EF4-FFF2-40B4-BE49-F238E27FC236}">
                <a16:creationId xmlns:a16="http://schemas.microsoft.com/office/drawing/2014/main" id="{E32B2D72-9818-4EA9-942F-5BCF77746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54"/>
          <a:stretch/>
        </p:blipFill>
        <p:spPr bwMode="auto">
          <a:xfrm>
            <a:off x="0" y="797708"/>
            <a:ext cx="9144000" cy="5298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let’s work on an exercise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/>
              <a:t>Syntax for writing “for” loops in JavaScript</a:t>
            </a:r>
          </a:p>
          <a:p>
            <a:r>
              <a:rPr lang="en-US" dirty="0"/>
              <a:t>Some practical examples of loops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F31C-1EF1-0B4E-A451-DD543CFEC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D02E-7444-4A42-AEE8-E319B2BF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loop?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BD682D-BFD0-426B-B7E7-6867B6A8E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62394F-6247-468B-8CAB-E138F88B6A63}"/>
              </a:ext>
            </a:extLst>
          </p:cNvPr>
          <p:cNvSpPr txBox="1"/>
          <p:nvPr/>
        </p:nvSpPr>
        <p:spPr>
          <a:xfrm>
            <a:off x="4953000" y="1143000"/>
            <a:ext cx="350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programming, a “loop” is a series of commands (called “a block of code”) that repeats for a specified number of iterations.  </a:t>
            </a:r>
          </a:p>
          <a:p>
            <a:endParaRPr lang="en-US" dirty="0"/>
          </a:p>
          <a:p>
            <a:r>
              <a:rPr lang="en-US" dirty="0"/>
              <a:t>It’s a programmatic way of doing the same thing over and over again.</a:t>
            </a:r>
          </a:p>
        </p:txBody>
      </p:sp>
      <p:pic>
        <p:nvPicPr>
          <p:cNvPr id="20482" name="Picture 2" descr="Image result for loop roller coaster">
            <a:extLst>
              <a:ext uri="{FF2B5EF4-FFF2-40B4-BE49-F238E27FC236}">
                <a16:creationId xmlns:a16="http://schemas.microsoft.com/office/drawing/2014/main" id="{BEBC2BC7-E986-43EA-8FBA-1B8239EFC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92200"/>
            <a:ext cx="3505200" cy="46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13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D02E-7444-4A42-AEE8-E319B2BF8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BD682D-BFD0-426B-B7E7-6867B6A8E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62394F-6247-468B-8CAB-E138F88B6A63}"/>
              </a:ext>
            </a:extLst>
          </p:cNvPr>
          <p:cNvSpPr txBox="1"/>
          <p:nvPr/>
        </p:nvSpPr>
        <p:spPr>
          <a:xfrm>
            <a:off x="2667000" y="838200"/>
            <a:ext cx="6315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JavaScript supports several different kinds of loop structures.  </a:t>
            </a:r>
          </a:p>
          <a:p>
            <a:endParaRPr lang="en-US" dirty="0"/>
          </a:p>
        </p:txBody>
      </p:sp>
      <p:pic>
        <p:nvPicPr>
          <p:cNvPr id="7" name="Picture 2" descr="Image result for advisory clipart">
            <a:extLst>
              <a:ext uri="{FF2B5EF4-FFF2-40B4-BE49-F238E27FC236}">
                <a16:creationId xmlns:a16="http://schemas.microsoft.com/office/drawing/2014/main" id="{A5CCFE8E-D737-4E91-A358-DF721ACFC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55044"/>
            <a:ext cx="2143927" cy="2143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195D82-C123-4CED-B5E7-803CFAE215BC}"/>
              </a:ext>
            </a:extLst>
          </p:cNvPr>
          <p:cNvSpPr txBox="1"/>
          <p:nvPr/>
        </p:nvSpPr>
        <p:spPr>
          <a:xfrm>
            <a:off x="342899" y="2914012"/>
            <a:ext cx="86393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those structures do similar things.  In most situations, they are interchangeable!</a:t>
            </a:r>
          </a:p>
          <a:p>
            <a:endParaRPr lang="en-US" dirty="0"/>
          </a:p>
          <a:p>
            <a:r>
              <a:rPr lang="en-US" dirty="0"/>
              <a:t>In this class, we will only use the first one:  the “for” loop.</a:t>
            </a:r>
          </a:p>
          <a:p>
            <a:endParaRPr lang="en-US" dirty="0"/>
          </a:p>
          <a:p>
            <a:r>
              <a:rPr lang="en-US" dirty="0"/>
              <a:t>For the new programmer, learning one general purpose loop structure and knowing it well, is better than trying to learn several different structures, each with a slightly different syntax!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4D644F-0845-4996-93BE-B13058365406}"/>
              </a:ext>
            </a:extLst>
          </p:cNvPr>
          <p:cNvSpPr txBox="1"/>
          <p:nvPr/>
        </p:nvSpPr>
        <p:spPr>
          <a:xfrm>
            <a:off x="2743200" y="1676400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for/in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for/of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11153D-076D-44BD-8A5F-9EE524F69CFE}"/>
              </a:ext>
            </a:extLst>
          </p:cNvPr>
          <p:cNvSpPr txBox="1"/>
          <p:nvPr/>
        </p:nvSpPr>
        <p:spPr>
          <a:xfrm>
            <a:off x="4876800" y="16764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do/while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27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842E-B720-804C-A8A2-E49C258D6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syntax of a JavaScript for loop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834458-D1EE-E840-B468-AB20232DB6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C70138C-A460-374F-93A3-CF916C4D6B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14084"/>
              </p:ext>
            </p:extLst>
          </p:nvPr>
        </p:nvGraphicFramePr>
        <p:xfrm>
          <a:off x="174625" y="1828800"/>
          <a:ext cx="8783638" cy="315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2" name="Document" r:id="rId4" imgW="7546031" imgH="2703042" progId="Word.Document.12">
                  <p:embed/>
                </p:oleObj>
              </mc:Choice>
              <mc:Fallback>
                <p:oleObj name="Document" r:id="rId4" imgW="7546031" imgH="2703042" progId="Word.Document.12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4625" y="1828800"/>
                        <a:ext cx="8783638" cy="3157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>
            <a:extLst>
              <a:ext uri="{FF2B5EF4-FFF2-40B4-BE49-F238E27FC236}">
                <a16:creationId xmlns:a16="http://schemas.microsoft.com/office/drawing/2014/main" id="{D84DA51E-5F17-654C-8C85-ADF50F71DC2E}"/>
              </a:ext>
            </a:extLst>
          </p:cNvPr>
          <p:cNvSpPr/>
          <p:nvPr/>
        </p:nvSpPr>
        <p:spPr>
          <a:xfrm rot="8732677">
            <a:off x="1802311" y="1328167"/>
            <a:ext cx="457200" cy="317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CC7A48AC-D122-1545-87AA-E37F00A94778}"/>
              </a:ext>
            </a:extLst>
          </p:cNvPr>
          <p:cNvSpPr/>
          <p:nvPr/>
        </p:nvSpPr>
        <p:spPr>
          <a:xfrm rot="8732677">
            <a:off x="4661467" y="1334154"/>
            <a:ext cx="457200" cy="317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Up Arrow 8">
            <a:extLst>
              <a:ext uri="{FF2B5EF4-FFF2-40B4-BE49-F238E27FC236}">
                <a16:creationId xmlns:a16="http://schemas.microsoft.com/office/drawing/2014/main" id="{3B12304D-7384-6D4C-9A78-9069CB668365}"/>
              </a:ext>
            </a:extLst>
          </p:cNvPr>
          <p:cNvSpPr/>
          <p:nvPr/>
        </p:nvSpPr>
        <p:spPr>
          <a:xfrm rot="8732677">
            <a:off x="6391178" y="1327238"/>
            <a:ext cx="457200" cy="317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EE710D-048D-4979-B6D6-C1A4D0B64755}"/>
              </a:ext>
            </a:extLst>
          </p:cNvPr>
          <p:cNvSpPr txBox="1"/>
          <p:nvPr/>
        </p:nvSpPr>
        <p:spPr>
          <a:xfrm>
            <a:off x="135732" y="2971800"/>
            <a:ext cx="867334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+mn-lt"/>
              </a:rPr>
              <a:t>For example: Write the numbers 1 to 3 to the console.</a:t>
            </a:r>
          </a:p>
          <a:p>
            <a:endParaRPr lang="en-US" b="1" dirty="0">
              <a:solidFill>
                <a:schemeClr val="accent2"/>
              </a:solidFill>
              <a:latin typeface="+mn-lt"/>
            </a:endParaRPr>
          </a:p>
          <a:p>
            <a:endParaRPr lang="en-US" b="1" dirty="0">
              <a:solidFill>
                <a:schemeClr val="accent2"/>
              </a:solidFill>
              <a:latin typeface="+mn-lt"/>
            </a:endParaRPr>
          </a:p>
          <a:p>
            <a:endParaRPr lang="en-US" b="1" dirty="0">
              <a:solidFill>
                <a:schemeClr val="accent2"/>
              </a:solidFill>
              <a:latin typeface="+mn-lt"/>
            </a:endParaRPr>
          </a:p>
          <a:p>
            <a:endParaRPr lang="en-US" b="1" dirty="0">
              <a:solidFill>
                <a:schemeClr val="accent2"/>
              </a:solidFill>
              <a:latin typeface="+mn-lt"/>
            </a:endParaRPr>
          </a:p>
          <a:p>
            <a:endParaRPr lang="en-US" b="1" dirty="0">
              <a:solidFill>
                <a:schemeClr val="accent2"/>
              </a:solidFill>
              <a:latin typeface="+mn-lt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(let x = 1; x &lt;= 3; x++) 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console.log(x);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1F65AF-045A-41B7-964A-4E85D3FAD0E3}"/>
              </a:ext>
            </a:extLst>
          </p:cNvPr>
          <p:cNvSpPr txBox="1"/>
          <p:nvPr/>
        </p:nvSpPr>
        <p:spPr>
          <a:xfrm>
            <a:off x="218127" y="3632537"/>
            <a:ext cx="1739574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x is declared and assigned a value.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3BE0EB-D511-46F7-8A78-5F5EA0725754}"/>
              </a:ext>
            </a:extLst>
          </p:cNvPr>
          <p:cNvSpPr txBox="1"/>
          <p:nvPr/>
        </p:nvSpPr>
        <p:spPr>
          <a:xfrm>
            <a:off x="2527867" y="3534698"/>
            <a:ext cx="236220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loop continues while this expression is true.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D1C4F3-4C4C-4197-AA43-E7E031080E30}"/>
              </a:ext>
            </a:extLst>
          </p:cNvPr>
          <p:cNvSpPr txBox="1"/>
          <p:nvPr/>
        </p:nvSpPr>
        <p:spPr>
          <a:xfrm>
            <a:off x="5503735" y="3773708"/>
            <a:ext cx="23622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A shorthand way of saying x = x + 1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B71AB2-C1DC-40FD-9F4C-47F5B82FAC48}"/>
              </a:ext>
            </a:extLst>
          </p:cNvPr>
          <p:cNvSpPr txBox="1"/>
          <p:nvPr/>
        </p:nvSpPr>
        <p:spPr>
          <a:xfrm>
            <a:off x="6248400" y="5117702"/>
            <a:ext cx="23622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The code block begins and ends.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0473BCE-A91C-4B56-BC4D-8F72A7272A31}"/>
              </a:ext>
            </a:extLst>
          </p:cNvPr>
          <p:cNvCxnSpPr>
            <a:cxnSpLocks/>
          </p:cNvCxnSpPr>
          <p:nvPr/>
        </p:nvCxnSpPr>
        <p:spPr>
          <a:xfrm>
            <a:off x="1066800" y="4648200"/>
            <a:ext cx="381000" cy="42071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BC8F1BE-A585-4A91-BA46-DA8B6E915A2A}"/>
              </a:ext>
            </a:extLst>
          </p:cNvPr>
          <p:cNvCxnSpPr>
            <a:cxnSpLocks/>
          </p:cNvCxnSpPr>
          <p:nvPr/>
        </p:nvCxnSpPr>
        <p:spPr>
          <a:xfrm flipH="1">
            <a:off x="2971800" y="4726126"/>
            <a:ext cx="304800" cy="387133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0534BB9-D9C5-40E6-9E05-807D8D05DB53}"/>
              </a:ext>
            </a:extLst>
          </p:cNvPr>
          <p:cNvCxnSpPr>
            <a:cxnSpLocks/>
          </p:cNvCxnSpPr>
          <p:nvPr/>
        </p:nvCxnSpPr>
        <p:spPr>
          <a:xfrm flipH="1">
            <a:off x="4114800" y="4648200"/>
            <a:ext cx="1388936" cy="46505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DB4D468-F825-45AB-8ACF-7D5712E94B25}"/>
              </a:ext>
            </a:extLst>
          </p:cNvPr>
          <p:cNvCxnSpPr>
            <a:cxnSpLocks/>
          </p:cNvCxnSpPr>
          <p:nvPr/>
        </p:nvCxnSpPr>
        <p:spPr>
          <a:xfrm flipH="1" flipV="1">
            <a:off x="4809268" y="5352269"/>
            <a:ext cx="1289942" cy="119376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32E9F25-4588-4D56-AE30-4F8E8F9DF62B}"/>
              </a:ext>
            </a:extLst>
          </p:cNvPr>
          <p:cNvCxnSpPr>
            <a:cxnSpLocks/>
          </p:cNvCxnSpPr>
          <p:nvPr/>
        </p:nvCxnSpPr>
        <p:spPr>
          <a:xfrm flipH="1">
            <a:off x="457200" y="5693361"/>
            <a:ext cx="5642010" cy="263591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8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4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063D-01CC-4673-8A2E-F4807208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that with some animation 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C47DE-94A4-42A8-A0B8-F9AD3FD324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F7D3F7-7DBF-4B83-BFD9-027C3F3E6F13}"/>
              </a:ext>
            </a:extLst>
          </p:cNvPr>
          <p:cNvSpPr txBox="1"/>
          <p:nvPr/>
        </p:nvSpPr>
        <p:spPr>
          <a:xfrm>
            <a:off x="457200" y="106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E59D15-E051-41D8-B6DE-B9111D3CEDE2}"/>
              </a:ext>
            </a:extLst>
          </p:cNvPr>
          <p:cNvSpPr txBox="1"/>
          <p:nvPr/>
        </p:nvSpPr>
        <p:spPr>
          <a:xfrm>
            <a:off x="5791200" y="1066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computer’s memory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28B817-AB65-4E4A-8600-70CE982871B3}"/>
              </a:ext>
            </a:extLst>
          </p:cNvPr>
          <p:cNvCxnSpPr>
            <a:cxnSpLocks/>
          </p:cNvCxnSpPr>
          <p:nvPr/>
        </p:nvCxnSpPr>
        <p:spPr>
          <a:xfrm>
            <a:off x="5410200" y="1066800"/>
            <a:ext cx="0" cy="46482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6262CB-AE06-40EE-81F3-52EDC77D05CB}"/>
              </a:ext>
            </a:extLst>
          </p:cNvPr>
          <p:cNvCxnSpPr>
            <a:cxnSpLocks/>
          </p:cNvCxnSpPr>
          <p:nvPr/>
        </p:nvCxnSpPr>
        <p:spPr>
          <a:xfrm>
            <a:off x="457200" y="3505200"/>
            <a:ext cx="4953000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D9FFC0F-ADA2-4603-8A7C-C38CFA6AA9DF}"/>
              </a:ext>
            </a:extLst>
          </p:cNvPr>
          <p:cNvSpPr txBox="1"/>
          <p:nvPr/>
        </p:nvSpPr>
        <p:spPr>
          <a:xfrm>
            <a:off x="377792" y="3600713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console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2512DF-2689-4D74-B45C-6DF362E1D5DD}"/>
              </a:ext>
            </a:extLst>
          </p:cNvPr>
          <p:cNvSpPr/>
          <p:nvPr/>
        </p:nvSpPr>
        <p:spPr>
          <a:xfrm>
            <a:off x="453992" y="167416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console.log("Starting");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(let x = 1; x &lt;= 3; x++)  {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console.log(x);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5" name="Arrow: Right 9">
            <a:extLst>
              <a:ext uri="{FF2B5EF4-FFF2-40B4-BE49-F238E27FC236}">
                <a16:creationId xmlns:a16="http://schemas.microsoft.com/office/drawing/2014/main" id="{F918BF60-6A2F-47AF-A4A4-37F92C758ACE}"/>
              </a:ext>
            </a:extLst>
          </p:cNvPr>
          <p:cNvSpPr/>
          <p:nvPr/>
        </p:nvSpPr>
        <p:spPr>
          <a:xfrm rot="10800000">
            <a:off x="3886200" y="1757065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D83289-B985-465E-8044-40D390944569}"/>
              </a:ext>
            </a:extLst>
          </p:cNvPr>
          <p:cNvSpPr/>
          <p:nvPr/>
        </p:nvSpPr>
        <p:spPr>
          <a:xfrm>
            <a:off x="415892" y="42412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Starting</a:t>
            </a:r>
          </a:p>
        </p:txBody>
      </p:sp>
      <p:sp>
        <p:nvSpPr>
          <p:cNvPr id="17" name="Arrow: Right 9">
            <a:extLst>
              <a:ext uri="{FF2B5EF4-FFF2-40B4-BE49-F238E27FC236}">
                <a16:creationId xmlns:a16="http://schemas.microsoft.com/office/drawing/2014/main" id="{4CE9F3B2-450D-4A5C-A3DA-861231A2FAE8}"/>
              </a:ext>
            </a:extLst>
          </p:cNvPr>
          <p:cNvSpPr/>
          <p:nvPr/>
        </p:nvSpPr>
        <p:spPr>
          <a:xfrm rot="7488103">
            <a:off x="1823522" y="1767255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8A736ABF-093A-4983-9D44-61268BD73070}"/>
              </a:ext>
            </a:extLst>
          </p:cNvPr>
          <p:cNvSpPr/>
          <p:nvPr/>
        </p:nvSpPr>
        <p:spPr>
          <a:xfrm>
            <a:off x="5715001" y="2018149"/>
            <a:ext cx="3047983" cy="15825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x = 1</a:t>
            </a:r>
          </a:p>
        </p:txBody>
      </p:sp>
      <p:sp>
        <p:nvSpPr>
          <p:cNvPr id="19" name="Arrow: Right 9">
            <a:extLst>
              <a:ext uri="{FF2B5EF4-FFF2-40B4-BE49-F238E27FC236}">
                <a16:creationId xmlns:a16="http://schemas.microsoft.com/office/drawing/2014/main" id="{E57D4313-6D3C-4228-A21D-F6558D5AB936}"/>
              </a:ext>
            </a:extLst>
          </p:cNvPr>
          <p:cNvSpPr/>
          <p:nvPr/>
        </p:nvSpPr>
        <p:spPr>
          <a:xfrm rot="7488103">
            <a:off x="3057298" y="1782094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9">
            <a:extLst>
              <a:ext uri="{FF2B5EF4-FFF2-40B4-BE49-F238E27FC236}">
                <a16:creationId xmlns:a16="http://schemas.microsoft.com/office/drawing/2014/main" id="{66845916-3FD0-492E-BF12-1663B14FF007}"/>
              </a:ext>
            </a:extLst>
          </p:cNvPr>
          <p:cNvSpPr/>
          <p:nvPr/>
        </p:nvSpPr>
        <p:spPr>
          <a:xfrm rot="10800000">
            <a:off x="3209698" y="231009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656C5D-8DF3-460E-9EDF-3851CE45C3E2}"/>
              </a:ext>
            </a:extLst>
          </p:cNvPr>
          <p:cNvSpPr/>
          <p:nvPr/>
        </p:nvSpPr>
        <p:spPr>
          <a:xfrm>
            <a:off x="397565" y="45774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2" name="Arrow: Right 9">
            <a:extLst>
              <a:ext uri="{FF2B5EF4-FFF2-40B4-BE49-F238E27FC236}">
                <a16:creationId xmlns:a16="http://schemas.microsoft.com/office/drawing/2014/main" id="{63C82831-9E42-406E-8C4F-E58E556164DF}"/>
              </a:ext>
            </a:extLst>
          </p:cNvPr>
          <p:cNvSpPr/>
          <p:nvPr/>
        </p:nvSpPr>
        <p:spPr>
          <a:xfrm rot="7488103">
            <a:off x="4034926" y="1812203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E952F7-04A6-471B-9BDC-3EE055A6E293}"/>
              </a:ext>
            </a:extLst>
          </p:cNvPr>
          <p:cNvSpPr txBox="1"/>
          <p:nvPr/>
        </p:nvSpPr>
        <p:spPr>
          <a:xfrm>
            <a:off x="6629400" y="2571175"/>
            <a:ext cx="16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rrow: Right 9">
            <a:extLst>
              <a:ext uri="{FF2B5EF4-FFF2-40B4-BE49-F238E27FC236}">
                <a16:creationId xmlns:a16="http://schemas.microsoft.com/office/drawing/2014/main" id="{902EF769-0CEF-474B-99FA-6641BD17086C}"/>
              </a:ext>
            </a:extLst>
          </p:cNvPr>
          <p:cNvSpPr/>
          <p:nvPr/>
        </p:nvSpPr>
        <p:spPr>
          <a:xfrm rot="7488103">
            <a:off x="3084041" y="1783074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Right 9">
            <a:extLst>
              <a:ext uri="{FF2B5EF4-FFF2-40B4-BE49-F238E27FC236}">
                <a16:creationId xmlns:a16="http://schemas.microsoft.com/office/drawing/2014/main" id="{0B2ED1B4-E149-4D42-A601-2BB1FC302EF5}"/>
              </a:ext>
            </a:extLst>
          </p:cNvPr>
          <p:cNvSpPr/>
          <p:nvPr/>
        </p:nvSpPr>
        <p:spPr>
          <a:xfrm rot="10800000">
            <a:off x="3209698" y="231009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52011F4-67FC-4FA7-A82E-C24B4AD6C74A}"/>
              </a:ext>
            </a:extLst>
          </p:cNvPr>
          <p:cNvSpPr/>
          <p:nvPr/>
        </p:nvSpPr>
        <p:spPr>
          <a:xfrm>
            <a:off x="397565" y="48645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6" name="Arrow: Right 9">
            <a:extLst>
              <a:ext uri="{FF2B5EF4-FFF2-40B4-BE49-F238E27FC236}">
                <a16:creationId xmlns:a16="http://schemas.microsoft.com/office/drawing/2014/main" id="{592FF30B-A116-4FE9-AE7F-AC11F80F07BA}"/>
              </a:ext>
            </a:extLst>
          </p:cNvPr>
          <p:cNvSpPr/>
          <p:nvPr/>
        </p:nvSpPr>
        <p:spPr>
          <a:xfrm rot="7488103">
            <a:off x="4034926" y="1799001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452D36E-49CB-4797-9DE2-8314D30C0D3C}"/>
              </a:ext>
            </a:extLst>
          </p:cNvPr>
          <p:cNvSpPr txBox="1"/>
          <p:nvPr/>
        </p:nvSpPr>
        <p:spPr>
          <a:xfrm>
            <a:off x="6902442" y="2571175"/>
            <a:ext cx="16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rrow: Right 9">
            <a:extLst>
              <a:ext uri="{FF2B5EF4-FFF2-40B4-BE49-F238E27FC236}">
                <a16:creationId xmlns:a16="http://schemas.microsoft.com/office/drawing/2014/main" id="{8166DDFA-E8F9-49B4-A57E-5F641D9E1A29}"/>
              </a:ext>
            </a:extLst>
          </p:cNvPr>
          <p:cNvSpPr/>
          <p:nvPr/>
        </p:nvSpPr>
        <p:spPr>
          <a:xfrm rot="7488103">
            <a:off x="3050812" y="1783074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9">
            <a:extLst>
              <a:ext uri="{FF2B5EF4-FFF2-40B4-BE49-F238E27FC236}">
                <a16:creationId xmlns:a16="http://schemas.microsoft.com/office/drawing/2014/main" id="{1FF20036-45A9-49DB-9415-CA33E33C270C}"/>
              </a:ext>
            </a:extLst>
          </p:cNvPr>
          <p:cNvSpPr/>
          <p:nvPr/>
        </p:nvSpPr>
        <p:spPr>
          <a:xfrm rot="10800000">
            <a:off x="3203212" y="2303505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3E63562-57D0-4C8A-B2C2-B96CD6F81EDD}"/>
              </a:ext>
            </a:extLst>
          </p:cNvPr>
          <p:cNvSpPr/>
          <p:nvPr/>
        </p:nvSpPr>
        <p:spPr>
          <a:xfrm>
            <a:off x="397565" y="515166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1" name="Arrow: Right 9">
            <a:extLst>
              <a:ext uri="{FF2B5EF4-FFF2-40B4-BE49-F238E27FC236}">
                <a16:creationId xmlns:a16="http://schemas.microsoft.com/office/drawing/2014/main" id="{AC1A33EA-FFDE-4071-B3D2-21B4EB9B8C41}"/>
              </a:ext>
            </a:extLst>
          </p:cNvPr>
          <p:cNvSpPr/>
          <p:nvPr/>
        </p:nvSpPr>
        <p:spPr>
          <a:xfrm rot="7488103">
            <a:off x="4034926" y="1792002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C4A02F-F289-4CEF-91A1-FD2886840816}"/>
              </a:ext>
            </a:extLst>
          </p:cNvPr>
          <p:cNvSpPr txBox="1"/>
          <p:nvPr/>
        </p:nvSpPr>
        <p:spPr>
          <a:xfrm>
            <a:off x="7162800" y="2564590"/>
            <a:ext cx="167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Arrow: Right 9">
            <a:extLst>
              <a:ext uri="{FF2B5EF4-FFF2-40B4-BE49-F238E27FC236}">
                <a16:creationId xmlns:a16="http://schemas.microsoft.com/office/drawing/2014/main" id="{5FDE9D60-657C-4FBF-8977-0671C9BEBC1D}"/>
              </a:ext>
            </a:extLst>
          </p:cNvPr>
          <p:cNvSpPr/>
          <p:nvPr/>
        </p:nvSpPr>
        <p:spPr>
          <a:xfrm rot="7488103">
            <a:off x="3050810" y="179749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9">
            <a:extLst>
              <a:ext uri="{FF2B5EF4-FFF2-40B4-BE49-F238E27FC236}">
                <a16:creationId xmlns:a16="http://schemas.microsoft.com/office/drawing/2014/main" id="{E8900AEA-3531-4013-A7B4-8822044B40AA}"/>
              </a:ext>
            </a:extLst>
          </p:cNvPr>
          <p:cNvSpPr/>
          <p:nvPr/>
        </p:nvSpPr>
        <p:spPr>
          <a:xfrm rot="10800000">
            <a:off x="689824" y="279647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659A1D-0656-49C5-89AC-F11206D4CD2C}"/>
              </a:ext>
            </a:extLst>
          </p:cNvPr>
          <p:cNvSpPr txBox="1"/>
          <p:nvPr/>
        </p:nvSpPr>
        <p:spPr>
          <a:xfrm>
            <a:off x="689824" y="5693256"/>
            <a:ext cx="799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This code can be found in loopexamples.zip, loop01.html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6A9D89-F214-44C1-AE49-16F2BF7755F7}"/>
              </a:ext>
            </a:extLst>
          </p:cNvPr>
          <p:cNvSpPr/>
          <p:nvPr/>
        </p:nvSpPr>
        <p:spPr>
          <a:xfrm>
            <a:off x="5562600" y="1920887"/>
            <a:ext cx="3272561" cy="36001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3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 animBg="1"/>
      <p:bldP spid="9" grpId="0"/>
      <p:bldP spid="23" grpId="0" animBg="1"/>
      <p:bldP spid="24" grpId="0" animBg="1"/>
      <p:bldP spid="25" grpId="0"/>
      <p:bldP spid="26" grpId="0" animBg="1"/>
      <p:bldP spid="27" grpId="0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FF01-F7E6-B545-9352-40C4F055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(simple) example of a for loop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A4422F-F399-B040-A055-4B89F3854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AA7E6FF-80CA-4962-999C-4F65E41D2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377363"/>
              </p:ext>
            </p:extLst>
          </p:nvPr>
        </p:nvGraphicFramePr>
        <p:xfrm>
          <a:off x="682625" y="1082675"/>
          <a:ext cx="8482013" cy="367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2" name="Document" r:id="rId3" imgW="7546031" imgH="3261979" progId="Word.Document.12">
                  <p:embed/>
                </p:oleObj>
              </mc:Choice>
              <mc:Fallback>
                <p:oleObj name="Document" r:id="rId3" imgW="7546031" imgH="3261979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C70138C-A460-374F-93A3-CF916C4D6B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2625" y="1082675"/>
                        <a:ext cx="8482013" cy="3678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730A72-6615-4185-854B-5A6631B28C82}"/>
              </a:ext>
            </a:extLst>
          </p:cNvPr>
          <p:cNvSpPr txBox="1"/>
          <p:nvPr/>
        </p:nvSpPr>
        <p:spPr>
          <a:xfrm>
            <a:off x="5111786" y="2583031"/>
            <a:ext cx="3498813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We’re using this variable to control the number of iterations.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FC59C5A-A8A6-4398-AB66-1AE77E39A0A4}"/>
              </a:ext>
            </a:extLst>
          </p:cNvPr>
          <p:cNvCxnSpPr>
            <a:cxnSpLocks/>
          </p:cNvCxnSpPr>
          <p:nvPr/>
        </p:nvCxnSpPr>
        <p:spPr>
          <a:xfrm flipH="1">
            <a:off x="3483961" y="3257469"/>
            <a:ext cx="1388936" cy="46505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BC23A30-2787-4E66-9D5E-338DDE674780}"/>
              </a:ext>
            </a:extLst>
          </p:cNvPr>
          <p:cNvCxnSpPr>
            <a:cxnSpLocks/>
          </p:cNvCxnSpPr>
          <p:nvPr/>
        </p:nvCxnSpPr>
        <p:spPr>
          <a:xfrm flipH="1">
            <a:off x="5334000" y="3429000"/>
            <a:ext cx="533400" cy="445928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45CCB6D-D600-4EF0-B628-62502E2FF64B}"/>
              </a:ext>
            </a:extLst>
          </p:cNvPr>
          <p:cNvSpPr txBox="1"/>
          <p:nvPr/>
        </p:nvSpPr>
        <p:spPr>
          <a:xfrm>
            <a:off x="228600" y="1905000"/>
            <a:ext cx="396240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Thinking ahead! We establish </a:t>
            </a:r>
            <a:br>
              <a:rPr lang="en-US" sz="2000" dirty="0"/>
            </a:br>
            <a:r>
              <a:rPr lang="en-US" sz="2000" dirty="0"/>
              <a:t>sumOfNumbers here so we can use it later in the loop.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8228990-6E9C-40EF-8312-F0A694D485A0}"/>
              </a:ext>
            </a:extLst>
          </p:cNvPr>
          <p:cNvCxnSpPr>
            <a:cxnSpLocks/>
          </p:cNvCxnSpPr>
          <p:nvPr/>
        </p:nvCxnSpPr>
        <p:spPr>
          <a:xfrm>
            <a:off x="1676400" y="3018105"/>
            <a:ext cx="457200" cy="410895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4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063D-01CC-4673-8A2E-F48072088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that with some animation …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C47DE-94A4-42A8-A0B8-F9AD3FD324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F7D3F7-7DBF-4B83-BFD9-027C3F3E6F13}"/>
              </a:ext>
            </a:extLst>
          </p:cNvPr>
          <p:cNvSpPr txBox="1"/>
          <p:nvPr/>
        </p:nvSpPr>
        <p:spPr>
          <a:xfrm>
            <a:off x="266700" y="106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E59D15-E051-41D8-B6DE-B9111D3CEDE2}"/>
              </a:ext>
            </a:extLst>
          </p:cNvPr>
          <p:cNvSpPr txBox="1"/>
          <p:nvPr/>
        </p:nvSpPr>
        <p:spPr>
          <a:xfrm>
            <a:off x="5791200" y="10668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computer’s memory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28B817-AB65-4E4A-8600-70CE982871B3}"/>
              </a:ext>
            </a:extLst>
          </p:cNvPr>
          <p:cNvCxnSpPr>
            <a:cxnSpLocks/>
          </p:cNvCxnSpPr>
          <p:nvPr/>
        </p:nvCxnSpPr>
        <p:spPr>
          <a:xfrm>
            <a:off x="5410200" y="1066800"/>
            <a:ext cx="0" cy="464820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6262CB-AE06-40EE-81F3-52EDC77D05CB}"/>
              </a:ext>
            </a:extLst>
          </p:cNvPr>
          <p:cNvCxnSpPr>
            <a:cxnSpLocks/>
          </p:cNvCxnSpPr>
          <p:nvPr/>
        </p:nvCxnSpPr>
        <p:spPr>
          <a:xfrm>
            <a:off x="457200" y="4062378"/>
            <a:ext cx="4953000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D9FFC0F-ADA2-4603-8A7C-C38CFA6AA9DF}"/>
              </a:ext>
            </a:extLst>
          </p:cNvPr>
          <p:cNvSpPr txBox="1"/>
          <p:nvPr/>
        </p:nvSpPr>
        <p:spPr>
          <a:xfrm>
            <a:off x="377792" y="4189636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console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D2512DF-2689-4D74-B45C-6DF362E1D5DD}"/>
              </a:ext>
            </a:extLst>
          </p:cNvPr>
          <p:cNvSpPr/>
          <p:nvPr/>
        </p:nvSpPr>
        <p:spPr>
          <a:xfrm>
            <a:off x="141045" y="1951672"/>
            <a:ext cx="57489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numberOfLoops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3;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(let counter=1;counter &lt;=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numberOfLoops;counter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counter;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sumOfNumbers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Arrow: Right 9">
            <a:extLst>
              <a:ext uri="{FF2B5EF4-FFF2-40B4-BE49-F238E27FC236}">
                <a16:creationId xmlns:a16="http://schemas.microsoft.com/office/drawing/2014/main" id="{F918BF60-6A2F-47AF-A4A4-37F92C758ACE}"/>
              </a:ext>
            </a:extLst>
          </p:cNvPr>
          <p:cNvSpPr/>
          <p:nvPr/>
        </p:nvSpPr>
        <p:spPr>
          <a:xfrm rot="10800000">
            <a:off x="2227669" y="1951672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D83289-B985-465E-8044-40D390944569}"/>
              </a:ext>
            </a:extLst>
          </p:cNvPr>
          <p:cNvSpPr/>
          <p:nvPr/>
        </p:nvSpPr>
        <p:spPr>
          <a:xfrm>
            <a:off x="377792" y="50033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7" name="Arrow: Right 9">
            <a:extLst>
              <a:ext uri="{FF2B5EF4-FFF2-40B4-BE49-F238E27FC236}">
                <a16:creationId xmlns:a16="http://schemas.microsoft.com/office/drawing/2014/main" id="{4CE9F3B2-450D-4A5C-A3DA-861231A2FAE8}"/>
              </a:ext>
            </a:extLst>
          </p:cNvPr>
          <p:cNvSpPr/>
          <p:nvPr/>
        </p:nvSpPr>
        <p:spPr>
          <a:xfrm rot="7488103">
            <a:off x="1417621" y="214163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loud 17">
            <a:extLst>
              <a:ext uri="{FF2B5EF4-FFF2-40B4-BE49-F238E27FC236}">
                <a16:creationId xmlns:a16="http://schemas.microsoft.com/office/drawing/2014/main" id="{8A736ABF-093A-4983-9D44-61268BD73070}"/>
              </a:ext>
            </a:extLst>
          </p:cNvPr>
          <p:cNvSpPr/>
          <p:nvPr/>
        </p:nvSpPr>
        <p:spPr>
          <a:xfrm>
            <a:off x="5545561" y="2018148"/>
            <a:ext cx="3403798" cy="37730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</a:rPr>
              <a:t>sumOfNumbers</a:t>
            </a:r>
            <a:r>
              <a:rPr lang="en-US" sz="1800" dirty="0">
                <a:solidFill>
                  <a:schemeClr val="tx1"/>
                </a:solidFill>
              </a:rPr>
              <a:t> = 0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Arrow: Right 9">
            <a:extLst>
              <a:ext uri="{FF2B5EF4-FFF2-40B4-BE49-F238E27FC236}">
                <a16:creationId xmlns:a16="http://schemas.microsoft.com/office/drawing/2014/main" id="{F244872D-9DFB-4CEA-BC9A-57B93BEB051D}"/>
              </a:ext>
            </a:extLst>
          </p:cNvPr>
          <p:cNvSpPr/>
          <p:nvPr/>
        </p:nvSpPr>
        <p:spPr>
          <a:xfrm rot="10800000">
            <a:off x="2286000" y="2145843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081F2EA-7724-4884-B940-1FD421827E4B}"/>
              </a:ext>
            </a:extLst>
          </p:cNvPr>
          <p:cNvSpPr txBox="1"/>
          <p:nvPr/>
        </p:nvSpPr>
        <p:spPr>
          <a:xfrm>
            <a:off x="6025364" y="3077745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numberOfLoops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=3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17A48D6-FD11-46CF-8AD5-5A19D852105C}"/>
              </a:ext>
            </a:extLst>
          </p:cNvPr>
          <p:cNvSpPr txBox="1"/>
          <p:nvPr/>
        </p:nvSpPr>
        <p:spPr>
          <a:xfrm>
            <a:off x="6025364" y="3447077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counter=1</a:t>
            </a:r>
          </a:p>
        </p:txBody>
      </p:sp>
      <p:sp>
        <p:nvSpPr>
          <p:cNvPr id="38" name="Arrow: Right 9">
            <a:extLst>
              <a:ext uri="{FF2B5EF4-FFF2-40B4-BE49-F238E27FC236}">
                <a16:creationId xmlns:a16="http://schemas.microsoft.com/office/drawing/2014/main" id="{AC0D734B-5315-4B8F-9465-A62FC3D66D4F}"/>
              </a:ext>
            </a:extLst>
          </p:cNvPr>
          <p:cNvSpPr/>
          <p:nvPr/>
        </p:nvSpPr>
        <p:spPr>
          <a:xfrm rot="7488103">
            <a:off x="2690903" y="2127642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Right 9">
            <a:extLst>
              <a:ext uri="{FF2B5EF4-FFF2-40B4-BE49-F238E27FC236}">
                <a16:creationId xmlns:a16="http://schemas.microsoft.com/office/drawing/2014/main" id="{E0A849D3-45B7-4479-9560-7D821F6E5767}"/>
              </a:ext>
            </a:extLst>
          </p:cNvPr>
          <p:cNvSpPr/>
          <p:nvPr/>
        </p:nvSpPr>
        <p:spPr>
          <a:xfrm rot="10800000">
            <a:off x="4114800" y="2511395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43E9DC6-5D41-4DBE-86D5-26D91AC280D1}"/>
              </a:ext>
            </a:extLst>
          </p:cNvPr>
          <p:cNvSpPr txBox="1"/>
          <p:nvPr/>
        </p:nvSpPr>
        <p:spPr>
          <a:xfrm>
            <a:off x="7835885" y="2723278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41" name="Arrow: Right 9">
            <a:extLst>
              <a:ext uri="{FF2B5EF4-FFF2-40B4-BE49-F238E27FC236}">
                <a16:creationId xmlns:a16="http://schemas.microsoft.com/office/drawing/2014/main" id="{447268C6-2976-4BF1-AA85-072ECD4A13D4}"/>
              </a:ext>
            </a:extLst>
          </p:cNvPr>
          <p:cNvSpPr/>
          <p:nvPr/>
        </p:nvSpPr>
        <p:spPr>
          <a:xfrm rot="7488103">
            <a:off x="4466692" y="214163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EE688B-723B-4029-BC9C-0480DE64BA1A}"/>
              </a:ext>
            </a:extLst>
          </p:cNvPr>
          <p:cNvSpPr txBox="1"/>
          <p:nvPr/>
        </p:nvSpPr>
        <p:spPr>
          <a:xfrm>
            <a:off x="6957214" y="3447077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sp>
        <p:nvSpPr>
          <p:cNvPr id="43" name="Arrow: Right 9">
            <a:extLst>
              <a:ext uri="{FF2B5EF4-FFF2-40B4-BE49-F238E27FC236}">
                <a16:creationId xmlns:a16="http://schemas.microsoft.com/office/drawing/2014/main" id="{5575DF9B-2961-4457-80BE-819B02A68855}"/>
              </a:ext>
            </a:extLst>
          </p:cNvPr>
          <p:cNvSpPr/>
          <p:nvPr/>
        </p:nvSpPr>
        <p:spPr>
          <a:xfrm rot="7488103">
            <a:off x="2662314" y="214163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9">
            <a:extLst>
              <a:ext uri="{FF2B5EF4-FFF2-40B4-BE49-F238E27FC236}">
                <a16:creationId xmlns:a16="http://schemas.microsoft.com/office/drawing/2014/main" id="{C907DC19-5832-4CA7-8633-0D1EA8D5D6C0}"/>
              </a:ext>
            </a:extLst>
          </p:cNvPr>
          <p:cNvSpPr/>
          <p:nvPr/>
        </p:nvSpPr>
        <p:spPr>
          <a:xfrm rot="10800000">
            <a:off x="4117521" y="2529382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42206C4-F60F-4A8D-A2A3-451E07DAB9D5}"/>
              </a:ext>
            </a:extLst>
          </p:cNvPr>
          <p:cNvSpPr txBox="1"/>
          <p:nvPr/>
        </p:nvSpPr>
        <p:spPr>
          <a:xfrm>
            <a:off x="8017920" y="2723278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46" name="Arrow: Right 9">
            <a:extLst>
              <a:ext uri="{FF2B5EF4-FFF2-40B4-BE49-F238E27FC236}">
                <a16:creationId xmlns:a16="http://schemas.microsoft.com/office/drawing/2014/main" id="{BE2606A3-9B99-4340-80AD-BB10CE314F93}"/>
              </a:ext>
            </a:extLst>
          </p:cNvPr>
          <p:cNvSpPr/>
          <p:nvPr/>
        </p:nvSpPr>
        <p:spPr>
          <a:xfrm rot="7488103">
            <a:off x="4461373" y="214163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BEE7D4C-A519-482F-AA0D-B085FB76471D}"/>
              </a:ext>
            </a:extLst>
          </p:cNvPr>
          <p:cNvSpPr txBox="1"/>
          <p:nvPr/>
        </p:nvSpPr>
        <p:spPr>
          <a:xfrm>
            <a:off x="7162800" y="3447077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  <p:sp>
        <p:nvSpPr>
          <p:cNvPr id="48" name="Arrow: Right 9">
            <a:extLst>
              <a:ext uri="{FF2B5EF4-FFF2-40B4-BE49-F238E27FC236}">
                <a16:creationId xmlns:a16="http://schemas.microsoft.com/office/drawing/2014/main" id="{BB35CB5F-D220-4E94-AF72-BC171D289D0F}"/>
              </a:ext>
            </a:extLst>
          </p:cNvPr>
          <p:cNvSpPr/>
          <p:nvPr/>
        </p:nvSpPr>
        <p:spPr>
          <a:xfrm rot="7488103">
            <a:off x="2675751" y="2140093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row: Right 9">
            <a:extLst>
              <a:ext uri="{FF2B5EF4-FFF2-40B4-BE49-F238E27FC236}">
                <a16:creationId xmlns:a16="http://schemas.microsoft.com/office/drawing/2014/main" id="{99238629-613A-4767-919B-8832DE58039F}"/>
              </a:ext>
            </a:extLst>
          </p:cNvPr>
          <p:cNvSpPr/>
          <p:nvPr/>
        </p:nvSpPr>
        <p:spPr>
          <a:xfrm rot="10800000">
            <a:off x="4132460" y="2520390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FE1B098-172C-400A-A465-CBF58487B8E0}"/>
              </a:ext>
            </a:extLst>
          </p:cNvPr>
          <p:cNvSpPr txBox="1"/>
          <p:nvPr/>
        </p:nvSpPr>
        <p:spPr>
          <a:xfrm>
            <a:off x="8209311" y="2723278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</a:p>
        </p:txBody>
      </p:sp>
      <p:sp>
        <p:nvSpPr>
          <p:cNvPr id="51" name="Arrow: Right 9">
            <a:extLst>
              <a:ext uri="{FF2B5EF4-FFF2-40B4-BE49-F238E27FC236}">
                <a16:creationId xmlns:a16="http://schemas.microsoft.com/office/drawing/2014/main" id="{B8F07E0D-B402-4738-832E-D3FF9CB274B5}"/>
              </a:ext>
            </a:extLst>
          </p:cNvPr>
          <p:cNvSpPr/>
          <p:nvPr/>
        </p:nvSpPr>
        <p:spPr>
          <a:xfrm rot="7488103">
            <a:off x="4474809" y="2150626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8103F0F-D328-43B0-BF06-20D71F54B5D3}"/>
              </a:ext>
            </a:extLst>
          </p:cNvPr>
          <p:cNvSpPr txBox="1"/>
          <p:nvPr/>
        </p:nvSpPr>
        <p:spPr>
          <a:xfrm>
            <a:off x="7349932" y="3461942"/>
            <a:ext cx="2661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</a:p>
        </p:txBody>
      </p:sp>
      <p:sp>
        <p:nvSpPr>
          <p:cNvPr id="53" name="Arrow: Right 9">
            <a:extLst>
              <a:ext uri="{FF2B5EF4-FFF2-40B4-BE49-F238E27FC236}">
                <a16:creationId xmlns:a16="http://schemas.microsoft.com/office/drawing/2014/main" id="{E411C8FE-918E-43B8-ABC5-8C2677941EA4}"/>
              </a:ext>
            </a:extLst>
          </p:cNvPr>
          <p:cNvSpPr/>
          <p:nvPr/>
        </p:nvSpPr>
        <p:spPr>
          <a:xfrm rot="7488103">
            <a:off x="2803832" y="2137463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Right 9">
            <a:extLst>
              <a:ext uri="{FF2B5EF4-FFF2-40B4-BE49-F238E27FC236}">
                <a16:creationId xmlns:a16="http://schemas.microsoft.com/office/drawing/2014/main" id="{7CAE78F5-6B3C-4584-9698-E9572560E1A8}"/>
              </a:ext>
            </a:extLst>
          </p:cNvPr>
          <p:cNvSpPr/>
          <p:nvPr/>
        </p:nvSpPr>
        <p:spPr>
          <a:xfrm rot="10800000">
            <a:off x="2690903" y="2865852"/>
            <a:ext cx="304800" cy="26108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116A-4D7D-40D4-890F-EFF5AEBED1E1}"/>
              </a:ext>
            </a:extLst>
          </p:cNvPr>
          <p:cNvSpPr txBox="1"/>
          <p:nvPr/>
        </p:nvSpPr>
        <p:spPr>
          <a:xfrm>
            <a:off x="689824" y="5693256"/>
            <a:ext cx="799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This code can be found in loopexamples.zip, loop02.html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F53B00-AD83-49C9-96A3-E0E5B4DB8095}"/>
              </a:ext>
            </a:extLst>
          </p:cNvPr>
          <p:cNvSpPr/>
          <p:nvPr/>
        </p:nvSpPr>
        <p:spPr>
          <a:xfrm>
            <a:off x="5978076" y="3535866"/>
            <a:ext cx="2175324" cy="3102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1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18" grpId="0" animBg="1"/>
      <p:bldP spid="35" grpId="0" animBg="1"/>
      <p:bldP spid="36" grpId="0"/>
      <p:bldP spid="37" grpId="0"/>
      <p:bldP spid="38" grpId="0" animBg="1"/>
      <p:bldP spid="39" grpId="0" animBg="1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 animBg="1"/>
      <p:bldP spid="47" grpId="0"/>
      <p:bldP spid="48" grpId="0" animBg="1"/>
      <p:bldP spid="49" grpId="0" animBg="1"/>
      <p:bldP spid="50" grpId="0"/>
      <p:bldP spid="51" grpId="0" animBg="1"/>
      <p:bldP spid="52" grpId="0"/>
      <p:bldP spid="53" grpId="0" animBg="1"/>
      <p:bldP spid="5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FF01-F7E6-B545-9352-40C4F0559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of a “for” loop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A4422F-F399-B040-A055-4B89F3854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1AD2F19-054E-FB4E-B340-8C23A619C1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770958"/>
              </p:ext>
            </p:extLst>
          </p:nvPr>
        </p:nvGraphicFramePr>
        <p:xfrm>
          <a:off x="152400" y="917575"/>
          <a:ext cx="10777538" cy="264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6" name="Document" r:id="rId3" imgW="7317363" imgH="1797644" progId="Word.Document.12">
                  <p:embed/>
                </p:oleObj>
              </mc:Choice>
              <mc:Fallback>
                <p:oleObj name="Document" r:id="rId3" imgW="7317363" imgH="179764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1AD2F19-054E-FB4E-B340-8C23A619C1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917575"/>
                        <a:ext cx="10777538" cy="2649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D80C46-0EFD-3844-9504-CF763B8D60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928214"/>
              </p:ext>
            </p:extLst>
          </p:nvPr>
        </p:nvGraphicFramePr>
        <p:xfrm>
          <a:off x="536575" y="3027363"/>
          <a:ext cx="7745413" cy="174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47" name="Document" r:id="rId5" imgW="7317363" imgH="1644279" progId="Word.Document.12">
                  <p:embed/>
                </p:oleObj>
              </mc:Choice>
              <mc:Fallback>
                <p:oleObj name="Document" r:id="rId5" imgW="7317363" imgH="1644279" progId="Word.Documen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D80C46-0EFD-3844-9504-CF763B8D60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6575" y="3027363"/>
                        <a:ext cx="7745413" cy="1744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77CE5E4E-506A-E943-A0F1-BC3BE55B1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776" y="5110796"/>
            <a:ext cx="845648" cy="8484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1ADB9B-A105-DF40-ACDF-56F2F0E3CDB0}"/>
              </a:ext>
            </a:extLst>
          </p:cNvPr>
          <p:cNvSpPr txBox="1"/>
          <p:nvPr/>
        </p:nvSpPr>
        <p:spPr>
          <a:xfrm>
            <a:off x="762000" y="5101271"/>
            <a:ext cx="7197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Let’s see this loop at work!</a:t>
            </a:r>
            <a:br>
              <a:rPr lang="en-US" dirty="0"/>
            </a:br>
            <a:r>
              <a:rPr lang="en-US" dirty="0"/>
              <a:t> (see loop03.html in loopexamples.zip)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B227E33-E84A-48C1-8096-142FAA477EE7}"/>
              </a:ext>
            </a:extLst>
          </p:cNvPr>
          <p:cNvSpPr/>
          <p:nvPr/>
        </p:nvSpPr>
        <p:spPr>
          <a:xfrm>
            <a:off x="7557264" y="2070336"/>
            <a:ext cx="1261024" cy="468459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7897</TotalTime>
  <Words>630</Words>
  <Application>Microsoft Office PowerPoint</Application>
  <PresentationFormat>On-screen Show (4:3)</PresentationFormat>
  <Paragraphs>113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Default Design</vt:lpstr>
      <vt:lpstr>Document</vt:lpstr>
      <vt:lpstr> Loops and Arrays in JavaScript  </vt:lpstr>
      <vt:lpstr>Agenda</vt:lpstr>
      <vt:lpstr>What’s a loop?</vt:lpstr>
      <vt:lpstr>Advisory</vt:lpstr>
      <vt:lpstr>The syntax of a JavaScript for loop</vt:lpstr>
      <vt:lpstr>Let’s see that with some animation …</vt:lpstr>
      <vt:lpstr>Another (simple) example of a for loop</vt:lpstr>
      <vt:lpstr>Let’s see that with some animation …</vt:lpstr>
      <vt:lpstr>Another example of a “for” loop</vt:lpstr>
      <vt:lpstr>More examples</vt:lpstr>
      <vt:lpstr>So… what are loops good for?</vt:lpstr>
      <vt:lpstr>Now let’s work on an exercise …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Taha Havakhor</cp:lastModifiedBy>
  <cp:revision>250</cp:revision>
  <dcterms:created xsi:type="dcterms:W3CDTF">2010-11-30T18:46:51Z</dcterms:created>
  <dcterms:modified xsi:type="dcterms:W3CDTF">2020-09-29T12:50:39Z</dcterms:modified>
</cp:coreProperties>
</file>