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1" r:id="rId1"/>
  </p:sldMasterIdLst>
  <p:notesMasterIdLst>
    <p:notesMasterId r:id="rId10"/>
  </p:notesMasterIdLst>
  <p:handoutMasterIdLst>
    <p:handoutMasterId r:id="rId11"/>
  </p:handoutMasterIdLst>
  <p:sldIdLst>
    <p:sldId id="279" r:id="rId2"/>
    <p:sldId id="454" r:id="rId3"/>
    <p:sldId id="475" r:id="rId4"/>
    <p:sldId id="476" r:id="rId5"/>
    <p:sldId id="477" r:id="rId6"/>
    <p:sldId id="478" r:id="rId7"/>
    <p:sldId id="479" r:id="rId8"/>
    <p:sldId id="480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13" autoAdjust="0"/>
  </p:normalViewPr>
  <p:slideViewPr>
    <p:cSldViewPr>
      <p:cViewPr varScale="1">
        <p:scale>
          <a:sx n="94" d="100"/>
          <a:sy n="94" d="100"/>
        </p:scale>
        <p:origin x="16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10/27/2020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17DDCD1E-9BA8-4657-90E7-3BE4705B08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24397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solidFill>
            <a:srgbClr val="9E1B34"/>
          </a:solidFill>
        </p:spPr>
        <p:txBody>
          <a:bodyPr/>
          <a:lstStyle>
            <a:lvl1pPr marL="338138" indent="0"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 </a:t>
            </a:r>
            <a:fld id="{60B5F925-20BE-417C-B0AE-5F0F53AB456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848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9E1B3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38138" indent="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9E1B34"/>
          </a:solidFill>
        </p:spPr>
        <p:txBody>
          <a:bodyPr/>
          <a:lstStyle>
            <a:lvl1pPr marL="338138" indent="0"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30332"/>
            <a:ext cx="2133600" cy="304800"/>
          </a:xfrm>
        </p:spPr>
        <p:txBody>
          <a:bodyPr/>
          <a:lstStyle>
            <a:lvl1pPr>
              <a:defRPr sz="2000" baseline="0"/>
            </a:lvl1pPr>
          </a:lstStyle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r>
              <a:rPr lang="en-US" altLang="en-US" dirty="0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53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 smtClean="0"/>
            </a:lvl1pPr>
          </a:lstStyle>
          <a:p>
            <a:pPr>
              <a:defRPr/>
            </a:pPr>
            <a:r>
              <a:rPr lang="en-US" altLang="en-US"/>
              <a:t> </a:t>
            </a:r>
            <a:fld id="{C9241B87-E365-4365-BDC6-1241D33F00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172200"/>
            <a:ext cx="51831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 smtClean="0"/>
            </a:lvl1pPr>
          </a:lstStyle>
          <a:p>
            <a:pPr>
              <a:defRPr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67250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93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75744&amp;picture=weight-lifting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9525" y="1143000"/>
            <a:ext cx="9144000" cy="1749425"/>
          </a:xfrm>
          <a:solidFill>
            <a:srgbClr val="9E1B34"/>
          </a:solidFill>
        </p:spPr>
        <p:txBody>
          <a:bodyPr>
            <a:normAutofit/>
          </a:bodyPr>
          <a:lstStyle/>
          <a:p>
            <a:pPr>
              <a:defRPr/>
            </a:pPr>
            <a:br>
              <a:rPr lang="en-US" sz="3600" dirty="0">
                <a:latin typeface="Arial" charset="0"/>
                <a:cs typeface="+mj-cs"/>
              </a:rPr>
            </a:br>
            <a:r>
              <a:rPr lang="en-US" sz="3200" dirty="0">
                <a:solidFill>
                  <a:schemeClr val="bg1"/>
                </a:solidFill>
                <a:latin typeface="Arial" charset="0"/>
              </a:rPr>
              <a:t>JavaScript Arrays</a:t>
            </a:r>
            <a:br>
              <a:rPr lang="en-US" sz="3600" dirty="0">
                <a:latin typeface="Arial" charset="0"/>
                <a:cs typeface="+mj-cs"/>
              </a:rPr>
            </a:br>
            <a:endParaRPr lang="en-US" sz="3600" dirty="0">
              <a:latin typeface="Arial" charset="0"/>
              <a:cs typeface="+mj-cs"/>
            </a:endParaRPr>
          </a:p>
        </p:txBody>
      </p:sp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685800" y="3124200"/>
            <a:ext cx="78486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/>
              <a:t>MIS 2402</a:t>
            </a:r>
            <a:endParaRPr lang="en-US" sz="1800" dirty="0"/>
          </a:p>
          <a:p>
            <a:pPr algn="ctr" eaLnBrk="1" hangingPunct="1"/>
            <a:r>
              <a:rPr lang="en-US" sz="1800" dirty="0"/>
              <a:t>Department of MIS</a:t>
            </a:r>
          </a:p>
          <a:p>
            <a:pPr algn="ctr" eaLnBrk="1" hangingPunct="1"/>
            <a:r>
              <a:rPr lang="en-US" sz="1800" dirty="0"/>
              <a:t>Fox School of Business</a:t>
            </a:r>
          </a:p>
          <a:p>
            <a:pPr algn="ctr" eaLnBrk="1" hangingPunct="1"/>
            <a:r>
              <a:rPr lang="en-US" sz="1800" dirty="0"/>
              <a:t>Temple University</a:t>
            </a:r>
          </a:p>
          <a:p>
            <a:pPr eaLnBrk="1" hangingPunct="1"/>
            <a:endParaRPr lang="en-US" sz="1800" dirty="0"/>
          </a:p>
        </p:txBody>
      </p:sp>
      <p:pic>
        <p:nvPicPr>
          <p:cNvPr id="1433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64638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9082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DF432-EEC5-4744-A450-BF2844DEA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FC81C-91BE-C84A-B4C2-901AD79DEE5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1143000"/>
            <a:ext cx="8686800" cy="4525963"/>
          </a:xfrm>
        </p:spPr>
        <p:txBody>
          <a:bodyPr/>
          <a:lstStyle/>
          <a:p>
            <a:r>
              <a:rPr lang="en-US" dirty="0"/>
              <a:t>A gentle introduction to arrays</a:t>
            </a:r>
          </a:p>
          <a:p>
            <a:r>
              <a:rPr lang="en-US" dirty="0"/>
              <a:t>Some practice writing loops that iterate through arrays</a:t>
            </a:r>
            <a:br>
              <a:rPr lang="en-US" dirty="0"/>
            </a:br>
            <a:endParaRPr lang="en-US" dirty="0"/>
          </a:p>
          <a:p>
            <a:pPr marL="400050" lvl="1" indent="0">
              <a:buNone/>
            </a:pPr>
            <a:r>
              <a:rPr lang="en-US" b="1" dirty="0"/>
              <a:t>HOT TIP!  </a:t>
            </a:r>
            <a:r>
              <a:rPr lang="en-US" dirty="0"/>
              <a:t>Arrays are used heavily in MIS3502.  So, the time and energy you invest today will pay off in your future.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DF31C-1EF1-0B4E-A451-DD543CFECA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pic>
        <p:nvPicPr>
          <p:cNvPr id="5" name="Picture 4" descr="Weight Training Cartoon">
            <a:extLst>
              <a:ext uri="{FF2B5EF4-FFF2-40B4-BE49-F238E27FC236}">
                <a16:creationId xmlns:a16="http://schemas.microsoft.com/office/drawing/2014/main" id="{685017E9-3C7A-43E9-B790-FC1CAFAEE2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048000" y="3860710"/>
            <a:ext cx="2362200" cy="212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97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41FC0-7831-AF40-B7F3-05B8A9A83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get started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EB1491-B89E-634B-B967-1DCA451DFA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9E9E510-BEA6-6C4D-9095-1B6D187EF35B}"/>
              </a:ext>
            </a:extLst>
          </p:cNvPr>
          <p:cNvSpPr txBox="1">
            <a:spLocks/>
          </p:cNvSpPr>
          <p:nvPr/>
        </p:nvSpPr>
        <p:spPr bwMode="auto">
          <a:xfrm>
            <a:off x="228600" y="1143001"/>
            <a:ext cx="8686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Open up Chrome</a:t>
            </a:r>
          </a:p>
          <a:p>
            <a:r>
              <a:rPr lang="en-US" kern="0" dirty="0"/>
              <a:t>Open up the Developer Tools Console </a:t>
            </a:r>
          </a:p>
          <a:p>
            <a:r>
              <a:rPr lang="en-US" kern="0" dirty="0"/>
              <a:t>Type in the following…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743515-EFD2-4CEA-A92F-8B160C8E5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804672"/>
            <a:ext cx="7924800" cy="324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6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1C894-27C7-44DB-B6BF-CB3B58D81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just did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1549BB-D636-4C04-841C-36646AC303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97B43A9-D04F-4D3D-86A2-022BB6CA21C5}"/>
              </a:ext>
            </a:extLst>
          </p:cNvPr>
          <p:cNvSpPr txBox="1">
            <a:spLocks/>
          </p:cNvSpPr>
          <p:nvPr/>
        </p:nvSpPr>
        <p:spPr bwMode="auto">
          <a:xfrm>
            <a:off x="228600" y="1143000"/>
            <a:ext cx="8686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In the last slide you created a variable called shopping list.  That variable held multiple values.  The variable </a:t>
            </a:r>
            <a:r>
              <a:rPr lang="en-US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shoppinglist</a:t>
            </a:r>
            <a:r>
              <a:rPr lang="en-US" kern="0" dirty="0"/>
              <a:t> is an array!</a:t>
            </a:r>
          </a:p>
          <a:p>
            <a:r>
              <a:rPr lang="en-US" kern="0" dirty="0"/>
              <a:t>Each </a:t>
            </a:r>
            <a:r>
              <a:rPr lang="en-US" i="1" kern="0" dirty="0"/>
              <a:t>element</a:t>
            </a:r>
            <a:r>
              <a:rPr lang="en-US" kern="0" dirty="0"/>
              <a:t> of the array is identified by a number. </a:t>
            </a:r>
          </a:p>
          <a:p>
            <a:r>
              <a:rPr lang="en-US" kern="0" dirty="0"/>
              <a:t>The number 0 is the index to the first element of the array.</a:t>
            </a:r>
          </a:p>
          <a:p>
            <a:r>
              <a:rPr lang="en-US" kern="0" dirty="0"/>
              <a:t>So… on the last slide we learned that:</a:t>
            </a:r>
          </a:p>
          <a:p>
            <a:pPr lvl="1"/>
            <a:r>
              <a:rPr lang="en-US" kern="0" dirty="0"/>
              <a:t>JavaScript allows us to create arrays using the square brackets</a:t>
            </a:r>
          </a:p>
          <a:p>
            <a:pPr lvl="1"/>
            <a:r>
              <a:rPr lang="en-US" kern="0" dirty="0"/>
              <a:t>JavaScript arrays are zero based</a:t>
            </a:r>
          </a:p>
        </p:txBody>
      </p:sp>
    </p:spTree>
    <p:extLst>
      <p:ext uri="{BB962C8B-B14F-4D97-AF65-F5344CB8AC3E}">
        <p14:creationId xmlns:p14="http://schemas.microsoft.com/office/powerpoint/2010/main" val="1312697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5EC1B-4669-4F4B-9FDB-B4ED483AB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play some more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F71094-DA27-4E4C-B8C6-86769E8B64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CBD6DA-6F0B-428A-B280-9971E1685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1066800"/>
            <a:ext cx="8392463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482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1C894-27C7-44DB-B6BF-CB3B58D81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just did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1549BB-D636-4C04-841C-36646AC303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97B43A9-D04F-4D3D-86A2-022BB6CA21C5}"/>
              </a:ext>
            </a:extLst>
          </p:cNvPr>
          <p:cNvSpPr txBox="1">
            <a:spLocks/>
          </p:cNvSpPr>
          <p:nvPr/>
        </p:nvSpPr>
        <p:spPr bwMode="auto">
          <a:xfrm>
            <a:off x="228600" y="1143000"/>
            <a:ext cx="8686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In the last slide you saw that an array has a length attribute (just like a string does)</a:t>
            </a:r>
          </a:p>
          <a:p>
            <a:r>
              <a:rPr lang="en-US" kern="0" dirty="0"/>
              <a:t>You also saw that you could add a new element (in this case, “toilet paper”) on to the end of the array by simply using a new index</a:t>
            </a:r>
          </a:p>
          <a:p>
            <a:r>
              <a:rPr lang="en-US" kern="0" dirty="0"/>
              <a:t>Let’s try something fun… type </a:t>
            </a:r>
            <a:r>
              <a:rPr lang="en-US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shoppinglist.sort</a:t>
            </a:r>
            <a:r>
              <a:rPr lang="en-US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1"/>
            <a:r>
              <a:rPr lang="en-US" sz="2800" kern="0" dirty="0"/>
              <a:t>What did it do?</a:t>
            </a:r>
          </a:p>
          <a:p>
            <a:pPr lvl="1"/>
            <a:r>
              <a:rPr lang="en-US" sz="2800" kern="0" dirty="0"/>
              <a:t>Would you describe sort() as a property or a method?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841652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3B9F5-CA7A-4656-A273-DF8187C65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Iterating through an array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6404F4-ACFD-4C15-9083-0FCCAD6EFE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6166EF-6CF7-46F9-8FEB-5F7DAB6DA49E}"/>
              </a:ext>
            </a:extLst>
          </p:cNvPr>
          <p:cNvSpPr txBox="1"/>
          <p:nvPr/>
        </p:nvSpPr>
        <p:spPr>
          <a:xfrm>
            <a:off x="228600" y="1139603"/>
            <a:ext cx="8686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kern="0" dirty="0">
                <a:latin typeface="+mn-lt"/>
              </a:rPr>
              <a:t>Let’s try iterating through an array using a loop.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62A0CA-A2D9-4510-A115-62EF2861FA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828800"/>
            <a:ext cx="7353316" cy="370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335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C3B56-36F2-447C-A63E-0DD9D5401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array of numbers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3C7D6B9-69F0-4526-8E2B-1BCDDC6776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pic>
        <p:nvPicPr>
          <p:cNvPr id="4" name="Picture 2" descr="http://www.clker.com/cliparts/z/p/0/z/k/I/stop-sign-hi.png">
            <a:extLst>
              <a:ext uri="{FF2B5EF4-FFF2-40B4-BE49-F238E27FC236}">
                <a16:creationId xmlns:a16="http://schemas.microsoft.com/office/drawing/2014/main" id="{C54A44BC-7BF0-4501-8A63-902224DEA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590800"/>
            <a:ext cx="2438400" cy="244660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1F53152-6796-481D-AEE4-16C7D336BF73}"/>
              </a:ext>
            </a:extLst>
          </p:cNvPr>
          <p:cNvSpPr txBox="1"/>
          <p:nvPr/>
        </p:nvSpPr>
        <p:spPr>
          <a:xfrm>
            <a:off x="533400" y="11430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Now that we’ve had some fun with an array of strings… let’s see what we can do with an array of numbers.</a:t>
            </a:r>
          </a:p>
        </p:txBody>
      </p:sp>
    </p:spTree>
    <p:extLst>
      <p:ext uri="{BB962C8B-B14F-4D97-AF65-F5344CB8AC3E}">
        <p14:creationId xmlns:p14="http://schemas.microsoft.com/office/powerpoint/2010/main" val="225244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7809</TotalTime>
  <Words>288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Courier New</vt:lpstr>
      <vt:lpstr>Times New Roman</vt:lpstr>
      <vt:lpstr>Default Design</vt:lpstr>
      <vt:lpstr> JavaScript Arrays </vt:lpstr>
      <vt:lpstr>Agenda</vt:lpstr>
      <vt:lpstr>Let’s get started</vt:lpstr>
      <vt:lpstr>What you just did</vt:lpstr>
      <vt:lpstr>Let’s play some more</vt:lpstr>
      <vt:lpstr>What you just did</vt:lpstr>
      <vt:lpstr>Iterating through an array</vt:lpstr>
      <vt:lpstr>An array of numbers</vt:lpstr>
    </vt:vector>
  </TitlesOfParts>
  <Company>Mike Murach &amp; Associates,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Taha Havakhor</cp:lastModifiedBy>
  <cp:revision>210</cp:revision>
  <dcterms:created xsi:type="dcterms:W3CDTF">2010-11-30T18:46:51Z</dcterms:created>
  <dcterms:modified xsi:type="dcterms:W3CDTF">2020-10-27T12:26:58Z</dcterms:modified>
</cp:coreProperties>
</file>