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19"/>
  </p:notesMasterIdLst>
  <p:handoutMasterIdLst>
    <p:handoutMasterId r:id="rId20"/>
  </p:handoutMasterIdLst>
  <p:sldIdLst>
    <p:sldId id="279" r:id="rId2"/>
    <p:sldId id="475" r:id="rId3"/>
    <p:sldId id="476" r:id="rId4"/>
    <p:sldId id="479" r:id="rId5"/>
    <p:sldId id="489" r:id="rId6"/>
    <p:sldId id="491" r:id="rId7"/>
    <p:sldId id="488" r:id="rId8"/>
    <p:sldId id="492" r:id="rId9"/>
    <p:sldId id="493" r:id="rId10"/>
    <p:sldId id="494" r:id="rId11"/>
    <p:sldId id="495" r:id="rId12"/>
    <p:sldId id="496" r:id="rId13"/>
    <p:sldId id="497" r:id="rId14"/>
    <p:sldId id="499" r:id="rId15"/>
    <p:sldId id="500" r:id="rId16"/>
    <p:sldId id="498" r:id="rId17"/>
    <p:sldId id="48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8" autoAdjust="0"/>
    <p:restoredTop sz="86413" autoAdjust="0"/>
  </p:normalViewPr>
  <p:slideViewPr>
    <p:cSldViewPr>
      <p:cViewPr varScale="1">
        <p:scale>
          <a:sx n="94" d="100"/>
          <a:sy n="94" d="100"/>
        </p:scale>
        <p:origin x="22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7DDCD1E-9BA8-4657-90E7-3BE4705B0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24397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60B5F925-20BE-417C-B0AE-5F0F53AB45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848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30332"/>
            <a:ext cx="21336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3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>
              <a:defRPr/>
            </a:pPr>
            <a:r>
              <a:rPr lang="en-US" altLang="en-US"/>
              <a:t> </a:t>
            </a:r>
            <a:fld id="{C9241B87-E365-4365-BDC6-1241D33F0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72200"/>
            <a:ext cx="5183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smtClean="0"/>
            </a:lvl1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6725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ref/jsref_obj_string.as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" y="1143000"/>
            <a:ext cx="9144000" cy="1749425"/>
          </a:xfrm>
          <a:solidFill>
            <a:srgbClr val="9E1B34"/>
          </a:solidFill>
        </p:spPr>
        <p:txBody>
          <a:bodyPr>
            <a:normAutofit/>
          </a:bodyPr>
          <a:lstStyle/>
          <a:p>
            <a:pPr>
              <a:defRPr/>
            </a:pPr>
            <a:br>
              <a:rPr lang="en-US" sz="3600" dirty="0">
                <a:latin typeface="Arial" charset="0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latin typeface="Arial" charset="0"/>
                <a:cs typeface="+mj-cs"/>
              </a:rPr>
              <a:t>JavaS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cript Strings</a:t>
            </a:r>
            <a:br>
              <a:rPr lang="en-US" sz="3600" dirty="0">
                <a:latin typeface="Arial" charset="0"/>
                <a:cs typeface="+mj-cs"/>
              </a:rPr>
            </a:b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784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MIS 2402</a:t>
            </a:r>
          </a:p>
          <a:p>
            <a:pPr algn="ctr" eaLnBrk="1" hangingPunct="1"/>
            <a:r>
              <a:rPr lang="en-US" sz="1800"/>
              <a:t>Department </a:t>
            </a:r>
            <a:r>
              <a:rPr lang="en-US" sz="1800" dirty="0"/>
              <a:t>of MIS</a:t>
            </a:r>
          </a:p>
          <a:p>
            <a:pPr algn="ctr" eaLnBrk="1" hangingPunct="1"/>
            <a:r>
              <a:rPr lang="en-US" sz="1800" dirty="0"/>
              <a:t>Fox School of Business</a:t>
            </a:r>
          </a:p>
          <a:p>
            <a:pPr algn="ctr" eaLnBrk="1" hangingPunct="1"/>
            <a:r>
              <a:rPr lang="en-US" sz="1800" dirty="0"/>
              <a:t>Temple University</a:t>
            </a:r>
          </a:p>
          <a:p>
            <a:pPr eaLnBrk="1" hangingPunct="1"/>
            <a:endParaRPr lang="en-US" sz="1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46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8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322-40AA-47E4-BE04-7347F85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substr</a:t>
            </a:r>
            <a:r>
              <a:rPr lang="en-US" dirty="0"/>
              <a:t>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CAD5-05A5-4D3D-B62C-91BD52100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452E-116C-47AD-8C34-89F631FC3837}"/>
              </a:ext>
            </a:extLst>
          </p:cNvPr>
          <p:cNvSpPr txBox="1"/>
          <p:nvPr/>
        </p:nvSpPr>
        <p:spPr>
          <a:xfrm>
            <a:off x="420757" y="876952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substr</a:t>
            </a:r>
            <a:r>
              <a:rPr lang="en-US" dirty="0"/>
              <a:t>() method of any string variable can also be used to return a portion of a string.  It is a lot like the slice() method!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substr</a:t>
            </a:r>
            <a:r>
              <a:rPr lang="en-US" dirty="0"/>
              <a:t> method takes two parameters.  The start position and the </a:t>
            </a:r>
            <a:r>
              <a:rPr lang="en-US" i="1" dirty="0"/>
              <a:t>length</a:t>
            </a:r>
            <a:r>
              <a:rPr lang="en-US" dirty="0"/>
              <a:t> of the desired string segment.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83D22-5BB4-458F-A1D7-F76C3158807F}"/>
              </a:ext>
            </a:extLst>
          </p:cNvPr>
          <p:cNvSpPr txBox="1"/>
          <p:nvPr/>
        </p:nvSpPr>
        <p:spPr>
          <a:xfrm>
            <a:off x="381000" y="525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“The quick brown fox jumped”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CA871C-09E1-4D05-8A4A-AE80DBE2B1E5}"/>
              </a:ext>
            </a:extLst>
          </p:cNvPr>
          <p:cNvCxnSpPr/>
          <p:nvPr/>
        </p:nvCxnSpPr>
        <p:spPr>
          <a:xfrm>
            <a:off x="609600" y="4953000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579BFA-A84D-46CB-A512-74D76BBFB4E5}"/>
              </a:ext>
            </a:extLst>
          </p:cNvPr>
          <p:cNvCxnSpPr>
            <a:cxnSpLocks/>
          </p:cNvCxnSpPr>
          <p:nvPr/>
        </p:nvCxnSpPr>
        <p:spPr>
          <a:xfrm flipH="1">
            <a:off x="4114800" y="4948535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4C11C5-6702-41C4-BD54-D8C745453584}"/>
              </a:ext>
            </a:extLst>
          </p:cNvPr>
          <p:cNvSpPr txBox="1"/>
          <p:nvPr/>
        </p:nvSpPr>
        <p:spPr>
          <a:xfrm>
            <a:off x="381000" y="4572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DD61E-5F96-4434-930C-B4249E0E2D12}"/>
              </a:ext>
            </a:extLst>
          </p:cNvPr>
          <p:cNvSpPr txBox="1"/>
          <p:nvPr/>
        </p:nvSpPr>
        <p:spPr>
          <a:xfrm>
            <a:off x="4130842" y="4491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335253-3CCD-4BDC-8E83-DA8FF60FBF01}"/>
              </a:ext>
            </a:extLst>
          </p:cNvPr>
          <p:cNvCxnSpPr/>
          <p:nvPr/>
        </p:nvCxnSpPr>
        <p:spPr>
          <a:xfrm>
            <a:off x="2691177" y="5065493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E4FF095-E2CA-4DF0-A87C-CB4EFDCEFB01}"/>
              </a:ext>
            </a:extLst>
          </p:cNvPr>
          <p:cNvSpPr txBox="1"/>
          <p:nvPr/>
        </p:nvSpPr>
        <p:spPr>
          <a:xfrm>
            <a:off x="2442927" y="46392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99DEB-C4BB-4004-8A7C-70D673C66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062335"/>
            <a:ext cx="4724400" cy="34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322-40AA-47E4-BE04-7347F85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toUpperCase</a:t>
            </a:r>
            <a:r>
              <a:rPr lang="en-US" dirty="0"/>
              <a:t>() and </a:t>
            </a:r>
            <a:r>
              <a:rPr lang="en-US" dirty="0" err="1"/>
              <a:t>toLowerCase</a:t>
            </a:r>
            <a:r>
              <a:rPr lang="en-US" dirty="0"/>
              <a:t>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CAD5-05A5-4D3D-B62C-91BD52100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452E-116C-47AD-8C34-89F631FC3837}"/>
              </a:ext>
            </a:extLst>
          </p:cNvPr>
          <p:cNvSpPr txBox="1"/>
          <p:nvPr/>
        </p:nvSpPr>
        <p:spPr>
          <a:xfrm>
            <a:off x="126931" y="838200"/>
            <a:ext cx="4003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toUpperCase</a:t>
            </a:r>
            <a:r>
              <a:rPr lang="en-US" dirty="0"/>
              <a:t>() and </a:t>
            </a:r>
            <a:r>
              <a:rPr lang="en-US" dirty="0" err="1"/>
              <a:t>toLowerCase</a:t>
            </a:r>
            <a:r>
              <a:rPr lang="en-US" dirty="0"/>
              <a:t>() methods do exactly what you think they should do. They return all the alphabet characters converted to upper or lower case (and  the rest of the non-alphabet characters as they were in the original string!)</a:t>
            </a:r>
          </a:p>
          <a:p>
            <a:endParaRPr lang="en-US" dirty="0"/>
          </a:p>
          <a:p>
            <a:r>
              <a:rPr lang="en-US" dirty="0"/>
              <a:t>These two methods are good for “cleaning up” user input.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Try it!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87BDE-23C0-4A83-AFD1-8DC12A64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04" y="984872"/>
            <a:ext cx="5020287" cy="46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0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D244-8549-42D2-83C0-3BB6392D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205E1-33C8-4C5C-A70F-D0A668909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A7EE3-F079-48E9-A478-353F152B282E}"/>
              </a:ext>
            </a:extLst>
          </p:cNvPr>
          <p:cNvSpPr txBox="1"/>
          <p:nvPr/>
        </p:nvSpPr>
        <p:spPr>
          <a:xfrm>
            <a:off x="215348" y="900004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any of these string methods, keep in mind that they don’t change the original string.  As seen in the prior slide, issuing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actor.toUpperCase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does </a:t>
            </a:r>
            <a:r>
              <a:rPr lang="en-US" b="1" i="1" dirty="0"/>
              <a:t>not</a:t>
            </a:r>
            <a:r>
              <a:rPr lang="en-US" dirty="0"/>
              <a:t> change the value held by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actor</a:t>
            </a:r>
            <a:r>
              <a:rPr lang="en-US" dirty="0"/>
              <a:t> variable.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18F0B-464B-4391-B1E2-8D5069BBAC75}"/>
              </a:ext>
            </a:extLst>
          </p:cNvPr>
          <p:cNvSpPr txBox="1"/>
          <p:nvPr/>
        </p:nvSpPr>
        <p:spPr>
          <a:xfrm>
            <a:off x="215348" y="253146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that is what you want to do, you need to </a:t>
            </a:r>
            <a:r>
              <a:rPr lang="en-US" b="1" i="1" dirty="0"/>
              <a:t>reassign </a:t>
            </a:r>
            <a:r>
              <a:rPr lang="en-US" dirty="0"/>
              <a:t>the variable with the output of the method.  Like this: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D5026-5821-4F2E-A767-858E0AFC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4269"/>
            <a:ext cx="5429379" cy="26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1345-8372-4197-884C-0ABD4B7F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one is tricky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3F5F2-56C5-43CA-A31F-54CA06098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E71A8-4055-42AB-B29F-04B936FE265B}"/>
              </a:ext>
            </a:extLst>
          </p:cNvPr>
          <p:cNvSpPr txBox="1"/>
          <p:nvPr/>
        </p:nvSpPr>
        <p:spPr>
          <a:xfrm>
            <a:off x="304800" y="914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last string method we will cover is </a:t>
            </a:r>
            <a:r>
              <a:rPr lang="en-US" dirty="0" err="1"/>
              <a:t>indexOf</a:t>
            </a:r>
            <a:r>
              <a:rPr lang="en-US" dirty="0"/>
              <a:t>() and it seems simple enough.  But it has something new!  It has an </a:t>
            </a:r>
            <a:r>
              <a:rPr lang="en-US" i="1" dirty="0"/>
              <a:t>optional</a:t>
            </a:r>
            <a:r>
              <a:rPr lang="en-US" dirty="0"/>
              <a:t> parameter.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18C62-EFA1-4645-8D05-09ABA5AAC2B8}"/>
              </a:ext>
            </a:extLst>
          </p:cNvPr>
          <p:cNvSpPr txBox="1"/>
          <p:nvPr/>
        </p:nvSpPr>
        <p:spPr>
          <a:xfrm>
            <a:off x="304800" y="2190929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A.indexOf</a:t>
            </a:r>
            <a:r>
              <a:rPr lang="en-US" dirty="0"/>
              <a:t>(B) will return the position of the string B inside of A.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74AD9B-1F65-4327-96F0-33F75492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07" y="2762553"/>
            <a:ext cx="756738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6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1345-8372-4197-884C-0ABD4B7F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special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3F5F2-56C5-43CA-A31F-54CA06098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18C62-EFA1-4645-8D05-09ABA5AAC2B8}"/>
              </a:ext>
            </a:extLst>
          </p:cNvPr>
          <p:cNvSpPr txBox="1"/>
          <p:nvPr/>
        </p:nvSpPr>
        <p:spPr>
          <a:xfrm>
            <a:off x="304800" y="98441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A.indexOf</a:t>
            </a:r>
            <a:r>
              <a:rPr lang="en-US" dirty="0"/>
              <a:t>(B) will return the position of the string B inside of A </a:t>
            </a:r>
            <a:r>
              <a:rPr lang="en-US" b="1" i="1" dirty="0"/>
              <a:t>but if B cannot be found in A</a:t>
            </a:r>
            <a:r>
              <a:rPr lang="en-US" dirty="0"/>
              <a:t> then the value -1 is returned.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8BC2F-7A14-4968-A923-B9417E00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8" y="2135955"/>
            <a:ext cx="8251432" cy="25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1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1345-8372-4197-884C-0ABD4B7F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optional parameter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3F5F2-56C5-43CA-A31F-54CA06098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18C62-EFA1-4645-8D05-09ABA5AAC2B8}"/>
              </a:ext>
            </a:extLst>
          </p:cNvPr>
          <p:cNvSpPr txBox="1"/>
          <p:nvPr/>
        </p:nvSpPr>
        <p:spPr>
          <a:xfrm>
            <a:off x="304800" y="98441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A.indexOf</a:t>
            </a:r>
            <a:r>
              <a:rPr lang="en-US" dirty="0"/>
              <a:t>(</a:t>
            </a:r>
            <a:r>
              <a:rPr lang="en-US" dirty="0" err="1"/>
              <a:t>B,x</a:t>
            </a:r>
            <a:r>
              <a:rPr lang="en-US" dirty="0"/>
              <a:t>) will return the position of the string B inside of A </a:t>
            </a:r>
            <a:r>
              <a:rPr lang="en-US" i="1" dirty="0"/>
              <a:t>with the search starting at position x</a:t>
            </a:r>
            <a:r>
              <a:rPr lang="en-US" dirty="0"/>
              <a:t>. This second parameter is optional.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53316-4BC7-4D29-95B3-2092312D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0" y="2184743"/>
            <a:ext cx="7981268" cy="30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F8E7-6190-41B0-8B0B-4334F068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37BB1-869A-42F3-AFEB-509E5C24A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019175"/>
            <a:ext cx="63246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4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3693-8BB9-49EF-A764-77E505BA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some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77303-4178-4050-A3A1-A9634CE48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0B717-26FD-4F12-A821-661AA93E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47314"/>
            <a:ext cx="4800600" cy="43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3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F432-EEC5-4744-A450-BF2844DE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– JavaScript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C81C-91BE-C84A-B4C2-901AD79DEE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dirty="0"/>
              <a:t>What we have already seen</a:t>
            </a:r>
          </a:p>
          <a:p>
            <a:r>
              <a:rPr lang="en-US" dirty="0"/>
              <a:t>New stuff</a:t>
            </a:r>
          </a:p>
          <a:p>
            <a:pPr lvl="1"/>
            <a:r>
              <a:rPr lang="en-US" dirty="0"/>
              <a:t>Accessing individual characters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trim()</a:t>
            </a:r>
          </a:p>
          <a:p>
            <a:pPr lvl="1"/>
            <a:r>
              <a:rPr lang="en-US" dirty="0"/>
              <a:t>slice()</a:t>
            </a:r>
          </a:p>
          <a:p>
            <a:pPr lvl="1"/>
            <a:r>
              <a:rPr lang="en-US" dirty="0" err="1"/>
              <a:t>substr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toUpperCase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toLowerCase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indexOf</a:t>
            </a:r>
            <a:r>
              <a:rPr lang="en-US" dirty="0"/>
              <a:t>()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DF31C-1EF1-0B4E-A451-DD543CFEC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78D95-54CD-4928-91F4-B9ED11F24119}"/>
              </a:ext>
            </a:extLst>
          </p:cNvPr>
          <p:cNvSpPr txBox="1"/>
          <p:nvPr/>
        </p:nvSpPr>
        <p:spPr>
          <a:xfrm>
            <a:off x="4114800" y="2975113"/>
            <a:ext cx="4343400" cy="2677656"/>
          </a:xfrm>
          <a:prstGeom prst="rect">
            <a:avLst/>
          </a:prstGeom>
          <a:noFill/>
          <a:ln w="635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Fun fact:</a:t>
            </a:r>
            <a:r>
              <a:rPr lang="en-US" dirty="0">
                <a:latin typeface="+mn-lt"/>
              </a:rPr>
              <a:t> This is just a small subset of the string methods available to you in JavaScript. A more complete list can be found here:</a:t>
            </a:r>
          </a:p>
          <a:p>
            <a:r>
              <a:rPr lang="en-US" dirty="0">
                <a:hlinkClick r:id="rId2"/>
              </a:rPr>
              <a:t>https://www.w3schools.com/jsref/jsref_obj_string.asp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49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F432-EEC5-4744-A450-BF2844DE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already seen: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C81C-91BE-C84A-B4C2-901AD79DEE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0" y="1143001"/>
            <a:ext cx="8382000" cy="11159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Concatenation… putting strings together.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DF31C-1EF1-0B4E-A451-DD543CFEC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5B5F9-9032-459C-87EA-C74883A5F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968" y="2133600"/>
            <a:ext cx="5530432" cy="19431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1B5C26-A2B9-4FAD-A705-4056DC008837}"/>
              </a:ext>
            </a:extLst>
          </p:cNvPr>
          <p:cNvSpPr txBox="1">
            <a:spLocks/>
          </p:cNvSpPr>
          <p:nvPr/>
        </p:nvSpPr>
        <p:spPr bwMode="auto">
          <a:xfrm>
            <a:off x="533400" y="2133600"/>
            <a:ext cx="2971800" cy="26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From the web developer console…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Try it!</a:t>
            </a:r>
          </a:p>
        </p:txBody>
      </p:sp>
    </p:spTree>
    <p:extLst>
      <p:ext uri="{BB962C8B-B14F-4D97-AF65-F5344CB8AC3E}">
        <p14:creationId xmlns:p14="http://schemas.microsoft.com/office/powerpoint/2010/main" val="213316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DE21-6997-4F7C-A986-B345BB08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Stuff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CA9A2-F5A1-480E-8EF2-8FFAAD932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ACF55A-2497-409B-B5A1-C32481A31D77}"/>
              </a:ext>
            </a:extLst>
          </p:cNvPr>
          <p:cNvSpPr txBox="1">
            <a:spLocks/>
          </p:cNvSpPr>
          <p:nvPr/>
        </p:nvSpPr>
        <p:spPr bwMode="auto">
          <a:xfrm>
            <a:off x="228600" y="914401"/>
            <a:ext cx="868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Strings have one really important attribute (length) and many useful methods.  A string is an object.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5A033F-9B08-493D-AA29-20A6DA299B67}"/>
              </a:ext>
            </a:extLst>
          </p:cNvPr>
          <p:cNvSpPr txBox="1">
            <a:spLocks/>
          </p:cNvSpPr>
          <p:nvPr/>
        </p:nvSpPr>
        <p:spPr bwMode="auto">
          <a:xfrm>
            <a:off x="152400" y="3680617"/>
            <a:ext cx="5562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However, the JavaScript language is set up so that you can work with strings “as if” they were objects.  And that is how we will think about them.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98FF6-20A4-4123-993B-911A48D0D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581400"/>
            <a:ext cx="2508379" cy="22035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D9F851-984F-4C43-9442-086968EC263C}"/>
              </a:ext>
            </a:extLst>
          </p:cNvPr>
          <p:cNvSpPr txBox="1">
            <a:spLocks/>
          </p:cNvSpPr>
          <p:nvPr/>
        </p:nvSpPr>
        <p:spPr bwMode="auto">
          <a:xfrm>
            <a:off x="220317" y="1863782"/>
            <a:ext cx="868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Ok… that was a little bit of a lie.  </a:t>
            </a:r>
            <a:r>
              <a:rPr lang="en-US" b="1" i="1" kern="0" dirty="0"/>
              <a:t>Technically,</a:t>
            </a:r>
            <a:r>
              <a:rPr lang="en-US" kern="0" dirty="0"/>
              <a:t> a string is not object, it’s a data type.  Your textbook explains this fact and related information in considerable detail.</a:t>
            </a:r>
          </a:p>
        </p:txBody>
      </p:sp>
    </p:spTree>
    <p:extLst>
      <p:ext uri="{BB962C8B-B14F-4D97-AF65-F5344CB8AC3E}">
        <p14:creationId xmlns:p14="http://schemas.microsoft.com/office/powerpoint/2010/main" val="15790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B386-9D9F-4952-A86D-7EAF0D0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length attribute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BB95-B4A9-4AA1-A1FD-0F96243E5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91EF5-CD51-493D-A8DD-33D76EE28846}"/>
              </a:ext>
            </a:extLst>
          </p:cNvPr>
          <p:cNvSpPr txBox="1"/>
          <p:nvPr/>
        </p:nvSpPr>
        <p:spPr>
          <a:xfrm>
            <a:off x="457200" y="101343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variable that is a string has a length attribute.  The length attribute automatically represents the number of characters in the string.  If the contents of the string variable change, the length attribute changes accordingly.</a:t>
            </a:r>
          </a:p>
          <a:p>
            <a:endParaRPr lang="en-US" dirty="0"/>
          </a:p>
          <a:p>
            <a:r>
              <a:rPr lang="en-US" dirty="0"/>
              <a:t>Try it!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05F8-FBAE-414F-8710-EB965355E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074605"/>
            <a:ext cx="4114800" cy="36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B386-9D9F-4952-A86D-7EAF0D0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– individual characters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BB95-B4A9-4AA1-A1FD-0F96243E5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91EF5-CD51-493D-A8DD-33D76EE28846}"/>
              </a:ext>
            </a:extLst>
          </p:cNvPr>
          <p:cNvSpPr txBox="1"/>
          <p:nvPr/>
        </p:nvSpPr>
        <p:spPr>
          <a:xfrm>
            <a:off x="152400" y="797510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string can be thought of as a numerically indexed collection of characters.  Each character in the string has a numeric index. The numbering of the index </a:t>
            </a:r>
            <a:r>
              <a:rPr lang="en-US" b="1" i="1" dirty="0"/>
              <a:t>starts with zero.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To retrieve a character at a location in the string, specify the variable name, and a pair of square brackets.  Put the numeric index value inside the square brackets.</a:t>
            </a:r>
          </a:p>
          <a:p>
            <a:endParaRPr lang="en-US" dirty="0"/>
          </a:p>
          <a:p>
            <a:r>
              <a:rPr lang="en-US" dirty="0"/>
              <a:t>Try 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2A8C9-E0DD-45EF-9DBE-B4EC16E46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220" y="1066800"/>
            <a:ext cx="3467579" cy="4291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F83E7-EBF4-4903-B088-ABCD85283588}"/>
              </a:ext>
            </a:extLst>
          </p:cNvPr>
          <p:cNvSpPr txBox="1"/>
          <p:nvPr/>
        </p:nvSpPr>
        <p:spPr>
          <a:xfrm>
            <a:off x="1219200" y="556036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DISCUSS: </a:t>
            </a:r>
            <a:r>
              <a:rPr lang="en-US" dirty="0"/>
              <a:t>Does a blank space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 ” </a:t>
            </a:r>
            <a:r>
              <a:rPr lang="en-US" dirty="0"/>
              <a:t>count as a character?</a:t>
            </a:r>
          </a:p>
        </p:txBody>
      </p:sp>
    </p:spTree>
    <p:extLst>
      <p:ext uri="{BB962C8B-B14F-4D97-AF65-F5344CB8AC3E}">
        <p14:creationId xmlns:p14="http://schemas.microsoft.com/office/powerpoint/2010/main" val="3034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DE21-6997-4F7C-A986-B345BB08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loop that uses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CA9A2-F5A1-480E-8EF2-8FFAAD932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5BA0A-E5B5-4EBE-A48A-55C1EEC75BAB}"/>
              </a:ext>
            </a:extLst>
          </p:cNvPr>
          <p:cNvSpPr txBox="1"/>
          <p:nvPr/>
        </p:nvSpPr>
        <p:spPr>
          <a:xfrm>
            <a:off x="342900" y="858849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the following example.  It takes a string of input, and reverses it.  For example, if the input is “</a:t>
            </a:r>
            <a:r>
              <a:rPr lang="en-US" sz="2000" dirty="0" err="1"/>
              <a:t>abcd</a:t>
            </a:r>
            <a:r>
              <a:rPr lang="en-US" sz="2000" dirty="0"/>
              <a:t>” then the output would be “</a:t>
            </a:r>
            <a:r>
              <a:rPr lang="en-US" sz="2000" dirty="0" err="1"/>
              <a:t>dcba</a:t>
            </a:r>
            <a:r>
              <a:rPr lang="en-US" sz="2000" dirty="0"/>
              <a:t>”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06EC0-BE9B-4C64-B6A5-C14A97520469}"/>
              </a:ext>
            </a:extLst>
          </p:cNvPr>
          <p:cNvSpPr txBox="1"/>
          <p:nvPr/>
        </p:nvSpPr>
        <p:spPr>
          <a:xfrm>
            <a:off x="270788" y="2406330"/>
            <a:ext cx="4545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function </a:t>
            </a:r>
            <a:r>
              <a:rPr lang="en-US" sz="2000" dirty="0" err="1"/>
              <a:t>reverseString</a:t>
            </a:r>
            <a:r>
              <a:rPr lang="en-US" sz="2000" dirty="0"/>
              <a:t>(input){</a:t>
            </a:r>
          </a:p>
          <a:p>
            <a:endParaRPr lang="en-US" sz="2000" dirty="0"/>
          </a:p>
          <a:p>
            <a:r>
              <a:rPr lang="en-US" sz="2000" dirty="0"/>
              <a:t> // The variable output is made to be built</a:t>
            </a:r>
          </a:p>
          <a:p>
            <a:r>
              <a:rPr lang="en-US" sz="2000" dirty="0"/>
              <a:t> // as the loop iterates.</a:t>
            </a:r>
          </a:p>
          <a:p>
            <a:r>
              <a:rPr lang="en-US" sz="2000" dirty="0"/>
              <a:t> var output = ""; 	</a:t>
            </a:r>
          </a:p>
          <a:p>
            <a:r>
              <a:rPr lang="en-US" sz="2000" dirty="0"/>
              <a:t>		 </a:t>
            </a:r>
          </a:p>
          <a:p>
            <a:r>
              <a:rPr lang="en-US" sz="2000" dirty="0"/>
              <a:t> for(var </a:t>
            </a:r>
            <a:r>
              <a:rPr lang="en-US" sz="2000" dirty="0" err="1"/>
              <a:t>i</a:t>
            </a:r>
            <a:r>
              <a:rPr lang="en-US" sz="2000" dirty="0"/>
              <a:t> = 0;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 err="1"/>
              <a:t>input.length</a:t>
            </a:r>
            <a:r>
              <a:rPr lang="en-US" sz="2000" dirty="0"/>
              <a:t>; </a:t>
            </a:r>
            <a:r>
              <a:rPr lang="en-US" sz="2000" dirty="0" err="1"/>
              <a:t>i</a:t>
            </a:r>
            <a:r>
              <a:rPr lang="en-US" sz="2000" dirty="0"/>
              <a:t>++){</a:t>
            </a:r>
          </a:p>
          <a:p>
            <a:r>
              <a:rPr lang="en-US" sz="2000" dirty="0"/>
              <a:t>  output = input[</a:t>
            </a:r>
            <a:r>
              <a:rPr lang="en-US" sz="2000" dirty="0" err="1"/>
              <a:t>i</a:t>
            </a:r>
            <a:r>
              <a:rPr lang="en-US" sz="2000" dirty="0"/>
              <a:t>] + output;</a:t>
            </a:r>
          </a:p>
          <a:p>
            <a:r>
              <a:rPr lang="en-US" sz="2000" dirty="0"/>
              <a:t> }</a:t>
            </a:r>
          </a:p>
          <a:p>
            <a:r>
              <a:rPr lang="en-US" sz="2000" dirty="0"/>
              <a:t> return output;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94E65-63BC-49FD-8526-E46EC43B5171}"/>
              </a:ext>
            </a:extLst>
          </p:cNvPr>
          <p:cNvSpPr txBox="1"/>
          <p:nvPr/>
        </p:nvSpPr>
        <p:spPr>
          <a:xfrm>
            <a:off x="525780" y="1846593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03927-953B-4242-AFF0-9D902586D365}"/>
              </a:ext>
            </a:extLst>
          </p:cNvPr>
          <p:cNvSpPr txBox="1"/>
          <p:nvPr/>
        </p:nvSpPr>
        <p:spPr>
          <a:xfrm>
            <a:off x="5870666" y="166192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551E8F-FA8A-4816-B54F-3A286C8B54CB}"/>
              </a:ext>
            </a:extLst>
          </p:cNvPr>
          <p:cNvCxnSpPr>
            <a:cxnSpLocks/>
          </p:cNvCxnSpPr>
          <p:nvPr/>
        </p:nvCxnSpPr>
        <p:spPr>
          <a:xfrm>
            <a:off x="4924260" y="2073424"/>
            <a:ext cx="0" cy="333823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>
            <a:extLst>
              <a:ext uri="{FF2B5EF4-FFF2-40B4-BE49-F238E27FC236}">
                <a16:creationId xmlns:a16="http://schemas.microsoft.com/office/drawing/2014/main" id="{567DCF78-EA53-4C0F-8C1D-B5A79475F221}"/>
              </a:ext>
            </a:extLst>
          </p:cNvPr>
          <p:cNvSpPr/>
          <p:nvPr/>
        </p:nvSpPr>
        <p:spPr>
          <a:xfrm>
            <a:off x="5238801" y="2675985"/>
            <a:ext cx="3698406" cy="2925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= ‘Tom’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row: Right 9">
            <a:extLst>
              <a:ext uri="{FF2B5EF4-FFF2-40B4-BE49-F238E27FC236}">
                <a16:creationId xmlns:a16="http://schemas.microsoft.com/office/drawing/2014/main" id="{609086BC-90C6-47B0-8A18-0686944740A9}"/>
              </a:ext>
            </a:extLst>
          </p:cNvPr>
          <p:cNvSpPr/>
          <p:nvPr/>
        </p:nvSpPr>
        <p:spPr>
          <a:xfrm rot="7488103">
            <a:off x="2893493" y="225235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9CFB75-2591-41AB-AEFA-3BD286E79A2B}"/>
              </a:ext>
            </a:extLst>
          </p:cNvPr>
          <p:cNvSpPr txBox="1"/>
          <p:nvPr/>
        </p:nvSpPr>
        <p:spPr>
          <a:xfrm>
            <a:off x="3078688" y="1903397"/>
            <a:ext cx="103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‘Tom’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21BE6B-A156-4DF6-A581-3B88B88890BD}"/>
              </a:ext>
            </a:extLst>
          </p:cNvPr>
          <p:cNvSpPr txBox="1"/>
          <p:nvPr/>
        </p:nvSpPr>
        <p:spPr>
          <a:xfrm>
            <a:off x="6879791" y="3771182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‘T’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A5A0D-2FE9-4460-8780-71035873E76A}"/>
              </a:ext>
            </a:extLst>
          </p:cNvPr>
          <p:cNvSpPr txBox="1"/>
          <p:nvPr/>
        </p:nvSpPr>
        <p:spPr>
          <a:xfrm>
            <a:off x="5757487" y="3742540"/>
            <a:ext cx="171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= ‘’</a:t>
            </a:r>
          </a:p>
        </p:txBody>
      </p:sp>
      <p:sp>
        <p:nvSpPr>
          <p:cNvPr id="23" name="Arrow: Right 9">
            <a:extLst>
              <a:ext uri="{FF2B5EF4-FFF2-40B4-BE49-F238E27FC236}">
                <a16:creationId xmlns:a16="http://schemas.microsoft.com/office/drawing/2014/main" id="{AAB0CBCF-D684-4156-A1B7-BA8C910D5F02}"/>
              </a:ext>
            </a:extLst>
          </p:cNvPr>
          <p:cNvSpPr/>
          <p:nvPr/>
        </p:nvSpPr>
        <p:spPr>
          <a:xfrm rot="9814543">
            <a:off x="2088092" y="368680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9">
            <a:extLst>
              <a:ext uri="{FF2B5EF4-FFF2-40B4-BE49-F238E27FC236}">
                <a16:creationId xmlns:a16="http://schemas.microsoft.com/office/drawing/2014/main" id="{D9895D61-2684-469C-8AC0-72F285FA60C6}"/>
              </a:ext>
            </a:extLst>
          </p:cNvPr>
          <p:cNvSpPr/>
          <p:nvPr/>
        </p:nvSpPr>
        <p:spPr>
          <a:xfrm rot="6463808">
            <a:off x="1411096" y="4040028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9">
            <a:extLst>
              <a:ext uri="{FF2B5EF4-FFF2-40B4-BE49-F238E27FC236}">
                <a16:creationId xmlns:a16="http://schemas.microsoft.com/office/drawing/2014/main" id="{44027CE1-9954-4EC1-9AE0-C152317C197A}"/>
              </a:ext>
            </a:extLst>
          </p:cNvPr>
          <p:cNvSpPr/>
          <p:nvPr/>
        </p:nvSpPr>
        <p:spPr>
          <a:xfrm rot="6463808">
            <a:off x="2669123" y="401472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9">
            <a:extLst>
              <a:ext uri="{FF2B5EF4-FFF2-40B4-BE49-F238E27FC236}">
                <a16:creationId xmlns:a16="http://schemas.microsoft.com/office/drawing/2014/main" id="{9D3A36D1-3456-4C3F-A60A-0AB2097EB348}"/>
              </a:ext>
            </a:extLst>
          </p:cNvPr>
          <p:cNvSpPr/>
          <p:nvPr/>
        </p:nvSpPr>
        <p:spPr>
          <a:xfrm rot="6463808">
            <a:off x="3539213" y="401728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9">
            <a:extLst>
              <a:ext uri="{FF2B5EF4-FFF2-40B4-BE49-F238E27FC236}">
                <a16:creationId xmlns:a16="http://schemas.microsoft.com/office/drawing/2014/main" id="{41E869E4-512B-499D-9964-392CA0210FBA}"/>
              </a:ext>
            </a:extLst>
          </p:cNvPr>
          <p:cNvSpPr/>
          <p:nvPr/>
        </p:nvSpPr>
        <p:spPr>
          <a:xfrm rot="11331155">
            <a:off x="3282525" y="470668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939A17-D2BB-4E6F-AF28-B9A941260689}"/>
              </a:ext>
            </a:extLst>
          </p:cNvPr>
          <p:cNvSpPr txBox="1"/>
          <p:nvPr/>
        </p:nvSpPr>
        <p:spPr>
          <a:xfrm>
            <a:off x="5774628" y="4193375"/>
            <a:ext cx="171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3C5A9B-A3A1-451B-96AD-121F1A0596F1}"/>
              </a:ext>
            </a:extLst>
          </p:cNvPr>
          <p:cNvSpPr txBox="1"/>
          <p:nvPr/>
        </p:nvSpPr>
        <p:spPr>
          <a:xfrm>
            <a:off x="2584020" y="363268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 &lt;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739211-7359-4937-B147-4AE4257E6C70}"/>
              </a:ext>
            </a:extLst>
          </p:cNvPr>
          <p:cNvSpPr txBox="1"/>
          <p:nvPr/>
        </p:nvSpPr>
        <p:spPr>
          <a:xfrm>
            <a:off x="3620131" y="4682819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‘T’ + ‘’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195803-32A6-4BB5-88E1-B17C88BFDF95}"/>
              </a:ext>
            </a:extLst>
          </p:cNvPr>
          <p:cNvSpPr txBox="1"/>
          <p:nvPr/>
        </p:nvSpPr>
        <p:spPr>
          <a:xfrm>
            <a:off x="6164986" y="4213111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row: Right 9">
            <a:extLst>
              <a:ext uri="{FF2B5EF4-FFF2-40B4-BE49-F238E27FC236}">
                <a16:creationId xmlns:a16="http://schemas.microsoft.com/office/drawing/2014/main" id="{1E71EE8B-D21F-4ACD-AA51-9D126D4EA054}"/>
              </a:ext>
            </a:extLst>
          </p:cNvPr>
          <p:cNvSpPr/>
          <p:nvPr/>
        </p:nvSpPr>
        <p:spPr>
          <a:xfrm rot="6463808">
            <a:off x="2693690" y="403108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AE322F-3409-4116-BEF9-6AE8B73F3390}"/>
              </a:ext>
            </a:extLst>
          </p:cNvPr>
          <p:cNvSpPr txBox="1"/>
          <p:nvPr/>
        </p:nvSpPr>
        <p:spPr>
          <a:xfrm>
            <a:off x="2608587" y="364904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 &lt; 3</a:t>
            </a:r>
          </a:p>
        </p:txBody>
      </p:sp>
      <p:sp>
        <p:nvSpPr>
          <p:cNvPr id="37" name="Arrow: Right 9">
            <a:extLst>
              <a:ext uri="{FF2B5EF4-FFF2-40B4-BE49-F238E27FC236}">
                <a16:creationId xmlns:a16="http://schemas.microsoft.com/office/drawing/2014/main" id="{757AE085-C5BD-4D71-BD0F-19EC22823A45}"/>
              </a:ext>
            </a:extLst>
          </p:cNvPr>
          <p:cNvSpPr/>
          <p:nvPr/>
        </p:nvSpPr>
        <p:spPr>
          <a:xfrm rot="11331155">
            <a:off x="3346668" y="474226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4EB7FF-2621-4D96-B1CA-374545DD515B}"/>
              </a:ext>
            </a:extLst>
          </p:cNvPr>
          <p:cNvSpPr txBox="1"/>
          <p:nvPr/>
        </p:nvSpPr>
        <p:spPr>
          <a:xfrm>
            <a:off x="3684274" y="471840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‘o’ + ‘T’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FE3169-B037-4893-AFB1-6B1EE7406E91}"/>
              </a:ext>
            </a:extLst>
          </p:cNvPr>
          <p:cNvSpPr txBox="1"/>
          <p:nvPr/>
        </p:nvSpPr>
        <p:spPr>
          <a:xfrm>
            <a:off x="7264830" y="3774477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rrow: Right 9">
            <a:extLst>
              <a:ext uri="{FF2B5EF4-FFF2-40B4-BE49-F238E27FC236}">
                <a16:creationId xmlns:a16="http://schemas.microsoft.com/office/drawing/2014/main" id="{D4933E5C-B4B4-4F4E-994D-397B5CCBE571}"/>
              </a:ext>
            </a:extLst>
          </p:cNvPr>
          <p:cNvSpPr/>
          <p:nvPr/>
        </p:nvSpPr>
        <p:spPr>
          <a:xfrm rot="6463808">
            <a:off x="3620859" y="402737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6BEBD5-4E1E-4504-BBD5-7CF77ECBBA73}"/>
              </a:ext>
            </a:extLst>
          </p:cNvPr>
          <p:cNvSpPr txBox="1"/>
          <p:nvPr/>
        </p:nvSpPr>
        <p:spPr>
          <a:xfrm>
            <a:off x="6440744" y="4228223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rrow: Right 9">
            <a:extLst>
              <a:ext uri="{FF2B5EF4-FFF2-40B4-BE49-F238E27FC236}">
                <a16:creationId xmlns:a16="http://schemas.microsoft.com/office/drawing/2014/main" id="{E27622B1-0B7F-4F9E-AFE1-A6C59BCC6ACF}"/>
              </a:ext>
            </a:extLst>
          </p:cNvPr>
          <p:cNvSpPr/>
          <p:nvPr/>
        </p:nvSpPr>
        <p:spPr>
          <a:xfrm rot="6463808">
            <a:off x="2744674" y="403108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52C848-CDCF-43DC-8E07-90A5B9F0A390}"/>
              </a:ext>
            </a:extLst>
          </p:cNvPr>
          <p:cNvSpPr txBox="1"/>
          <p:nvPr/>
        </p:nvSpPr>
        <p:spPr>
          <a:xfrm>
            <a:off x="2659571" y="364904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 &lt; 3</a:t>
            </a:r>
          </a:p>
        </p:txBody>
      </p:sp>
      <p:sp>
        <p:nvSpPr>
          <p:cNvPr id="45" name="Arrow: Right 9">
            <a:extLst>
              <a:ext uri="{FF2B5EF4-FFF2-40B4-BE49-F238E27FC236}">
                <a16:creationId xmlns:a16="http://schemas.microsoft.com/office/drawing/2014/main" id="{65AD9911-AAEA-4B69-8C60-70F978875FDD}"/>
              </a:ext>
            </a:extLst>
          </p:cNvPr>
          <p:cNvSpPr/>
          <p:nvPr/>
        </p:nvSpPr>
        <p:spPr>
          <a:xfrm rot="11331155">
            <a:off x="3183254" y="464419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8A830D-4FFC-47D5-9339-1DBFD22F5A9C}"/>
              </a:ext>
            </a:extLst>
          </p:cNvPr>
          <p:cNvSpPr txBox="1"/>
          <p:nvPr/>
        </p:nvSpPr>
        <p:spPr>
          <a:xfrm>
            <a:off x="3520860" y="4620331"/>
            <a:ext cx="137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‘m’ + ‘</a:t>
            </a:r>
            <a:r>
              <a:rPr lang="en-US" sz="1800" dirty="0" err="1"/>
              <a:t>oT</a:t>
            </a:r>
            <a:r>
              <a:rPr lang="en-US" sz="1800" dirty="0"/>
              <a:t>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658BA8-F1ED-4789-BDEC-84DF22C075D6}"/>
              </a:ext>
            </a:extLst>
          </p:cNvPr>
          <p:cNvSpPr txBox="1"/>
          <p:nvPr/>
        </p:nvSpPr>
        <p:spPr>
          <a:xfrm>
            <a:off x="7594596" y="3790918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Arrow: Right 9">
            <a:extLst>
              <a:ext uri="{FF2B5EF4-FFF2-40B4-BE49-F238E27FC236}">
                <a16:creationId xmlns:a16="http://schemas.microsoft.com/office/drawing/2014/main" id="{9FF6C61B-3EEF-4BBC-A6CB-CA72604F6D9F}"/>
              </a:ext>
            </a:extLst>
          </p:cNvPr>
          <p:cNvSpPr/>
          <p:nvPr/>
        </p:nvSpPr>
        <p:spPr>
          <a:xfrm rot="6463808">
            <a:off x="3647285" y="403073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9">
            <a:extLst>
              <a:ext uri="{FF2B5EF4-FFF2-40B4-BE49-F238E27FC236}">
                <a16:creationId xmlns:a16="http://schemas.microsoft.com/office/drawing/2014/main" id="{A7BD96B3-79E8-42DC-956B-C7B00F85F8E7}"/>
              </a:ext>
            </a:extLst>
          </p:cNvPr>
          <p:cNvSpPr/>
          <p:nvPr/>
        </p:nvSpPr>
        <p:spPr>
          <a:xfrm rot="6463808">
            <a:off x="2651116" y="403359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94338F-AC6F-4DAE-98C0-5C196CB62D16}"/>
              </a:ext>
            </a:extLst>
          </p:cNvPr>
          <p:cNvSpPr txBox="1"/>
          <p:nvPr/>
        </p:nvSpPr>
        <p:spPr>
          <a:xfrm>
            <a:off x="2608589" y="364904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 &lt; 3</a:t>
            </a:r>
          </a:p>
        </p:txBody>
      </p:sp>
      <p:sp>
        <p:nvSpPr>
          <p:cNvPr id="51" name="Arrow: Right 9">
            <a:extLst>
              <a:ext uri="{FF2B5EF4-FFF2-40B4-BE49-F238E27FC236}">
                <a16:creationId xmlns:a16="http://schemas.microsoft.com/office/drawing/2014/main" id="{CF0E611B-F867-469A-9723-055735FEE6BE}"/>
              </a:ext>
            </a:extLst>
          </p:cNvPr>
          <p:cNvSpPr/>
          <p:nvPr/>
        </p:nvSpPr>
        <p:spPr>
          <a:xfrm rot="9814543">
            <a:off x="1859492" y="521936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0B43CB-B447-40E0-9343-57C1B91D7B03}"/>
              </a:ext>
            </a:extLst>
          </p:cNvPr>
          <p:cNvSpPr txBox="1"/>
          <p:nvPr/>
        </p:nvSpPr>
        <p:spPr>
          <a:xfrm>
            <a:off x="2168923" y="5134815"/>
            <a:ext cx="103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</a:t>
            </a:r>
            <a:r>
              <a:rPr lang="en-US" dirty="0" err="1">
                <a:solidFill>
                  <a:srgbClr val="00B050"/>
                </a:solidFill>
              </a:rPr>
              <a:t>moT</a:t>
            </a:r>
            <a:r>
              <a:rPr lang="en-US" dirty="0">
                <a:solidFill>
                  <a:srgbClr val="00B05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0751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22" grpId="0"/>
      <p:bldP spid="24" grpId="0"/>
      <p:bldP spid="23" grpId="0" animBg="1"/>
      <p:bldP spid="27" grpId="0" animBg="1"/>
      <p:bldP spid="28" grpId="0" animBg="1"/>
      <p:bldP spid="29" grpId="0" animBg="1"/>
      <p:bldP spid="30" grpId="0" animBg="1"/>
      <p:bldP spid="32" grpId="0"/>
      <p:bldP spid="25" grpId="0"/>
      <p:bldP spid="26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 animBg="1"/>
      <p:bldP spid="42" grpId="0"/>
      <p:bldP spid="43" grpId="0" animBg="1"/>
      <p:bldP spid="44" grpId="0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322-40AA-47E4-BE04-7347F85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CAD5-05A5-4D3D-B62C-91BD52100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452E-116C-47AD-8C34-89F631FC3837}"/>
              </a:ext>
            </a:extLst>
          </p:cNvPr>
          <p:cNvSpPr txBox="1"/>
          <p:nvPr/>
        </p:nvSpPr>
        <p:spPr>
          <a:xfrm>
            <a:off x="457200" y="101343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trim() method of any string variable can be used to remove any leading or trailing spaces. This method is very handy for cleaning up user input. Try 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E0449-CA33-46B5-9697-265CC19AC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6" y="2248569"/>
            <a:ext cx="8997711" cy="37217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20C9C2-9328-4405-B607-6CB076B34024}"/>
              </a:ext>
            </a:extLst>
          </p:cNvPr>
          <p:cNvSpPr/>
          <p:nvPr/>
        </p:nvSpPr>
        <p:spPr>
          <a:xfrm>
            <a:off x="1371600" y="38100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5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322-40AA-47E4-BE04-7347F85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CAD5-05A5-4D3D-B62C-91BD52100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452E-116C-47AD-8C34-89F631FC3837}"/>
              </a:ext>
            </a:extLst>
          </p:cNvPr>
          <p:cNvSpPr txBox="1"/>
          <p:nvPr/>
        </p:nvSpPr>
        <p:spPr>
          <a:xfrm>
            <a:off x="304800" y="101343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slice() method of any string variable can be used to return a portion of a string.  </a:t>
            </a:r>
          </a:p>
          <a:p>
            <a:endParaRPr lang="en-US" dirty="0"/>
          </a:p>
          <a:p>
            <a:r>
              <a:rPr lang="en-US" dirty="0"/>
              <a:t>The slice method takes two parameters.  The start position and the end position.  The character at the end position is </a:t>
            </a:r>
            <a:r>
              <a:rPr lang="en-US" i="1" dirty="0"/>
              <a:t>not included</a:t>
            </a:r>
            <a:r>
              <a:rPr lang="en-US" dirty="0"/>
              <a:t> in the string.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83D22-5BB4-458F-A1D7-F76C3158807F}"/>
              </a:ext>
            </a:extLst>
          </p:cNvPr>
          <p:cNvSpPr txBox="1"/>
          <p:nvPr/>
        </p:nvSpPr>
        <p:spPr>
          <a:xfrm>
            <a:off x="381000" y="525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“The quick brown fox jumped”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CA871C-09E1-4D05-8A4A-AE80DBE2B1E5}"/>
              </a:ext>
            </a:extLst>
          </p:cNvPr>
          <p:cNvCxnSpPr/>
          <p:nvPr/>
        </p:nvCxnSpPr>
        <p:spPr>
          <a:xfrm>
            <a:off x="609600" y="4953000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579BFA-A84D-46CB-A512-74D76BBFB4E5}"/>
              </a:ext>
            </a:extLst>
          </p:cNvPr>
          <p:cNvCxnSpPr>
            <a:cxnSpLocks/>
          </p:cNvCxnSpPr>
          <p:nvPr/>
        </p:nvCxnSpPr>
        <p:spPr>
          <a:xfrm flipH="1">
            <a:off x="4114800" y="4948535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4C11C5-6702-41C4-BD54-D8C745453584}"/>
              </a:ext>
            </a:extLst>
          </p:cNvPr>
          <p:cNvSpPr txBox="1"/>
          <p:nvPr/>
        </p:nvSpPr>
        <p:spPr>
          <a:xfrm>
            <a:off x="131898" y="4524315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(T)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DD61E-5F96-4434-930C-B4249E0E2D12}"/>
              </a:ext>
            </a:extLst>
          </p:cNvPr>
          <p:cNvSpPr txBox="1"/>
          <p:nvPr/>
        </p:nvSpPr>
        <p:spPr>
          <a:xfrm>
            <a:off x="4130842" y="4491335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(d)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B43A56-B4E0-4D14-A260-76CB333E4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062" y="1059297"/>
            <a:ext cx="4538337" cy="345203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335253-3CCD-4BDC-8E83-DA8FF60FBF01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1252955" y="4859863"/>
            <a:ext cx="122786" cy="43091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E4FF095-E2CA-4DF0-A87C-CB4EFDCEFB01}"/>
              </a:ext>
            </a:extLst>
          </p:cNvPr>
          <p:cNvSpPr txBox="1"/>
          <p:nvPr/>
        </p:nvSpPr>
        <p:spPr>
          <a:xfrm>
            <a:off x="988455" y="4398198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(q)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266F2D-D61C-46D8-ABB1-2046E3BB3A56}"/>
              </a:ext>
            </a:extLst>
          </p:cNvPr>
          <p:cNvCxnSpPr>
            <a:cxnSpLocks/>
          </p:cNvCxnSpPr>
          <p:nvPr/>
        </p:nvCxnSpPr>
        <p:spPr>
          <a:xfrm flipH="1">
            <a:off x="1828801" y="4948535"/>
            <a:ext cx="263611" cy="46166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2B4254-A686-4432-94F7-2D6A7E976E4B}"/>
              </a:ext>
            </a:extLst>
          </p:cNvPr>
          <p:cNvSpPr txBox="1"/>
          <p:nvPr/>
        </p:nvSpPr>
        <p:spPr>
          <a:xfrm>
            <a:off x="2092412" y="442939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( )</a:t>
            </a:r>
          </a:p>
        </p:txBody>
      </p:sp>
    </p:spTree>
    <p:extLst>
      <p:ext uri="{BB962C8B-B14F-4D97-AF65-F5344CB8AC3E}">
        <p14:creationId xmlns:p14="http://schemas.microsoft.com/office/powerpoint/2010/main" val="17136476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10845</TotalTime>
  <Words>950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Courier New</vt:lpstr>
      <vt:lpstr>Times New Roman</vt:lpstr>
      <vt:lpstr>Default Design</vt:lpstr>
      <vt:lpstr> JavaScript Strings </vt:lpstr>
      <vt:lpstr>Agenda – JavaScript Strings</vt:lpstr>
      <vt:lpstr>What we have already seen:</vt:lpstr>
      <vt:lpstr>New Stuff</vt:lpstr>
      <vt:lpstr>The length attribute</vt:lpstr>
      <vt:lpstr>Strings – individual characters</vt:lpstr>
      <vt:lpstr>Writing a loop that uses length</vt:lpstr>
      <vt:lpstr>trim()</vt:lpstr>
      <vt:lpstr>slice()</vt:lpstr>
      <vt:lpstr>substr()</vt:lpstr>
      <vt:lpstr>toUpperCase() and toLowerCase()</vt:lpstr>
      <vt:lpstr>Clarification</vt:lpstr>
      <vt:lpstr>This one is tricky</vt:lpstr>
      <vt:lpstr>The special case</vt:lpstr>
      <vt:lpstr>The optional parameter</vt:lpstr>
      <vt:lpstr>An example</vt:lpstr>
      <vt:lpstr>Time for some practice</vt:lpstr>
    </vt:vector>
  </TitlesOfParts>
  <Company>Mike Murach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Taha Havakhor</cp:lastModifiedBy>
  <cp:revision>336</cp:revision>
  <dcterms:created xsi:type="dcterms:W3CDTF">2010-11-30T18:46:51Z</dcterms:created>
  <dcterms:modified xsi:type="dcterms:W3CDTF">2020-10-15T12:00:55Z</dcterms:modified>
</cp:coreProperties>
</file>