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1" r:id="rId1"/>
  </p:sldMasterIdLst>
  <p:notesMasterIdLst>
    <p:notesMasterId r:id="rId16"/>
  </p:notesMasterIdLst>
  <p:handoutMasterIdLst>
    <p:handoutMasterId r:id="rId17"/>
  </p:handoutMasterIdLst>
  <p:sldIdLst>
    <p:sldId id="297" r:id="rId2"/>
    <p:sldId id="323" r:id="rId3"/>
    <p:sldId id="525" r:id="rId4"/>
    <p:sldId id="526" r:id="rId5"/>
    <p:sldId id="527" r:id="rId6"/>
    <p:sldId id="533" r:id="rId7"/>
    <p:sldId id="353" r:id="rId8"/>
    <p:sldId id="394" r:id="rId9"/>
    <p:sldId id="528" r:id="rId10"/>
    <p:sldId id="530" r:id="rId11"/>
    <p:sldId id="535" r:id="rId12"/>
    <p:sldId id="536" r:id="rId13"/>
    <p:sldId id="529" r:id="rId14"/>
    <p:sldId id="53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43"/>
  </p:normalViewPr>
  <p:slideViewPr>
    <p:cSldViewPr>
      <p:cViewPr varScale="1">
        <p:scale>
          <a:sx n="103" d="100"/>
          <a:sy n="103" d="100"/>
        </p:scale>
        <p:origin x="158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dgm:spPr/>
      <dgm:t>
        <a:bodyPr/>
        <a:lstStyle/>
        <a:p>
          <a:r>
            <a:rPr lang="en-US" dirty="0"/>
            <a:t>HTML</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dgm:spPr/>
      <dgm:t>
        <a:bodyPr/>
        <a:lstStyle/>
        <a:p>
          <a:r>
            <a:rPr lang="en-US" dirty="0"/>
            <a:t>CSS</a:t>
          </a:r>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982F0-45A6-7645-944D-61F6B801D79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BDD00195-9935-8440-8CF3-A31DAD4497D1}">
      <dgm:prSet phldrT="[Text]"/>
      <dgm:spPr/>
      <dgm:t>
        <a:bodyPr/>
        <a:lstStyle/>
        <a:p>
          <a:r>
            <a:rPr lang="en-US" dirty="0"/>
            <a:t>HTML</a:t>
          </a:r>
        </a:p>
      </dgm:t>
    </dgm:pt>
    <dgm:pt modelId="{27F1FCB7-E54E-B142-ABCB-3990B4E99E18}" type="parTrans" cxnId="{9C05BDE0-272D-F645-81A4-874374C969E2}">
      <dgm:prSet/>
      <dgm:spPr/>
      <dgm:t>
        <a:bodyPr/>
        <a:lstStyle/>
        <a:p>
          <a:endParaRPr lang="en-US"/>
        </a:p>
      </dgm:t>
    </dgm:pt>
    <dgm:pt modelId="{6704FF5E-091E-E046-BD2C-F48215A71270}" type="sibTrans" cxnId="{9C05BDE0-272D-F645-81A4-874374C969E2}">
      <dgm:prSet/>
      <dgm:spPr/>
      <dgm:t>
        <a:bodyPr/>
        <a:lstStyle/>
        <a:p>
          <a:endParaRPr lang="en-US"/>
        </a:p>
      </dgm:t>
    </dgm:pt>
    <dgm:pt modelId="{C846A543-E40F-8948-9546-6360DDDF0A0D}">
      <dgm:prSet phldrT="[Text]"/>
      <dgm:spPr/>
      <dgm:t>
        <a:bodyPr/>
        <a:lstStyle/>
        <a:p>
          <a:r>
            <a:rPr lang="en-US" dirty="0"/>
            <a:t>HTML provides us with the structure of a document.</a:t>
          </a:r>
        </a:p>
      </dgm:t>
    </dgm:pt>
    <dgm:pt modelId="{A559EDF3-9374-F545-99EB-34B203294E7D}" type="parTrans" cxnId="{CB676711-98AC-4F44-96FF-F60BEE01BEB4}">
      <dgm:prSet/>
      <dgm:spPr/>
      <dgm:t>
        <a:bodyPr/>
        <a:lstStyle/>
        <a:p>
          <a:endParaRPr lang="en-US"/>
        </a:p>
      </dgm:t>
    </dgm:pt>
    <dgm:pt modelId="{6667267D-FCE6-194B-86E5-ECEA35EAB820}" type="sibTrans" cxnId="{CB676711-98AC-4F44-96FF-F60BEE01BEB4}">
      <dgm:prSet/>
      <dgm:spPr/>
      <dgm:t>
        <a:bodyPr/>
        <a:lstStyle/>
        <a:p>
          <a:endParaRPr lang="en-US"/>
        </a:p>
      </dgm:t>
    </dgm:pt>
    <dgm:pt modelId="{7C53E345-484A-F544-BAAD-35ABFBEA5398}">
      <dgm:prSet phldrT="[Text]"/>
      <dgm:spPr/>
      <dgm:t>
        <a:bodyPr/>
        <a:lstStyle/>
        <a:p>
          <a:r>
            <a:rPr lang="en-US" dirty="0"/>
            <a:t>CSS</a:t>
          </a:r>
        </a:p>
      </dgm:t>
    </dgm:pt>
    <dgm:pt modelId="{BBFD649E-D83D-0E48-A1FF-BA494DBA0D3E}" type="parTrans" cxnId="{D709E63C-C7D1-2F46-95E7-0611CA9F561C}">
      <dgm:prSet/>
      <dgm:spPr/>
      <dgm:t>
        <a:bodyPr/>
        <a:lstStyle/>
        <a:p>
          <a:endParaRPr lang="en-US"/>
        </a:p>
      </dgm:t>
    </dgm:pt>
    <dgm:pt modelId="{A1AF9E41-0940-1244-BDB5-4E23F66FE930}" type="sibTrans" cxnId="{D709E63C-C7D1-2F46-95E7-0611CA9F561C}">
      <dgm:prSet/>
      <dgm:spPr/>
      <dgm:t>
        <a:bodyPr/>
        <a:lstStyle/>
        <a:p>
          <a:endParaRPr lang="en-US"/>
        </a:p>
      </dgm:t>
    </dgm:pt>
    <dgm:pt modelId="{CF0C268A-AFBA-724A-B946-18CC06ED240C}">
      <dgm:prSet phldrT="[Text]"/>
      <dgm:spPr/>
      <dgm:t>
        <a:bodyPr/>
        <a:lstStyle/>
        <a:p>
          <a:r>
            <a:rPr lang="en-US" dirty="0"/>
            <a:t>CSS is used to control the visual appearance (or </a:t>
          </a:r>
          <a:r>
            <a:rPr lang="en-US" b="1" dirty="0"/>
            <a:t>style</a:t>
          </a:r>
          <a:r>
            <a:rPr lang="en-US" dirty="0"/>
            <a:t>) of the HTML document</a:t>
          </a:r>
        </a:p>
      </dgm:t>
    </dgm:pt>
    <dgm:pt modelId="{6594F62A-7799-D94B-8E2F-D092E08B6674}" type="parTrans" cxnId="{6E3B3021-B19C-2347-B73B-2B785365C895}">
      <dgm:prSet/>
      <dgm:spPr/>
      <dgm:t>
        <a:bodyPr/>
        <a:lstStyle/>
        <a:p>
          <a:endParaRPr lang="en-US"/>
        </a:p>
      </dgm:t>
    </dgm:pt>
    <dgm:pt modelId="{1958E0A4-F94E-DA42-8806-7C91F792AB9C}" type="sibTrans" cxnId="{6E3B3021-B19C-2347-B73B-2B785365C895}">
      <dgm:prSet/>
      <dgm:spPr/>
      <dgm:t>
        <a:bodyPr/>
        <a:lstStyle/>
        <a:p>
          <a:endParaRPr lang="en-US"/>
        </a:p>
      </dgm:t>
    </dgm:pt>
    <dgm:pt modelId="{F55AF334-DC4A-F748-B3E5-781627EF04CA}">
      <dgm:prSet phldrT="[Text]"/>
      <dgm:spPr/>
      <dgm:t>
        <a:bodyPr/>
        <a:lstStyle/>
        <a:p>
          <a:r>
            <a:rPr lang="en-US" dirty="0"/>
            <a:t>CSS is analogous to how your term paper </a:t>
          </a:r>
          <a:r>
            <a:rPr lang="en-US" b="1" dirty="0"/>
            <a:t>looks.</a:t>
          </a:r>
          <a:r>
            <a:rPr lang="en-US" b="0" dirty="0"/>
            <a:t>  (Choice of font, margins, etc.)</a:t>
          </a:r>
          <a:endParaRPr lang="en-US" dirty="0"/>
        </a:p>
      </dgm:t>
    </dgm:pt>
    <dgm:pt modelId="{88C7D8DF-F10B-4946-9F93-13F500C7CA09}" type="parTrans" cxnId="{E91B14E3-AF6E-B040-960E-C86D91E53F75}">
      <dgm:prSet/>
      <dgm:spPr/>
      <dgm:t>
        <a:bodyPr/>
        <a:lstStyle/>
        <a:p>
          <a:endParaRPr lang="en-US"/>
        </a:p>
      </dgm:t>
    </dgm:pt>
    <dgm:pt modelId="{85D830BF-DD5F-E441-A938-D35349C37944}" type="sibTrans" cxnId="{E91B14E3-AF6E-B040-960E-C86D91E53F75}">
      <dgm:prSet/>
      <dgm:spPr/>
      <dgm:t>
        <a:bodyPr/>
        <a:lstStyle/>
        <a:p>
          <a:endParaRPr lang="en-US"/>
        </a:p>
      </dgm:t>
    </dgm:pt>
    <dgm:pt modelId="{B982409B-BB6A-F94C-BC55-CC76A0446B4C}">
      <dgm:prSet phldrT="[Text]"/>
      <dgm:spPr/>
      <dgm:t>
        <a:bodyPr/>
        <a:lstStyle/>
        <a:p>
          <a:r>
            <a:rPr lang="en-US" dirty="0"/>
            <a:t>JavaScript</a:t>
          </a:r>
        </a:p>
      </dgm:t>
    </dgm:pt>
    <dgm:pt modelId="{C76D5CEB-019C-0140-A7A6-7E90989F872D}" type="parTrans" cxnId="{D20DBDAA-0187-074E-AEA3-5DD59B47A8D9}">
      <dgm:prSet/>
      <dgm:spPr/>
      <dgm:t>
        <a:bodyPr/>
        <a:lstStyle/>
        <a:p>
          <a:endParaRPr lang="en-US"/>
        </a:p>
      </dgm:t>
    </dgm:pt>
    <dgm:pt modelId="{EE797096-4789-4A4F-97E0-04634E192A1B}" type="sibTrans" cxnId="{D20DBDAA-0187-074E-AEA3-5DD59B47A8D9}">
      <dgm:prSet/>
      <dgm:spPr/>
      <dgm:t>
        <a:bodyPr/>
        <a:lstStyle/>
        <a:p>
          <a:endParaRPr lang="en-US"/>
        </a:p>
      </dgm:t>
    </dgm:pt>
    <dgm:pt modelId="{5D34B6FD-79D6-FE4F-A778-88D94CE8169E}">
      <dgm:prSet phldrT="[Text]"/>
      <dgm:spPr/>
      <dgm:t>
        <a:bodyPr/>
        <a:lstStyle/>
        <a:p>
          <a:r>
            <a:rPr lang="en-US" dirty="0"/>
            <a:t>JavaScript is is used to manipulate the HTML document in response to one or more events. </a:t>
          </a:r>
        </a:p>
      </dgm:t>
    </dgm:pt>
    <dgm:pt modelId="{7BC808B9-2A7A-DF42-831B-5DDBF9FED0F9}" type="parTrans" cxnId="{23645004-AAB9-D944-92E4-B2C87A9E17E6}">
      <dgm:prSet/>
      <dgm:spPr/>
      <dgm:t>
        <a:bodyPr/>
        <a:lstStyle/>
        <a:p>
          <a:endParaRPr lang="en-US"/>
        </a:p>
      </dgm:t>
    </dgm:pt>
    <dgm:pt modelId="{58064FBD-CFD4-2F4B-A459-4A8E69D438C5}" type="sibTrans" cxnId="{23645004-AAB9-D944-92E4-B2C87A9E17E6}">
      <dgm:prSet/>
      <dgm:spPr/>
      <dgm:t>
        <a:bodyPr/>
        <a:lstStyle/>
        <a:p>
          <a:endParaRPr lang="en-US"/>
        </a:p>
      </dgm:t>
    </dgm:pt>
    <dgm:pt modelId="{088D15B6-6F9A-4B4B-B562-311ADF485CCA}">
      <dgm:prSet phldrT="[Text]"/>
      <dgm:spPr/>
      <dgm:t>
        <a:bodyPr/>
        <a:lstStyle/>
        <a:p>
          <a:r>
            <a:rPr lang="en-US" dirty="0"/>
            <a:t>HTML structure should convey some meaning, like the outline to term paper.</a:t>
          </a:r>
        </a:p>
      </dgm:t>
    </dgm:pt>
    <dgm:pt modelId="{5D53BB91-7E00-F944-853A-6ED84E2956F7}" type="parTrans" cxnId="{2AE7623A-B802-B147-9E96-BCB8108A2BC0}">
      <dgm:prSet/>
      <dgm:spPr/>
      <dgm:t>
        <a:bodyPr/>
        <a:lstStyle/>
        <a:p>
          <a:endParaRPr lang="en-US"/>
        </a:p>
      </dgm:t>
    </dgm:pt>
    <dgm:pt modelId="{4CFD5E0C-D9B1-AE47-A50D-BC571C26ECA3}" type="sibTrans" cxnId="{2AE7623A-B802-B147-9E96-BCB8108A2BC0}">
      <dgm:prSet/>
      <dgm:spPr/>
      <dgm:t>
        <a:bodyPr/>
        <a:lstStyle/>
        <a:p>
          <a:endParaRPr lang="en-US"/>
        </a:p>
      </dgm:t>
    </dgm:pt>
    <dgm:pt modelId="{02FE401A-03DC-8649-99B4-EC204C0C4C36}">
      <dgm:prSet phldrT="[Text]"/>
      <dgm:spPr/>
      <dgm:t>
        <a:bodyPr/>
        <a:lstStyle/>
        <a:p>
          <a:r>
            <a:rPr lang="en-US" dirty="0"/>
            <a:t>Fun fact: HTML is short for: </a:t>
          </a:r>
          <a:r>
            <a:rPr lang="en-US" dirty="0" err="1"/>
            <a:t>HyperText</a:t>
          </a:r>
          <a:r>
            <a:rPr lang="en-US" dirty="0"/>
            <a:t> Markup Language</a:t>
          </a:r>
        </a:p>
      </dgm:t>
    </dgm:pt>
    <dgm:pt modelId="{BC0BDDA3-B926-D641-AE90-C40AF5CBC41E}" type="parTrans" cxnId="{7BB9CCAA-1167-2E4A-9F33-65E90C92F98D}">
      <dgm:prSet/>
      <dgm:spPr/>
      <dgm:t>
        <a:bodyPr/>
        <a:lstStyle/>
        <a:p>
          <a:endParaRPr lang="en-US"/>
        </a:p>
      </dgm:t>
    </dgm:pt>
    <dgm:pt modelId="{CDE657B1-12C8-0948-998D-F7DF88B7FCAD}" type="sibTrans" cxnId="{7BB9CCAA-1167-2E4A-9F33-65E90C92F98D}">
      <dgm:prSet/>
      <dgm:spPr/>
      <dgm:t>
        <a:bodyPr/>
        <a:lstStyle/>
        <a:p>
          <a:endParaRPr lang="en-US"/>
        </a:p>
      </dgm:t>
    </dgm:pt>
    <dgm:pt modelId="{88349CFB-D868-2D42-8C75-88EECB4A6A15}">
      <dgm:prSet phldrT="[Text]"/>
      <dgm:spPr/>
      <dgm:t>
        <a:bodyPr/>
        <a:lstStyle/>
        <a:p>
          <a:r>
            <a:rPr lang="en-US" dirty="0"/>
            <a:t>Fun fact: CSS is short for Cascading Style Sheet </a:t>
          </a:r>
        </a:p>
      </dgm:t>
    </dgm:pt>
    <dgm:pt modelId="{9243D226-6916-E842-BC16-960D1E763DFF}" type="parTrans" cxnId="{ECA66041-53C7-014E-A782-537831AACC1D}">
      <dgm:prSet/>
      <dgm:spPr/>
      <dgm:t>
        <a:bodyPr/>
        <a:lstStyle/>
        <a:p>
          <a:endParaRPr lang="en-US"/>
        </a:p>
      </dgm:t>
    </dgm:pt>
    <dgm:pt modelId="{8B6128CB-AC82-2C45-B105-35FE1E8E8DAE}" type="sibTrans" cxnId="{ECA66041-53C7-014E-A782-537831AACC1D}">
      <dgm:prSet/>
      <dgm:spPr/>
      <dgm:t>
        <a:bodyPr/>
        <a:lstStyle/>
        <a:p>
          <a:endParaRPr lang="en-US"/>
        </a:p>
      </dgm:t>
    </dgm:pt>
    <dgm:pt modelId="{0752AB62-B018-4C2C-8F9A-35081166EAC9}">
      <dgm:prSet phldrT="[Text]"/>
      <dgm:spPr/>
      <dgm:t>
        <a:bodyPr/>
        <a:lstStyle/>
        <a:p>
          <a:r>
            <a:rPr lang="en-US" dirty="0"/>
            <a:t>Fun fact: JavaScript is officially managed by the Mozilla Foundation.  It is based on a language specification defined by the ECMA International organization.</a:t>
          </a:r>
        </a:p>
      </dgm:t>
    </dgm:pt>
    <dgm:pt modelId="{E957DAE5-847C-4ECE-A173-AD2CE16461FA}" type="parTrans" cxnId="{8C505294-B0E6-4A70-AC73-E3D48A0ADFA4}">
      <dgm:prSet/>
      <dgm:spPr/>
      <dgm:t>
        <a:bodyPr/>
        <a:lstStyle/>
        <a:p>
          <a:endParaRPr lang="en-US"/>
        </a:p>
      </dgm:t>
    </dgm:pt>
    <dgm:pt modelId="{62F001EB-309F-47AA-A77C-EF4FD5500170}" type="sibTrans" cxnId="{8C505294-B0E6-4A70-AC73-E3D48A0ADFA4}">
      <dgm:prSet/>
      <dgm:spPr/>
      <dgm:t>
        <a:bodyPr/>
        <a:lstStyle/>
        <a:p>
          <a:endParaRPr lang="en-US"/>
        </a:p>
      </dgm:t>
    </dgm:pt>
    <dgm:pt modelId="{39A2F462-499C-B74E-94E0-146E0266B4EC}" type="pres">
      <dgm:prSet presAssocID="{8E2982F0-45A6-7645-944D-61F6B801D79D}" presName="Name0" presStyleCnt="0">
        <dgm:presLayoutVars>
          <dgm:dir/>
          <dgm:animLvl val="lvl"/>
          <dgm:resizeHandles val="exact"/>
        </dgm:presLayoutVars>
      </dgm:prSet>
      <dgm:spPr/>
    </dgm:pt>
    <dgm:pt modelId="{019FC0C5-9896-C44D-B1AD-3A340056FE96}" type="pres">
      <dgm:prSet presAssocID="{BDD00195-9935-8440-8CF3-A31DAD4497D1}" presName="linNode" presStyleCnt="0"/>
      <dgm:spPr/>
    </dgm:pt>
    <dgm:pt modelId="{D874C453-2A2F-EB48-AF5F-104F9E464FD9}" type="pres">
      <dgm:prSet presAssocID="{BDD00195-9935-8440-8CF3-A31DAD4497D1}" presName="parentText" presStyleLbl="node1" presStyleIdx="0" presStyleCnt="3" custScaleX="127527">
        <dgm:presLayoutVars>
          <dgm:chMax val="1"/>
          <dgm:bulletEnabled val="1"/>
        </dgm:presLayoutVars>
      </dgm:prSet>
      <dgm:spPr/>
    </dgm:pt>
    <dgm:pt modelId="{4812FB1A-4C79-004C-809F-919C2631A8EA}" type="pres">
      <dgm:prSet presAssocID="{BDD00195-9935-8440-8CF3-A31DAD4497D1}" presName="descendantText" presStyleLbl="alignAccFollowNode1" presStyleIdx="0" presStyleCnt="3" custScaleX="304098">
        <dgm:presLayoutVars>
          <dgm:bulletEnabled val="1"/>
        </dgm:presLayoutVars>
      </dgm:prSet>
      <dgm:spPr/>
    </dgm:pt>
    <dgm:pt modelId="{4058A7DA-1EB5-C349-98F5-DF4D232E2865}" type="pres">
      <dgm:prSet presAssocID="{6704FF5E-091E-E046-BD2C-F48215A71270}" presName="sp" presStyleCnt="0"/>
      <dgm:spPr/>
    </dgm:pt>
    <dgm:pt modelId="{CCCC6F42-E204-ED46-AFC9-933C0D707960}" type="pres">
      <dgm:prSet presAssocID="{7C53E345-484A-F544-BAAD-35ABFBEA5398}" presName="linNode" presStyleCnt="0"/>
      <dgm:spPr/>
    </dgm:pt>
    <dgm:pt modelId="{97818CAB-427A-6C41-AB05-230C911FBF51}" type="pres">
      <dgm:prSet presAssocID="{7C53E345-484A-F544-BAAD-35ABFBEA5398}" presName="parentText" presStyleLbl="node1" presStyleIdx="1" presStyleCnt="3" custScaleX="55567">
        <dgm:presLayoutVars>
          <dgm:chMax val="1"/>
          <dgm:bulletEnabled val="1"/>
        </dgm:presLayoutVars>
      </dgm:prSet>
      <dgm:spPr/>
    </dgm:pt>
    <dgm:pt modelId="{B9A6177F-328E-3B44-ACE8-5C65416B5262}" type="pres">
      <dgm:prSet presAssocID="{7C53E345-484A-F544-BAAD-35ABFBEA5398}" presName="descendantText" presStyleLbl="alignAccFollowNode1" presStyleIdx="1" presStyleCnt="3" custScaleX="127128">
        <dgm:presLayoutVars>
          <dgm:bulletEnabled val="1"/>
        </dgm:presLayoutVars>
      </dgm:prSet>
      <dgm:spPr/>
    </dgm:pt>
    <dgm:pt modelId="{D8CD7AEA-FCF3-5249-A7A9-AE694E1ED7F6}" type="pres">
      <dgm:prSet presAssocID="{A1AF9E41-0940-1244-BDB5-4E23F66FE930}" presName="sp" presStyleCnt="0"/>
      <dgm:spPr/>
    </dgm:pt>
    <dgm:pt modelId="{3E4552B6-0884-E644-962B-48012E468566}" type="pres">
      <dgm:prSet presAssocID="{B982409B-BB6A-F94C-BC55-CC76A0446B4C}" presName="linNode" presStyleCnt="0"/>
      <dgm:spPr/>
    </dgm:pt>
    <dgm:pt modelId="{7FD92BFD-A344-BA4B-803A-E908C19C6745}" type="pres">
      <dgm:prSet presAssocID="{B982409B-BB6A-F94C-BC55-CC76A0446B4C}" presName="parentText" presStyleLbl="node1" presStyleIdx="2" presStyleCnt="3" custScaleX="59951">
        <dgm:presLayoutVars>
          <dgm:chMax val="1"/>
          <dgm:bulletEnabled val="1"/>
        </dgm:presLayoutVars>
      </dgm:prSet>
      <dgm:spPr/>
    </dgm:pt>
    <dgm:pt modelId="{841D128E-3258-FC4F-9C79-6BF21121DDC3}" type="pres">
      <dgm:prSet presAssocID="{B982409B-BB6A-F94C-BC55-CC76A0446B4C}" presName="descendantText" presStyleLbl="alignAccFollowNode1" presStyleIdx="2" presStyleCnt="3" custScaleX="136829" custScaleY="124575">
        <dgm:presLayoutVars>
          <dgm:bulletEnabled val="1"/>
        </dgm:presLayoutVars>
      </dgm:prSet>
      <dgm:spPr/>
    </dgm:pt>
  </dgm:ptLst>
  <dgm:cxnLst>
    <dgm:cxn modelId="{23645004-AAB9-D944-92E4-B2C87A9E17E6}" srcId="{B982409B-BB6A-F94C-BC55-CC76A0446B4C}" destId="{5D34B6FD-79D6-FE4F-A778-88D94CE8169E}" srcOrd="0" destOrd="0" parTransId="{7BC808B9-2A7A-DF42-831B-5DDBF9FED0F9}" sibTransId="{58064FBD-CFD4-2F4B-A459-4A8E69D438C5}"/>
    <dgm:cxn modelId="{CB676711-98AC-4F44-96FF-F60BEE01BEB4}" srcId="{BDD00195-9935-8440-8CF3-A31DAD4497D1}" destId="{C846A543-E40F-8948-9546-6360DDDF0A0D}" srcOrd="0" destOrd="0" parTransId="{A559EDF3-9374-F545-99EB-34B203294E7D}" sibTransId="{6667267D-FCE6-194B-86E5-ECEA35EAB820}"/>
    <dgm:cxn modelId="{E1571319-E757-6A42-9E15-5F54FAAE29C9}" type="presOf" srcId="{8E2982F0-45A6-7645-944D-61F6B801D79D}" destId="{39A2F462-499C-B74E-94E0-146E0266B4EC}" srcOrd="0" destOrd="0" presId="urn:microsoft.com/office/officeart/2005/8/layout/vList5"/>
    <dgm:cxn modelId="{6E3B3021-B19C-2347-B73B-2B785365C895}" srcId="{7C53E345-484A-F544-BAAD-35ABFBEA5398}" destId="{CF0C268A-AFBA-724A-B946-18CC06ED240C}" srcOrd="0" destOrd="0" parTransId="{6594F62A-7799-D94B-8E2F-D092E08B6674}" sibTransId="{1958E0A4-F94E-DA42-8806-7C91F792AB9C}"/>
    <dgm:cxn modelId="{8E101627-80B9-4D7A-BB4F-5C643D1C92E5}" type="presOf" srcId="{0752AB62-B018-4C2C-8F9A-35081166EAC9}" destId="{841D128E-3258-FC4F-9C79-6BF21121DDC3}" srcOrd="0" destOrd="1" presId="urn:microsoft.com/office/officeart/2005/8/layout/vList5"/>
    <dgm:cxn modelId="{C5B9FB27-50B3-4A45-972B-F5BE27E7E8DB}" type="presOf" srcId="{02FE401A-03DC-8649-99B4-EC204C0C4C36}" destId="{4812FB1A-4C79-004C-809F-919C2631A8EA}" srcOrd="0" destOrd="2" presId="urn:microsoft.com/office/officeart/2005/8/layout/vList5"/>
    <dgm:cxn modelId="{3B8B6430-14FD-0E49-8DCE-59818ACCD711}" type="presOf" srcId="{5D34B6FD-79D6-FE4F-A778-88D94CE8169E}" destId="{841D128E-3258-FC4F-9C79-6BF21121DDC3}" srcOrd="0" destOrd="0" presId="urn:microsoft.com/office/officeart/2005/8/layout/vList5"/>
    <dgm:cxn modelId="{2AE7623A-B802-B147-9E96-BCB8108A2BC0}" srcId="{BDD00195-9935-8440-8CF3-A31DAD4497D1}" destId="{088D15B6-6F9A-4B4B-B562-311ADF485CCA}" srcOrd="1" destOrd="0" parTransId="{5D53BB91-7E00-F944-853A-6ED84E2956F7}" sibTransId="{4CFD5E0C-D9B1-AE47-A50D-BC571C26ECA3}"/>
    <dgm:cxn modelId="{D709E63C-C7D1-2F46-95E7-0611CA9F561C}" srcId="{8E2982F0-45A6-7645-944D-61F6B801D79D}" destId="{7C53E345-484A-F544-BAAD-35ABFBEA5398}" srcOrd="1" destOrd="0" parTransId="{BBFD649E-D83D-0E48-A1FF-BA494DBA0D3E}" sibTransId="{A1AF9E41-0940-1244-BDB5-4E23F66FE930}"/>
    <dgm:cxn modelId="{ECA66041-53C7-014E-A782-537831AACC1D}" srcId="{7C53E345-484A-F544-BAAD-35ABFBEA5398}" destId="{88349CFB-D868-2D42-8C75-88EECB4A6A15}" srcOrd="2" destOrd="0" parTransId="{9243D226-6916-E842-BC16-960D1E763DFF}" sibTransId="{8B6128CB-AC82-2C45-B105-35FE1E8E8DAE}"/>
    <dgm:cxn modelId="{93E8A153-963A-1143-9B29-BD5D0020CDAD}" type="presOf" srcId="{7C53E345-484A-F544-BAAD-35ABFBEA5398}" destId="{97818CAB-427A-6C41-AB05-230C911FBF51}" srcOrd="0" destOrd="0" presId="urn:microsoft.com/office/officeart/2005/8/layout/vList5"/>
    <dgm:cxn modelId="{05703D86-4C40-204C-B548-62DB816E14A3}" type="presOf" srcId="{C846A543-E40F-8948-9546-6360DDDF0A0D}" destId="{4812FB1A-4C79-004C-809F-919C2631A8EA}" srcOrd="0" destOrd="0" presId="urn:microsoft.com/office/officeart/2005/8/layout/vList5"/>
    <dgm:cxn modelId="{F353B589-CECB-8145-A634-1978B911B2BD}" type="presOf" srcId="{B982409B-BB6A-F94C-BC55-CC76A0446B4C}" destId="{7FD92BFD-A344-BA4B-803A-E908C19C6745}" srcOrd="0" destOrd="0" presId="urn:microsoft.com/office/officeart/2005/8/layout/vList5"/>
    <dgm:cxn modelId="{599F318A-6336-024F-9AFB-D910F1409EA7}" type="presOf" srcId="{F55AF334-DC4A-F748-B3E5-781627EF04CA}" destId="{B9A6177F-328E-3B44-ACE8-5C65416B5262}" srcOrd="0" destOrd="1" presId="urn:microsoft.com/office/officeart/2005/8/layout/vList5"/>
    <dgm:cxn modelId="{8C505294-B0E6-4A70-AC73-E3D48A0ADFA4}" srcId="{B982409B-BB6A-F94C-BC55-CC76A0446B4C}" destId="{0752AB62-B018-4C2C-8F9A-35081166EAC9}" srcOrd="1" destOrd="0" parTransId="{E957DAE5-847C-4ECE-A173-AD2CE16461FA}" sibTransId="{62F001EB-309F-47AA-A77C-EF4FD5500170}"/>
    <dgm:cxn modelId="{BDF12CA7-3688-E64C-9D61-89A0A20B2AD2}" type="presOf" srcId="{88349CFB-D868-2D42-8C75-88EECB4A6A15}" destId="{B9A6177F-328E-3B44-ACE8-5C65416B5262}" srcOrd="0" destOrd="2" presId="urn:microsoft.com/office/officeart/2005/8/layout/vList5"/>
    <dgm:cxn modelId="{D20DBDAA-0187-074E-AEA3-5DD59B47A8D9}" srcId="{8E2982F0-45A6-7645-944D-61F6B801D79D}" destId="{B982409B-BB6A-F94C-BC55-CC76A0446B4C}" srcOrd="2" destOrd="0" parTransId="{C76D5CEB-019C-0140-A7A6-7E90989F872D}" sibTransId="{EE797096-4789-4A4F-97E0-04634E192A1B}"/>
    <dgm:cxn modelId="{7BB9CCAA-1167-2E4A-9F33-65E90C92F98D}" srcId="{BDD00195-9935-8440-8CF3-A31DAD4497D1}" destId="{02FE401A-03DC-8649-99B4-EC204C0C4C36}" srcOrd="2" destOrd="0" parTransId="{BC0BDDA3-B926-D641-AE90-C40AF5CBC41E}" sibTransId="{CDE657B1-12C8-0948-998D-F7DF88B7FCAD}"/>
    <dgm:cxn modelId="{FEBB3AAF-8695-B348-AEEC-FAF36BE9C46D}" type="presOf" srcId="{BDD00195-9935-8440-8CF3-A31DAD4497D1}" destId="{D874C453-2A2F-EB48-AF5F-104F9E464FD9}" srcOrd="0" destOrd="0" presId="urn:microsoft.com/office/officeart/2005/8/layout/vList5"/>
    <dgm:cxn modelId="{9C05BDE0-272D-F645-81A4-874374C969E2}" srcId="{8E2982F0-45A6-7645-944D-61F6B801D79D}" destId="{BDD00195-9935-8440-8CF3-A31DAD4497D1}" srcOrd="0" destOrd="0" parTransId="{27F1FCB7-E54E-B142-ABCB-3990B4E99E18}" sibTransId="{6704FF5E-091E-E046-BD2C-F48215A71270}"/>
    <dgm:cxn modelId="{E91B14E3-AF6E-B040-960E-C86D91E53F75}" srcId="{7C53E345-484A-F544-BAAD-35ABFBEA5398}" destId="{F55AF334-DC4A-F748-B3E5-781627EF04CA}" srcOrd="1" destOrd="0" parTransId="{88C7D8DF-F10B-4946-9F93-13F500C7CA09}" sibTransId="{85D830BF-DD5F-E441-A938-D35349C37944}"/>
    <dgm:cxn modelId="{7FD6CDE3-7842-CA4E-9D87-E6B19FF3DDEF}" type="presOf" srcId="{088D15B6-6F9A-4B4B-B562-311ADF485CCA}" destId="{4812FB1A-4C79-004C-809F-919C2631A8EA}" srcOrd="0" destOrd="1" presId="urn:microsoft.com/office/officeart/2005/8/layout/vList5"/>
    <dgm:cxn modelId="{FF069BE4-10C3-D94B-B41C-CA2D15785224}" type="presOf" srcId="{CF0C268A-AFBA-724A-B946-18CC06ED240C}" destId="{B9A6177F-328E-3B44-ACE8-5C65416B5262}" srcOrd="0" destOrd="0" presId="urn:microsoft.com/office/officeart/2005/8/layout/vList5"/>
    <dgm:cxn modelId="{3EF72549-67D3-8341-96AB-D6F128D3CAE0}" type="presParOf" srcId="{39A2F462-499C-B74E-94E0-146E0266B4EC}" destId="{019FC0C5-9896-C44D-B1AD-3A340056FE96}" srcOrd="0" destOrd="0" presId="urn:microsoft.com/office/officeart/2005/8/layout/vList5"/>
    <dgm:cxn modelId="{ABA1BF24-6939-6941-B3D2-7449D750C52B}" type="presParOf" srcId="{019FC0C5-9896-C44D-B1AD-3A340056FE96}" destId="{D874C453-2A2F-EB48-AF5F-104F9E464FD9}" srcOrd="0" destOrd="0" presId="urn:microsoft.com/office/officeart/2005/8/layout/vList5"/>
    <dgm:cxn modelId="{70D6698F-3482-BB4E-ADF1-9B648474EE1C}" type="presParOf" srcId="{019FC0C5-9896-C44D-B1AD-3A340056FE96}" destId="{4812FB1A-4C79-004C-809F-919C2631A8EA}" srcOrd="1" destOrd="0" presId="urn:microsoft.com/office/officeart/2005/8/layout/vList5"/>
    <dgm:cxn modelId="{3105AF9C-4369-6548-8FC8-992EF6DBEE39}" type="presParOf" srcId="{39A2F462-499C-B74E-94E0-146E0266B4EC}" destId="{4058A7DA-1EB5-C349-98F5-DF4D232E2865}" srcOrd="1" destOrd="0" presId="urn:microsoft.com/office/officeart/2005/8/layout/vList5"/>
    <dgm:cxn modelId="{F51AEB8F-6140-4F49-AE41-16C2CC26999B}" type="presParOf" srcId="{39A2F462-499C-B74E-94E0-146E0266B4EC}" destId="{CCCC6F42-E204-ED46-AFC9-933C0D707960}" srcOrd="2" destOrd="0" presId="urn:microsoft.com/office/officeart/2005/8/layout/vList5"/>
    <dgm:cxn modelId="{3DDFBCBC-4E5B-BA4B-8A1A-D090B8853FA9}" type="presParOf" srcId="{CCCC6F42-E204-ED46-AFC9-933C0D707960}" destId="{97818CAB-427A-6C41-AB05-230C911FBF51}" srcOrd="0" destOrd="0" presId="urn:microsoft.com/office/officeart/2005/8/layout/vList5"/>
    <dgm:cxn modelId="{19C06AAF-251B-374A-ACEE-D03ECB0A65F6}" type="presParOf" srcId="{CCCC6F42-E204-ED46-AFC9-933C0D707960}" destId="{B9A6177F-328E-3B44-ACE8-5C65416B5262}" srcOrd="1" destOrd="0" presId="urn:microsoft.com/office/officeart/2005/8/layout/vList5"/>
    <dgm:cxn modelId="{4F4A0677-4854-764D-A03E-03CEFFEC3F49}" type="presParOf" srcId="{39A2F462-499C-B74E-94E0-146E0266B4EC}" destId="{D8CD7AEA-FCF3-5249-A7A9-AE694E1ED7F6}" srcOrd="3" destOrd="0" presId="urn:microsoft.com/office/officeart/2005/8/layout/vList5"/>
    <dgm:cxn modelId="{7ABEEC5E-57B4-8440-9485-325A3990AAAB}" type="presParOf" srcId="{39A2F462-499C-B74E-94E0-146E0266B4EC}" destId="{3E4552B6-0884-E644-962B-48012E468566}" srcOrd="4" destOrd="0" presId="urn:microsoft.com/office/officeart/2005/8/layout/vList5"/>
    <dgm:cxn modelId="{03E93F93-920C-7246-895E-AA55E11F8088}" type="presParOf" srcId="{3E4552B6-0884-E644-962B-48012E468566}" destId="{7FD92BFD-A344-BA4B-803A-E908C19C6745}" srcOrd="0" destOrd="0" presId="urn:microsoft.com/office/officeart/2005/8/layout/vList5"/>
    <dgm:cxn modelId="{1C4BEF3C-5775-B040-9EE9-FFBCA7E77197}" type="presParOf" srcId="{3E4552B6-0884-E644-962B-48012E468566}" destId="{841D128E-3258-FC4F-9C79-6BF21121DD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custT="1"/>
      <dgm:spPr/>
      <dgm:t>
        <a:bodyPr/>
        <a:lstStyle/>
        <a:p>
          <a:r>
            <a:rPr lang="en-US" sz="1600" b="1" i="0" baseline="0" dirty="0"/>
            <a:t>HTML</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1600" b="1" dirty="0"/>
            <a:t>CSS</a:t>
          </a:r>
          <a:endParaRPr lang="en-US" sz="1400" b="1"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b="1"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custT="1"/>
      <dgm:spPr/>
      <dgm:t>
        <a:bodyPr/>
        <a:lstStyle/>
        <a:p>
          <a:r>
            <a:rPr lang="en-US" sz="1800" b="1" i="0" baseline="0" dirty="0"/>
            <a:t>HTML</a:t>
          </a:r>
          <a:endParaRPr lang="en-US" sz="1600" b="1" i="0" baseline="0" dirty="0"/>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1800" b="1" dirty="0"/>
            <a:t>CSS</a:t>
          </a:r>
          <a:endParaRPr lang="en-US" sz="1400" b="1"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b="1"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dgm:spPr>
        <a:solidFill>
          <a:schemeClr val="accent4">
            <a:lumMod val="60000"/>
            <a:lumOff val="40000"/>
            <a:alpha val="50000"/>
          </a:schemeClr>
        </a:solidFill>
      </dgm:spPr>
      <dgm:t>
        <a:bodyPr/>
        <a:lstStyle/>
        <a:p>
          <a:r>
            <a:rPr lang="en-US" dirty="0"/>
            <a:t>Belief in Self</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dgm:spPr>
        <a:solidFill>
          <a:schemeClr val="accent1">
            <a:lumMod val="60000"/>
            <a:lumOff val="40000"/>
            <a:alpha val="50000"/>
          </a:schemeClr>
        </a:solidFill>
      </dgm:spPr>
      <dgm:t>
        <a:bodyPr/>
        <a:lstStyle/>
        <a:p>
          <a:r>
            <a:rPr lang="en-US" dirty="0"/>
            <a:t>Time Investment</a:t>
          </a:r>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a:solidFill>
          <a:schemeClr val="accent2">
            <a:lumMod val="60000"/>
            <a:lumOff val="40000"/>
            <a:alpha val="50000"/>
          </a:schemeClr>
        </a:solidFill>
      </dgm:spPr>
      <dgm:t>
        <a:bodyPr/>
        <a:lstStyle/>
        <a:p>
          <a:r>
            <a:rPr lang="en-US" dirty="0"/>
            <a:t>Belief in Value</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HTML</a:t>
          </a:r>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CSS</a:t>
          </a:r>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JavaScript</a:t>
          </a:r>
        </a:p>
      </dsp:txBody>
      <dsp:txXfrm>
        <a:off x="496774" y="1301322"/>
        <a:ext cx="863550" cy="791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2FB1A-4C79-004C-809F-919C2631A8EA}">
      <dsp:nvSpPr>
        <dsp:cNvPr id="0" name=""/>
        <dsp:cNvSpPr/>
      </dsp:nvSpPr>
      <dsp:spPr>
        <a:xfrm rot="5400000">
          <a:off x="4819369" y="-3046472"/>
          <a:ext cx="792627" cy="70867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HTML provides us with the structure of a document.</a:t>
          </a:r>
        </a:p>
        <a:p>
          <a:pPr marL="114300" lvl="1" indent="-114300" algn="l" defTabSz="622300">
            <a:lnSpc>
              <a:spcPct val="90000"/>
            </a:lnSpc>
            <a:spcBef>
              <a:spcPct val="0"/>
            </a:spcBef>
            <a:spcAft>
              <a:spcPct val="15000"/>
            </a:spcAft>
            <a:buChar char="•"/>
          </a:pPr>
          <a:r>
            <a:rPr lang="en-US" sz="1400" kern="1200" dirty="0"/>
            <a:t>HTML structure should convey some meaning, like the outline to term paper.</a:t>
          </a:r>
        </a:p>
        <a:p>
          <a:pPr marL="114300" lvl="1" indent="-114300" algn="l" defTabSz="622300">
            <a:lnSpc>
              <a:spcPct val="90000"/>
            </a:lnSpc>
            <a:spcBef>
              <a:spcPct val="0"/>
            </a:spcBef>
            <a:spcAft>
              <a:spcPct val="15000"/>
            </a:spcAft>
            <a:buChar char="•"/>
          </a:pPr>
          <a:r>
            <a:rPr lang="en-US" sz="1400" kern="1200" dirty="0"/>
            <a:t>Fun fact: HTML is short for: </a:t>
          </a:r>
          <a:r>
            <a:rPr lang="en-US" sz="1400" kern="1200" dirty="0" err="1"/>
            <a:t>HyperText</a:t>
          </a:r>
          <a:r>
            <a:rPr lang="en-US" sz="1400" kern="1200" dirty="0"/>
            <a:t> Markup Language</a:t>
          </a:r>
        </a:p>
      </dsp:txBody>
      <dsp:txXfrm rot="-5400000">
        <a:off x="1672318" y="139272"/>
        <a:ext cx="7048038" cy="715241"/>
      </dsp:txXfrm>
    </dsp:sp>
    <dsp:sp modelId="{D874C453-2A2F-EB48-AF5F-104F9E464FD9}">
      <dsp:nvSpPr>
        <dsp:cNvPr id="0" name=""/>
        <dsp:cNvSpPr/>
      </dsp:nvSpPr>
      <dsp:spPr>
        <a:xfrm>
          <a:off x="623" y="1501"/>
          <a:ext cx="1671695"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HTML</a:t>
          </a:r>
        </a:p>
      </dsp:txBody>
      <dsp:txXfrm>
        <a:off x="48989" y="49867"/>
        <a:ext cx="1574963" cy="894052"/>
      </dsp:txXfrm>
    </dsp:sp>
    <dsp:sp modelId="{B9A6177F-328E-3B44-ACE8-5C65416B5262}">
      <dsp:nvSpPr>
        <dsp:cNvPr id="0" name=""/>
        <dsp:cNvSpPr/>
      </dsp:nvSpPr>
      <dsp:spPr>
        <a:xfrm rot="5400000">
          <a:off x="4849437" y="-1978916"/>
          <a:ext cx="792627" cy="70322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CSS is used to control the visual appearance (or </a:t>
          </a:r>
          <a:r>
            <a:rPr lang="en-US" sz="1400" b="1" kern="1200" dirty="0"/>
            <a:t>style</a:t>
          </a:r>
          <a:r>
            <a:rPr lang="en-US" sz="1400" kern="1200" dirty="0"/>
            <a:t>) of the HTML document</a:t>
          </a:r>
        </a:p>
        <a:p>
          <a:pPr marL="114300" lvl="1" indent="-114300" algn="l" defTabSz="622300">
            <a:lnSpc>
              <a:spcPct val="90000"/>
            </a:lnSpc>
            <a:spcBef>
              <a:spcPct val="0"/>
            </a:spcBef>
            <a:spcAft>
              <a:spcPct val="15000"/>
            </a:spcAft>
            <a:buChar char="•"/>
          </a:pPr>
          <a:r>
            <a:rPr lang="en-US" sz="1400" kern="1200" dirty="0"/>
            <a:t>CSS is analogous to how your term paper </a:t>
          </a:r>
          <a:r>
            <a:rPr lang="en-US" sz="1400" b="1" kern="1200" dirty="0"/>
            <a:t>looks.</a:t>
          </a:r>
          <a:r>
            <a:rPr lang="en-US" sz="1400" b="0" kern="1200" dirty="0"/>
            <a:t>  (Choice of font, margins, etc.)</a:t>
          </a:r>
          <a:endParaRPr lang="en-US" sz="1400" kern="1200" dirty="0"/>
        </a:p>
        <a:p>
          <a:pPr marL="114300" lvl="1" indent="-114300" algn="l" defTabSz="622300">
            <a:lnSpc>
              <a:spcPct val="90000"/>
            </a:lnSpc>
            <a:spcBef>
              <a:spcPct val="0"/>
            </a:spcBef>
            <a:spcAft>
              <a:spcPct val="15000"/>
            </a:spcAft>
            <a:buChar char="•"/>
          </a:pPr>
          <a:r>
            <a:rPr lang="en-US" sz="1400" kern="1200" dirty="0"/>
            <a:t>Fun fact: CSS is short for Cascading Style Sheet </a:t>
          </a:r>
        </a:p>
      </dsp:txBody>
      <dsp:txXfrm rot="-5400000">
        <a:off x="1729617" y="1179597"/>
        <a:ext cx="6993575" cy="715241"/>
      </dsp:txXfrm>
    </dsp:sp>
    <dsp:sp modelId="{97818CAB-427A-6C41-AB05-230C911FBF51}">
      <dsp:nvSpPr>
        <dsp:cNvPr id="0" name=""/>
        <dsp:cNvSpPr/>
      </dsp:nvSpPr>
      <dsp:spPr>
        <a:xfrm>
          <a:off x="623" y="1041825"/>
          <a:ext cx="1728994"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CSS</a:t>
          </a:r>
        </a:p>
      </dsp:txBody>
      <dsp:txXfrm>
        <a:off x="48989" y="1090191"/>
        <a:ext cx="1632262" cy="894052"/>
      </dsp:txXfrm>
    </dsp:sp>
    <dsp:sp modelId="{841D128E-3258-FC4F-9C79-6BF21121DDC3}">
      <dsp:nvSpPr>
        <dsp:cNvPr id="0" name=""/>
        <dsp:cNvSpPr/>
      </dsp:nvSpPr>
      <dsp:spPr>
        <a:xfrm rot="5400000">
          <a:off x="4754004" y="-937122"/>
          <a:ext cx="987416" cy="70293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JavaScript is is used to manipulate the HTML document in response to one or more events. </a:t>
          </a:r>
        </a:p>
        <a:p>
          <a:pPr marL="114300" lvl="1" indent="-114300" algn="l" defTabSz="622300">
            <a:lnSpc>
              <a:spcPct val="90000"/>
            </a:lnSpc>
            <a:spcBef>
              <a:spcPct val="0"/>
            </a:spcBef>
            <a:spcAft>
              <a:spcPct val="15000"/>
            </a:spcAft>
            <a:buChar char="•"/>
          </a:pPr>
          <a:r>
            <a:rPr lang="en-US" sz="1400" kern="1200" dirty="0"/>
            <a:t>Fun fact: JavaScript is officially managed by the Mozilla Foundation.  It is based on a language specification defined by the ECMA International organization.</a:t>
          </a:r>
        </a:p>
      </dsp:txBody>
      <dsp:txXfrm rot="-5400000">
        <a:off x="1733048" y="2132036"/>
        <a:ext cx="6981126" cy="891012"/>
      </dsp:txXfrm>
    </dsp:sp>
    <dsp:sp modelId="{7FD92BFD-A344-BA4B-803A-E908C19C6745}">
      <dsp:nvSpPr>
        <dsp:cNvPr id="0" name=""/>
        <dsp:cNvSpPr/>
      </dsp:nvSpPr>
      <dsp:spPr>
        <a:xfrm>
          <a:off x="623" y="2082149"/>
          <a:ext cx="1732425"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JavaScript</a:t>
          </a:r>
        </a:p>
      </dsp:txBody>
      <dsp:txXfrm>
        <a:off x="48989" y="2130515"/>
        <a:ext cx="1635693" cy="894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t>HTML</a:t>
          </a:r>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CSS</a:t>
          </a:r>
          <a:endParaRPr lang="en-US" sz="1400" b="1" kern="1200" dirty="0"/>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JavaScript</a:t>
          </a:r>
        </a:p>
      </dsp:txBody>
      <dsp:txXfrm>
        <a:off x="496774" y="1301322"/>
        <a:ext cx="863550" cy="791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HTML</a:t>
          </a:r>
          <a:endParaRPr lang="en-US" sz="1600" b="1" i="0" kern="1200" baseline="0" dirty="0"/>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CSS</a:t>
          </a:r>
          <a:endParaRPr lang="en-US" sz="1400" b="1" kern="1200" dirty="0"/>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JavaScript</a:t>
          </a:r>
        </a:p>
      </dsp:txBody>
      <dsp:txXfrm>
        <a:off x="496774" y="1301322"/>
        <a:ext cx="863550" cy="791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1531619" y="50482"/>
          <a:ext cx="2423160" cy="2423160"/>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Belief in Self</a:t>
          </a:r>
        </a:p>
      </dsp:txBody>
      <dsp:txXfrm>
        <a:off x="1854708" y="474535"/>
        <a:ext cx="1776984" cy="1090422"/>
      </dsp:txXfrm>
    </dsp:sp>
    <dsp:sp modelId="{1D6DDEB6-4CEE-4C4D-AB33-2EE7C1FF8E3A}">
      <dsp:nvSpPr>
        <dsp:cNvPr id="0" name=""/>
        <dsp:cNvSpPr/>
      </dsp:nvSpPr>
      <dsp:spPr>
        <a:xfrm>
          <a:off x="2405976" y="1564957"/>
          <a:ext cx="2423160" cy="2423160"/>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Time Investment</a:t>
          </a:r>
        </a:p>
      </dsp:txBody>
      <dsp:txXfrm>
        <a:off x="3147060" y="2190940"/>
        <a:ext cx="1453896" cy="1332738"/>
      </dsp:txXfrm>
    </dsp:sp>
    <dsp:sp modelId="{86A42F4D-294E-2443-92C1-66D4D144A63F}">
      <dsp:nvSpPr>
        <dsp:cNvPr id="0" name=""/>
        <dsp:cNvSpPr/>
      </dsp:nvSpPr>
      <dsp:spPr>
        <a:xfrm>
          <a:off x="657263" y="1564957"/>
          <a:ext cx="2423160" cy="242316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Belief in Value</a:t>
          </a:r>
        </a:p>
      </dsp:txBody>
      <dsp:txXfrm>
        <a:off x="885444" y="2190940"/>
        <a:ext cx="1453896" cy="13327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E9C55F18-4700-43F3-8C58-4A8FDEDC76D7}" type="datetimeFigureOut">
              <a:rPr lang="en-US"/>
              <a:pPr>
                <a:defRPr/>
              </a:pPr>
              <a:t>1/13/2020</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6B9AD57-CD80-4BFC-9748-5FB960A3A8A4}" type="slidenum">
              <a:rPr lang="en-US"/>
              <a:pPr>
                <a:defRPr/>
              </a:pPr>
              <a:t>‹#›</a:t>
            </a:fld>
            <a:endParaRPr lang="en-US"/>
          </a:p>
        </p:txBody>
      </p:sp>
    </p:spTree>
    <p:extLst>
      <p:ext uri="{BB962C8B-B14F-4D97-AF65-F5344CB8AC3E}">
        <p14:creationId xmlns:p14="http://schemas.microsoft.com/office/powerpoint/2010/main" val="339231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A9A64E0-28A4-44DE-AD1E-7AFA056F5C05}" type="slidenum">
              <a:rPr lang="en-US"/>
              <a:pPr>
                <a:defRPr/>
              </a:pPr>
              <a:t>‹#›</a:t>
            </a:fld>
            <a:endParaRPr lang="en-US"/>
          </a:p>
        </p:txBody>
      </p:sp>
    </p:spTree>
    <p:extLst>
      <p:ext uri="{BB962C8B-B14F-4D97-AF65-F5344CB8AC3E}">
        <p14:creationId xmlns:p14="http://schemas.microsoft.com/office/powerpoint/2010/main" val="1592264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a:endParaRPr>
          </a:p>
        </p:txBody>
      </p:sp>
    </p:spTree>
    <p:extLst>
      <p:ext uri="{BB962C8B-B14F-4D97-AF65-F5344CB8AC3E}">
        <p14:creationId xmlns:p14="http://schemas.microsoft.com/office/powerpoint/2010/main" val="128643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8C4C-0C14-48E1-AE46-9A2428AF49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9D617D-CBAA-429D-9ECE-849217CA8EF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0FD9D0-E793-4798-B210-25FB033FEE3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45AE104-7A7D-4B47-808A-6037EE2CEAD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6279CF3-9EAB-4607-9640-9AE6E5A21266}"/>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916153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1761-DF18-4FC8-8420-DC6B22195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5ED112-2B61-4913-A9B0-CCAF4345F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2D818-4BD8-4460-A819-3DF1AB20C27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E75203B-B9D1-45A5-AD03-C2B463CBFE83}"/>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A8F4961-190C-4AEE-8770-3BE9DEA15A0B}"/>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25719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7E5D9-79E2-4CF6-B4E5-A2CBA1FDB90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1D50A-00F5-45A8-915D-EEF0E103E4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9676F-2FA6-4416-85CE-99B9284A5EC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EF6ABB0-8334-4647-8126-0F7702CAAC0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36BABC66-C81C-4363-B32A-07825E3F15F8}"/>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144110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6096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7467600" y="6324600"/>
            <a:ext cx="13716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1976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B8CA-EB9B-4D3C-8CA3-20657B3CD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FF24F-D3D9-4683-B95E-AE46A2C51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7DE7E-7137-4F07-B6BB-E18073A056A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4C14D8B-B722-4D05-9471-29EE8EBC434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CCCB4BA-F3CA-4A38-8541-7FCEC3C77A7E}"/>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558745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002A-49B2-4AA1-A25B-BB587DEE8CF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288B13-DF9E-4125-AC9E-58ECF9D42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58E9C-6ED1-4986-A4CB-8B89AB08AA4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39B3F5D-5E1B-4E41-A7EB-83F50A2EBBA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453CF62-3C3E-45E3-8445-887CF42FB758}"/>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940090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2AB4-7BF0-4463-9D8C-81C733B54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95DB3-4973-45E0-BC34-C8540C55CD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9A4DD-7480-4516-B2F4-3F658C54AC6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9760E-4007-47D7-9535-10D298D8A64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E3BEB50-7779-4D68-8274-A7B33BAF04A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BB47BC6-A9C9-48B6-A194-5D30FD88561B}"/>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101717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FD4-27E3-4359-8264-EB968E620F7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42697-CAED-4C0D-9B31-37D557F200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B645C-8A03-4B55-9A3F-EB1ED51D2B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3A9A0-51A3-4447-8211-7BEB061F268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5AB7A-F346-42BC-8F9A-3C9F43A81BD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2025A-836C-4948-BE21-CE62B8DBB770}"/>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3989D8F6-3E1E-4848-B30B-36A6CD410A05}"/>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CA7D3ED-24DE-42FB-AA42-585CD05D24B7}"/>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13615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BA84-7065-4A2A-991E-677C5BC14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5BEFF3-ABE4-4812-BC4D-33A341D34A7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59C1D20-A4E4-4C0D-9C78-5FCB31437C78}"/>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898DFF4-028F-4759-85EC-481DDD151F0D}"/>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167681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7FF82-6C4A-4493-9DAA-2705EFD27AD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0144E233-44C5-4CB2-9EA8-FDB605A15535}"/>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8B366B8-3DF0-4254-A433-E1EB88F73A5E}"/>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9CE16D7F-E021-4E83-8A0E-A7B16ADD1089}" type="slidenum">
              <a:rPr lang="en-US" smtClean="0"/>
              <a:pPr>
                <a:defRPr/>
              </a:pPr>
              <a:t>‹#›</a:t>
            </a:fld>
            <a:endParaRPr lang="en-US"/>
          </a:p>
        </p:txBody>
      </p:sp>
    </p:spTree>
    <p:extLst>
      <p:ext uri="{BB962C8B-B14F-4D97-AF65-F5344CB8AC3E}">
        <p14:creationId xmlns:p14="http://schemas.microsoft.com/office/powerpoint/2010/main" val="3724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545A-B699-410C-95A0-BB02C2B6F1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B51846-0A57-4C2F-847A-51082F42E7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8BF16-AB8E-4262-ABBD-F26B2B1761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1A5A70-42C5-4198-94D1-435A31FB076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C63005-CA48-47FD-815F-DBD4C6AC7F67}"/>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349CA1B-FD3F-4797-A042-88841F339581}"/>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41144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8CF7-317E-4519-A16B-B43FFFC89C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5BF1A0-3720-4FBC-B75E-CB2851E29EF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0D71D3-F01E-4061-AD30-FD0CF21B90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996284-B660-4126-A7C8-91BD0E17359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3BF1D67-7BF5-4A47-A72A-24DAFB53424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5B2D929-B50D-4D79-AF62-FE4CCF5C8429}"/>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855336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B64C-935F-4734-BF7E-80C07AA292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1D1F-8854-4FA0-A012-266A7628A4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F4454-9CB8-494C-9111-E277BD97B0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AADF60D-4366-4300-8B8F-6F10DDC303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2B9F8FB6-66C0-4180-B687-DB5F139B0D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573830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tiff"/><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hyperlink" Target="http://misdemo.temple.edu/jeremy/demo_html/" TargetMode="External"/><Relationship Id="rId3" Type="http://schemas.openxmlformats.org/officeDocument/2006/relationships/diagramLayout" Target="../diagrams/layout4.xml"/><Relationship Id="rId7" Type="http://schemas.openxmlformats.org/officeDocument/2006/relationships/hyperlink" Target="http://misdemo.temple.edu/jeremy/demo_hello/" TargetMode="Externa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misdemo.temple.edu/jeremy/ice_cre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143000"/>
            <a:ext cx="9144000" cy="1749425"/>
          </a:xfrm>
          <a:solidFill>
            <a:srgbClr val="9C1831"/>
          </a:solidFill>
        </p:spPr>
        <p:txBody>
          <a:bodyPr>
            <a:normAutofit/>
          </a:bodyPr>
          <a:lstStyle/>
          <a:p>
            <a:pPr algn="ctr">
              <a:defRPr/>
            </a:pPr>
            <a:br>
              <a:rPr lang="en-US" sz="3600" dirty="0">
                <a:latin typeface="Arial" charset="0"/>
                <a:cs typeface="+mj-cs"/>
              </a:rPr>
            </a:br>
            <a:r>
              <a:rPr lang="en-US" sz="3200" dirty="0">
                <a:solidFill>
                  <a:schemeClr val="bg1"/>
                </a:solidFill>
                <a:latin typeface="Arial" charset="0"/>
              </a:rPr>
              <a:t>Introduction to MIS2402</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MIS2402</a:t>
            </a:r>
          </a:p>
          <a:p>
            <a:pPr algn="ctr" eaLnBrk="1" hangingPunct="1"/>
            <a:r>
              <a:rPr lang="en-US" sz="1800"/>
              <a:t>Taha Havakhor</a:t>
            </a:r>
            <a:endParaRPr lang="en-US" sz="1800" dirty="0"/>
          </a:p>
          <a:p>
            <a:pPr algn="ctr" eaLnBrk="1" hangingPunct="1"/>
            <a:r>
              <a:rPr lang="en-US" sz="1800" dirty="0"/>
              <a:t>Department 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97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Tips for success…</a:t>
            </a:r>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10</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381000" y="990600"/>
            <a:ext cx="8077200" cy="5170646"/>
          </a:xfrm>
          <a:prstGeom prst="rect">
            <a:avLst/>
          </a:prstGeom>
        </p:spPr>
        <p:txBody>
          <a:bodyPr wrap="square">
            <a:spAutoFit/>
          </a:bodyPr>
          <a:lstStyle/>
          <a:p>
            <a:pPr marL="457200" indent="-457200">
              <a:buFont typeface="+mj-lt"/>
              <a:buAutoNum type="arabicPeriod"/>
            </a:pPr>
            <a:r>
              <a:rPr lang="en-US" sz="2400" dirty="0"/>
              <a:t>Starting today ... you have two weeks to learn some basic HTML.  Jump on that and take it seriously.</a:t>
            </a:r>
          </a:p>
          <a:p>
            <a:pPr marL="457200" indent="-457200">
              <a:buFont typeface="+mj-lt"/>
              <a:buAutoNum type="arabicPeriod"/>
            </a:pPr>
            <a:endParaRPr lang="en-US" sz="2400" dirty="0"/>
          </a:p>
          <a:p>
            <a:pPr marL="457200" indent="-457200">
              <a:buFont typeface="+mj-lt"/>
              <a:buAutoNum type="arabicPeriod"/>
            </a:pPr>
            <a:r>
              <a:rPr lang="en-US" sz="2400" dirty="0"/>
              <a:t>Accept that this is a different sort of class.  It will require more time and effort outside of class than most students are accustomed to.</a:t>
            </a:r>
          </a:p>
          <a:p>
            <a:pPr marL="457200" indent="-457200">
              <a:buFont typeface="+mj-lt"/>
              <a:buAutoNum type="arabicPeriod"/>
            </a:pPr>
            <a:endParaRPr lang="en-US" sz="2400" dirty="0"/>
          </a:p>
          <a:p>
            <a:pPr marL="457200" indent="-457200">
              <a:buFont typeface="+mj-lt"/>
              <a:buAutoNum type="arabicPeriod"/>
            </a:pPr>
            <a:r>
              <a:rPr lang="en-US" sz="2400" dirty="0"/>
              <a:t>Get the book.  Do the assigned readings.  </a:t>
            </a:r>
            <a:br>
              <a:rPr lang="en-US" sz="2400" dirty="0"/>
            </a:br>
            <a:br>
              <a:rPr lang="en-US" sz="2400" dirty="0"/>
            </a:br>
            <a:r>
              <a:rPr lang="en-US" sz="2400" dirty="0"/>
              <a:t>Note that we are using the same textbook as students encountered previously MIS2101.  Students will notice some overlap between the exercises used in these two courses.  This overlap is intentional.</a:t>
            </a:r>
          </a:p>
          <a:p>
            <a:endParaRPr lang="en-US" dirty="0"/>
          </a:p>
        </p:txBody>
      </p:sp>
    </p:spTree>
    <p:extLst>
      <p:ext uri="{BB962C8B-B14F-4D97-AF65-F5344CB8AC3E}">
        <p14:creationId xmlns:p14="http://schemas.microsoft.com/office/powerpoint/2010/main" val="185984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More tips for </a:t>
            </a:r>
            <a:r>
              <a:rPr lang="en-US"/>
              <a:t>success…</a:t>
            </a:r>
            <a:endParaRPr lang="en-US" dirty="0"/>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11</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228600" y="685800"/>
            <a:ext cx="8458200" cy="5262979"/>
          </a:xfrm>
          <a:prstGeom prst="rect">
            <a:avLst/>
          </a:prstGeom>
        </p:spPr>
        <p:txBody>
          <a:bodyPr wrap="square">
            <a:spAutoFit/>
          </a:bodyPr>
          <a:lstStyle/>
          <a:p>
            <a:pPr marL="457200" indent="-457200">
              <a:buFont typeface="+mj-lt"/>
              <a:buAutoNum type="arabicPeriod" startAt="4"/>
            </a:pPr>
            <a:r>
              <a:rPr lang="en-US" sz="2400" dirty="0"/>
              <a:t>Treat each assignment as a learning opportunity.  Your attitude towards the assignments is very important!</a:t>
            </a:r>
          </a:p>
          <a:p>
            <a:pPr marL="914400" lvl="1" indent="-457200">
              <a:buFont typeface="Arial" panose="020B0604020202020204" pitchFamily="34" charset="0"/>
              <a:buChar char="•"/>
            </a:pPr>
            <a:r>
              <a:rPr lang="en-US" sz="2400" dirty="0"/>
              <a:t>Option 1 - Ask your friends for a lot of “help”, Google the answers and copy and paste a lot.  (This is a good way to fail the course.)  </a:t>
            </a:r>
          </a:p>
          <a:p>
            <a:pPr marL="914400" lvl="1" indent="-457200">
              <a:buFont typeface="Arial" panose="020B0604020202020204" pitchFamily="34" charset="0"/>
              <a:buChar char="•"/>
            </a:pPr>
            <a:r>
              <a:rPr lang="en-US" sz="2400" dirty="0"/>
              <a:t>Option 2 - Get one working solution more or less on your own and the moment you have it drop it like a hot potato.  (You *might* pass with this strategy).</a:t>
            </a:r>
          </a:p>
          <a:p>
            <a:pPr marL="914400" lvl="1" indent="-457200">
              <a:buFont typeface="Arial" panose="020B0604020202020204" pitchFamily="34" charset="0"/>
              <a:buChar char="•"/>
            </a:pPr>
            <a:r>
              <a:rPr lang="en-US" sz="2400" dirty="0"/>
              <a:t>Option 3 - Get working solution with little or no outside assistance.  Submit it early, and then immediately start to solve the same problem one or two different ways.  Decide for yourself which solution you like the best.  Put in about an hour a day outside of class.  (You will most definitely succeed!) </a:t>
            </a:r>
          </a:p>
        </p:txBody>
      </p:sp>
    </p:spTree>
    <p:extLst>
      <p:ext uri="{BB962C8B-B14F-4D97-AF65-F5344CB8AC3E}">
        <p14:creationId xmlns:p14="http://schemas.microsoft.com/office/powerpoint/2010/main" val="32285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A final tip.</a:t>
            </a:r>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228600" y="685800"/>
            <a:ext cx="8458200" cy="461665"/>
          </a:xfrm>
          <a:prstGeom prst="rect">
            <a:avLst/>
          </a:prstGeom>
        </p:spPr>
        <p:txBody>
          <a:bodyPr wrap="square">
            <a:spAutoFit/>
          </a:bodyPr>
          <a:lstStyle/>
          <a:p>
            <a:pPr marL="457200" indent="-457200">
              <a:buFont typeface="+mj-lt"/>
              <a:buAutoNum type="arabicPeriod" startAt="5"/>
            </a:pPr>
            <a:r>
              <a:rPr lang="en-US" sz="2400" dirty="0"/>
              <a:t>Stay positive.</a:t>
            </a:r>
          </a:p>
        </p:txBody>
      </p:sp>
      <p:graphicFrame>
        <p:nvGraphicFramePr>
          <p:cNvPr id="5" name="Diagram 4">
            <a:extLst>
              <a:ext uri="{FF2B5EF4-FFF2-40B4-BE49-F238E27FC236}">
                <a16:creationId xmlns:a16="http://schemas.microsoft.com/office/drawing/2014/main" id="{E205B0E7-C3DC-4F19-8190-D51811FA9DB8}"/>
              </a:ext>
            </a:extLst>
          </p:cNvPr>
          <p:cNvGraphicFramePr/>
          <p:nvPr>
            <p:extLst>
              <p:ext uri="{D42A27DB-BD31-4B8C-83A1-F6EECF244321}">
                <p14:modId xmlns:p14="http://schemas.microsoft.com/office/powerpoint/2010/main" val="2303486569"/>
              </p:ext>
            </p:extLst>
          </p:nvPr>
        </p:nvGraphicFramePr>
        <p:xfrm>
          <a:off x="1600200" y="1447800"/>
          <a:ext cx="5486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9051A61A-99CF-45C4-90EF-C76639E8B305}"/>
              </a:ext>
            </a:extLst>
          </p:cNvPr>
          <p:cNvCxnSpPr>
            <a:cxnSpLocks/>
          </p:cNvCxnSpPr>
          <p:nvPr/>
        </p:nvCxnSpPr>
        <p:spPr>
          <a:xfrm flipH="1">
            <a:off x="5410200" y="1636067"/>
            <a:ext cx="914400" cy="4191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AD037B-023A-4433-845D-7F6353454FF6}"/>
              </a:ext>
            </a:extLst>
          </p:cNvPr>
          <p:cNvCxnSpPr>
            <a:cxnSpLocks/>
          </p:cNvCxnSpPr>
          <p:nvPr/>
        </p:nvCxnSpPr>
        <p:spPr>
          <a:xfrm flipH="1" flipV="1">
            <a:off x="6528620" y="4343400"/>
            <a:ext cx="528484" cy="762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B02E8D-255A-42F7-8340-B1106CAC83E7}"/>
              </a:ext>
            </a:extLst>
          </p:cNvPr>
          <p:cNvCxnSpPr>
            <a:cxnSpLocks/>
          </p:cNvCxnSpPr>
          <p:nvPr/>
        </p:nvCxnSpPr>
        <p:spPr>
          <a:xfrm>
            <a:off x="1524000" y="3810000"/>
            <a:ext cx="68580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B01680-FE86-4EFE-8B6A-7721C6010D5E}"/>
              </a:ext>
            </a:extLst>
          </p:cNvPr>
          <p:cNvSpPr txBox="1"/>
          <p:nvPr/>
        </p:nvSpPr>
        <p:spPr>
          <a:xfrm>
            <a:off x="6528619" y="1219200"/>
            <a:ext cx="2310581" cy="1477328"/>
          </a:xfrm>
          <a:prstGeom prst="rect">
            <a:avLst/>
          </a:prstGeom>
          <a:noFill/>
        </p:spPr>
        <p:txBody>
          <a:bodyPr wrap="square" rtlCol="0">
            <a:spAutoFit/>
          </a:bodyPr>
          <a:lstStyle/>
          <a:p>
            <a:r>
              <a:rPr lang="en-US" dirty="0"/>
              <a:t>You *can* learn this.  Programming is not some unobtainable super-power that only a few can develop.</a:t>
            </a:r>
          </a:p>
        </p:txBody>
      </p:sp>
      <p:sp>
        <p:nvSpPr>
          <p:cNvPr id="17" name="TextBox 16">
            <a:extLst>
              <a:ext uri="{FF2B5EF4-FFF2-40B4-BE49-F238E27FC236}">
                <a16:creationId xmlns:a16="http://schemas.microsoft.com/office/drawing/2014/main" id="{5D8535BA-2D8C-4721-B26B-CB7B647CC2D8}"/>
              </a:ext>
            </a:extLst>
          </p:cNvPr>
          <p:cNvSpPr txBox="1"/>
          <p:nvPr/>
        </p:nvSpPr>
        <p:spPr>
          <a:xfrm>
            <a:off x="415414" y="2215448"/>
            <a:ext cx="2199968" cy="1754326"/>
          </a:xfrm>
          <a:prstGeom prst="rect">
            <a:avLst/>
          </a:prstGeom>
          <a:noFill/>
        </p:spPr>
        <p:txBody>
          <a:bodyPr wrap="square" rtlCol="0">
            <a:spAutoFit/>
          </a:bodyPr>
          <a:lstStyle/>
          <a:p>
            <a:r>
              <a:rPr lang="en-US" dirty="0"/>
              <a:t>Programming skills have value in the workplace.  They will be an important asset in your future career.</a:t>
            </a:r>
          </a:p>
        </p:txBody>
      </p:sp>
      <p:sp>
        <p:nvSpPr>
          <p:cNvPr id="18" name="TextBox 17">
            <a:extLst>
              <a:ext uri="{FF2B5EF4-FFF2-40B4-BE49-F238E27FC236}">
                <a16:creationId xmlns:a16="http://schemas.microsoft.com/office/drawing/2014/main" id="{080732EA-5BFF-4511-8490-6C69CD6B6E56}"/>
              </a:ext>
            </a:extLst>
          </p:cNvPr>
          <p:cNvSpPr txBox="1"/>
          <p:nvPr/>
        </p:nvSpPr>
        <p:spPr>
          <a:xfrm>
            <a:off x="7162800" y="4316361"/>
            <a:ext cx="1794388" cy="1200329"/>
          </a:xfrm>
          <a:prstGeom prst="rect">
            <a:avLst/>
          </a:prstGeom>
          <a:noFill/>
        </p:spPr>
        <p:txBody>
          <a:bodyPr wrap="square" rtlCol="0">
            <a:spAutoFit/>
          </a:bodyPr>
          <a:lstStyle/>
          <a:p>
            <a:r>
              <a:rPr lang="en-US" dirty="0"/>
              <a:t>Plan on putting in approximately 1 hour a day, outside of class</a:t>
            </a:r>
          </a:p>
        </p:txBody>
      </p:sp>
      <p:cxnSp>
        <p:nvCxnSpPr>
          <p:cNvPr id="21" name="Straight Arrow Connector 20">
            <a:extLst>
              <a:ext uri="{FF2B5EF4-FFF2-40B4-BE49-F238E27FC236}">
                <a16:creationId xmlns:a16="http://schemas.microsoft.com/office/drawing/2014/main" id="{488B3C18-E1CF-4FC4-9C41-36E9767426C3}"/>
              </a:ext>
            </a:extLst>
          </p:cNvPr>
          <p:cNvCxnSpPr>
            <a:cxnSpLocks/>
          </p:cNvCxnSpPr>
          <p:nvPr/>
        </p:nvCxnSpPr>
        <p:spPr>
          <a:xfrm flipH="1">
            <a:off x="4343400" y="3276600"/>
            <a:ext cx="2713704" cy="4191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C551188-C7CF-4081-9808-2DD380D08C5A}"/>
              </a:ext>
            </a:extLst>
          </p:cNvPr>
          <p:cNvSpPr txBox="1"/>
          <p:nvPr/>
        </p:nvSpPr>
        <p:spPr>
          <a:xfrm>
            <a:off x="7162800" y="2957036"/>
            <a:ext cx="1794388" cy="646331"/>
          </a:xfrm>
          <a:prstGeom prst="rect">
            <a:avLst/>
          </a:prstGeom>
          <a:noFill/>
        </p:spPr>
        <p:txBody>
          <a:bodyPr wrap="square" rtlCol="0">
            <a:spAutoFit/>
          </a:bodyPr>
          <a:lstStyle/>
          <a:p>
            <a:r>
              <a:rPr lang="en-US" dirty="0"/>
              <a:t>Success in MIS2402</a:t>
            </a:r>
          </a:p>
        </p:txBody>
      </p:sp>
    </p:spTree>
    <p:extLst>
      <p:ext uri="{BB962C8B-B14F-4D97-AF65-F5344CB8AC3E}">
        <p14:creationId xmlns:p14="http://schemas.microsoft.com/office/powerpoint/2010/main" val="40038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5E9-9001-4E7A-9E21-EC851749964A}"/>
              </a:ext>
            </a:extLst>
          </p:cNvPr>
          <p:cNvSpPr>
            <a:spLocks noGrp="1"/>
          </p:cNvSpPr>
          <p:nvPr>
            <p:ph type="title"/>
          </p:nvPr>
        </p:nvSpPr>
        <p:spPr/>
        <p:txBody>
          <a:bodyPr/>
          <a:lstStyle/>
          <a:p>
            <a:endParaRPr lang="en-US" dirty="0"/>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pic>
        <p:nvPicPr>
          <p:cNvPr id="4" name="Picture 2" descr="http://www.clker.com/cliparts/z/p/0/z/k/I/stop-sign-hi.png">
            <a:extLst>
              <a:ext uri="{FF2B5EF4-FFF2-40B4-BE49-F238E27FC236}">
                <a16:creationId xmlns:a16="http://schemas.microsoft.com/office/drawing/2014/main" id="{1F9D8781-330D-6744-9F0E-358831D63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862" y="1676400"/>
            <a:ext cx="2354276"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66900" y="4423936"/>
            <a:ext cx="5410200" cy="400110"/>
          </a:xfrm>
          <a:prstGeom prst="rect">
            <a:avLst/>
          </a:prstGeom>
          <a:noFill/>
        </p:spPr>
        <p:txBody>
          <a:bodyPr wrap="square" rtlCol="0">
            <a:spAutoFit/>
          </a:bodyPr>
          <a:lstStyle/>
          <a:p>
            <a:pPr algn="ctr"/>
            <a:r>
              <a:rPr lang="en-US" sz="2000" dirty="0"/>
              <a:t>Problem solving exercise</a:t>
            </a:r>
          </a:p>
        </p:txBody>
      </p:sp>
    </p:spTree>
    <p:extLst>
      <p:ext uri="{BB962C8B-B14F-4D97-AF65-F5344CB8AC3E}">
        <p14:creationId xmlns:p14="http://schemas.microsoft.com/office/powerpoint/2010/main" val="294418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8658-EF92-46FE-A9EC-72CC209571D0}"/>
              </a:ext>
            </a:extLst>
          </p:cNvPr>
          <p:cNvSpPr>
            <a:spLocks noGrp="1"/>
          </p:cNvSpPr>
          <p:nvPr>
            <p:ph type="title"/>
          </p:nvPr>
        </p:nvSpPr>
        <p:spPr/>
        <p:txBody>
          <a:bodyPr/>
          <a:lstStyle/>
          <a:p>
            <a:r>
              <a:rPr lang="en-US" dirty="0"/>
              <a:t>Next class …</a:t>
            </a:r>
          </a:p>
        </p:txBody>
      </p:sp>
      <p:sp>
        <p:nvSpPr>
          <p:cNvPr id="3" name="Slide Number Placeholder 2">
            <a:extLst>
              <a:ext uri="{FF2B5EF4-FFF2-40B4-BE49-F238E27FC236}">
                <a16:creationId xmlns:a16="http://schemas.microsoft.com/office/drawing/2014/main" id="{9C57A262-2EA7-4DF6-90AF-5E12DAC36935}"/>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
        <p:nvSpPr>
          <p:cNvPr id="4" name="TextBox 3">
            <a:extLst>
              <a:ext uri="{FF2B5EF4-FFF2-40B4-BE49-F238E27FC236}">
                <a16:creationId xmlns:a16="http://schemas.microsoft.com/office/drawing/2014/main" id="{3A685749-E31C-415F-9DB3-25F584A1C143}"/>
              </a:ext>
            </a:extLst>
          </p:cNvPr>
          <p:cNvSpPr txBox="1"/>
          <p:nvPr/>
        </p:nvSpPr>
        <p:spPr>
          <a:xfrm>
            <a:off x="838200" y="1295400"/>
            <a:ext cx="7620000" cy="3416320"/>
          </a:xfrm>
          <a:prstGeom prst="rect">
            <a:avLst/>
          </a:prstGeom>
          <a:noFill/>
        </p:spPr>
        <p:txBody>
          <a:bodyPr wrap="square" rtlCol="0">
            <a:spAutoFit/>
          </a:bodyPr>
          <a:lstStyle/>
          <a:p>
            <a:r>
              <a:rPr lang="en-US" sz="2400" dirty="0"/>
              <a:t>Next class we will be introducing you to the software you will be using in this class.  </a:t>
            </a:r>
          </a:p>
          <a:p>
            <a:endParaRPr lang="en-US" sz="2400" dirty="0"/>
          </a:p>
          <a:p>
            <a:pPr marL="342900" indent="-342900">
              <a:buFont typeface="+mj-lt"/>
              <a:buAutoNum type="arabicPeriod"/>
            </a:pPr>
            <a:r>
              <a:rPr lang="en-US" sz="2400" dirty="0" err="1"/>
              <a:t>Bitvise</a:t>
            </a:r>
            <a:r>
              <a:rPr lang="en-US" sz="2400" dirty="0"/>
              <a:t> for PC Users</a:t>
            </a:r>
          </a:p>
          <a:p>
            <a:pPr marL="342900" indent="-342900">
              <a:buFont typeface="+mj-lt"/>
              <a:buAutoNum type="arabicPeriod"/>
            </a:pPr>
            <a:r>
              <a:rPr lang="en-US" sz="2400" dirty="0"/>
              <a:t>FileZilla for Mac Users</a:t>
            </a:r>
          </a:p>
          <a:p>
            <a:pPr marL="342900" indent="-342900">
              <a:buFont typeface="+mj-lt"/>
              <a:buAutoNum type="arabicPeriod"/>
            </a:pPr>
            <a:r>
              <a:rPr lang="en-US" sz="2400" dirty="0"/>
              <a:t>Visual Studio Code</a:t>
            </a:r>
          </a:p>
          <a:p>
            <a:pPr marL="342900" indent="-342900">
              <a:buFont typeface="+mj-lt"/>
              <a:buAutoNum type="arabicPeriod"/>
            </a:pPr>
            <a:endParaRPr lang="en-US" sz="2400" dirty="0"/>
          </a:p>
          <a:p>
            <a:r>
              <a:rPr lang="en-US" sz="2400" dirty="0"/>
              <a:t>Students should get these titles installed on their own computers.</a:t>
            </a:r>
          </a:p>
        </p:txBody>
      </p:sp>
    </p:spTree>
    <p:extLst>
      <p:ext uri="{BB962C8B-B14F-4D97-AF65-F5344CB8AC3E}">
        <p14:creationId xmlns:p14="http://schemas.microsoft.com/office/powerpoint/2010/main" val="7239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 for today…</a:t>
            </a:r>
          </a:p>
        </p:txBody>
      </p:sp>
      <p:sp>
        <p:nvSpPr>
          <p:cNvPr id="2" name="Slide Number Placeholder 1"/>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a:t>
            </a:fld>
            <a:endParaRPr lang="en-US" altLang="en-US" dirty="0">
              <a:solidFill>
                <a:srgbClr val="FFFFFF"/>
              </a:solidFill>
            </a:endParaRPr>
          </a:p>
        </p:txBody>
      </p:sp>
      <p:sp>
        <p:nvSpPr>
          <p:cNvPr id="4" name="TextBox 3">
            <a:extLst>
              <a:ext uri="{FF2B5EF4-FFF2-40B4-BE49-F238E27FC236}">
                <a16:creationId xmlns:a16="http://schemas.microsoft.com/office/drawing/2014/main" id="{3509BAF6-66B7-422D-8F3F-C60F26553B6C}"/>
              </a:ext>
            </a:extLst>
          </p:cNvPr>
          <p:cNvSpPr txBox="1"/>
          <p:nvPr/>
        </p:nvSpPr>
        <p:spPr>
          <a:xfrm>
            <a:off x="609600" y="1219200"/>
            <a:ext cx="7848600" cy="4062651"/>
          </a:xfrm>
          <a:prstGeom prst="rect">
            <a:avLst/>
          </a:prstGeom>
          <a:noFill/>
        </p:spPr>
        <p:txBody>
          <a:bodyPr wrap="square" rtlCol="0">
            <a:spAutoFit/>
          </a:bodyPr>
          <a:lstStyle/>
          <a:p>
            <a:pPr marL="457200" indent="-457200">
              <a:lnSpc>
                <a:spcPct val="150000"/>
              </a:lnSpc>
              <a:spcBef>
                <a:spcPts val="600"/>
              </a:spcBef>
              <a:buFont typeface="+mj-lt"/>
              <a:buAutoNum type="arabicPeriod"/>
            </a:pPr>
            <a:r>
              <a:rPr lang="en-US" sz="2800" dirty="0"/>
              <a:t>What we’ll be learning about this semester</a:t>
            </a:r>
          </a:p>
          <a:p>
            <a:pPr marL="457200" indent="-457200">
              <a:lnSpc>
                <a:spcPct val="150000"/>
              </a:lnSpc>
              <a:spcBef>
                <a:spcPts val="600"/>
              </a:spcBef>
              <a:buFont typeface="+mj-lt"/>
              <a:buAutoNum type="arabicPeriod"/>
            </a:pPr>
            <a:r>
              <a:rPr lang="en-US" sz="2800" dirty="0"/>
              <a:t>Review the class site and discuss syllabus</a:t>
            </a:r>
          </a:p>
          <a:p>
            <a:pPr marL="457200" indent="-457200">
              <a:lnSpc>
                <a:spcPct val="150000"/>
              </a:lnSpc>
              <a:spcBef>
                <a:spcPts val="600"/>
              </a:spcBef>
              <a:buFont typeface="+mj-lt"/>
              <a:buAutoNum type="arabicPeriod"/>
            </a:pPr>
            <a:r>
              <a:rPr lang="en-US" sz="2800" dirty="0"/>
              <a:t>What is a typical week in MIS2402?</a:t>
            </a:r>
          </a:p>
          <a:p>
            <a:pPr marL="457200" indent="-457200">
              <a:lnSpc>
                <a:spcPct val="150000"/>
              </a:lnSpc>
              <a:spcBef>
                <a:spcPts val="600"/>
              </a:spcBef>
              <a:buFont typeface="+mj-lt"/>
              <a:buAutoNum type="arabicPeriod"/>
            </a:pPr>
            <a:r>
              <a:rPr lang="en-US" sz="2800" dirty="0"/>
              <a:t>A recipe for success</a:t>
            </a:r>
          </a:p>
          <a:p>
            <a:pPr marL="457200" indent="-457200">
              <a:lnSpc>
                <a:spcPct val="150000"/>
              </a:lnSpc>
              <a:spcBef>
                <a:spcPts val="600"/>
              </a:spcBef>
              <a:buFont typeface="+mj-lt"/>
              <a:buAutoNum type="arabicPeriod"/>
            </a:pPr>
            <a:r>
              <a:rPr lang="en-US" sz="2800" dirty="0"/>
              <a:t>A problem-solving exercise</a:t>
            </a:r>
          </a:p>
          <a:p>
            <a:pPr marL="457200" indent="-457200">
              <a:buFont typeface="+mj-lt"/>
              <a:buAutoNum type="arabicPeriod"/>
            </a:pPr>
            <a:endParaRPr lang="en-US" sz="2800" dirty="0"/>
          </a:p>
        </p:txBody>
      </p:sp>
    </p:spTree>
    <p:extLst>
      <p:ext uri="{BB962C8B-B14F-4D97-AF65-F5344CB8AC3E}">
        <p14:creationId xmlns:p14="http://schemas.microsoft.com/office/powerpoint/2010/main" val="49238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48915-E772-474E-B6CD-202246CCC615}"/>
              </a:ext>
            </a:extLst>
          </p:cNvPr>
          <p:cNvSpPr>
            <a:spLocks noGrp="1"/>
          </p:cNvSpPr>
          <p:nvPr>
            <p:ph type="title"/>
          </p:nvPr>
        </p:nvSpPr>
        <p:spPr>
          <a:xfrm>
            <a:off x="0" y="0"/>
            <a:ext cx="9144000" cy="990600"/>
          </a:xfrm>
        </p:spPr>
        <p:txBody>
          <a:bodyPr/>
          <a:lstStyle/>
          <a:p>
            <a:r>
              <a:rPr lang="en-US" dirty="0"/>
              <a:t>Basic idea: request and response</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3</a:t>
            </a:fld>
            <a:endParaRPr lang="en-US" altLang="en-US" dirty="0">
              <a:solidFill>
                <a:srgbClr val="FFFFFF"/>
              </a:solidFill>
            </a:endParaRPr>
          </a:p>
        </p:txBody>
      </p:sp>
      <p:pic>
        <p:nvPicPr>
          <p:cNvPr id="2" name="Picture 1"/>
          <p:cNvPicPr>
            <a:picLocks noChangeAspect="1"/>
          </p:cNvPicPr>
          <p:nvPr/>
        </p:nvPicPr>
        <p:blipFill>
          <a:blip r:embed="rId2"/>
          <a:stretch>
            <a:fillRect/>
          </a:stretch>
        </p:blipFill>
        <p:spPr>
          <a:xfrm>
            <a:off x="2819400" y="1295400"/>
            <a:ext cx="3243502" cy="4770913"/>
          </a:xfrm>
          <a:prstGeom prst="rect">
            <a:avLst/>
          </a:prstGeom>
        </p:spPr>
      </p:pic>
      <p:sp>
        <p:nvSpPr>
          <p:cNvPr id="11" name="Title 1">
            <a:extLst>
              <a:ext uri="{FF2B5EF4-FFF2-40B4-BE49-F238E27FC236}">
                <a16:creationId xmlns:a16="http://schemas.microsoft.com/office/drawing/2014/main" id="{D0DB1AAF-85B6-4046-BF1F-4CD823E43376}"/>
              </a:ext>
            </a:extLst>
          </p:cNvPr>
          <p:cNvSpPr txBox="1">
            <a:spLocks/>
          </p:cNvSpPr>
          <p:nvPr/>
        </p:nvSpPr>
        <p:spPr bwMode="auto">
          <a:xfrm>
            <a:off x="1848067" y="2948471"/>
            <a:ext cx="167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URL you asked for …</a:t>
            </a:r>
          </a:p>
        </p:txBody>
      </p:sp>
      <p:sp>
        <p:nvSpPr>
          <p:cNvPr id="13" name="Title 1">
            <a:extLst>
              <a:ext uri="{FF2B5EF4-FFF2-40B4-BE49-F238E27FC236}">
                <a16:creationId xmlns:a16="http://schemas.microsoft.com/office/drawing/2014/main" id="{84103E96-4FBF-CF48-AB19-55383134F16A}"/>
              </a:ext>
            </a:extLst>
          </p:cNvPr>
          <p:cNvSpPr txBox="1">
            <a:spLocks/>
          </p:cNvSpPr>
          <p:nvPr/>
        </p:nvSpPr>
        <p:spPr bwMode="auto">
          <a:xfrm>
            <a:off x="5465916" y="2834084"/>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HTTP response you got back.</a:t>
            </a:r>
          </a:p>
        </p:txBody>
      </p:sp>
    </p:spTree>
    <p:extLst>
      <p:ext uri="{BB962C8B-B14F-4D97-AF65-F5344CB8AC3E}">
        <p14:creationId xmlns:p14="http://schemas.microsoft.com/office/powerpoint/2010/main" val="305203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3340-AE51-7D4E-9380-65D334C1C08F}"/>
              </a:ext>
            </a:extLst>
          </p:cNvPr>
          <p:cNvSpPr>
            <a:spLocks noGrp="1"/>
          </p:cNvSpPr>
          <p:nvPr>
            <p:ph type="title"/>
          </p:nvPr>
        </p:nvSpPr>
        <p:spPr/>
        <p:txBody>
          <a:bodyPr/>
          <a:lstStyle/>
          <a:p>
            <a:r>
              <a:rPr lang="en-US" dirty="0"/>
              <a:t>What’s in the response?</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4</a:t>
            </a:fld>
            <a:endParaRPr lang="en-US" altLang="en-US" dirty="0">
              <a:solidFill>
                <a:srgbClr val="FFFFFF"/>
              </a:solidFill>
            </a:endParaRPr>
          </a:p>
        </p:txBody>
      </p:sp>
      <p:sp>
        <p:nvSpPr>
          <p:cNvPr id="7" name="Title 1">
            <a:extLst>
              <a:ext uri="{FF2B5EF4-FFF2-40B4-BE49-F238E27FC236}">
                <a16:creationId xmlns:a16="http://schemas.microsoft.com/office/drawing/2014/main" id="{E5A1FD4B-1BC0-7A42-A1A1-DFDD7B25B733}"/>
              </a:ext>
            </a:extLst>
          </p:cNvPr>
          <p:cNvSpPr txBox="1">
            <a:spLocks/>
          </p:cNvSpPr>
          <p:nvPr/>
        </p:nvSpPr>
        <p:spPr bwMode="auto">
          <a:xfrm>
            <a:off x="533400" y="4945849"/>
            <a:ext cx="7924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Each language is interpreted by the browser and each language has a job to do.  </a:t>
            </a:r>
          </a:p>
        </p:txBody>
      </p:sp>
      <p:sp>
        <p:nvSpPr>
          <p:cNvPr id="8" name="Title 1">
            <a:extLst>
              <a:ext uri="{FF2B5EF4-FFF2-40B4-BE49-F238E27FC236}">
                <a16:creationId xmlns:a16="http://schemas.microsoft.com/office/drawing/2014/main" id="{52B758AF-F2C5-A14A-A5A0-020B407CCB93}"/>
              </a:ext>
            </a:extLst>
          </p:cNvPr>
          <p:cNvSpPr txBox="1">
            <a:spLocks/>
          </p:cNvSpPr>
          <p:nvPr/>
        </p:nvSpPr>
        <p:spPr bwMode="auto">
          <a:xfrm>
            <a:off x="457200" y="114300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A successful response will return </a:t>
            </a:r>
            <a:r>
              <a:rPr lang="en-US" i="1" kern="0" dirty="0"/>
              <a:t>at least one </a:t>
            </a:r>
            <a:r>
              <a:rPr lang="en-US" kern="0" dirty="0"/>
              <a:t>text file.  (Really, usually more than one… but let’s start here!)</a:t>
            </a:r>
          </a:p>
        </p:txBody>
      </p:sp>
      <p:graphicFrame>
        <p:nvGraphicFramePr>
          <p:cNvPr id="9" name="Diagram 8">
            <a:extLst>
              <a:ext uri="{FF2B5EF4-FFF2-40B4-BE49-F238E27FC236}">
                <a16:creationId xmlns:a16="http://schemas.microsoft.com/office/drawing/2014/main" id="{6C3FEE7A-6EF4-7B46-85BF-35B738A41D00}"/>
              </a:ext>
            </a:extLst>
          </p:cNvPr>
          <p:cNvGraphicFramePr/>
          <p:nvPr/>
        </p:nvGraphicFramePr>
        <p:xfrm>
          <a:off x="609600" y="2255515"/>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Brace 9">
            <a:extLst>
              <a:ext uri="{FF2B5EF4-FFF2-40B4-BE49-F238E27FC236}">
                <a16:creationId xmlns:a16="http://schemas.microsoft.com/office/drawing/2014/main" id="{9E24D69B-DBF3-AD44-8F5E-16793110FCBC}"/>
              </a:ext>
            </a:extLst>
          </p:cNvPr>
          <p:cNvSpPr/>
          <p:nvPr/>
        </p:nvSpPr>
        <p:spPr bwMode="auto">
          <a:xfrm>
            <a:off x="3505200" y="2296648"/>
            <a:ext cx="685800" cy="2316485"/>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Title 1">
            <a:extLst>
              <a:ext uri="{FF2B5EF4-FFF2-40B4-BE49-F238E27FC236}">
                <a16:creationId xmlns:a16="http://schemas.microsoft.com/office/drawing/2014/main" id="{7E473A6E-0ED8-3D4C-8B6F-A89FB8828447}"/>
              </a:ext>
            </a:extLst>
          </p:cNvPr>
          <p:cNvSpPr txBox="1">
            <a:spLocks/>
          </p:cNvSpPr>
          <p:nvPr/>
        </p:nvSpPr>
        <p:spPr bwMode="auto">
          <a:xfrm>
            <a:off x="4419600" y="2182650"/>
            <a:ext cx="412254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b="0" kern="0" dirty="0"/>
              <a:t>In the HTTP response you are likely to find </a:t>
            </a:r>
            <a:r>
              <a:rPr lang="en-US" sz="2000" i="1" kern="0" dirty="0"/>
              <a:t>all three</a:t>
            </a:r>
            <a:r>
              <a:rPr lang="en-US" sz="2000" b="0" kern="0" dirty="0"/>
              <a:t> of these languages in a single text file.</a:t>
            </a:r>
            <a:br>
              <a:rPr lang="en-US" sz="2000" b="0" kern="0" dirty="0"/>
            </a:br>
            <a:br>
              <a:rPr lang="en-US" sz="2000" b="0" kern="0" dirty="0"/>
            </a:br>
            <a:r>
              <a:rPr lang="en-US" sz="2000" b="0" kern="0" dirty="0"/>
              <a:t>HTML and CSS are special purpose languages, while JavaScript is a general-purpose programming language. </a:t>
            </a:r>
          </a:p>
        </p:txBody>
      </p:sp>
    </p:spTree>
    <p:extLst>
      <p:ext uri="{BB962C8B-B14F-4D97-AF65-F5344CB8AC3E}">
        <p14:creationId xmlns:p14="http://schemas.microsoft.com/office/powerpoint/2010/main" val="36293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3340-AE51-7D4E-9380-65D334C1C08F}"/>
              </a:ext>
            </a:extLst>
          </p:cNvPr>
          <p:cNvSpPr>
            <a:spLocks noGrp="1"/>
          </p:cNvSpPr>
          <p:nvPr>
            <p:ph type="title"/>
          </p:nvPr>
        </p:nvSpPr>
        <p:spPr/>
        <p:txBody>
          <a:bodyPr/>
          <a:lstStyle/>
          <a:p>
            <a:r>
              <a:rPr lang="en-US" dirty="0"/>
              <a:t>Why three languages?</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5</a:t>
            </a:fld>
            <a:endParaRPr lang="en-US" altLang="en-US" dirty="0">
              <a:solidFill>
                <a:srgbClr val="FFFFFF"/>
              </a:solidFill>
            </a:endParaRPr>
          </a:p>
        </p:txBody>
      </p:sp>
      <p:sp>
        <p:nvSpPr>
          <p:cNvPr id="7" name="Title 1">
            <a:extLst>
              <a:ext uri="{FF2B5EF4-FFF2-40B4-BE49-F238E27FC236}">
                <a16:creationId xmlns:a16="http://schemas.microsoft.com/office/drawing/2014/main" id="{E5A1FD4B-1BC0-7A42-A1A1-DFDD7B25B733}"/>
              </a:ext>
            </a:extLst>
          </p:cNvPr>
          <p:cNvSpPr txBox="1">
            <a:spLocks/>
          </p:cNvSpPr>
          <p:nvPr/>
        </p:nvSpPr>
        <p:spPr bwMode="auto">
          <a:xfrm>
            <a:off x="914400" y="991117"/>
            <a:ext cx="731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Each language is interpreted by the browser and each language has a job to do.  </a:t>
            </a:r>
          </a:p>
        </p:txBody>
      </p:sp>
      <p:pic>
        <p:nvPicPr>
          <p:cNvPr id="8" name="Picture 7">
            <a:extLst>
              <a:ext uri="{FF2B5EF4-FFF2-40B4-BE49-F238E27FC236}">
                <a16:creationId xmlns:a16="http://schemas.microsoft.com/office/drawing/2014/main" id="{C3F0559B-983D-974B-AA5A-A943E173A085}"/>
              </a:ext>
            </a:extLst>
          </p:cNvPr>
          <p:cNvPicPr>
            <a:picLocks noChangeAspect="1"/>
          </p:cNvPicPr>
          <p:nvPr/>
        </p:nvPicPr>
        <p:blipFill>
          <a:blip r:embed="rId2"/>
          <a:stretch>
            <a:fillRect/>
          </a:stretch>
        </p:blipFill>
        <p:spPr>
          <a:xfrm>
            <a:off x="2438400" y="1834653"/>
            <a:ext cx="4267200" cy="853440"/>
          </a:xfrm>
          <a:prstGeom prst="rect">
            <a:avLst/>
          </a:prstGeom>
        </p:spPr>
      </p:pic>
      <p:graphicFrame>
        <p:nvGraphicFramePr>
          <p:cNvPr id="10" name="Diagram 9">
            <a:extLst>
              <a:ext uri="{FF2B5EF4-FFF2-40B4-BE49-F238E27FC236}">
                <a16:creationId xmlns:a16="http://schemas.microsoft.com/office/drawing/2014/main" id="{10A3FF9B-1905-864D-BC10-74F0BC009452}"/>
              </a:ext>
            </a:extLst>
          </p:cNvPr>
          <p:cNvGraphicFramePr/>
          <p:nvPr/>
        </p:nvGraphicFramePr>
        <p:xfrm>
          <a:off x="228600" y="2792965"/>
          <a:ext cx="8763000" cy="307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85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5E9-9001-4E7A-9E21-EC851749964A}"/>
              </a:ext>
            </a:extLst>
          </p:cNvPr>
          <p:cNvSpPr>
            <a:spLocks noGrp="1"/>
          </p:cNvSpPr>
          <p:nvPr>
            <p:ph type="title"/>
          </p:nvPr>
        </p:nvSpPr>
        <p:spPr/>
        <p:txBody>
          <a:bodyPr/>
          <a:lstStyle/>
          <a:p>
            <a:endParaRPr lang="en-US" dirty="0"/>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6</a:t>
            </a:fld>
            <a:endParaRPr lang="en-US" altLang="en-US" dirty="0">
              <a:solidFill>
                <a:srgbClr val="FFFFFF"/>
              </a:solidFill>
            </a:endParaRPr>
          </a:p>
        </p:txBody>
      </p:sp>
      <p:pic>
        <p:nvPicPr>
          <p:cNvPr id="4" name="Picture 2" descr="http://www.clker.com/cliparts/z/p/0/z/k/I/stop-sign-hi.png">
            <a:extLst>
              <a:ext uri="{FF2B5EF4-FFF2-40B4-BE49-F238E27FC236}">
                <a16:creationId xmlns:a16="http://schemas.microsoft.com/office/drawing/2014/main" id="{1F9D8781-330D-6744-9F0E-358831D63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862" y="1676400"/>
            <a:ext cx="2354276"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66900" y="4423936"/>
            <a:ext cx="5410200" cy="400110"/>
          </a:xfrm>
          <a:prstGeom prst="rect">
            <a:avLst/>
          </a:prstGeom>
          <a:noFill/>
        </p:spPr>
        <p:txBody>
          <a:bodyPr wrap="square" rtlCol="0">
            <a:spAutoFit/>
          </a:bodyPr>
          <a:lstStyle/>
          <a:p>
            <a:pPr algn="ctr"/>
            <a:r>
              <a:rPr lang="en-US" sz="2000" dirty="0"/>
              <a:t>Review the class site and syllabus</a:t>
            </a:r>
          </a:p>
        </p:txBody>
      </p:sp>
    </p:spTree>
    <p:extLst>
      <p:ext uri="{BB962C8B-B14F-4D97-AF65-F5344CB8AC3E}">
        <p14:creationId xmlns:p14="http://schemas.microsoft.com/office/powerpoint/2010/main" val="280255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D8AC-D140-46F2-A49B-85670A7DFC26}"/>
              </a:ext>
            </a:extLst>
          </p:cNvPr>
          <p:cNvSpPr>
            <a:spLocks noGrp="1"/>
          </p:cNvSpPr>
          <p:nvPr>
            <p:ph type="title"/>
          </p:nvPr>
        </p:nvSpPr>
        <p:spPr/>
        <p:txBody>
          <a:bodyPr/>
          <a:lstStyle/>
          <a:p>
            <a:r>
              <a:rPr lang="en-US" dirty="0"/>
              <a:t>A typical week</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7</a:t>
            </a:fld>
            <a:endParaRPr lang="en-US" altLang="en-US" dirty="0">
              <a:solidFill>
                <a:srgbClr val="FFFFFF"/>
              </a:solidFill>
            </a:endParaRPr>
          </a:p>
        </p:txBody>
      </p:sp>
      <p:graphicFrame>
        <p:nvGraphicFramePr>
          <p:cNvPr id="5" name="Table 4">
            <a:extLst>
              <a:ext uri="{FF2B5EF4-FFF2-40B4-BE49-F238E27FC236}">
                <a16:creationId xmlns:a16="http://schemas.microsoft.com/office/drawing/2014/main" id="{C6A698ED-3CB7-41B3-B1D1-91A0A58306CC}"/>
              </a:ext>
            </a:extLst>
          </p:cNvPr>
          <p:cNvGraphicFramePr>
            <a:graphicFrameLocks noGrp="1"/>
          </p:cNvGraphicFramePr>
          <p:nvPr>
            <p:extLst>
              <p:ext uri="{D42A27DB-BD31-4B8C-83A1-F6EECF244321}">
                <p14:modId xmlns:p14="http://schemas.microsoft.com/office/powerpoint/2010/main" val="2724557384"/>
              </p:ext>
            </p:extLst>
          </p:nvPr>
        </p:nvGraphicFramePr>
        <p:xfrm>
          <a:off x="152399" y="758744"/>
          <a:ext cx="8458200" cy="510865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133209784"/>
                    </a:ext>
                  </a:extLst>
                </a:gridCol>
                <a:gridCol w="2819400">
                  <a:extLst>
                    <a:ext uri="{9D8B030D-6E8A-4147-A177-3AD203B41FA5}">
                      <a16:colId xmlns:a16="http://schemas.microsoft.com/office/drawing/2014/main" val="1198022642"/>
                    </a:ext>
                  </a:extLst>
                </a:gridCol>
                <a:gridCol w="2819400">
                  <a:extLst>
                    <a:ext uri="{9D8B030D-6E8A-4147-A177-3AD203B41FA5}">
                      <a16:colId xmlns:a16="http://schemas.microsoft.com/office/drawing/2014/main" val="1963520838"/>
                    </a:ext>
                  </a:extLst>
                </a:gridCol>
              </a:tblGrid>
              <a:tr h="778982">
                <a:tc>
                  <a:txBody>
                    <a:bodyPr/>
                    <a:lstStyle/>
                    <a:p>
                      <a:r>
                        <a:rPr lang="en-US" sz="1200" dirty="0"/>
                        <a:t>TUESDAY</a:t>
                      </a:r>
                    </a:p>
                  </a:txBody>
                  <a:tcPr/>
                </a:tc>
                <a:tc>
                  <a:txBody>
                    <a:bodyPr/>
                    <a:lstStyle/>
                    <a:p>
                      <a:r>
                        <a:rPr lang="en-US" sz="1200" dirty="0"/>
                        <a:t>THURSDAY</a:t>
                      </a:r>
                    </a:p>
                  </a:txBody>
                  <a:tcPr/>
                </a:tc>
                <a:tc>
                  <a:txBody>
                    <a:bodyPr/>
                    <a:lstStyle/>
                    <a:p>
                      <a:r>
                        <a:rPr lang="en-US" sz="1200" dirty="0"/>
                        <a:t>FRIDAY through MONDAY</a:t>
                      </a:r>
                    </a:p>
                  </a:txBody>
                  <a:tcPr/>
                </a:tc>
                <a:extLst>
                  <a:ext uri="{0D108BD9-81ED-4DB2-BD59-A6C34878D82A}">
                    <a16:rowId xmlns:a16="http://schemas.microsoft.com/office/drawing/2014/main" val="3780301842"/>
                  </a:ext>
                </a:extLst>
              </a:tr>
              <a:tr h="4329674">
                <a:tc>
                  <a:txBody>
                    <a:bodyPr/>
                    <a:lstStyle/>
                    <a:p>
                      <a:r>
                        <a:rPr lang="en-US" sz="1200" b="1" dirty="0"/>
                        <a:t>Assignment review</a:t>
                      </a:r>
                    </a:p>
                    <a:p>
                      <a:endParaRPr lang="en-US" sz="1200" dirty="0"/>
                    </a:p>
                    <a:p>
                      <a:r>
                        <a:rPr lang="en-US" sz="1200" dirty="0"/>
                        <a:t>Assignments </a:t>
                      </a:r>
                      <a:r>
                        <a:rPr lang="en-US" sz="1200" b="1" i="1" dirty="0"/>
                        <a:t>may</a:t>
                      </a:r>
                      <a:r>
                        <a:rPr lang="en-US" sz="1200" dirty="0"/>
                        <a:t> be briefly reviewed.</a:t>
                      </a:r>
                      <a:endParaRPr lang="en-US" sz="1200" b="1" dirty="0"/>
                    </a:p>
                    <a:p>
                      <a:endParaRPr lang="en-US" sz="1200" b="1" dirty="0"/>
                    </a:p>
                    <a:p>
                      <a:r>
                        <a:rPr lang="en-US" sz="1200" b="1" dirty="0"/>
                        <a:t>Brief lecture</a:t>
                      </a:r>
                      <a:r>
                        <a:rPr lang="en-US" sz="1200" dirty="0"/>
                        <a:t> </a:t>
                      </a:r>
                    </a:p>
                    <a:p>
                      <a:endParaRPr lang="en-US" sz="1200" dirty="0"/>
                    </a:p>
                    <a:p>
                      <a:r>
                        <a:rPr lang="en-US" sz="1200" dirty="0"/>
                        <a:t>The week’s topic is briefly introduced. </a:t>
                      </a:r>
                    </a:p>
                    <a:p>
                      <a:endParaRPr lang="en-US" sz="1200" dirty="0"/>
                    </a:p>
                    <a:p>
                      <a:r>
                        <a:rPr lang="en-US" sz="1200" b="1" dirty="0"/>
                        <a:t>Lab / Assignment</a:t>
                      </a:r>
                    </a:p>
                    <a:p>
                      <a:endParaRPr lang="en-US" sz="1200" b="1" dirty="0"/>
                    </a:p>
                    <a:p>
                      <a:r>
                        <a:rPr lang="en-US" sz="1200" dirty="0"/>
                        <a:t>A supporting assignment is begun together in class.  The instructor guides students through the first part of the assignment.</a:t>
                      </a:r>
                    </a:p>
                    <a:p>
                      <a:endParaRPr lang="en-US" sz="1200" dirty="0"/>
                    </a:p>
                    <a:p>
                      <a:r>
                        <a:rPr lang="en-US" sz="1200" dirty="0"/>
                        <a:t>Students are expected to complete the assignment on their own, outside of class.</a:t>
                      </a:r>
                    </a:p>
                    <a:p>
                      <a:endParaRPr lang="en-US" sz="1200" dirty="0"/>
                    </a:p>
                    <a:p>
                      <a:endParaRPr lang="en-US" sz="1200" dirty="0"/>
                    </a:p>
                  </a:txBody>
                  <a:tcPr/>
                </a:tc>
                <a:tc>
                  <a:txBody>
                    <a:bodyPr/>
                    <a:lstStyle/>
                    <a:p>
                      <a:r>
                        <a:rPr lang="en-US" sz="1200" b="1" dirty="0"/>
                        <a:t>Lab / Assignment </a:t>
                      </a:r>
                      <a:endParaRPr lang="en-US" sz="1200" dirty="0"/>
                    </a:p>
                    <a:p>
                      <a:endParaRPr lang="en-US" sz="1200" dirty="0"/>
                    </a:p>
                    <a:p>
                      <a:r>
                        <a:rPr lang="en-US" sz="1200" dirty="0"/>
                        <a:t>Again, one</a:t>
                      </a:r>
                      <a:r>
                        <a:rPr lang="en-US" sz="1200" baseline="0" dirty="0"/>
                        <a:t> or two</a:t>
                      </a:r>
                      <a:r>
                        <a:rPr lang="en-US" sz="1200" dirty="0"/>
                        <a:t> supporting assignments (more difficult than the first one) are begun in class.  </a:t>
                      </a:r>
                    </a:p>
                    <a:p>
                      <a:endParaRPr lang="en-US" sz="1200" dirty="0"/>
                    </a:p>
                    <a:p>
                      <a:r>
                        <a:rPr lang="en-US" sz="1200" dirty="0"/>
                        <a:t>In this class the instructor acts as a resource to the students but will not guide students step-by-step.</a:t>
                      </a:r>
                    </a:p>
                    <a:p>
                      <a:endParaRPr lang="en-US" sz="1200" dirty="0"/>
                    </a:p>
                    <a:p>
                      <a:endParaRPr lang="en-US" sz="1200" dirty="0"/>
                    </a:p>
                    <a:p>
                      <a:endParaRPr lang="en-US" sz="1200" dirty="0"/>
                    </a:p>
                  </a:txBody>
                  <a:tcPr/>
                </a:tc>
                <a:tc>
                  <a:txBody>
                    <a:bodyPr/>
                    <a:lstStyle/>
                    <a:p>
                      <a:r>
                        <a:rPr lang="en-US" sz="1200" dirty="0"/>
                        <a:t>Students are to continue work on the assignment outside of class.  </a:t>
                      </a:r>
                      <a:br>
                        <a:rPr lang="en-US" sz="1200" dirty="0"/>
                      </a:br>
                      <a:endParaRPr lang="en-US" sz="1200" dirty="0"/>
                    </a:p>
                    <a:p>
                      <a:r>
                        <a:rPr lang="en-US" sz="1200" dirty="0"/>
                        <a:t>Students</a:t>
                      </a:r>
                      <a:r>
                        <a:rPr lang="en-US" sz="1200" baseline="0" dirty="0"/>
                        <a:t> should b</a:t>
                      </a:r>
                      <a:r>
                        <a:rPr lang="en-US" sz="1200" dirty="0"/>
                        <a:t>ring to resolution any tasks that could not be finished in class.</a:t>
                      </a:r>
                    </a:p>
                    <a:p>
                      <a:endParaRPr lang="en-US" sz="1200" dirty="0"/>
                    </a:p>
                    <a:p>
                      <a:r>
                        <a:rPr lang="en-US" sz="1200" dirty="0"/>
                        <a:t>Students should read/view any assigned material for the coming week.</a:t>
                      </a:r>
                    </a:p>
                  </a:txBody>
                  <a:tcPr/>
                </a:tc>
                <a:extLst>
                  <a:ext uri="{0D108BD9-81ED-4DB2-BD59-A6C34878D82A}">
                    <a16:rowId xmlns:a16="http://schemas.microsoft.com/office/drawing/2014/main" val="111776910"/>
                  </a:ext>
                </a:extLst>
              </a:tr>
            </a:tbl>
          </a:graphicData>
        </a:graphic>
      </p:graphicFrame>
    </p:spTree>
    <p:extLst>
      <p:ext uri="{BB962C8B-B14F-4D97-AF65-F5344CB8AC3E}">
        <p14:creationId xmlns:p14="http://schemas.microsoft.com/office/powerpoint/2010/main" val="113658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7AC0-C914-0948-A6A8-BD978CB93D23}"/>
              </a:ext>
            </a:extLst>
          </p:cNvPr>
          <p:cNvSpPr>
            <a:spLocks noGrp="1"/>
          </p:cNvSpPr>
          <p:nvPr>
            <p:ph type="title"/>
          </p:nvPr>
        </p:nvSpPr>
        <p:spPr/>
        <p:txBody>
          <a:bodyPr/>
          <a:lstStyle/>
          <a:p>
            <a:r>
              <a:rPr lang="en-US" dirty="0"/>
              <a:t>Our focus for this semester …</a:t>
            </a:r>
          </a:p>
        </p:txBody>
      </p:sp>
      <p:sp>
        <p:nvSpPr>
          <p:cNvPr id="8" name="Slide Number Placeholder 7"/>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8</a:t>
            </a:fld>
            <a:endParaRPr lang="en-US" altLang="en-US" dirty="0">
              <a:solidFill>
                <a:srgbClr val="FFFFFF"/>
              </a:solidFill>
            </a:endParaRPr>
          </a:p>
        </p:txBody>
      </p:sp>
      <p:graphicFrame>
        <p:nvGraphicFramePr>
          <p:cNvPr id="5" name="Diagram 4">
            <a:extLst>
              <a:ext uri="{FF2B5EF4-FFF2-40B4-BE49-F238E27FC236}">
                <a16:creationId xmlns:a16="http://schemas.microsoft.com/office/drawing/2014/main" id="{0B26774C-FC08-1C48-B134-01940F78F7F2}"/>
              </a:ext>
            </a:extLst>
          </p:cNvPr>
          <p:cNvGraphicFramePr/>
          <p:nvPr>
            <p:extLst>
              <p:ext uri="{D42A27DB-BD31-4B8C-83A1-F6EECF244321}">
                <p14:modId xmlns:p14="http://schemas.microsoft.com/office/powerpoint/2010/main" val="2610221990"/>
              </p:ext>
            </p:extLst>
          </p:nvPr>
        </p:nvGraphicFramePr>
        <p:xfrm>
          <a:off x="533400" y="1752600"/>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8DB105B6-FCDF-A844-A233-9E1E5F423748}"/>
              </a:ext>
            </a:extLst>
          </p:cNvPr>
          <p:cNvSpPr/>
          <p:nvPr/>
        </p:nvSpPr>
        <p:spPr bwMode="auto">
          <a:xfrm>
            <a:off x="3962400" y="1752600"/>
            <a:ext cx="762000" cy="2316485"/>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itle 1">
            <a:extLst>
              <a:ext uri="{FF2B5EF4-FFF2-40B4-BE49-F238E27FC236}">
                <a16:creationId xmlns:a16="http://schemas.microsoft.com/office/drawing/2014/main" id="{69610F80-59CC-F644-B4C0-EF03DBD7BF3F}"/>
              </a:ext>
            </a:extLst>
          </p:cNvPr>
          <p:cNvSpPr txBox="1">
            <a:spLocks/>
          </p:cNvSpPr>
          <p:nvPr/>
        </p:nvSpPr>
        <p:spPr bwMode="auto">
          <a:xfrm>
            <a:off x="5097651" y="1219200"/>
            <a:ext cx="351294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b="0" kern="0" dirty="0"/>
              <a:t>These three languages are part of your every-day Internet experience.</a:t>
            </a:r>
          </a:p>
          <a:p>
            <a:endParaRPr lang="en-US" sz="2000" b="0" kern="0" dirty="0"/>
          </a:p>
          <a:p>
            <a:r>
              <a:rPr lang="en-US" sz="2000" b="0" kern="0" dirty="0"/>
              <a:t>We’ll start our semester learning a little HTML and CSS.</a:t>
            </a:r>
          </a:p>
          <a:p>
            <a:endParaRPr lang="en-US" sz="2000" b="0" kern="0" dirty="0"/>
          </a:p>
          <a:p>
            <a:r>
              <a:rPr lang="en-US" sz="2000" b="0" kern="0" dirty="0"/>
              <a:t>We will quickly move on to JavaScript and spend most of the semester learning that, and related topics.</a:t>
            </a:r>
          </a:p>
        </p:txBody>
      </p:sp>
    </p:spTree>
    <p:extLst>
      <p:ext uri="{BB962C8B-B14F-4D97-AF65-F5344CB8AC3E}">
        <p14:creationId xmlns:p14="http://schemas.microsoft.com/office/powerpoint/2010/main" val="141290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7AC0-C914-0948-A6A8-BD978CB93D23}"/>
              </a:ext>
            </a:extLst>
          </p:cNvPr>
          <p:cNvSpPr>
            <a:spLocks noGrp="1"/>
          </p:cNvSpPr>
          <p:nvPr>
            <p:ph type="title"/>
          </p:nvPr>
        </p:nvSpPr>
        <p:spPr/>
        <p:txBody>
          <a:bodyPr/>
          <a:lstStyle/>
          <a:p>
            <a:r>
              <a:rPr lang="en-US" dirty="0"/>
              <a:t>Let’s see some examples</a:t>
            </a:r>
          </a:p>
        </p:txBody>
      </p:sp>
      <p:sp>
        <p:nvSpPr>
          <p:cNvPr id="3" name="Slide Number Placeholder 2"/>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9</a:t>
            </a:fld>
            <a:endParaRPr lang="en-US" altLang="en-US" dirty="0">
              <a:solidFill>
                <a:srgbClr val="FFFFFF"/>
              </a:solidFill>
            </a:endParaRPr>
          </a:p>
        </p:txBody>
      </p:sp>
      <p:graphicFrame>
        <p:nvGraphicFramePr>
          <p:cNvPr id="5" name="Diagram 4">
            <a:extLst>
              <a:ext uri="{FF2B5EF4-FFF2-40B4-BE49-F238E27FC236}">
                <a16:creationId xmlns:a16="http://schemas.microsoft.com/office/drawing/2014/main" id="{0B26774C-FC08-1C48-B134-01940F78F7F2}"/>
              </a:ext>
            </a:extLst>
          </p:cNvPr>
          <p:cNvGraphicFramePr/>
          <p:nvPr>
            <p:extLst>
              <p:ext uri="{D42A27DB-BD31-4B8C-83A1-F6EECF244321}">
                <p14:modId xmlns:p14="http://schemas.microsoft.com/office/powerpoint/2010/main" val="2303238879"/>
              </p:ext>
            </p:extLst>
          </p:nvPr>
        </p:nvGraphicFramePr>
        <p:xfrm>
          <a:off x="304800" y="1315224"/>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505200" y="1315224"/>
            <a:ext cx="5410200" cy="4401205"/>
          </a:xfrm>
          <a:prstGeom prst="rect">
            <a:avLst/>
          </a:prstGeom>
          <a:noFill/>
        </p:spPr>
        <p:txBody>
          <a:bodyPr wrap="square" rtlCol="0">
            <a:spAutoFit/>
          </a:bodyPr>
          <a:lstStyle/>
          <a:p>
            <a:r>
              <a:rPr lang="en-US" sz="2000" dirty="0"/>
              <a:t>Examples:</a:t>
            </a:r>
          </a:p>
          <a:p>
            <a:endParaRPr lang="en-US" sz="2000" dirty="0"/>
          </a:p>
          <a:p>
            <a:r>
              <a:rPr lang="en-US" sz="2000" dirty="0">
                <a:hlinkClick r:id="rId7"/>
              </a:rPr>
              <a:t>http://misdemo.temple.edu/jeremy/demo_hello/</a:t>
            </a:r>
            <a:r>
              <a:rPr lang="en-US" sz="2000" dirty="0"/>
              <a:t> </a:t>
            </a:r>
          </a:p>
          <a:p>
            <a:endParaRPr lang="en-US" sz="2000" dirty="0"/>
          </a:p>
          <a:p>
            <a:r>
              <a:rPr lang="en-US" sz="2000" dirty="0">
                <a:hlinkClick r:id="rId8"/>
              </a:rPr>
              <a:t>http://misdemo.temple.edu/jeremy/demo_html/</a:t>
            </a:r>
            <a:r>
              <a:rPr lang="en-US" sz="2000" dirty="0"/>
              <a:t> </a:t>
            </a:r>
          </a:p>
          <a:p>
            <a:endParaRPr lang="en-US" sz="2000" dirty="0"/>
          </a:p>
          <a:p>
            <a:r>
              <a:rPr lang="en-US" sz="2000" dirty="0">
                <a:hlinkClick r:id="rId9"/>
              </a:rPr>
              <a:t>http://misdemo.temple.edu/jeremy/ice_cream/</a:t>
            </a:r>
            <a:r>
              <a:rPr lang="en-US" sz="2000" dirty="0"/>
              <a:t>  </a:t>
            </a:r>
          </a:p>
          <a:p>
            <a:endParaRPr lang="en-US" sz="2000" dirty="0">
              <a:solidFill>
                <a:schemeClr val="accent2"/>
              </a:solidFill>
            </a:endParaRPr>
          </a:p>
          <a:p>
            <a:r>
              <a:rPr lang="en-US" sz="2000" dirty="0"/>
              <a:t>Use the “View page source” feature of Chrome to see the HTML, CSS and JavaScript behind these pages.</a:t>
            </a:r>
          </a:p>
          <a:p>
            <a:endParaRPr lang="en-US" sz="2000" dirty="0"/>
          </a:p>
          <a:p>
            <a:r>
              <a:rPr lang="en-US" sz="2000" dirty="0"/>
              <a:t>You can also use the “Inspect” feature to quickly zero in on one portion of HTML.</a:t>
            </a:r>
          </a:p>
        </p:txBody>
      </p:sp>
    </p:spTree>
    <p:extLst>
      <p:ext uri="{BB962C8B-B14F-4D97-AF65-F5344CB8AC3E}">
        <p14:creationId xmlns:p14="http://schemas.microsoft.com/office/powerpoint/2010/main" val="259969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TotalTime>
  <Words>1001</Words>
  <Application>Microsoft Office PowerPoint</Application>
  <PresentationFormat>On-screen Show (4:3)</PresentationFormat>
  <Paragraphs>129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Times New Roman</vt:lpstr>
      <vt:lpstr>Office Theme</vt:lpstr>
      <vt:lpstr> Introduction to MIS2402 </vt:lpstr>
      <vt:lpstr>Agenda for today…</vt:lpstr>
      <vt:lpstr>Basic idea: request and response</vt:lpstr>
      <vt:lpstr>What’s in the response?</vt:lpstr>
      <vt:lpstr>Why three languages?</vt:lpstr>
      <vt:lpstr>PowerPoint Presentation</vt:lpstr>
      <vt:lpstr>A typical week</vt:lpstr>
      <vt:lpstr>Our focus for this semester …</vt:lpstr>
      <vt:lpstr>Let’s see some examples</vt:lpstr>
      <vt:lpstr>Tips for success…</vt:lpstr>
      <vt:lpstr>More tips for success…</vt:lpstr>
      <vt:lpstr>A final tip.</vt:lpstr>
      <vt:lpstr>PowerPoint Presentation</vt:lpstr>
      <vt:lpstr>Next class …</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158</cp:revision>
  <dcterms:created xsi:type="dcterms:W3CDTF">2010-12-01T18:54:09Z</dcterms:created>
  <dcterms:modified xsi:type="dcterms:W3CDTF">2020-01-14T02:19:50Z</dcterms:modified>
</cp:coreProperties>
</file>