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79" r:id="rId2"/>
    <p:sldId id="393" r:id="rId3"/>
    <p:sldId id="514" r:id="rId4"/>
    <p:sldId id="515" r:id="rId5"/>
    <p:sldId id="516" r:id="rId6"/>
    <p:sldId id="520" r:id="rId7"/>
    <p:sldId id="521" r:id="rId8"/>
    <p:sldId id="524" r:id="rId9"/>
    <p:sldId id="522" r:id="rId10"/>
    <p:sldId id="517" r:id="rId11"/>
    <p:sldId id="518" r:id="rId12"/>
    <p:sldId id="525" r:id="rId13"/>
    <p:sldId id="519" r:id="rId14"/>
    <p:sldId id="526" r:id="rId15"/>
    <p:sldId id="455" r:id="rId16"/>
    <p:sldId id="335" r:id="rId17"/>
    <p:sldId id="337" r:id="rId18"/>
    <p:sldId id="338" r:id="rId19"/>
    <p:sldId id="527" r:id="rId20"/>
    <p:sldId id="528" r:id="rId21"/>
    <p:sldId id="529" r:id="rId22"/>
    <p:sldId id="513" r:id="rId23"/>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246" autoAdjust="0"/>
    <p:restoredTop sz="86429" autoAdjust="0"/>
  </p:normalViewPr>
  <p:slideViewPr>
    <p:cSldViewPr>
      <p:cViewPr varScale="1">
        <p:scale>
          <a:sx n="90" d="100"/>
          <a:sy n="90" d="100"/>
        </p:scale>
        <p:origin x="18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F23364-6DCE-1747-B4A5-04C7DE8B2EDB}" type="doc">
      <dgm:prSet loTypeId="urn:microsoft.com/office/officeart/2005/8/layout/venn1" loCatId="" qsTypeId="urn:microsoft.com/office/officeart/2005/8/quickstyle/simple1" qsCatId="simple" csTypeId="urn:microsoft.com/office/officeart/2005/8/colors/accent1_2" csCatId="accent1" phldr="1"/>
      <dgm:spPr/>
    </dgm:pt>
    <dgm:pt modelId="{CFA6B7BC-825B-064C-A039-017BF2A5C9E5}">
      <dgm:prSet phldrT="[Text]" custT="1"/>
      <dgm:spPr/>
      <dgm:t>
        <a:bodyPr/>
        <a:lstStyle/>
        <a:p>
          <a:r>
            <a:rPr lang="en-US" sz="1600" b="0" i="0" baseline="0" dirty="0"/>
            <a:t>HTML</a:t>
          </a:r>
        </a:p>
      </dgm:t>
    </dgm:pt>
    <dgm:pt modelId="{96E087C7-89A0-5A41-93E0-508F31509F10}" type="parTrans" cxnId="{FC698706-3E8C-0540-A9FF-B7499417BBF0}">
      <dgm:prSet/>
      <dgm:spPr/>
      <dgm:t>
        <a:bodyPr/>
        <a:lstStyle/>
        <a:p>
          <a:endParaRPr lang="en-US"/>
        </a:p>
      </dgm:t>
    </dgm:pt>
    <dgm:pt modelId="{E470A02B-A392-C841-AA70-C9AA60D3B4F6}" type="sibTrans" cxnId="{FC698706-3E8C-0540-A9FF-B7499417BBF0}">
      <dgm:prSet/>
      <dgm:spPr/>
      <dgm:t>
        <a:bodyPr/>
        <a:lstStyle/>
        <a:p>
          <a:endParaRPr lang="en-US"/>
        </a:p>
      </dgm:t>
    </dgm:pt>
    <dgm:pt modelId="{0091CB91-B30C-C747-92BD-E5454296A9E8}">
      <dgm:prSet phldrT="[Text]" custT="1"/>
      <dgm:spPr/>
      <dgm:t>
        <a:bodyPr/>
        <a:lstStyle/>
        <a:p>
          <a:r>
            <a:rPr lang="en-US" sz="1800" b="0" dirty="0"/>
            <a:t>CSS</a:t>
          </a:r>
          <a:endParaRPr lang="en-US" sz="1400" b="0" dirty="0"/>
        </a:p>
      </dgm:t>
    </dgm:pt>
    <dgm:pt modelId="{BF3BFDC3-6101-A64A-9B84-C5704A04FD82}" type="parTrans" cxnId="{7BF3D5A2-C217-7C42-96E6-CABBFD7374F2}">
      <dgm:prSet/>
      <dgm:spPr/>
      <dgm:t>
        <a:bodyPr/>
        <a:lstStyle/>
        <a:p>
          <a:endParaRPr lang="en-US"/>
        </a:p>
      </dgm:t>
    </dgm:pt>
    <dgm:pt modelId="{8E252700-E3F3-ED41-AEAE-CDF4407A8F04}" type="sibTrans" cxnId="{7BF3D5A2-C217-7C42-96E6-CABBFD7374F2}">
      <dgm:prSet/>
      <dgm:spPr/>
      <dgm:t>
        <a:bodyPr/>
        <a:lstStyle/>
        <a:p>
          <a:endParaRPr lang="en-US"/>
        </a:p>
      </dgm:t>
    </dgm:pt>
    <dgm:pt modelId="{9740A2FF-2453-D34A-BCD3-2935A4F1C7E1}">
      <dgm:prSet phldrT="[Text]" custT="1"/>
      <dgm:spPr/>
      <dgm:t>
        <a:bodyPr/>
        <a:lstStyle/>
        <a:p>
          <a:r>
            <a:rPr lang="en-US" sz="1800" b="1" dirty="0"/>
            <a:t>JavaScript</a:t>
          </a:r>
          <a:endParaRPr lang="en-US" sz="1300" b="1" dirty="0"/>
        </a:p>
      </dgm:t>
    </dgm:pt>
    <dgm:pt modelId="{ADA6E2B5-9D54-714C-92FC-5B44E8A06FA2}" type="parTrans" cxnId="{2998091A-3F2F-744F-843E-03A21305C817}">
      <dgm:prSet/>
      <dgm:spPr/>
      <dgm:t>
        <a:bodyPr/>
        <a:lstStyle/>
        <a:p>
          <a:endParaRPr lang="en-US"/>
        </a:p>
      </dgm:t>
    </dgm:pt>
    <dgm:pt modelId="{AE456F8B-6412-284F-B1CB-81702D61067C}" type="sibTrans" cxnId="{2998091A-3F2F-744F-843E-03A21305C817}">
      <dgm:prSet/>
      <dgm:spPr/>
      <dgm:t>
        <a:bodyPr/>
        <a:lstStyle/>
        <a:p>
          <a:endParaRPr lang="en-US"/>
        </a:p>
      </dgm:t>
    </dgm:pt>
    <dgm:pt modelId="{F0F40606-630D-674D-BEC1-5C014D5C91AB}" type="pres">
      <dgm:prSet presAssocID="{36F23364-6DCE-1747-B4A5-04C7DE8B2EDB}" presName="compositeShape" presStyleCnt="0">
        <dgm:presLayoutVars>
          <dgm:chMax val="7"/>
          <dgm:dir/>
          <dgm:resizeHandles val="exact"/>
        </dgm:presLayoutVars>
      </dgm:prSet>
      <dgm:spPr/>
    </dgm:pt>
    <dgm:pt modelId="{72E84138-BAA5-AE4D-9938-4326E2892B8F}" type="pres">
      <dgm:prSet presAssocID="{CFA6B7BC-825B-064C-A039-017BF2A5C9E5}" presName="circ1" presStyleLbl="vennNode1" presStyleIdx="0" presStyleCnt="3"/>
      <dgm:spPr/>
    </dgm:pt>
    <dgm:pt modelId="{3499D647-7373-FF47-9886-B3763A8E6098}" type="pres">
      <dgm:prSet presAssocID="{CFA6B7BC-825B-064C-A039-017BF2A5C9E5}" presName="circ1Tx" presStyleLbl="revTx" presStyleIdx="0" presStyleCnt="0">
        <dgm:presLayoutVars>
          <dgm:chMax val="0"/>
          <dgm:chPref val="0"/>
          <dgm:bulletEnabled val="1"/>
        </dgm:presLayoutVars>
      </dgm:prSet>
      <dgm:spPr/>
    </dgm:pt>
    <dgm:pt modelId="{1D6DDEB6-4CEE-4C4D-AB33-2EE7C1FF8E3A}" type="pres">
      <dgm:prSet presAssocID="{0091CB91-B30C-C747-92BD-E5454296A9E8}" presName="circ2" presStyleLbl="vennNode1" presStyleIdx="1" presStyleCnt="3"/>
      <dgm:spPr/>
    </dgm:pt>
    <dgm:pt modelId="{27AEFE85-3FC0-1140-9D22-C949A98538E6}" type="pres">
      <dgm:prSet presAssocID="{0091CB91-B30C-C747-92BD-E5454296A9E8}" presName="circ2Tx" presStyleLbl="revTx" presStyleIdx="0" presStyleCnt="0">
        <dgm:presLayoutVars>
          <dgm:chMax val="0"/>
          <dgm:chPref val="0"/>
          <dgm:bulletEnabled val="1"/>
        </dgm:presLayoutVars>
      </dgm:prSet>
      <dgm:spPr/>
    </dgm:pt>
    <dgm:pt modelId="{86A42F4D-294E-2443-92C1-66D4D144A63F}" type="pres">
      <dgm:prSet presAssocID="{9740A2FF-2453-D34A-BCD3-2935A4F1C7E1}" presName="circ3" presStyleLbl="vennNode1" presStyleIdx="2" presStyleCnt="3"/>
      <dgm:spPr/>
    </dgm:pt>
    <dgm:pt modelId="{A3E8A58B-5047-134D-953F-1B55E4E2B06E}" type="pres">
      <dgm:prSet presAssocID="{9740A2FF-2453-D34A-BCD3-2935A4F1C7E1}" presName="circ3Tx" presStyleLbl="revTx" presStyleIdx="0" presStyleCnt="0">
        <dgm:presLayoutVars>
          <dgm:chMax val="0"/>
          <dgm:chPref val="0"/>
          <dgm:bulletEnabled val="1"/>
        </dgm:presLayoutVars>
      </dgm:prSet>
      <dgm:spPr/>
    </dgm:pt>
  </dgm:ptLst>
  <dgm:cxnLst>
    <dgm:cxn modelId="{F0914A01-1DD7-3040-99D1-EEA33C0601F5}" type="presOf" srcId="{CFA6B7BC-825B-064C-A039-017BF2A5C9E5}" destId="{3499D647-7373-FF47-9886-B3763A8E6098}" srcOrd="1" destOrd="0" presId="urn:microsoft.com/office/officeart/2005/8/layout/venn1"/>
    <dgm:cxn modelId="{E2403403-253C-FE41-89C3-2518EC04E6AA}" type="presOf" srcId="{9740A2FF-2453-D34A-BCD3-2935A4F1C7E1}" destId="{86A42F4D-294E-2443-92C1-66D4D144A63F}" srcOrd="0" destOrd="0" presId="urn:microsoft.com/office/officeart/2005/8/layout/venn1"/>
    <dgm:cxn modelId="{FC698706-3E8C-0540-A9FF-B7499417BBF0}" srcId="{36F23364-6DCE-1747-B4A5-04C7DE8B2EDB}" destId="{CFA6B7BC-825B-064C-A039-017BF2A5C9E5}" srcOrd="0" destOrd="0" parTransId="{96E087C7-89A0-5A41-93E0-508F31509F10}" sibTransId="{E470A02B-A392-C841-AA70-C9AA60D3B4F6}"/>
    <dgm:cxn modelId="{2998091A-3F2F-744F-843E-03A21305C817}" srcId="{36F23364-6DCE-1747-B4A5-04C7DE8B2EDB}" destId="{9740A2FF-2453-D34A-BCD3-2935A4F1C7E1}" srcOrd="2" destOrd="0" parTransId="{ADA6E2B5-9D54-714C-92FC-5B44E8A06FA2}" sibTransId="{AE456F8B-6412-284F-B1CB-81702D61067C}"/>
    <dgm:cxn modelId="{44559F1E-71B4-5A40-AF66-37772029BDDC}" type="presOf" srcId="{36F23364-6DCE-1747-B4A5-04C7DE8B2EDB}" destId="{F0F40606-630D-674D-BEC1-5C014D5C91AB}" srcOrd="0" destOrd="0" presId="urn:microsoft.com/office/officeart/2005/8/layout/venn1"/>
    <dgm:cxn modelId="{AA38B463-E6AC-2641-BF2F-497C10531FE8}" type="presOf" srcId="{9740A2FF-2453-D34A-BCD3-2935A4F1C7E1}" destId="{A3E8A58B-5047-134D-953F-1B55E4E2B06E}" srcOrd="1" destOrd="0" presId="urn:microsoft.com/office/officeart/2005/8/layout/venn1"/>
    <dgm:cxn modelId="{F58A8288-C53B-1848-AC8F-0C688354CD6F}" type="presOf" srcId="{CFA6B7BC-825B-064C-A039-017BF2A5C9E5}" destId="{72E84138-BAA5-AE4D-9938-4326E2892B8F}" srcOrd="0" destOrd="0" presId="urn:microsoft.com/office/officeart/2005/8/layout/venn1"/>
    <dgm:cxn modelId="{B3D22A9B-AAFC-B34E-87AA-F05FF3BC96D0}" type="presOf" srcId="{0091CB91-B30C-C747-92BD-E5454296A9E8}" destId="{1D6DDEB6-4CEE-4C4D-AB33-2EE7C1FF8E3A}" srcOrd="0" destOrd="0" presId="urn:microsoft.com/office/officeart/2005/8/layout/venn1"/>
    <dgm:cxn modelId="{A2B7829C-6F06-284E-A867-5C501F2EEF7D}" type="presOf" srcId="{0091CB91-B30C-C747-92BD-E5454296A9E8}" destId="{27AEFE85-3FC0-1140-9D22-C949A98538E6}" srcOrd="1" destOrd="0" presId="urn:microsoft.com/office/officeart/2005/8/layout/venn1"/>
    <dgm:cxn modelId="{7BF3D5A2-C217-7C42-96E6-CABBFD7374F2}" srcId="{36F23364-6DCE-1747-B4A5-04C7DE8B2EDB}" destId="{0091CB91-B30C-C747-92BD-E5454296A9E8}" srcOrd="1" destOrd="0" parTransId="{BF3BFDC3-6101-A64A-9B84-C5704A04FD82}" sibTransId="{8E252700-E3F3-ED41-AEAE-CDF4407A8F04}"/>
    <dgm:cxn modelId="{C486FF9F-B551-204D-A74E-2527BD44E8C8}" type="presParOf" srcId="{F0F40606-630D-674D-BEC1-5C014D5C91AB}" destId="{72E84138-BAA5-AE4D-9938-4326E2892B8F}" srcOrd="0" destOrd="0" presId="urn:microsoft.com/office/officeart/2005/8/layout/venn1"/>
    <dgm:cxn modelId="{8C8CB6B1-72A7-7A4A-B526-5562E9EA5117}" type="presParOf" srcId="{F0F40606-630D-674D-BEC1-5C014D5C91AB}" destId="{3499D647-7373-FF47-9886-B3763A8E6098}" srcOrd="1" destOrd="0" presId="urn:microsoft.com/office/officeart/2005/8/layout/venn1"/>
    <dgm:cxn modelId="{BCD228C8-816E-7B4A-B1B0-BF5E661934E6}" type="presParOf" srcId="{F0F40606-630D-674D-BEC1-5C014D5C91AB}" destId="{1D6DDEB6-4CEE-4C4D-AB33-2EE7C1FF8E3A}" srcOrd="2" destOrd="0" presId="urn:microsoft.com/office/officeart/2005/8/layout/venn1"/>
    <dgm:cxn modelId="{24C9D237-99B1-4441-BC5A-93A9DC16C0C4}" type="presParOf" srcId="{F0F40606-630D-674D-BEC1-5C014D5C91AB}" destId="{27AEFE85-3FC0-1140-9D22-C949A98538E6}" srcOrd="3" destOrd="0" presId="urn:microsoft.com/office/officeart/2005/8/layout/venn1"/>
    <dgm:cxn modelId="{EDC294E8-36EF-CF49-8C55-D4A3C0C63F1A}" type="presParOf" srcId="{F0F40606-630D-674D-BEC1-5C014D5C91AB}" destId="{86A42F4D-294E-2443-92C1-66D4D144A63F}" srcOrd="4" destOrd="0" presId="urn:microsoft.com/office/officeart/2005/8/layout/venn1"/>
    <dgm:cxn modelId="{A6C23303-770D-D247-A860-2EF070318E6F}" type="presParOf" srcId="{F0F40606-630D-674D-BEC1-5C014D5C91AB}" destId="{A3E8A58B-5047-134D-953F-1B55E4E2B06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4138-BAA5-AE4D-9938-4326E2892B8F}">
      <dsp:nvSpPr>
        <dsp:cNvPr id="0" name=""/>
        <dsp:cNvSpPr/>
      </dsp:nvSpPr>
      <dsp:spPr>
        <a:xfrm>
          <a:off x="1233284" y="40688"/>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b="0" i="0" kern="1200" baseline="0" dirty="0"/>
            <a:t>HTML</a:t>
          </a:r>
        </a:p>
      </dsp:txBody>
      <dsp:txXfrm>
        <a:off x="1493688" y="382468"/>
        <a:ext cx="1432222" cy="878863"/>
      </dsp:txXfrm>
    </dsp:sp>
    <dsp:sp modelId="{1D6DDEB6-4CEE-4C4D-AB33-2EE7C1FF8E3A}">
      <dsp:nvSpPr>
        <dsp:cNvPr id="0" name=""/>
        <dsp:cNvSpPr/>
      </dsp:nvSpPr>
      <dsp:spPr>
        <a:xfrm>
          <a:off x="1938003" y="1261332"/>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0" kern="1200" dirty="0"/>
            <a:t>CSS</a:t>
          </a:r>
          <a:endParaRPr lang="en-US" sz="1400" b="0" kern="1200" dirty="0"/>
        </a:p>
      </dsp:txBody>
      <dsp:txXfrm>
        <a:off x="2535305" y="1765865"/>
        <a:ext cx="1171818" cy="1074166"/>
      </dsp:txXfrm>
    </dsp:sp>
    <dsp:sp modelId="{86A42F4D-294E-2443-92C1-66D4D144A63F}">
      <dsp:nvSpPr>
        <dsp:cNvPr id="0" name=""/>
        <dsp:cNvSpPr/>
      </dsp:nvSpPr>
      <dsp:spPr>
        <a:xfrm>
          <a:off x="528566" y="1261332"/>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a:t>JavaScript</a:t>
          </a:r>
          <a:endParaRPr lang="en-US" sz="1300" b="1" kern="1200" dirty="0"/>
        </a:p>
      </dsp:txBody>
      <dsp:txXfrm>
        <a:off x="712476" y="1765865"/>
        <a:ext cx="1171818" cy="10741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98102"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a:defRPr sz="1200"/>
            </a:lvl1pPr>
          </a:lstStyle>
          <a:p>
            <a:pPr>
              <a:defRPr/>
            </a:pPr>
            <a:fld id="{94633A84-D730-4DB1-B585-7559B92CE5D8}" type="datetimeFigureOut">
              <a:rPr lang="en-US"/>
              <a:pPr>
                <a:defRPr/>
              </a:pPr>
              <a:t>1/28/2020</a:t>
            </a:fld>
            <a:endParaRPr lang="en-US"/>
          </a:p>
        </p:txBody>
      </p:sp>
      <p:sp>
        <p:nvSpPr>
          <p:cNvPr id="27652" name="Rectangle 4"/>
          <p:cNvSpPr>
            <a:spLocks noGrp="1" noChangeArrowheads="1"/>
          </p:cNvSpPr>
          <p:nvPr>
            <p:ph type="ftr" sz="quarter" idx="2"/>
          </p:nvPr>
        </p:nvSpPr>
        <p:spPr bwMode="auto">
          <a:xfrm>
            <a:off x="0"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98102"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a:defRPr sz="1200"/>
            </a:lvl1pPr>
          </a:lstStyle>
          <a:p>
            <a:pPr>
              <a:defRPr/>
            </a:pPr>
            <a:fld id="{1C669EC8-97E7-4C24-A864-1853E75085DC}" type="slidenum">
              <a:rPr lang="en-US"/>
              <a:pPr>
                <a:defRPr/>
              </a:pPr>
              <a:t>‹#›</a:t>
            </a:fld>
            <a:endParaRPr lang="en-US"/>
          </a:p>
        </p:txBody>
      </p:sp>
    </p:spTree>
    <p:extLst>
      <p:ext uri="{BB962C8B-B14F-4D97-AF65-F5344CB8AC3E}">
        <p14:creationId xmlns:p14="http://schemas.microsoft.com/office/powerpoint/2010/main" val="97898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99694"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7575" y="4415790"/>
            <a:ext cx="5046663"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99694"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atin typeface="Times New Roman" pitchFamily="18" charset="0"/>
              </a:defRPr>
            </a:lvl1pPr>
          </a:lstStyle>
          <a:p>
            <a:pPr>
              <a:defRPr/>
            </a:pPr>
            <a:fld id="{82C5A2EE-74B4-4329-B2EC-6DFE0575EDC9}" type="slidenum">
              <a:rPr lang="en-US"/>
              <a:pPr>
                <a:defRPr/>
              </a:pPr>
              <a:t>‹#›</a:t>
            </a:fld>
            <a:endParaRPr lang="en-US"/>
          </a:p>
        </p:txBody>
      </p:sp>
    </p:spTree>
    <p:extLst>
      <p:ext uri="{BB962C8B-B14F-4D97-AF65-F5344CB8AC3E}">
        <p14:creationId xmlns:p14="http://schemas.microsoft.com/office/powerpoint/2010/main" val="2392455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6348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Figure_layou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914400" y="624989"/>
            <a:ext cx="7315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a:defRPr sz="2400" b="1" i="0" baseline="0">
                <a:solidFill>
                  <a:srgbClr val="000099"/>
                </a:solidFill>
              </a:defRPr>
            </a:lvl1pPr>
          </a:lstStyle>
          <a:p>
            <a:pPr lvl="0"/>
            <a:r>
              <a:rPr lang="en-US" dirty="0"/>
              <a:t>Click to edit Master title style</a:t>
            </a:r>
          </a:p>
        </p:txBody>
      </p:sp>
      <p:sp>
        <p:nvSpPr>
          <p:cNvPr id="3" name="Date Placeholder 1"/>
          <p:cNvSpPr>
            <a:spLocks noGrp="1"/>
          </p:cNvSpPr>
          <p:nvPr>
            <p:ph type="dt" sz="half" idx="10"/>
          </p:nvPr>
        </p:nvSpPr>
        <p:spPr>
          <a:ln/>
        </p:spPr>
        <p:txBody>
          <a:bodyPr/>
          <a:lstStyle>
            <a:lvl1pPr>
              <a:defRPr sz="1700"/>
            </a:lvl1pPr>
          </a:lstStyle>
          <a:p>
            <a:pPr>
              <a:defRPr/>
            </a:pPr>
            <a:endParaRPr lang="en-US" dirty="0"/>
          </a:p>
        </p:txBody>
      </p:sp>
      <p:sp>
        <p:nvSpPr>
          <p:cNvPr id="4" name="Footer Placeholder 2"/>
          <p:cNvSpPr>
            <a:spLocks noGrp="1"/>
          </p:cNvSpPr>
          <p:nvPr>
            <p:ph type="ftr" sz="quarter" idx="11"/>
          </p:nvPr>
        </p:nvSpPr>
        <p:spPr>
          <a:ln/>
        </p:spPr>
        <p:txBody>
          <a:bodyPr/>
          <a:lstStyle>
            <a:lvl1pPr>
              <a:defRPr/>
            </a:lvl1pPr>
          </a:lstStyle>
          <a:p>
            <a:pPr>
              <a:defRPr/>
            </a:pPr>
            <a:endParaRPr lang="en-US"/>
          </a:p>
        </p:txBody>
      </p:sp>
      <p:sp>
        <p:nvSpPr>
          <p:cNvPr id="6" name="Slide Number Placeholder 3"/>
          <p:cNvSpPr>
            <a:spLocks noGrp="1"/>
          </p:cNvSpPr>
          <p:nvPr>
            <p:ph type="sldNum" sz="quarter" idx="12"/>
          </p:nvPr>
        </p:nvSpPr>
        <p:spPr>
          <a:ln/>
        </p:spPr>
        <p:txBody>
          <a:bodyPr/>
          <a:lstStyle>
            <a:lvl1pPr algn="l">
              <a:defRPr sz="1400">
                <a:latin typeface="Times New Roman"/>
              </a:defRPr>
            </a:lvl1pPr>
          </a:lstStyle>
          <a:p>
            <a:pPr>
              <a:defRPr/>
            </a:pPr>
            <a:endParaRPr lang="en-US" dirty="0"/>
          </a:p>
          <a:p>
            <a:pPr algn="r">
              <a:defRPr/>
            </a:pPr>
            <a:r>
              <a:rPr lang="en-US" sz="900" dirty="0">
                <a:solidFill>
                  <a:schemeClr val="bg1"/>
                </a:solidFill>
                <a:latin typeface="Arial Narrow" pitchFamily="34" charset="0"/>
              </a:rPr>
              <a:t>C1, Slide </a:t>
            </a:r>
            <a:fld id="{5ECE9829-65B2-40C6-AEFF-7C648FF56A9C}" type="slidenum">
              <a:rPr lang="en-US" sz="900" smtClean="0">
                <a:solidFill>
                  <a:schemeClr val="bg1"/>
                </a:solidFill>
                <a:latin typeface="Arial Narrow" pitchFamily="34" charset="0"/>
              </a:rPr>
              <a:pPr algn="r">
                <a:defRPr/>
              </a:pPr>
              <a:t>‹#›</a:t>
            </a:fld>
            <a:endParaRPr lang="en-US" sz="900" dirty="0">
              <a:solidFill>
                <a:schemeClr val="bg1"/>
              </a:solidFill>
              <a:latin typeface="Arial Narrow" pitchFamily="34" charset="0"/>
            </a:endParaRPr>
          </a:p>
        </p:txBody>
      </p:sp>
    </p:spTree>
    <p:extLst>
      <p:ext uri="{BB962C8B-B14F-4D97-AF65-F5344CB8AC3E}">
        <p14:creationId xmlns:p14="http://schemas.microsoft.com/office/powerpoint/2010/main" val="412970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43426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6" name="Slide Number Placeholder 5"/>
          <p:cNvSpPr>
            <a:spLocks noGrp="1"/>
          </p:cNvSpPr>
          <p:nvPr>
            <p:ph type="sldNum" sz="quarter" idx="11"/>
          </p:nvPr>
        </p:nvSpPr>
        <p:spPr>
          <a:xfrm>
            <a:off x="6553200" y="6330332"/>
            <a:ext cx="2133600" cy="304800"/>
          </a:xfrm>
        </p:spPr>
        <p:txBody>
          <a:bodyPr/>
          <a:lstStyle>
            <a:lvl1pPr>
              <a:defRPr sz="2000"/>
            </a:lvl1p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smtClean="0">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528276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
          <p:cNvSpPr>
            <a:spLocks noGrp="1"/>
          </p:cNvSpPr>
          <p:nvPr>
            <p:ph type="dt" sz="half" idx="2"/>
          </p:nvPr>
        </p:nvSpPr>
        <p:spPr bwMode="auto">
          <a:xfrm>
            <a:off x="2743200" y="6248400"/>
            <a:ext cx="3657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700" b="1" i="1">
                <a:solidFill>
                  <a:schemeClr val="bg1"/>
                </a:solidFill>
                <a:latin typeface="Arial Narrow" panose="020B0606020202030204" pitchFamily="34" charset="0"/>
                <a:cs typeface="Arial" panose="020B0604020202020204" pitchFamily="34" charset="0"/>
              </a:defRPr>
            </a:lvl1pPr>
          </a:lstStyle>
          <a:p>
            <a:pPr>
              <a:defRPr/>
            </a:pPr>
            <a:endParaRPr lang="en-US" dirty="0"/>
          </a:p>
        </p:txBody>
      </p:sp>
      <p:sp>
        <p:nvSpPr>
          <p:cNvPr id="8" name="Footer Placeholder 2"/>
          <p:cNvSpPr>
            <a:spLocks noGrp="1"/>
          </p:cNvSpPr>
          <p:nvPr>
            <p:ph type="ftr" sz="quarter" idx="3"/>
          </p:nvPr>
        </p:nvSpPr>
        <p:spPr bwMode="auto">
          <a:xfrm>
            <a:off x="76200" y="6248400"/>
            <a:ext cx="27432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500">
                <a:solidFill>
                  <a:schemeClr val="bg1"/>
                </a:solidFill>
                <a:latin typeface="Arial Narrow" pitchFamily="34" charset="0"/>
              </a:defRPr>
            </a:lvl1pPr>
          </a:lstStyle>
          <a:p>
            <a:pPr>
              <a:defRPr/>
            </a:pPr>
            <a:endParaRPr lang="en-US" dirty="0"/>
          </a:p>
        </p:txBody>
      </p:sp>
      <p:sp>
        <p:nvSpPr>
          <p:cNvPr id="9" name="Slide Number Placeholder 3"/>
          <p:cNvSpPr>
            <a:spLocks noGrp="1"/>
          </p:cNvSpPr>
          <p:nvPr>
            <p:ph type="sldNum" sz="quarter" idx="4"/>
          </p:nvPr>
        </p:nvSpPr>
        <p:spPr bwMode="auto">
          <a:xfrm>
            <a:off x="66294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900">
                <a:latin typeface="Arial Narrow" pitchFamily="34" charset="0"/>
              </a:defRPr>
            </a:lvl1pPr>
          </a:lstStyle>
          <a:p>
            <a:pPr algn="l">
              <a:defRPr/>
            </a:pPr>
            <a:endParaRPr lang="en-US" sz="1400" dirty="0">
              <a:latin typeface="Times New Roman"/>
            </a:endParaRPr>
          </a:p>
          <a:p>
            <a:pPr>
              <a:defRPr/>
            </a:pPr>
            <a:r>
              <a:rPr lang="en-US" dirty="0">
                <a:solidFill>
                  <a:schemeClr val="bg1"/>
                </a:solidFill>
              </a:rPr>
              <a:t>C1, Slide </a:t>
            </a:r>
            <a:fld id="{5ECE9829-65B2-40C6-AEFF-7C648FF56A9C}" type="slidenum">
              <a:rPr lang="en-US" smtClean="0">
                <a:solidFill>
                  <a:schemeClr val="bg1"/>
                </a:solidFill>
              </a:rPr>
              <a:pPr>
                <a:defRPr/>
              </a:pPr>
              <a:t>‹#›</a:t>
            </a:fld>
            <a:endParaRPr lang="en-US" dirty="0">
              <a:solidFill>
                <a:schemeClr val="bg1"/>
              </a:solidFill>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6830" y="6397412"/>
            <a:ext cx="1228170" cy="231988"/>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6" r:id="rId2"/>
    <p:sldLayoutId id="2147483678" r:id="rId3"/>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8.jpg"/><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7.jpeg"/><Relationship Id="rId5" Type="http://schemas.openxmlformats.org/officeDocument/2006/relationships/image" Target="../media/image6.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3.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fontScale="90000"/>
          </a:bodyPr>
          <a:lstStyle/>
          <a:p>
            <a:pPr>
              <a:defRPr/>
            </a:pPr>
            <a:br>
              <a:rPr lang="en-US" sz="3600" dirty="0">
                <a:latin typeface="Arial" charset="0"/>
                <a:cs typeface="+mj-cs"/>
              </a:rPr>
            </a:br>
            <a:r>
              <a:rPr lang="en-US" sz="3200" dirty="0">
                <a:solidFill>
                  <a:schemeClr val="bg1"/>
                </a:solidFill>
                <a:latin typeface="Arial" charset="0"/>
              </a:rPr>
              <a:t>Introduction to JavaScript</a:t>
            </a:r>
            <a:br>
              <a:rPr lang="en-US" sz="3200" dirty="0">
                <a:solidFill>
                  <a:schemeClr val="bg1"/>
                </a:solidFill>
                <a:latin typeface="Arial" charset="0"/>
              </a:rPr>
            </a:br>
            <a:r>
              <a:rPr lang="en-US" sz="3200" dirty="0">
                <a:solidFill>
                  <a:schemeClr val="bg1"/>
                </a:solidFill>
                <a:latin typeface="Arial" charset="0"/>
              </a:rPr>
              <a:t>(Variables, Expressions, Data Types)</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Taha Havakhor</a:t>
            </a:r>
            <a:endParaRPr lang="en-US" sz="1800" dirty="0"/>
          </a:p>
          <a:p>
            <a:pPr algn="ctr" eaLnBrk="1" hangingPunct="1"/>
            <a:r>
              <a:rPr lang="en-US" sz="1800" dirty="0"/>
              <a:t>Department 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02AAFC2-7F88-42F8-9191-9E576FCADC79}"/>
              </a:ext>
            </a:extLst>
          </p:cNvPr>
          <p:cNvSpPr>
            <a:spLocks noGrp="1"/>
          </p:cNvSpPr>
          <p:nvPr>
            <p:ph type="sldNum" sz="quarter" idx="10"/>
          </p:nvPr>
        </p:nvSpPr>
        <p:spPr/>
        <p:txBody>
          <a:bodyPr/>
          <a:lstStyle/>
          <a:p>
            <a:pPr>
              <a:defRPr/>
            </a:pPr>
            <a:r>
              <a:rPr lang="en-US" altLang="en-US"/>
              <a:t> </a:t>
            </a:r>
            <a:fld id="{17DDCD1E-9BA8-4657-90E7-3BE4705B08E6}" type="slidenum">
              <a:rPr lang="en-US" altLang="en-US" smtClean="0"/>
              <a:pPr>
                <a:defRPr/>
              </a:pPr>
              <a:t>1</a:t>
            </a:fld>
            <a:endParaRPr lang="en-US" altLang="en-US"/>
          </a:p>
        </p:txBody>
      </p:sp>
    </p:spTree>
    <p:extLst>
      <p:ext uri="{BB962C8B-B14F-4D97-AF65-F5344CB8AC3E}">
        <p14:creationId xmlns:p14="http://schemas.microsoft.com/office/powerpoint/2010/main" val="286812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7A89B-5822-459D-AF24-8BEB3B2B80FC}"/>
              </a:ext>
            </a:extLst>
          </p:cNvPr>
          <p:cNvSpPr>
            <a:spLocks noGrp="1"/>
          </p:cNvSpPr>
          <p:nvPr>
            <p:ph type="title"/>
          </p:nvPr>
        </p:nvSpPr>
        <p:spPr/>
        <p:txBody>
          <a:bodyPr/>
          <a:lstStyle/>
          <a:p>
            <a:r>
              <a:rPr lang="en-US" dirty="0"/>
              <a:t>Humble beginnings…</a:t>
            </a:r>
          </a:p>
        </p:txBody>
      </p:sp>
      <p:sp>
        <p:nvSpPr>
          <p:cNvPr id="5" name="Rectangle 4">
            <a:extLst>
              <a:ext uri="{FF2B5EF4-FFF2-40B4-BE49-F238E27FC236}">
                <a16:creationId xmlns:a16="http://schemas.microsoft.com/office/drawing/2014/main" id="{011AEDD4-B238-4AA1-8E46-66172ABD93CB}"/>
              </a:ext>
            </a:extLst>
          </p:cNvPr>
          <p:cNvSpPr/>
          <p:nvPr/>
        </p:nvSpPr>
        <p:spPr>
          <a:xfrm>
            <a:off x="239486" y="2351224"/>
            <a:ext cx="6934200" cy="3416320"/>
          </a:xfrm>
          <a:prstGeom prst="rect">
            <a:avLst/>
          </a:prstGeom>
        </p:spPr>
        <p:txBody>
          <a:bodyPr wrap="square">
            <a:spAutoFit/>
          </a:bodyPr>
          <a:lstStyle/>
          <a:p>
            <a:r>
              <a:rPr lang="en-US" dirty="0">
                <a:solidFill>
                  <a:srgbClr val="008000"/>
                </a:solidFill>
                <a:latin typeface="Consolas" panose="020B0609020204030204" pitchFamily="49" charset="0"/>
              </a:rPr>
              <a:t>//write an expression to the console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4</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//make a variable</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a=</a:t>
            </a:r>
            <a:r>
              <a:rPr lang="en-US" dirty="0">
                <a:solidFill>
                  <a:srgbClr val="09885A"/>
                </a:solidFill>
                <a:latin typeface="Consolas" panose="020B0609020204030204" pitchFamily="49" charset="0"/>
              </a:rPr>
              <a:t>42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a:t>
            </a:r>
          </a:p>
          <a:p>
            <a:br>
              <a:rPr lang="en-US" dirty="0">
                <a:solidFill>
                  <a:srgbClr val="000000"/>
                </a:solidFill>
                <a:latin typeface="Consolas" panose="020B0609020204030204" pitchFamily="49" charset="0"/>
              </a:rPr>
            </a:br>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b=</a:t>
            </a:r>
            <a:r>
              <a:rPr lang="en-US" dirty="0">
                <a:solidFill>
                  <a:srgbClr val="09885A"/>
                </a:solidFill>
                <a:latin typeface="Consolas" panose="020B0609020204030204" pitchFamily="49" charset="0"/>
              </a:rPr>
              <a:t>19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console.log(b);</a:t>
            </a:r>
          </a:p>
        </p:txBody>
      </p:sp>
      <p:sp>
        <p:nvSpPr>
          <p:cNvPr id="6" name="TextBox 5">
            <a:extLst>
              <a:ext uri="{FF2B5EF4-FFF2-40B4-BE49-F238E27FC236}">
                <a16:creationId xmlns:a16="http://schemas.microsoft.com/office/drawing/2014/main" id="{990CB6C0-74BB-4B18-95F8-67AB3A57FB28}"/>
              </a:ext>
            </a:extLst>
          </p:cNvPr>
          <p:cNvSpPr txBox="1"/>
          <p:nvPr/>
        </p:nvSpPr>
        <p:spPr>
          <a:xfrm>
            <a:off x="239486" y="936010"/>
            <a:ext cx="8447314" cy="461665"/>
          </a:xfrm>
          <a:prstGeom prst="rect">
            <a:avLst/>
          </a:prstGeom>
          <a:solidFill>
            <a:schemeClr val="bg1">
              <a:lumMod val="95000"/>
            </a:schemeClr>
          </a:solidFill>
        </p:spPr>
        <p:txBody>
          <a:bodyPr wrap="square" rtlCol="0">
            <a:spAutoFit/>
          </a:bodyPr>
          <a:lstStyle/>
          <a:p>
            <a:r>
              <a:rPr lang="en-US" b="1" dirty="0"/>
              <a:t>Let’s add some more code to the bottom of the script tag…</a:t>
            </a:r>
            <a:endParaRPr lang="en-US" dirty="0"/>
          </a:p>
        </p:txBody>
      </p:sp>
      <p:sp>
        <p:nvSpPr>
          <p:cNvPr id="7" name="TextBox 6">
            <a:extLst>
              <a:ext uri="{FF2B5EF4-FFF2-40B4-BE49-F238E27FC236}">
                <a16:creationId xmlns:a16="http://schemas.microsoft.com/office/drawing/2014/main" id="{496C2D85-DD4A-4C92-8800-E7724DF647CC}"/>
              </a:ext>
            </a:extLst>
          </p:cNvPr>
          <p:cNvSpPr txBox="1"/>
          <p:nvPr/>
        </p:nvSpPr>
        <p:spPr>
          <a:xfrm>
            <a:off x="1187658" y="1590458"/>
            <a:ext cx="4755942" cy="646331"/>
          </a:xfrm>
          <a:prstGeom prst="rect">
            <a:avLst/>
          </a:prstGeom>
          <a:solidFill>
            <a:schemeClr val="bg1">
              <a:lumMod val="95000"/>
            </a:schemeClr>
          </a:solidFill>
        </p:spPr>
        <p:txBody>
          <a:bodyPr wrap="square" rtlCol="0">
            <a:spAutoFit/>
          </a:bodyPr>
          <a:lstStyle/>
          <a:p>
            <a:r>
              <a:rPr lang="en-US" sz="1800" dirty="0"/>
              <a:t>Another way to indicate a comment in JavaScript </a:t>
            </a:r>
            <a:br>
              <a:rPr lang="en-US" sz="1800" dirty="0"/>
            </a:br>
            <a:r>
              <a:rPr lang="en-US" sz="1800" dirty="0"/>
              <a:t>// comment goes here</a:t>
            </a:r>
          </a:p>
        </p:txBody>
      </p:sp>
      <p:cxnSp>
        <p:nvCxnSpPr>
          <p:cNvPr id="8" name="Straight Arrow Connector 7">
            <a:extLst>
              <a:ext uri="{FF2B5EF4-FFF2-40B4-BE49-F238E27FC236}">
                <a16:creationId xmlns:a16="http://schemas.microsoft.com/office/drawing/2014/main" id="{6535E25A-FF25-4873-9914-F35C7F606FC4}"/>
              </a:ext>
            </a:extLst>
          </p:cNvPr>
          <p:cNvCxnSpPr>
            <a:cxnSpLocks/>
          </p:cNvCxnSpPr>
          <p:nvPr/>
        </p:nvCxnSpPr>
        <p:spPr bwMode="auto">
          <a:xfrm flipH="1">
            <a:off x="609600" y="1905000"/>
            <a:ext cx="533400" cy="331789"/>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76CDBE21-E180-4BC9-B372-B776EF3C6C7B}"/>
              </a:ext>
            </a:extLst>
          </p:cNvPr>
          <p:cNvSpPr txBox="1"/>
          <p:nvPr/>
        </p:nvSpPr>
        <p:spPr>
          <a:xfrm>
            <a:off x="4489174" y="2815114"/>
            <a:ext cx="4415340" cy="923330"/>
          </a:xfrm>
          <a:prstGeom prst="rect">
            <a:avLst/>
          </a:prstGeom>
          <a:solidFill>
            <a:schemeClr val="bg1">
              <a:lumMod val="95000"/>
            </a:schemeClr>
          </a:solidFill>
        </p:spPr>
        <p:txBody>
          <a:bodyPr wrap="square" rtlCol="0">
            <a:spAutoFit/>
          </a:bodyPr>
          <a:lstStyle/>
          <a:p>
            <a:r>
              <a:rPr lang="en-US" sz="1800" dirty="0"/>
              <a:t>Hey look!  JavaScript can do math for us! </a:t>
            </a:r>
          </a:p>
          <a:p>
            <a:r>
              <a:rPr lang="en-US" sz="1800" dirty="0"/>
              <a:t>This is called an expression.  That is – we expressed a value (14) as the sum of 10 and 4.</a:t>
            </a:r>
          </a:p>
        </p:txBody>
      </p:sp>
      <p:cxnSp>
        <p:nvCxnSpPr>
          <p:cNvPr id="12" name="Straight Arrow Connector 11">
            <a:extLst>
              <a:ext uri="{FF2B5EF4-FFF2-40B4-BE49-F238E27FC236}">
                <a16:creationId xmlns:a16="http://schemas.microsoft.com/office/drawing/2014/main" id="{D7F93CC9-F4FC-488D-9121-223AC57EA361}"/>
              </a:ext>
            </a:extLst>
          </p:cNvPr>
          <p:cNvCxnSpPr>
            <a:cxnSpLocks/>
          </p:cNvCxnSpPr>
          <p:nvPr/>
        </p:nvCxnSpPr>
        <p:spPr bwMode="auto">
          <a:xfrm flipH="1" flipV="1">
            <a:off x="3765342" y="3121282"/>
            <a:ext cx="697801" cy="14871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3804C949-0BEF-4595-96BA-E20FFBBD53B4}"/>
              </a:ext>
            </a:extLst>
          </p:cNvPr>
          <p:cNvSpPr txBox="1"/>
          <p:nvPr/>
        </p:nvSpPr>
        <p:spPr>
          <a:xfrm>
            <a:off x="3886200" y="3880226"/>
            <a:ext cx="5018314" cy="2031325"/>
          </a:xfrm>
          <a:prstGeom prst="rect">
            <a:avLst/>
          </a:prstGeom>
          <a:solidFill>
            <a:schemeClr val="bg1">
              <a:lumMod val="95000"/>
            </a:schemeClr>
          </a:solidFill>
        </p:spPr>
        <p:txBody>
          <a:bodyPr wrap="square" rtlCol="0">
            <a:spAutoFit/>
          </a:bodyPr>
          <a:lstStyle/>
          <a:p>
            <a:r>
              <a:rPr lang="en-US" sz="1800" dirty="0"/>
              <a:t>What we just did here is remarkable!  Instead of the literal values 42 and 19, we put those values into something called a variable.  The </a:t>
            </a:r>
            <a:r>
              <a:rPr lang="en-US" sz="1800" b="1" dirty="0"/>
              <a:t>var</a:t>
            </a:r>
            <a:r>
              <a:rPr lang="en-US" sz="1800" dirty="0"/>
              <a:t> statement means, make a new variable.</a:t>
            </a:r>
          </a:p>
          <a:p>
            <a:endParaRPr lang="en-US" sz="1800" dirty="0"/>
          </a:p>
          <a:p>
            <a:r>
              <a:rPr lang="en-US" sz="1800" dirty="0"/>
              <a:t>The variables are: a and b.  Variables are essential to make a programming language do anything useful!</a:t>
            </a:r>
          </a:p>
        </p:txBody>
      </p:sp>
      <p:cxnSp>
        <p:nvCxnSpPr>
          <p:cNvPr id="16" name="Straight Arrow Connector 15">
            <a:extLst>
              <a:ext uri="{FF2B5EF4-FFF2-40B4-BE49-F238E27FC236}">
                <a16:creationId xmlns:a16="http://schemas.microsoft.com/office/drawing/2014/main" id="{D4565FB6-8D9D-4338-B290-3ADEF29311DE}"/>
              </a:ext>
            </a:extLst>
          </p:cNvPr>
          <p:cNvCxnSpPr>
            <a:cxnSpLocks/>
          </p:cNvCxnSpPr>
          <p:nvPr/>
        </p:nvCxnSpPr>
        <p:spPr bwMode="auto">
          <a:xfrm flipH="1" flipV="1">
            <a:off x="2034515" y="4040058"/>
            <a:ext cx="1730827" cy="684342"/>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DEB7319A-02CB-4F9C-8B44-21286ACD7847}"/>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10</a:t>
            </a:fld>
            <a:endParaRPr lang="en-US" altLang="en-US" dirty="0">
              <a:solidFill>
                <a:srgbClr val="FFFFFF"/>
              </a:solidFill>
            </a:endParaRPr>
          </a:p>
        </p:txBody>
      </p:sp>
    </p:spTree>
    <p:extLst>
      <p:ext uri="{BB962C8B-B14F-4D97-AF65-F5344CB8AC3E}">
        <p14:creationId xmlns:p14="http://schemas.microsoft.com/office/powerpoint/2010/main" val="225091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1"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772E-9509-4570-B319-4D7C7821A1F5}"/>
              </a:ext>
            </a:extLst>
          </p:cNvPr>
          <p:cNvSpPr>
            <a:spLocks noGrp="1"/>
          </p:cNvSpPr>
          <p:nvPr>
            <p:ph type="title"/>
          </p:nvPr>
        </p:nvSpPr>
        <p:spPr/>
        <p:txBody>
          <a:bodyPr/>
          <a:lstStyle/>
          <a:p>
            <a:r>
              <a:rPr lang="en-US" dirty="0"/>
              <a:t>Putting JavaScript to work (simple math)</a:t>
            </a:r>
          </a:p>
        </p:txBody>
      </p:sp>
      <p:sp>
        <p:nvSpPr>
          <p:cNvPr id="7" name="Rectangle 6">
            <a:extLst>
              <a:ext uri="{FF2B5EF4-FFF2-40B4-BE49-F238E27FC236}">
                <a16:creationId xmlns:a16="http://schemas.microsoft.com/office/drawing/2014/main" id="{20FE6679-FC36-4192-9640-A2D195C7B563}"/>
              </a:ext>
            </a:extLst>
          </p:cNvPr>
          <p:cNvSpPr/>
          <p:nvPr/>
        </p:nvSpPr>
        <p:spPr>
          <a:xfrm>
            <a:off x="434009" y="1828800"/>
            <a:ext cx="8077200" cy="2677656"/>
          </a:xfrm>
          <a:prstGeom prst="rect">
            <a:avLst/>
          </a:prstGeom>
        </p:spPr>
        <p:txBody>
          <a:bodyPr wrap="square">
            <a:spAutoFit/>
          </a:bodyPr>
          <a:lstStyle/>
          <a:p>
            <a:r>
              <a:rPr lang="en-US" dirty="0">
                <a:solidFill>
                  <a:srgbClr val="008000"/>
                </a:solidFill>
                <a:latin typeface="Consolas" panose="020B0609020204030204" pitchFamily="49" charset="0"/>
              </a:rPr>
              <a:t>//write expressions using variables.</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"The value of a is: "</a:t>
            </a:r>
            <a:r>
              <a:rPr lang="en-US" dirty="0">
                <a:solidFill>
                  <a:srgbClr val="000000"/>
                </a:solidFill>
                <a:latin typeface="Consolas" panose="020B0609020204030204" pitchFamily="49" charset="0"/>
              </a:rPr>
              <a:t> + a);</a:t>
            </a: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"The value of b is: "</a:t>
            </a:r>
            <a:r>
              <a:rPr lang="en-US" dirty="0">
                <a:solidFill>
                  <a:srgbClr val="000000"/>
                </a:solidFill>
                <a:latin typeface="Consolas" panose="020B0609020204030204" pitchFamily="49" charset="0"/>
              </a:rPr>
              <a:t> + b);</a:t>
            </a: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//addition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//subtraction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//multiplication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//division (a/b)</a:t>
            </a:r>
            <a:endParaRPr lang="en-US" dirty="0">
              <a:solidFill>
                <a:srgbClr val="000000"/>
              </a:solidFill>
              <a:latin typeface="Consolas" panose="020B0609020204030204" pitchFamily="49" charset="0"/>
            </a:endParaRPr>
          </a:p>
        </p:txBody>
      </p:sp>
      <p:sp>
        <p:nvSpPr>
          <p:cNvPr id="10" name="TextBox 9">
            <a:extLst>
              <a:ext uri="{FF2B5EF4-FFF2-40B4-BE49-F238E27FC236}">
                <a16:creationId xmlns:a16="http://schemas.microsoft.com/office/drawing/2014/main" id="{740AAB8F-30D5-4265-969E-807391378555}"/>
              </a:ext>
            </a:extLst>
          </p:cNvPr>
          <p:cNvSpPr txBox="1"/>
          <p:nvPr/>
        </p:nvSpPr>
        <p:spPr>
          <a:xfrm>
            <a:off x="1676400" y="1000395"/>
            <a:ext cx="6400800" cy="646331"/>
          </a:xfrm>
          <a:prstGeom prst="rect">
            <a:avLst/>
          </a:prstGeom>
          <a:solidFill>
            <a:schemeClr val="bg1">
              <a:lumMod val="95000"/>
            </a:schemeClr>
          </a:solidFill>
        </p:spPr>
        <p:txBody>
          <a:bodyPr wrap="square" rtlCol="0">
            <a:spAutoFit/>
          </a:bodyPr>
          <a:lstStyle/>
          <a:p>
            <a:r>
              <a:rPr lang="en-US" sz="1800" dirty="0"/>
              <a:t>Here we combine a string with a variable.  The result is a new string.</a:t>
            </a:r>
          </a:p>
        </p:txBody>
      </p:sp>
      <p:cxnSp>
        <p:nvCxnSpPr>
          <p:cNvPr id="11" name="Straight Arrow Connector 10">
            <a:extLst>
              <a:ext uri="{FF2B5EF4-FFF2-40B4-BE49-F238E27FC236}">
                <a16:creationId xmlns:a16="http://schemas.microsoft.com/office/drawing/2014/main" id="{39ED57B1-34AB-4CCC-97EB-E71218B1C5EF}"/>
              </a:ext>
            </a:extLst>
          </p:cNvPr>
          <p:cNvCxnSpPr>
            <a:cxnSpLocks/>
          </p:cNvCxnSpPr>
          <p:nvPr/>
        </p:nvCxnSpPr>
        <p:spPr bwMode="auto">
          <a:xfrm flipH="1">
            <a:off x="6477000" y="1828800"/>
            <a:ext cx="609600" cy="5334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30A76F14-C944-4653-8637-04A666CCCEF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11</a:t>
            </a:fld>
            <a:endParaRPr lang="en-US" altLang="en-US" dirty="0">
              <a:solidFill>
                <a:srgbClr val="FFFFFF"/>
              </a:solidFill>
            </a:endParaRPr>
          </a:p>
        </p:txBody>
      </p:sp>
    </p:spTree>
    <p:extLst>
      <p:ext uri="{BB962C8B-B14F-4D97-AF65-F5344CB8AC3E}">
        <p14:creationId xmlns:p14="http://schemas.microsoft.com/office/powerpoint/2010/main" val="226616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135FC-FDA2-45C2-BBEF-31E4665FE9AF}"/>
              </a:ext>
            </a:extLst>
          </p:cNvPr>
          <p:cNvSpPr>
            <a:spLocks noGrp="1"/>
          </p:cNvSpPr>
          <p:nvPr>
            <p:ph type="title"/>
          </p:nvPr>
        </p:nvSpPr>
        <p:spPr/>
        <p:txBody>
          <a:bodyPr/>
          <a:lstStyle/>
          <a:p>
            <a:r>
              <a:rPr lang="en-US" dirty="0"/>
              <a:t>Order of precedence</a:t>
            </a:r>
          </a:p>
        </p:txBody>
      </p:sp>
      <p:sp>
        <p:nvSpPr>
          <p:cNvPr id="5" name="Rectangle 4">
            <a:extLst>
              <a:ext uri="{FF2B5EF4-FFF2-40B4-BE49-F238E27FC236}">
                <a16:creationId xmlns:a16="http://schemas.microsoft.com/office/drawing/2014/main" id="{28D51965-3FE4-4090-93BD-9896D81722A2}"/>
              </a:ext>
            </a:extLst>
          </p:cNvPr>
          <p:cNvSpPr/>
          <p:nvPr/>
        </p:nvSpPr>
        <p:spPr>
          <a:xfrm>
            <a:off x="304800" y="1524000"/>
            <a:ext cx="6858000" cy="3046988"/>
          </a:xfrm>
          <a:prstGeom prst="rect">
            <a:avLst/>
          </a:prstGeom>
        </p:spPr>
        <p:txBody>
          <a:bodyPr wrap="square">
            <a:spAutoFit/>
          </a:bodyPr>
          <a:lstStyle/>
          <a:p>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a = 10;</a:t>
            </a:r>
          </a:p>
          <a:p>
            <a:r>
              <a:rPr lang="en-US" dirty="0">
                <a:solidFill>
                  <a:srgbClr val="000000"/>
                </a:solidFill>
                <a:latin typeface="Consolas" panose="020B0609020204030204" pitchFamily="49" charset="0"/>
              </a:rPr>
              <a:t>b = 2;</a:t>
            </a:r>
          </a:p>
          <a:p>
            <a:endParaRPr lang="en-US" dirty="0">
              <a:solidFill>
                <a:srgbClr val="000000"/>
              </a:solidFill>
              <a:latin typeface="Consolas" panose="020B0609020204030204" pitchFamily="49" charset="0"/>
            </a:endParaRPr>
          </a:p>
          <a:p>
            <a:r>
              <a:rPr lang="en-US" dirty="0">
                <a:solidFill>
                  <a:srgbClr val="008000"/>
                </a:solidFill>
                <a:latin typeface="Consolas" panose="020B0609020204030204" pitchFamily="49" charset="0"/>
              </a:rPr>
              <a:t>//order of precedence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//implicit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//explicit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 (</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//explicit</a:t>
            </a:r>
            <a:endParaRPr lang="en-US" dirty="0">
              <a:solidFill>
                <a:srgbClr val="000000"/>
              </a:solidFill>
              <a:latin typeface="Consolas" panose="020B0609020204030204" pitchFamily="49" charset="0"/>
            </a:endParaRPr>
          </a:p>
        </p:txBody>
      </p:sp>
      <p:sp>
        <p:nvSpPr>
          <p:cNvPr id="7" name="TextBox 6">
            <a:extLst>
              <a:ext uri="{FF2B5EF4-FFF2-40B4-BE49-F238E27FC236}">
                <a16:creationId xmlns:a16="http://schemas.microsoft.com/office/drawing/2014/main" id="{688A7DEE-7D84-46EF-94DE-D98BD73E3E8F}"/>
              </a:ext>
            </a:extLst>
          </p:cNvPr>
          <p:cNvSpPr txBox="1"/>
          <p:nvPr/>
        </p:nvSpPr>
        <p:spPr>
          <a:xfrm>
            <a:off x="4191000" y="1951213"/>
            <a:ext cx="4415340" cy="923330"/>
          </a:xfrm>
          <a:prstGeom prst="rect">
            <a:avLst/>
          </a:prstGeom>
          <a:solidFill>
            <a:schemeClr val="bg1">
              <a:lumMod val="95000"/>
            </a:schemeClr>
          </a:solidFill>
        </p:spPr>
        <p:txBody>
          <a:bodyPr wrap="square" rtlCol="0">
            <a:spAutoFit/>
          </a:bodyPr>
          <a:lstStyle/>
          <a:p>
            <a:r>
              <a:rPr lang="en-US" sz="1800" dirty="0"/>
              <a:t>We already had variables </a:t>
            </a:r>
            <a:r>
              <a:rPr lang="en-US" sz="1800" b="1" dirty="0"/>
              <a:t>a </a:t>
            </a:r>
            <a:r>
              <a:rPr lang="en-US" sz="1800" dirty="0"/>
              <a:t>and </a:t>
            </a:r>
            <a:r>
              <a:rPr lang="en-US" sz="1800" b="1" dirty="0"/>
              <a:t>b</a:t>
            </a:r>
            <a:r>
              <a:rPr lang="en-US" sz="1800" dirty="0"/>
              <a:t> so we are not using </a:t>
            </a:r>
            <a:r>
              <a:rPr lang="en-US" sz="1800" b="1" dirty="0"/>
              <a:t>var </a:t>
            </a:r>
            <a:r>
              <a:rPr lang="en-US" sz="1800" dirty="0"/>
              <a:t>again here.  We are just reassigning them.</a:t>
            </a:r>
            <a:endParaRPr lang="en-US" sz="1800" b="1" dirty="0"/>
          </a:p>
        </p:txBody>
      </p:sp>
      <p:cxnSp>
        <p:nvCxnSpPr>
          <p:cNvPr id="9" name="Straight Arrow Connector 8">
            <a:extLst>
              <a:ext uri="{FF2B5EF4-FFF2-40B4-BE49-F238E27FC236}">
                <a16:creationId xmlns:a16="http://schemas.microsoft.com/office/drawing/2014/main" id="{C33991B4-7ED6-4F81-8045-922689C4608E}"/>
              </a:ext>
            </a:extLst>
          </p:cNvPr>
          <p:cNvCxnSpPr>
            <a:cxnSpLocks/>
          </p:cNvCxnSpPr>
          <p:nvPr/>
        </p:nvCxnSpPr>
        <p:spPr bwMode="auto">
          <a:xfrm flipH="1">
            <a:off x="1981200" y="2133600"/>
            <a:ext cx="2133600" cy="381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9855C80-09B2-4114-A065-8F6D1D9EE836}"/>
              </a:ext>
            </a:extLst>
          </p:cNvPr>
          <p:cNvSpPr txBox="1"/>
          <p:nvPr/>
        </p:nvSpPr>
        <p:spPr>
          <a:xfrm>
            <a:off x="1907130" y="5256788"/>
            <a:ext cx="4415340" cy="646331"/>
          </a:xfrm>
          <a:prstGeom prst="rect">
            <a:avLst/>
          </a:prstGeom>
          <a:solidFill>
            <a:schemeClr val="bg1">
              <a:lumMod val="95000"/>
            </a:schemeClr>
          </a:solidFill>
        </p:spPr>
        <p:txBody>
          <a:bodyPr wrap="square" rtlCol="0">
            <a:spAutoFit/>
          </a:bodyPr>
          <a:lstStyle/>
          <a:p>
            <a:r>
              <a:rPr lang="en-US" sz="1800" b="1" dirty="0"/>
              <a:t>Discuss</a:t>
            </a:r>
            <a:r>
              <a:rPr lang="en-US" sz="1800" dirty="0"/>
              <a:t>  - One of these lines results in a different answer.  Why?</a:t>
            </a:r>
            <a:endParaRPr lang="en-US" sz="1800" b="1" dirty="0"/>
          </a:p>
        </p:txBody>
      </p:sp>
      <p:cxnSp>
        <p:nvCxnSpPr>
          <p:cNvPr id="13" name="Straight Arrow Connector 12">
            <a:extLst>
              <a:ext uri="{FF2B5EF4-FFF2-40B4-BE49-F238E27FC236}">
                <a16:creationId xmlns:a16="http://schemas.microsoft.com/office/drawing/2014/main" id="{88594269-BA6D-49B9-A874-E899F5A722C9}"/>
              </a:ext>
            </a:extLst>
          </p:cNvPr>
          <p:cNvCxnSpPr>
            <a:cxnSpLocks/>
          </p:cNvCxnSpPr>
          <p:nvPr/>
        </p:nvCxnSpPr>
        <p:spPr bwMode="auto">
          <a:xfrm flipV="1">
            <a:off x="4876800" y="4570988"/>
            <a:ext cx="304800" cy="606355"/>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6" name="Slide Number Placeholder 5">
            <a:extLst>
              <a:ext uri="{FF2B5EF4-FFF2-40B4-BE49-F238E27FC236}">
                <a16:creationId xmlns:a16="http://schemas.microsoft.com/office/drawing/2014/main" id="{2E41B9F3-55E1-407D-899F-1F1BC583A674}"/>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12</a:t>
            </a:fld>
            <a:endParaRPr lang="en-US" altLang="en-US" dirty="0">
              <a:solidFill>
                <a:srgbClr val="FFFFFF"/>
              </a:solidFill>
            </a:endParaRPr>
          </a:p>
        </p:txBody>
      </p:sp>
    </p:spTree>
    <p:extLst>
      <p:ext uri="{BB962C8B-B14F-4D97-AF65-F5344CB8AC3E}">
        <p14:creationId xmlns:p14="http://schemas.microsoft.com/office/powerpoint/2010/main" val="294199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8DF2-51ED-4762-9EB9-953361815118}"/>
              </a:ext>
            </a:extLst>
          </p:cNvPr>
          <p:cNvSpPr>
            <a:spLocks noGrp="1"/>
          </p:cNvSpPr>
          <p:nvPr>
            <p:ph type="title"/>
          </p:nvPr>
        </p:nvSpPr>
        <p:spPr/>
        <p:txBody>
          <a:bodyPr/>
          <a:lstStyle/>
          <a:p>
            <a:r>
              <a:rPr lang="en-US" dirty="0"/>
              <a:t>Working with strings</a:t>
            </a:r>
          </a:p>
        </p:txBody>
      </p:sp>
      <p:sp>
        <p:nvSpPr>
          <p:cNvPr id="6" name="Rectangle 5">
            <a:extLst>
              <a:ext uri="{FF2B5EF4-FFF2-40B4-BE49-F238E27FC236}">
                <a16:creationId xmlns:a16="http://schemas.microsoft.com/office/drawing/2014/main" id="{3BA6D3E7-D150-48DE-B9D8-5B67132F164D}"/>
              </a:ext>
            </a:extLst>
          </p:cNvPr>
          <p:cNvSpPr/>
          <p:nvPr/>
        </p:nvSpPr>
        <p:spPr>
          <a:xfrm>
            <a:off x="152400" y="1066800"/>
            <a:ext cx="9258300" cy="4093428"/>
          </a:xfrm>
          <a:prstGeom prst="rect">
            <a:avLst/>
          </a:prstGeom>
        </p:spPr>
        <p:txBody>
          <a:bodyPr wrap="square">
            <a:spAutoFit/>
          </a:bodyPr>
          <a:lstStyle/>
          <a:p>
            <a:r>
              <a:rPr lang="en-US" sz="2000" dirty="0">
                <a:solidFill>
                  <a:srgbClr val="008000"/>
                </a:solidFill>
                <a:latin typeface="Consolas" panose="020B0609020204030204" pitchFamily="49" charset="0"/>
              </a:rPr>
              <a:t>//how about some strings?</a:t>
            </a:r>
            <a:endParaRPr lang="en-US" sz="2000" dirty="0">
              <a:solidFill>
                <a:srgbClr val="000000"/>
              </a:solidFill>
              <a:latin typeface="Consolas" panose="020B0609020204030204" pitchFamily="49" charset="0"/>
            </a:endParaRP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'Fred'</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"Velma"</a:t>
            </a:r>
            <a:r>
              <a:rPr lang="en-US" sz="2000" dirty="0">
                <a:solidFill>
                  <a:srgbClr val="000000"/>
                </a:solidFill>
                <a:latin typeface="Consolas" panose="020B0609020204030204" pitchFamily="49" charset="0"/>
              </a:rPr>
              <a:t>); </a:t>
            </a:r>
            <a:r>
              <a:rPr lang="en-US" sz="2000" dirty="0">
                <a:solidFill>
                  <a:srgbClr val="008000"/>
                </a:solidFill>
                <a:latin typeface="Consolas" panose="020B0609020204030204" pitchFamily="49" charset="0"/>
              </a:rPr>
              <a:t>//either single or double quotes is fine</a:t>
            </a:r>
            <a:endParaRPr lang="en-US" sz="2000" dirty="0">
              <a:solidFill>
                <a:srgbClr val="000000"/>
              </a:solidFill>
              <a:latin typeface="Consolas" panose="020B0609020204030204" pitchFamily="49" charset="0"/>
            </a:endParaRPr>
          </a:p>
          <a:p>
            <a:br>
              <a:rPr lang="en-US" sz="2000" dirty="0">
                <a:solidFill>
                  <a:srgbClr val="000000"/>
                </a:solidFill>
                <a:latin typeface="Consolas" panose="020B0609020204030204" pitchFamily="49" charset="0"/>
              </a:rPr>
            </a:br>
            <a:r>
              <a:rPr lang="en-US" sz="2000" dirty="0">
                <a:solidFill>
                  <a:srgbClr val="0000FF"/>
                </a:solidFill>
                <a:latin typeface="Consolas" panose="020B0609020204030204" pitchFamily="49" charset="0"/>
              </a:rPr>
              <a:t>var</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'Shaggy'</a:t>
            </a:r>
            <a:r>
              <a:rPr lang="en-US" sz="2000" dirty="0">
                <a:solidFill>
                  <a:srgbClr val="000000"/>
                </a:solidFill>
                <a:latin typeface="Consolas" panose="020B0609020204030204" pitchFamily="49" charset="0"/>
              </a:rPr>
              <a:t>;</a:t>
            </a:r>
          </a:p>
          <a:p>
            <a:r>
              <a:rPr lang="en-US" sz="2000" dirty="0">
                <a:solidFill>
                  <a:srgbClr val="0000FF"/>
                </a:solidFill>
                <a:latin typeface="Consolas" panose="020B0609020204030204" pitchFamily="49" charset="0"/>
              </a:rPr>
              <a:t>var</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a:t>
            </a:r>
            <a:r>
              <a:rPr lang="en-US" sz="2000" dirty="0" err="1">
                <a:solidFill>
                  <a:srgbClr val="A31515"/>
                </a:solidFill>
                <a:latin typeface="Consolas" panose="020B0609020204030204" pitchFamily="49" charset="0"/>
              </a:rPr>
              <a:t>Scooby</a:t>
            </a:r>
            <a:r>
              <a:rPr lang="en-US" sz="2000" dirty="0">
                <a:solidFill>
                  <a:srgbClr val="A31515"/>
                </a:solidFill>
                <a:latin typeface="Consolas" panose="020B0609020204030204" pitchFamily="49" charset="0"/>
              </a:rPr>
              <a:t>'</a:t>
            </a:r>
            <a:r>
              <a:rPr lang="en-US" sz="2000" dirty="0">
                <a:solidFill>
                  <a:srgbClr val="000000"/>
                </a:solidFill>
                <a:latin typeface="Consolas" panose="020B0609020204030204" pitchFamily="49" charset="0"/>
              </a:rPr>
              <a:t>;</a:t>
            </a:r>
          </a:p>
          <a:p>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a:t>
            </a:r>
          </a:p>
          <a:p>
            <a:r>
              <a:rPr lang="en-US" sz="2000" dirty="0">
                <a:solidFill>
                  <a:srgbClr val="008000"/>
                </a:solidFill>
                <a:latin typeface="Consolas" panose="020B0609020204030204" pitchFamily="49" charset="0"/>
              </a:rPr>
              <a:t>//What happens when you try to add two strings together?</a:t>
            </a:r>
            <a:endParaRPr lang="en-US" sz="2000" dirty="0">
              <a:solidFill>
                <a:srgbClr val="000000"/>
              </a:solidFill>
              <a:latin typeface="Consolas" panose="020B0609020204030204" pitchFamily="49" charset="0"/>
            </a:endParaRPr>
          </a:p>
          <a:p>
            <a:r>
              <a:rPr lang="en-US" sz="2000" dirty="0">
                <a:solidFill>
                  <a:srgbClr val="008000"/>
                </a:solidFill>
                <a:latin typeface="Consolas" panose="020B0609020204030204" pitchFamily="49" charset="0"/>
              </a:rPr>
              <a:t>// Think about it - a word like '</a:t>
            </a:r>
            <a:r>
              <a:rPr lang="en-US" sz="2000" dirty="0" err="1">
                <a:solidFill>
                  <a:srgbClr val="008000"/>
                </a:solidFill>
                <a:latin typeface="Consolas" panose="020B0609020204030204" pitchFamily="49" charset="0"/>
              </a:rPr>
              <a:t>Scooby</a:t>
            </a:r>
            <a:r>
              <a:rPr lang="en-US" sz="2000" dirty="0">
                <a:solidFill>
                  <a:srgbClr val="008000"/>
                </a:solidFill>
                <a:latin typeface="Consolas" panose="020B0609020204030204" pitchFamily="49" charset="0"/>
              </a:rPr>
              <a:t>' does not have </a:t>
            </a:r>
          </a:p>
          <a:p>
            <a:r>
              <a:rPr lang="en-US" sz="2000" dirty="0">
                <a:solidFill>
                  <a:srgbClr val="008000"/>
                </a:solidFill>
                <a:latin typeface="Consolas" panose="020B0609020204030204" pitchFamily="49" charset="0"/>
              </a:rPr>
              <a:t>// a numeric value so ...</a:t>
            </a:r>
            <a:endParaRPr lang="en-US" sz="2000" dirty="0">
              <a:solidFill>
                <a:srgbClr val="000000"/>
              </a:solidFill>
              <a:latin typeface="Consolas" panose="020B0609020204030204" pitchFamily="49" charset="0"/>
            </a:endParaRPr>
          </a:p>
          <a:p>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a:t>
            </a:r>
          </a:p>
        </p:txBody>
      </p:sp>
      <p:sp>
        <p:nvSpPr>
          <p:cNvPr id="9" name="TextBox 8">
            <a:extLst>
              <a:ext uri="{FF2B5EF4-FFF2-40B4-BE49-F238E27FC236}">
                <a16:creationId xmlns:a16="http://schemas.microsoft.com/office/drawing/2014/main" id="{47134CDD-A44D-4215-B0B5-569F2A52A94D}"/>
              </a:ext>
            </a:extLst>
          </p:cNvPr>
          <p:cNvSpPr txBox="1"/>
          <p:nvPr/>
        </p:nvSpPr>
        <p:spPr>
          <a:xfrm>
            <a:off x="3886200" y="5160228"/>
            <a:ext cx="4948740" cy="923330"/>
          </a:xfrm>
          <a:prstGeom prst="rect">
            <a:avLst/>
          </a:prstGeom>
          <a:solidFill>
            <a:schemeClr val="bg1">
              <a:lumMod val="95000"/>
            </a:schemeClr>
          </a:solidFill>
        </p:spPr>
        <p:txBody>
          <a:bodyPr wrap="square" rtlCol="0">
            <a:spAutoFit/>
          </a:bodyPr>
          <a:lstStyle/>
          <a:p>
            <a:r>
              <a:rPr lang="en-US" sz="1800" dirty="0"/>
              <a:t>We call this operation </a:t>
            </a:r>
            <a:r>
              <a:rPr lang="en-US" sz="1800" b="1" dirty="0"/>
              <a:t>concatenation</a:t>
            </a:r>
            <a:r>
              <a:rPr lang="en-US" sz="1800" dirty="0"/>
              <a:t>.  The + sign does double duty in JavaScript.  It represents both arithmetic addition as well as concatenation.</a:t>
            </a:r>
            <a:endParaRPr lang="en-US" sz="1800" b="1" dirty="0"/>
          </a:p>
        </p:txBody>
      </p:sp>
      <p:cxnSp>
        <p:nvCxnSpPr>
          <p:cNvPr id="10" name="Straight Arrow Connector 9">
            <a:extLst>
              <a:ext uri="{FF2B5EF4-FFF2-40B4-BE49-F238E27FC236}">
                <a16:creationId xmlns:a16="http://schemas.microsoft.com/office/drawing/2014/main" id="{BA4978AC-9A3A-411A-BF3A-FC4E15ADE519}"/>
              </a:ext>
            </a:extLst>
          </p:cNvPr>
          <p:cNvCxnSpPr>
            <a:cxnSpLocks/>
          </p:cNvCxnSpPr>
          <p:nvPr/>
        </p:nvCxnSpPr>
        <p:spPr bwMode="auto">
          <a:xfrm flipH="1" flipV="1">
            <a:off x="3352800" y="5160230"/>
            <a:ext cx="381000" cy="228599"/>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AC5FF7A5-27EB-46A3-A2B7-6DA7C52F53B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13</a:t>
            </a:fld>
            <a:endParaRPr lang="en-US" altLang="en-US" dirty="0">
              <a:solidFill>
                <a:srgbClr val="FFFFFF"/>
              </a:solidFill>
            </a:endParaRPr>
          </a:p>
        </p:txBody>
      </p:sp>
    </p:spTree>
    <p:extLst>
      <p:ext uri="{BB962C8B-B14F-4D97-AF65-F5344CB8AC3E}">
        <p14:creationId xmlns:p14="http://schemas.microsoft.com/office/powerpoint/2010/main" val="5027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F56C-1669-4A1C-A176-B5D03F3BD49C}"/>
              </a:ext>
            </a:extLst>
          </p:cNvPr>
          <p:cNvSpPr>
            <a:spLocks noGrp="1"/>
          </p:cNvSpPr>
          <p:nvPr>
            <p:ph type="title"/>
          </p:nvPr>
        </p:nvSpPr>
        <p:spPr/>
        <p:txBody>
          <a:bodyPr/>
          <a:lstStyle/>
          <a:p>
            <a:r>
              <a:rPr lang="en-US" dirty="0"/>
              <a:t>Now we’re cooking!</a:t>
            </a:r>
          </a:p>
        </p:txBody>
      </p:sp>
      <p:sp>
        <p:nvSpPr>
          <p:cNvPr id="5" name="Rectangle 4">
            <a:extLst>
              <a:ext uri="{FF2B5EF4-FFF2-40B4-BE49-F238E27FC236}">
                <a16:creationId xmlns:a16="http://schemas.microsoft.com/office/drawing/2014/main" id="{CE85118C-0FE2-4DA5-BCA4-5BDA2284D559}"/>
              </a:ext>
            </a:extLst>
          </p:cNvPr>
          <p:cNvSpPr/>
          <p:nvPr/>
        </p:nvSpPr>
        <p:spPr>
          <a:xfrm>
            <a:off x="190500" y="1295400"/>
            <a:ext cx="8763000" cy="1938992"/>
          </a:xfrm>
          <a:prstGeom prst="rect">
            <a:avLst/>
          </a:prstGeom>
        </p:spPr>
        <p:txBody>
          <a:bodyPr wrap="square">
            <a:spAutoFit/>
          </a:bodyPr>
          <a:lstStyle/>
          <a:p>
            <a:r>
              <a:rPr lang="en-US" dirty="0">
                <a:solidFill>
                  <a:srgbClr val="008000"/>
                </a:solidFill>
                <a:latin typeface="Consolas" panose="020B0609020204030204" pitchFamily="49" charset="0"/>
              </a:rPr>
              <a:t>// convert feet to inches</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6</a:t>
            </a:r>
            <a:r>
              <a:rPr lang="en-US" dirty="0">
                <a:solidFill>
                  <a:srgbClr val="000000"/>
                </a:solidFill>
                <a:latin typeface="Consolas" panose="020B0609020204030204" pitchFamily="49" charset="0"/>
              </a:rPr>
              <a:t>;</a:t>
            </a:r>
          </a:p>
          <a:p>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length_in_inches</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12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feet is equal to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length_in_inches</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inches."</a:t>
            </a:r>
            <a:r>
              <a:rPr lang="en-US" dirty="0">
                <a:solidFill>
                  <a:srgbClr val="000000"/>
                </a:solidFill>
                <a:latin typeface="Consolas" panose="020B0609020204030204" pitchFamily="49" charset="0"/>
              </a:rPr>
              <a:t>);</a:t>
            </a:r>
          </a:p>
        </p:txBody>
      </p:sp>
      <p:sp>
        <p:nvSpPr>
          <p:cNvPr id="6" name="TextBox 5">
            <a:extLst>
              <a:ext uri="{FF2B5EF4-FFF2-40B4-BE49-F238E27FC236}">
                <a16:creationId xmlns:a16="http://schemas.microsoft.com/office/drawing/2014/main" id="{A4438AD4-4DE0-4956-B870-FE78CDACB2BA}"/>
              </a:ext>
            </a:extLst>
          </p:cNvPr>
          <p:cNvSpPr txBox="1"/>
          <p:nvPr/>
        </p:nvSpPr>
        <p:spPr>
          <a:xfrm>
            <a:off x="457200" y="3208748"/>
            <a:ext cx="7696200" cy="2677656"/>
          </a:xfrm>
          <a:prstGeom prst="rect">
            <a:avLst/>
          </a:prstGeom>
          <a:solidFill>
            <a:schemeClr val="bg1">
              <a:lumMod val="95000"/>
            </a:schemeClr>
          </a:solidFill>
        </p:spPr>
        <p:txBody>
          <a:bodyPr wrap="square" rtlCol="0">
            <a:spAutoFit/>
          </a:bodyPr>
          <a:lstStyle/>
          <a:p>
            <a:r>
              <a:rPr lang="en-US" dirty="0"/>
              <a:t>Notice that we used much more meaningful variable names in this example.  </a:t>
            </a:r>
          </a:p>
          <a:p>
            <a:endParaRPr lang="en-US" dirty="0"/>
          </a:p>
          <a:p>
            <a:r>
              <a:rPr lang="en-US" dirty="0"/>
              <a:t>We chose </a:t>
            </a:r>
            <a:r>
              <a:rPr lang="en-US" b="1" dirty="0" err="1"/>
              <a:t>length_in_feet</a:t>
            </a:r>
            <a:r>
              <a:rPr lang="en-US" dirty="0"/>
              <a:t> and </a:t>
            </a:r>
            <a:r>
              <a:rPr lang="en-US" b="1" dirty="0" err="1"/>
              <a:t>length_in_inches</a:t>
            </a:r>
            <a:r>
              <a:rPr lang="en-US" b="1" dirty="0"/>
              <a:t> </a:t>
            </a:r>
            <a:r>
              <a:rPr lang="en-US" dirty="0"/>
              <a:t>instead of </a:t>
            </a:r>
            <a:r>
              <a:rPr lang="en-US" b="1" dirty="0"/>
              <a:t>a</a:t>
            </a:r>
            <a:r>
              <a:rPr lang="en-US" dirty="0"/>
              <a:t> and</a:t>
            </a:r>
            <a:r>
              <a:rPr lang="en-US" b="1" dirty="0"/>
              <a:t> b</a:t>
            </a:r>
            <a:r>
              <a:rPr lang="en-US" dirty="0"/>
              <a:t>.</a:t>
            </a:r>
          </a:p>
          <a:p>
            <a:endParaRPr lang="en-US" dirty="0"/>
          </a:p>
          <a:p>
            <a:r>
              <a:rPr lang="en-US" dirty="0"/>
              <a:t>That makes our code easier to read!</a:t>
            </a:r>
          </a:p>
        </p:txBody>
      </p:sp>
      <p:sp>
        <p:nvSpPr>
          <p:cNvPr id="7" name="Slide Number Placeholder 6">
            <a:extLst>
              <a:ext uri="{FF2B5EF4-FFF2-40B4-BE49-F238E27FC236}">
                <a16:creationId xmlns:a16="http://schemas.microsoft.com/office/drawing/2014/main" id="{CBD8CEB4-67D4-4CE9-9514-0F1E5E85020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14</a:t>
            </a:fld>
            <a:endParaRPr lang="en-US" altLang="en-US" dirty="0">
              <a:solidFill>
                <a:srgbClr val="FFFFFF"/>
              </a:solidFill>
            </a:endParaRPr>
          </a:p>
        </p:txBody>
      </p:sp>
    </p:spTree>
    <p:extLst>
      <p:ext uri="{BB962C8B-B14F-4D97-AF65-F5344CB8AC3E}">
        <p14:creationId xmlns:p14="http://schemas.microsoft.com/office/powerpoint/2010/main" val="52440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ChangeAspect="1"/>
          </p:cNvGraphicFramePr>
          <p:nvPr/>
        </p:nvGraphicFramePr>
        <p:xfrm>
          <a:off x="914400" y="1066800"/>
          <a:ext cx="7219950" cy="3048000"/>
        </p:xfrm>
        <a:graphic>
          <a:graphicData uri="http://schemas.openxmlformats.org/presentationml/2006/ole">
            <mc:AlternateContent xmlns:mc="http://schemas.openxmlformats.org/markup-compatibility/2006">
              <mc:Choice xmlns:v="urn:schemas-microsoft-com:vml" Requires="v">
                <p:oleObj spid="_x0000_s1050" name="Document" r:id="rId4" imgW="7313400" imgH="2832998" progId="Word.Document.8">
                  <p:embed/>
                </p:oleObj>
              </mc:Choice>
              <mc:Fallback>
                <p:oleObj name="Document" r:id="rId4" imgW="7313400" imgH="2832998" progId="Word.Document.8">
                  <p:embed/>
                  <p:pic>
                    <p:nvPicPr>
                      <p:cNvPr id="39938" name="Object 2"/>
                      <p:cNvPicPr>
                        <a:picLocks noChangeAspect="1" noChangeArrowheads="1"/>
                      </p:cNvPicPr>
                      <p:nvPr/>
                    </p:nvPicPr>
                    <p:blipFill>
                      <a:blip r:embed="rId5"/>
                      <a:srcRect/>
                      <a:stretch>
                        <a:fillRect/>
                      </a:stretch>
                    </p:blipFill>
                    <p:spPr bwMode="auto">
                      <a:xfrm>
                        <a:off x="914400" y="1066800"/>
                        <a:ext cx="7219950" cy="3048000"/>
                      </a:xfrm>
                      <a:prstGeom prst="rect">
                        <a:avLst/>
                      </a:prstGeom>
                      <a:noFill/>
                      <a:ln>
                        <a:noFill/>
                      </a:ln>
                      <a:effectLst/>
                    </p:spPr>
                  </p:pic>
                </p:oleObj>
              </mc:Fallback>
            </mc:AlternateContent>
          </a:graphicData>
        </a:graphic>
      </p:graphicFrame>
      <p:sp>
        <p:nvSpPr>
          <p:cNvPr id="8" name="Title 7"/>
          <p:cNvSpPr>
            <a:spLocks noGrp="1"/>
          </p:cNvSpPr>
          <p:nvPr>
            <p:ph type="title"/>
          </p:nvPr>
        </p:nvSpPr>
        <p:spPr/>
        <p:txBody>
          <a:bodyPr>
            <a:normAutofit/>
          </a:bodyPr>
          <a:lstStyle/>
          <a:p>
            <a:r>
              <a:rPr lang="en-US" dirty="0"/>
              <a:t>Variables</a:t>
            </a:r>
          </a:p>
        </p:txBody>
      </p:sp>
      <p:pic>
        <p:nvPicPr>
          <p:cNvPr id="63513" name="Picture 25" descr="plastic container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9539" y="1531025"/>
            <a:ext cx="6368704" cy="41595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71600" y="1536204"/>
            <a:ext cx="6000750" cy="4000500"/>
          </a:xfrm>
          <a:prstGeom prst="rect">
            <a:avLst/>
          </a:prstGeom>
        </p:spPr>
      </p:pic>
      <p:sp>
        <p:nvSpPr>
          <p:cNvPr id="2" name="Slide Number Placeholder 1">
            <a:extLst>
              <a:ext uri="{FF2B5EF4-FFF2-40B4-BE49-F238E27FC236}">
                <a16:creationId xmlns:a16="http://schemas.microsoft.com/office/drawing/2014/main" id="{CCDC5607-8187-458D-AC7B-966249872ADB}"/>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15</a:t>
            </a:fld>
            <a:endParaRPr lang="en-US" altLang="en-US" dirty="0">
              <a:solidFill>
                <a:srgbClr val="FFFFFF"/>
              </a:solidFill>
            </a:endParaRPr>
          </a:p>
        </p:txBody>
      </p:sp>
    </p:spTree>
    <p:extLst>
      <p:ext uri="{BB962C8B-B14F-4D97-AF65-F5344CB8AC3E}">
        <p14:creationId xmlns:p14="http://schemas.microsoft.com/office/powerpoint/2010/main" val="85425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for naming variables</a:t>
            </a:r>
          </a:p>
        </p:txBody>
      </p:sp>
      <p:graphicFrame>
        <p:nvGraphicFramePr>
          <p:cNvPr id="9" name="Object 8"/>
          <p:cNvGraphicFramePr>
            <a:graphicFrameLocks noChangeAspect="1"/>
          </p:cNvGraphicFramePr>
          <p:nvPr>
            <p:extLst>
              <p:ext uri="{D42A27DB-BD31-4B8C-83A1-F6EECF244321}">
                <p14:modId xmlns:p14="http://schemas.microsoft.com/office/powerpoint/2010/main" val="3399099556"/>
              </p:ext>
            </p:extLst>
          </p:nvPr>
        </p:nvGraphicFramePr>
        <p:xfrm>
          <a:off x="914400" y="955675"/>
          <a:ext cx="7315200" cy="2984500"/>
        </p:xfrm>
        <a:graphic>
          <a:graphicData uri="http://schemas.openxmlformats.org/presentationml/2006/ole">
            <mc:AlternateContent xmlns:mc="http://schemas.openxmlformats.org/markup-compatibility/2006">
              <mc:Choice xmlns:v="urn:schemas-microsoft-com:vml" Requires="v">
                <p:oleObj spid="_x0000_s2075" name="Document" r:id="rId3" imgW="7315200" imgH="2984400" progId="Word.Document.12">
                  <p:embed/>
                </p:oleObj>
              </mc:Choice>
              <mc:Fallback>
                <p:oleObj name="Document" r:id="rId3" imgW="7315200" imgH="2984400" progId="Word.Document.12">
                  <p:embed/>
                  <p:pic>
                    <p:nvPicPr>
                      <p:cNvPr id="9" name="Object 8"/>
                      <p:cNvPicPr/>
                      <p:nvPr/>
                    </p:nvPicPr>
                    <p:blipFill>
                      <a:blip r:embed="rId4"/>
                      <a:stretch>
                        <a:fillRect/>
                      </a:stretch>
                    </p:blipFill>
                    <p:spPr>
                      <a:xfrm>
                        <a:off x="914400" y="955675"/>
                        <a:ext cx="7315200" cy="2984500"/>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0630499C-F38F-4D03-BB53-ECBB41DFD8A9}"/>
              </a:ext>
            </a:extLst>
          </p:cNvPr>
          <p:cNvSpPr txBox="1"/>
          <p:nvPr/>
        </p:nvSpPr>
        <p:spPr>
          <a:xfrm>
            <a:off x="381000" y="1066800"/>
            <a:ext cx="8382000" cy="3170099"/>
          </a:xfrm>
          <a:prstGeom prst="rect">
            <a:avLst/>
          </a:prstGeom>
          <a:noFill/>
        </p:spPr>
        <p:txBody>
          <a:bodyPr wrap="square" rtlCol="0">
            <a:spAutoFit/>
          </a:bodyPr>
          <a:lstStyle/>
          <a:p>
            <a:r>
              <a:rPr lang="en-US" sz="2000" dirty="0"/>
              <a:t>Variable names are called identifiers.</a:t>
            </a:r>
          </a:p>
          <a:p>
            <a:endParaRPr lang="en-US" sz="2000" dirty="0"/>
          </a:p>
          <a:p>
            <a:pPr marL="342900" lvl="0" indent="-342900">
              <a:buFont typeface="Arial" panose="020B0604020202020204" pitchFamily="34" charset="0"/>
              <a:buChar char="•"/>
            </a:pPr>
            <a:r>
              <a:rPr lang="en-US" sz="2000" dirty="0"/>
              <a:t>Identifiers can only contain letters, numbers, the underscore, and the dollar sign.</a:t>
            </a:r>
          </a:p>
          <a:p>
            <a:pPr marL="342900" lvl="0" indent="-342900">
              <a:buFont typeface="Arial" panose="020B0604020202020204" pitchFamily="34" charset="0"/>
              <a:buChar char="•"/>
            </a:pPr>
            <a:r>
              <a:rPr lang="en-US" sz="2000" dirty="0"/>
              <a:t>Identifiers can’t start with a number.</a:t>
            </a:r>
          </a:p>
          <a:p>
            <a:pPr marL="342900" lvl="0" indent="-342900">
              <a:buFont typeface="Arial" panose="020B0604020202020204" pitchFamily="34" charset="0"/>
              <a:buChar char="•"/>
            </a:pPr>
            <a:r>
              <a:rPr lang="en-US" sz="2000" dirty="0"/>
              <a:t>Identifiers are case-sensitive.</a:t>
            </a:r>
          </a:p>
          <a:p>
            <a:pPr marL="342900" lvl="0" indent="-342900">
              <a:buFont typeface="Arial" panose="020B0604020202020204" pitchFamily="34" charset="0"/>
              <a:buChar char="•"/>
            </a:pPr>
            <a:r>
              <a:rPr lang="en-US" sz="2000" dirty="0"/>
              <a:t>Identifiers can be any length.</a:t>
            </a:r>
          </a:p>
          <a:p>
            <a:pPr marL="342900" lvl="0" indent="-342900">
              <a:buFont typeface="Arial" panose="020B0604020202020204" pitchFamily="34" charset="0"/>
              <a:buChar char="•"/>
            </a:pPr>
            <a:r>
              <a:rPr lang="en-US" sz="2000" dirty="0"/>
              <a:t>Identifiers can’t be the same as </a:t>
            </a:r>
            <a:r>
              <a:rPr lang="en-US" sz="2000" i="1" dirty="0"/>
              <a:t>reserved words</a:t>
            </a:r>
            <a:r>
              <a:rPr lang="en-US" sz="2000" dirty="0"/>
              <a:t>. </a:t>
            </a:r>
          </a:p>
          <a:p>
            <a:pPr marL="342900" lvl="0" indent="-342900">
              <a:buFont typeface="Arial" panose="020B0604020202020204" pitchFamily="34" charset="0"/>
              <a:buChar char="•"/>
            </a:pPr>
            <a:r>
              <a:rPr lang="en-US" sz="2000" dirty="0"/>
              <a:t>Avoid using global properties and methods as identifiers.</a:t>
            </a:r>
          </a:p>
          <a:p>
            <a:endParaRPr lang="en-US" sz="2000" dirty="0"/>
          </a:p>
        </p:txBody>
      </p:sp>
      <p:sp>
        <p:nvSpPr>
          <p:cNvPr id="4" name="TextBox 3">
            <a:extLst>
              <a:ext uri="{FF2B5EF4-FFF2-40B4-BE49-F238E27FC236}">
                <a16:creationId xmlns:a16="http://schemas.microsoft.com/office/drawing/2014/main" id="{36CDB6D3-9899-4357-8D1B-BC412139C1A0}"/>
              </a:ext>
            </a:extLst>
          </p:cNvPr>
          <p:cNvSpPr txBox="1"/>
          <p:nvPr/>
        </p:nvSpPr>
        <p:spPr>
          <a:xfrm>
            <a:off x="4572000" y="4064682"/>
            <a:ext cx="2209801" cy="2308324"/>
          </a:xfrm>
          <a:prstGeom prst="rect">
            <a:avLst/>
          </a:prstGeom>
          <a:noFill/>
        </p:spPr>
        <p:txBody>
          <a:bodyPr wrap="square" rtlCol="0">
            <a:spAutoFit/>
          </a:bodyPr>
          <a:lstStyle/>
          <a:p>
            <a:r>
              <a:rPr lang="en-US" sz="2000" dirty="0"/>
              <a:t>subtotal</a:t>
            </a:r>
          </a:p>
          <a:p>
            <a:r>
              <a:rPr lang="en-US" sz="2000" dirty="0"/>
              <a:t>index_1</a:t>
            </a:r>
          </a:p>
          <a:p>
            <a:r>
              <a:rPr lang="en-US" sz="2000" dirty="0"/>
              <a:t>$</a:t>
            </a:r>
          </a:p>
          <a:p>
            <a:r>
              <a:rPr lang="en-US" sz="2000" dirty="0" err="1"/>
              <a:t>taxRate</a:t>
            </a:r>
            <a:endParaRPr lang="en-US" sz="2000" dirty="0"/>
          </a:p>
          <a:p>
            <a:r>
              <a:rPr lang="en-US" sz="2000" dirty="0" err="1"/>
              <a:t>calculate_click</a:t>
            </a:r>
            <a:endParaRPr lang="en-US" sz="2000" dirty="0"/>
          </a:p>
          <a:p>
            <a:r>
              <a:rPr lang="en-US" sz="2000" dirty="0"/>
              <a:t>$log</a:t>
            </a:r>
          </a:p>
          <a:p>
            <a:endParaRPr lang="en-US" dirty="0"/>
          </a:p>
        </p:txBody>
      </p:sp>
      <p:sp>
        <p:nvSpPr>
          <p:cNvPr id="6" name="TextBox 5">
            <a:extLst>
              <a:ext uri="{FF2B5EF4-FFF2-40B4-BE49-F238E27FC236}">
                <a16:creationId xmlns:a16="http://schemas.microsoft.com/office/drawing/2014/main" id="{66DDDAB5-1773-4F97-8884-8F84B7CB29AE}"/>
              </a:ext>
            </a:extLst>
          </p:cNvPr>
          <p:cNvSpPr txBox="1"/>
          <p:nvPr/>
        </p:nvSpPr>
        <p:spPr>
          <a:xfrm>
            <a:off x="1944757" y="4064682"/>
            <a:ext cx="2554358" cy="461665"/>
          </a:xfrm>
          <a:prstGeom prst="rect">
            <a:avLst/>
          </a:prstGeom>
          <a:noFill/>
        </p:spPr>
        <p:txBody>
          <a:bodyPr wrap="square" rtlCol="0">
            <a:spAutoFit/>
          </a:bodyPr>
          <a:lstStyle/>
          <a:p>
            <a:r>
              <a:rPr lang="en-US" b="1" dirty="0"/>
              <a:t>Some examples:</a:t>
            </a:r>
          </a:p>
        </p:txBody>
      </p:sp>
      <p:sp>
        <p:nvSpPr>
          <p:cNvPr id="7" name="Rectangle 6">
            <a:extLst>
              <a:ext uri="{FF2B5EF4-FFF2-40B4-BE49-F238E27FC236}">
                <a16:creationId xmlns:a16="http://schemas.microsoft.com/office/drawing/2014/main" id="{AC6870A8-61E8-47EF-9001-4F48E095E3E3}"/>
              </a:ext>
            </a:extLst>
          </p:cNvPr>
          <p:cNvSpPr/>
          <p:nvPr/>
        </p:nvSpPr>
        <p:spPr>
          <a:xfrm>
            <a:off x="6647621" y="2345469"/>
            <a:ext cx="2382079" cy="1015663"/>
          </a:xfrm>
          <a:prstGeom prst="rect">
            <a:avLst/>
          </a:prstGeom>
          <a:solidFill>
            <a:schemeClr val="bg1">
              <a:lumMod val="95000"/>
            </a:schemeClr>
          </a:solidFill>
        </p:spPr>
        <p:txBody>
          <a:bodyPr wrap="square">
            <a:spAutoFit/>
          </a:bodyPr>
          <a:lstStyle/>
          <a:p>
            <a:r>
              <a:rPr lang="en-US" sz="2000" dirty="0"/>
              <a:t>So </a:t>
            </a:r>
            <a:r>
              <a:rPr lang="en-US" sz="2000" b="1" dirty="0"/>
              <a:t>var</a:t>
            </a:r>
            <a:r>
              <a:rPr lang="en-US" sz="2000" dirty="0"/>
              <a:t> and </a:t>
            </a:r>
            <a:r>
              <a:rPr lang="en-US" sz="2000" b="1" dirty="0"/>
              <a:t>console</a:t>
            </a:r>
            <a:r>
              <a:rPr lang="en-US" sz="2000" dirty="0"/>
              <a:t> would be poor variable names!</a:t>
            </a:r>
          </a:p>
        </p:txBody>
      </p:sp>
      <p:cxnSp>
        <p:nvCxnSpPr>
          <p:cNvPr id="12" name="Straight Arrow Connector 11">
            <a:extLst>
              <a:ext uri="{FF2B5EF4-FFF2-40B4-BE49-F238E27FC236}">
                <a16:creationId xmlns:a16="http://schemas.microsoft.com/office/drawing/2014/main" id="{2DCE58DF-41D8-46C4-9445-A656BF719EDE}"/>
              </a:ext>
            </a:extLst>
          </p:cNvPr>
          <p:cNvCxnSpPr>
            <a:cxnSpLocks/>
          </p:cNvCxnSpPr>
          <p:nvPr/>
        </p:nvCxnSpPr>
        <p:spPr bwMode="auto">
          <a:xfrm flipH="1">
            <a:off x="5843025" y="2815601"/>
            <a:ext cx="637291" cy="5734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id="{CF17E6CC-AA1B-4771-B55C-FD4C07089E9D}"/>
              </a:ext>
            </a:extLst>
          </p:cNvPr>
          <p:cNvCxnSpPr>
            <a:cxnSpLocks/>
          </p:cNvCxnSpPr>
          <p:nvPr/>
        </p:nvCxnSpPr>
        <p:spPr bwMode="auto">
          <a:xfrm flipH="1">
            <a:off x="6858000" y="3459409"/>
            <a:ext cx="685800" cy="329083"/>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02655F0A-E445-4BD2-9A70-AD5E5FA95EC5}"/>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16</a:t>
            </a:fld>
            <a:endParaRPr lang="en-US" altLang="en-US" dirty="0">
              <a:solidFill>
                <a:srgbClr val="FFFFFF"/>
              </a:solidFill>
            </a:endParaRPr>
          </a:p>
        </p:txBody>
      </p:sp>
    </p:spTree>
    <p:extLst>
      <p:ext uri="{BB962C8B-B14F-4D97-AF65-F5344CB8AC3E}">
        <p14:creationId xmlns:p14="http://schemas.microsoft.com/office/powerpoint/2010/main" val="98774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Camel casing versus underscore notation</a:t>
            </a:r>
          </a:p>
        </p:txBody>
      </p:sp>
      <p:pic>
        <p:nvPicPr>
          <p:cNvPr id="5" name="Picture 4">
            <a:extLst>
              <a:ext uri="{FF2B5EF4-FFF2-40B4-BE49-F238E27FC236}">
                <a16:creationId xmlns:a16="http://schemas.microsoft.com/office/drawing/2014/main" id="{AD108739-3E74-4D4F-BC32-C4A893A969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608993"/>
            <a:ext cx="5029201" cy="3352800"/>
          </a:xfrm>
          <a:prstGeom prst="rect">
            <a:avLst/>
          </a:prstGeom>
        </p:spPr>
      </p:pic>
      <p:sp>
        <p:nvSpPr>
          <p:cNvPr id="3" name="TextBox 2">
            <a:extLst>
              <a:ext uri="{FF2B5EF4-FFF2-40B4-BE49-F238E27FC236}">
                <a16:creationId xmlns:a16="http://schemas.microsoft.com/office/drawing/2014/main" id="{103B9FD7-5F08-8A44-B4C5-6EB2BF050B15}"/>
              </a:ext>
            </a:extLst>
          </p:cNvPr>
          <p:cNvSpPr txBox="1"/>
          <p:nvPr/>
        </p:nvSpPr>
        <p:spPr>
          <a:xfrm>
            <a:off x="5408400" y="1207901"/>
            <a:ext cx="2895600" cy="4154984"/>
          </a:xfrm>
          <a:prstGeom prst="rect">
            <a:avLst/>
          </a:prstGeom>
          <a:noFill/>
        </p:spPr>
        <p:txBody>
          <a:bodyPr wrap="square" rtlCol="0">
            <a:spAutoFit/>
          </a:bodyPr>
          <a:lstStyle/>
          <a:p>
            <a:r>
              <a:rPr lang="en-US" dirty="0"/>
              <a:t>Camel case notation</a:t>
            </a:r>
          </a:p>
          <a:p>
            <a:r>
              <a:rPr lang="en-US" dirty="0"/>
              <a:t>  </a:t>
            </a:r>
            <a:r>
              <a:rPr lang="en-US" dirty="0" err="1"/>
              <a:t>theCat</a:t>
            </a:r>
            <a:endParaRPr lang="en-US" dirty="0"/>
          </a:p>
          <a:p>
            <a:r>
              <a:rPr lang="en-US" dirty="0"/>
              <a:t>  </a:t>
            </a:r>
            <a:r>
              <a:rPr lang="en-US" dirty="0" err="1"/>
              <a:t>theDog</a:t>
            </a:r>
            <a:endParaRPr lang="en-US" dirty="0"/>
          </a:p>
          <a:p>
            <a:r>
              <a:rPr lang="en-US" dirty="0"/>
              <a:t>  </a:t>
            </a:r>
            <a:r>
              <a:rPr lang="en-US" dirty="0" err="1"/>
              <a:t>theHouse</a:t>
            </a:r>
            <a:br>
              <a:rPr lang="en-US" dirty="0"/>
            </a:br>
            <a:endParaRPr lang="en-US" dirty="0"/>
          </a:p>
          <a:p>
            <a:r>
              <a:rPr lang="en-US" dirty="0"/>
              <a:t>Underscore notation</a:t>
            </a:r>
          </a:p>
          <a:p>
            <a:r>
              <a:rPr lang="en-US" dirty="0"/>
              <a:t>  </a:t>
            </a:r>
            <a:r>
              <a:rPr lang="en-US" dirty="0" err="1"/>
              <a:t>the_cat</a:t>
            </a:r>
            <a:endParaRPr lang="en-US" dirty="0"/>
          </a:p>
          <a:p>
            <a:r>
              <a:rPr lang="en-US" dirty="0"/>
              <a:t>  </a:t>
            </a:r>
            <a:r>
              <a:rPr lang="en-US" dirty="0" err="1"/>
              <a:t>the_dog</a:t>
            </a:r>
            <a:endParaRPr lang="en-US" dirty="0"/>
          </a:p>
          <a:p>
            <a:r>
              <a:rPr lang="en-US" dirty="0"/>
              <a:t>  </a:t>
            </a:r>
            <a:r>
              <a:rPr lang="en-US" dirty="0" err="1"/>
              <a:t>the_house</a:t>
            </a:r>
            <a:endParaRPr lang="en-US" dirty="0"/>
          </a:p>
          <a:p>
            <a:endParaRPr lang="en-US" dirty="0"/>
          </a:p>
          <a:p>
            <a:r>
              <a:rPr lang="en-US" dirty="0"/>
              <a:t>Both are fine…</a:t>
            </a:r>
          </a:p>
        </p:txBody>
      </p:sp>
      <p:sp>
        <p:nvSpPr>
          <p:cNvPr id="4" name="Slide Number Placeholder 3">
            <a:extLst>
              <a:ext uri="{FF2B5EF4-FFF2-40B4-BE49-F238E27FC236}">
                <a16:creationId xmlns:a16="http://schemas.microsoft.com/office/drawing/2014/main" id="{15F4104B-9D4C-4E5A-879E-53B512742248}"/>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17</a:t>
            </a:fld>
            <a:endParaRPr lang="en-US" altLang="en-US" dirty="0">
              <a:solidFill>
                <a:srgbClr val="FFFFFF"/>
              </a:solidFill>
            </a:endParaRPr>
          </a:p>
        </p:txBody>
      </p:sp>
    </p:spTree>
    <p:extLst>
      <p:ext uri="{BB962C8B-B14F-4D97-AF65-F5344CB8AC3E}">
        <p14:creationId xmlns:p14="http://schemas.microsoft.com/office/powerpoint/2010/main" val="172043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Naming recommendations for identifiers</a:t>
            </a:r>
          </a:p>
        </p:txBody>
      </p:sp>
      <p:graphicFrame>
        <p:nvGraphicFramePr>
          <p:cNvPr id="9" name="Object 8"/>
          <p:cNvGraphicFramePr>
            <a:graphicFrameLocks noChangeAspect="1"/>
          </p:cNvGraphicFramePr>
          <p:nvPr/>
        </p:nvGraphicFramePr>
        <p:xfrm>
          <a:off x="914400" y="1143000"/>
          <a:ext cx="7313400" cy="2034576"/>
        </p:xfrm>
        <a:graphic>
          <a:graphicData uri="http://schemas.openxmlformats.org/presentationml/2006/ole">
            <mc:AlternateContent xmlns:mc="http://schemas.openxmlformats.org/markup-compatibility/2006">
              <mc:Choice xmlns:v="urn:schemas-microsoft-com:vml" Requires="v">
                <p:oleObj spid="_x0000_s4122" name="Document" r:id="rId3" imgW="7313400" imgH="2034576" progId="Word.Document.12">
                  <p:embed/>
                </p:oleObj>
              </mc:Choice>
              <mc:Fallback>
                <p:oleObj name="Document" r:id="rId3" imgW="7313400" imgH="2034576" progId="Word.Document.12">
                  <p:embed/>
                  <p:pic>
                    <p:nvPicPr>
                      <p:cNvPr id="9" name="Object 8"/>
                      <p:cNvPicPr/>
                      <p:nvPr/>
                    </p:nvPicPr>
                    <p:blipFill>
                      <a:blip r:embed="rId4"/>
                      <a:stretch>
                        <a:fillRect/>
                      </a:stretch>
                    </p:blipFill>
                    <p:spPr>
                      <a:xfrm>
                        <a:off x="914400" y="1143000"/>
                        <a:ext cx="7313400" cy="2034576"/>
                      </a:xfrm>
                      <a:prstGeom prst="rect">
                        <a:avLst/>
                      </a:prstGeom>
                    </p:spPr>
                  </p:pic>
                </p:oleObj>
              </mc:Fallback>
            </mc:AlternateContent>
          </a:graphicData>
        </a:graphic>
      </p:graphicFrame>
      <p:sp>
        <p:nvSpPr>
          <p:cNvPr id="3" name="Slide Number Placeholder 2">
            <a:extLst>
              <a:ext uri="{FF2B5EF4-FFF2-40B4-BE49-F238E27FC236}">
                <a16:creationId xmlns:a16="http://schemas.microsoft.com/office/drawing/2014/main" id="{F5C37DDA-F38D-4B62-ABA5-8D93AA6B2F7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18</a:t>
            </a:fld>
            <a:endParaRPr lang="en-US" altLang="en-US" dirty="0">
              <a:solidFill>
                <a:srgbClr val="FFFFFF"/>
              </a:solidFill>
            </a:endParaRPr>
          </a:p>
        </p:txBody>
      </p:sp>
    </p:spTree>
    <p:extLst>
      <p:ext uri="{BB962C8B-B14F-4D97-AF65-F5344CB8AC3E}">
        <p14:creationId xmlns:p14="http://schemas.microsoft.com/office/powerpoint/2010/main" val="2450786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5AC7B-27EC-4CEB-B53E-BD7B68916A8C}"/>
              </a:ext>
            </a:extLst>
          </p:cNvPr>
          <p:cNvSpPr>
            <a:spLocks noGrp="1"/>
          </p:cNvSpPr>
          <p:nvPr>
            <p:ph type="title"/>
          </p:nvPr>
        </p:nvSpPr>
        <p:spPr/>
        <p:txBody>
          <a:bodyPr/>
          <a:lstStyle/>
          <a:p>
            <a:r>
              <a:rPr lang="en-US" dirty="0"/>
              <a:t>More calculations</a:t>
            </a:r>
          </a:p>
        </p:txBody>
      </p:sp>
      <p:sp>
        <p:nvSpPr>
          <p:cNvPr id="5" name="Rectangle 4">
            <a:extLst>
              <a:ext uri="{FF2B5EF4-FFF2-40B4-BE49-F238E27FC236}">
                <a16:creationId xmlns:a16="http://schemas.microsoft.com/office/drawing/2014/main" id="{89B5998D-C527-4D50-9760-6EEE9EE48211}"/>
              </a:ext>
            </a:extLst>
          </p:cNvPr>
          <p:cNvSpPr/>
          <p:nvPr/>
        </p:nvSpPr>
        <p:spPr>
          <a:xfrm>
            <a:off x="-9939" y="1529784"/>
            <a:ext cx="9906000" cy="3785652"/>
          </a:xfrm>
          <a:prstGeom prst="rect">
            <a:avLst/>
          </a:prstGeom>
        </p:spPr>
        <p:txBody>
          <a:bodyPr wrap="square">
            <a:spAutoFit/>
          </a:bodyPr>
          <a:lstStyle/>
          <a:p>
            <a:r>
              <a:rPr lang="en-US" sz="2000" dirty="0">
                <a:solidFill>
                  <a:srgbClr val="008000"/>
                </a:solidFill>
                <a:latin typeface="Consolas" panose="020B0609020204030204" pitchFamily="49" charset="0"/>
              </a:rPr>
              <a:t>// the area of a square</a:t>
            </a:r>
            <a:endParaRPr lang="en-US" sz="2000" dirty="0">
              <a:solidFill>
                <a:srgbClr val="000000"/>
              </a:solidFill>
              <a:latin typeface="Consolas" panose="020B0609020204030204" pitchFamily="49" charset="0"/>
            </a:endParaRPr>
          </a:p>
          <a:p>
            <a:r>
              <a:rPr lang="en-US" sz="2000" dirty="0">
                <a:solidFill>
                  <a:srgbClr val="0000FF"/>
                </a:solidFill>
                <a:latin typeface="Consolas" panose="020B0609020204030204" pitchFamily="49" charset="0"/>
              </a:rPr>
              <a:t>var</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09885A"/>
                </a:solidFill>
                <a:latin typeface="Consolas" panose="020B0609020204030204" pitchFamily="49" charset="0"/>
              </a:rPr>
              <a:t>123</a:t>
            </a:r>
            <a:r>
              <a:rPr lang="en-US" sz="2000" dirty="0">
                <a:solidFill>
                  <a:srgbClr val="000000"/>
                </a:solidFill>
                <a:latin typeface="Consolas" panose="020B0609020204030204" pitchFamily="49" charset="0"/>
              </a:rPr>
              <a:t>;</a:t>
            </a:r>
          </a:p>
          <a:p>
            <a:r>
              <a:rPr lang="en-US" sz="2000" dirty="0">
                <a:solidFill>
                  <a:srgbClr val="0000FF"/>
                </a:solidFill>
                <a:latin typeface="Consolas" panose="020B0609020204030204" pitchFamily="49" charset="0"/>
              </a:rPr>
              <a:t>var</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square_area</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'The area of a square with a side length of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 is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square_area</a:t>
            </a:r>
            <a:r>
              <a:rPr lang="en-US" sz="2000" dirty="0">
                <a:solidFill>
                  <a:srgbClr val="000000"/>
                </a:solidFill>
                <a:latin typeface="Consolas" panose="020B0609020204030204" pitchFamily="49" charset="0"/>
              </a:rPr>
              <a:t> ); </a:t>
            </a:r>
          </a:p>
          <a:p>
            <a:br>
              <a:rPr lang="en-US" sz="2000" dirty="0">
                <a:solidFill>
                  <a:srgbClr val="000000"/>
                </a:solidFill>
                <a:latin typeface="Consolas" panose="020B0609020204030204" pitchFamily="49" charset="0"/>
              </a:rPr>
            </a:br>
            <a:r>
              <a:rPr lang="en-US" sz="2000" dirty="0">
                <a:solidFill>
                  <a:srgbClr val="008000"/>
                </a:solidFill>
                <a:latin typeface="Consolas" panose="020B0609020204030204" pitchFamily="49" charset="0"/>
              </a:rPr>
              <a:t>// the perimeter of a square</a:t>
            </a:r>
            <a:endParaRPr lang="en-US" sz="2000" dirty="0">
              <a:solidFill>
                <a:srgbClr val="000000"/>
              </a:solidFill>
              <a:latin typeface="Consolas" panose="020B0609020204030204" pitchFamily="49" charset="0"/>
            </a:endParaRPr>
          </a:p>
          <a:p>
            <a:r>
              <a:rPr lang="en-US" sz="2000" dirty="0">
                <a:solidFill>
                  <a:srgbClr val="0000FF"/>
                </a:solidFill>
                <a:latin typeface="Consolas" panose="020B0609020204030204" pitchFamily="49" charset="0"/>
              </a:rPr>
              <a:t>var</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square_perimiter</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4;</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'The perimeter of a square with a side length of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 is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square_perimiter</a:t>
            </a:r>
            <a:r>
              <a:rPr lang="en-US" sz="2000" dirty="0">
                <a:solidFill>
                  <a:srgbClr val="000000"/>
                </a:solidFill>
                <a:latin typeface="Consolas" panose="020B0609020204030204" pitchFamily="49" charset="0"/>
              </a:rPr>
              <a:t> );</a:t>
            </a:r>
          </a:p>
          <a:p>
            <a:br>
              <a:rPr lang="en-US" sz="2000" dirty="0">
                <a:solidFill>
                  <a:srgbClr val="000000"/>
                </a:solidFill>
                <a:latin typeface="Consolas" panose="020B0609020204030204" pitchFamily="49" charset="0"/>
              </a:rPr>
            </a:br>
            <a:endParaRPr lang="en-US" sz="2000" dirty="0">
              <a:solidFill>
                <a:srgbClr val="000000"/>
              </a:solidFill>
              <a:latin typeface="Consolas" panose="020B0609020204030204" pitchFamily="49" charset="0"/>
            </a:endParaRPr>
          </a:p>
        </p:txBody>
      </p:sp>
      <p:sp>
        <p:nvSpPr>
          <p:cNvPr id="6" name="Slide Number Placeholder 5">
            <a:extLst>
              <a:ext uri="{FF2B5EF4-FFF2-40B4-BE49-F238E27FC236}">
                <a16:creationId xmlns:a16="http://schemas.microsoft.com/office/drawing/2014/main" id="{0643F0DD-2939-4BCB-B9FA-322B3DB2A7C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19</a:t>
            </a:fld>
            <a:endParaRPr lang="en-US" altLang="en-US" dirty="0">
              <a:solidFill>
                <a:srgbClr val="FFFFFF"/>
              </a:solidFill>
            </a:endParaRPr>
          </a:p>
        </p:txBody>
      </p:sp>
    </p:spTree>
    <p:extLst>
      <p:ext uri="{BB962C8B-B14F-4D97-AF65-F5344CB8AC3E}">
        <p14:creationId xmlns:p14="http://schemas.microsoft.com/office/powerpoint/2010/main" val="84849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448915-E772-474E-B6CD-202246CCC615}"/>
              </a:ext>
            </a:extLst>
          </p:cNvPr>
          <p:cNvSpPr>
            <a:spLocks noGrp="1"/>
          </p:cNvSpPr>
          <p:nvPr>
            <p:ph type="title"/>
          </p:nvPr>
        </p:nvSpPr>
        <p:spPr/>
        <p:txBody>
          <a:bodyPr/>
          <a:lstStyle/>
          <a:p>
            <a:r>
              <a:rPr lang="en-US" dirty="0"/>
              <a:t>Today’s class…  </a:t>
            </a:r>
          </a:p>
        </p:txBody>
      </p:sp>
      <p:sp>
        <p:nvSpPr>
          <p:cNvPr id="2" name="TextBox 1">
            <a:extLst>
              <a:ext uri="{FF2B5EF4-FFF2-40B4-BE49-F238E27FC236}">
                <a16:creationId xmlns:a16="http://schemas.microsoft.com/office/drawing/2014/main" id="{77DAF1F2-EB3A-4E8D-ADFE-871632C8CCCA}"/>
              </a:ext>
            </a:extLst>
          </p:cNvPr>
          <p:cNvSpPr txBox="1"/>
          <p:nvPr/>
        </p:nvSpPr>
        <p:spPr>
          <a:xfrm>
            <a:off x="457200" y="1186013"/>
            <a:ext cx="8229600" cy="830997"/>
          </a:xfrm>
          <a:prstGeom prst="rect">
            <a:avLst/>
          </a:prstGeom>
          <a:noFill/>
        </p:spPr>
        <p:txBody>
          <a:bodyPr wrap="square" rtlCol="0">
            <a:spAutoFit/>
          </a:bodyPr>
          <a:lstStyle/>
          <a:p>
            <a:r>
              <a:rPr lang="en-US" dirty="0"/>
              <a:t>Today’s class We will introduce some basic concepts of the JavaScript language that we will build on next week.</a:t>
            </a:r>
          </a:p>
        </p:txBody>
      </p:sp>
      <p:sp>
        <p:nvSpPr>
          <p:cNvPr id="7" name="TextBox 6">
            <a:extLst>
              <a:ext uri="{FF2B5EF4-FFF2-40B4-BE49-F238E27FC236}">
                <a16:creationId xmlns:a16="http://schemas.microsoft.com/office/drawing/2014/main" id="{33FAA69B-16B4-4964-941F-09844A880EE6}"/>
              </a:ext>
            </a:extLst>
          </p:cNvPr>
          <p:cNvSpPr txBox="1"/>
          <p:nvPr/>
        </p:nvSpPr>
        <p:spPr>
          <a:xfrm>
            <a:off x="457200" y="4737754"/>
            <a:ext cx="6474372" cy="830997"/>
          </a:xfrm>
          <a:prstGeom prst="rect">
            <a:avLst/>
          </a:prstGeom>
          <a:noFill/>
        </p:spPr>
        <p:txBody>
          <a:bodyPr wrap="square" rtlCol="0">
            <a:spAutoFit/>
          </a:bodyPr>
          <a:lstStyle/>
          <a:p>
            <a:pPr algn="r"/>
            <a:r>
              <a:rPr lang="en-US" dirty="0"/>
              <a:t>So … before we do anything else, see intro_js.zip and get it set up in Visual Studio Code.</a:t>
            </a:r>
          </a:p>
        </p:txBody>
      </p:sp>
      <p:sp>
        <p:nvSpPr>
          <p:cNvPr id="8" name="TextBox 7">
            <a:extLst>
              <a:ext uri="{FF2B5EF4-FFF2-40B4-BE49-F238E27FC236}">
                <a16:creationId xmlns:a16="http://schemas.microsoft.com/office/drawing/2014/main" id="{0E80288E-2516-4FF8-B7FE-6BB2C0BCC8DA}"/>
              </a:ext>
            </a:extLst>
          </p:cNvPr>
          <p:cNvSpPr txBox="1"/>
          <p:nvPr/>
        </p:nvSpPr>
        <p:spPr>
          <a:xfrm>
            <a:off x="438150" y="2283840"/>
            <a:ext cx="8229600" cy="830997"/>
          </a:xfrm>
          <a:prstGeom prst="rect">
            <a:avLst/>
          </a:prstGeom>
          <a:noFill/>
        </p:spPr>
        <p:txBody>
          <a:bodyPr wrap="square" rtlCol="0">
            <a:spAutoFit/>
          </a:bodyPr>
          <a:lstStyle/>
          <a:p>
            <a:r>
              <a:rPr lang="en-US" dirty="0"/>
              <a:t>We will also stop periodically and run JavaScript code that illustrates a concept.</a:t>
            </a:r>
          </a:p>
        </p:txBody>
      </p:sp>
      <p:pic>
        <p:nvPicPr>
          <p:cNvPr id="9" name="Picture 2" descr="http://www.clker.com/cliparts/z/p/0/z/k/I/stop-sign-hi.png">
            <a:extLst>
              <a:ext uri="{FF2B5EF4-FFF2-40B4-BE49-F238E27FC236}">
                <a16:creationId xmlns:a16="http://schemas.microsoft.com/office/drawing/2014/main" id="{52E9EE19-EBE5-4E58-9932-AB542A9A90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97176" y="4737754"/>
            <a:ext cx="845648" cy="848494"/>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3E457A95-B791-4354-B5D9-835F9DA8E861}"/>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sp>
        <p:nvSpPr>
          <p:cNvPr id="11" name="TextBox 10">
            <a:extLst>
              <a:ext uri="{FF2B5EF4-FFF2-40B4-BE49-F238E27FC236}">
                <a16:creationId xmlns:a16="http://schemas.microsoft.com/office/drawing/2014/main" id="{0E80288E-2516-4FF8-B7FE-6BB2C0BCC8DA}"/>
              </a:ext>
            </a:extLst>
          </p:cNvPr>
          <p:cNvSpPr txBox="1"/>
          <p:nvPr/>
        </p:nvSpPr>
        <p:spPr>
          <a:xfrm>
            <a:off x="457200" y="3381667"/>
            <a:ext cx="8229600" cy="461665"/>
          </a:xfrm>
          <a:prstGeom prst="rect">
            <a:avLst/>
          </a:prstGeom>
          <a:noFill/>
        </p:spPr>
        <p:txBody>
          <a:bodyPr wrap="square" rtlCol="0">
            <a:spAutoFit/>
          </a:bodyPr>
          <a:lstStyle/>
          <a:p>
            <a:r>
              <a:rPr lang="en-US" dirty="0"/>
              <a:t>Today’s material is *not* on exam 1.  </a:t>
            </a:r>
          </a:p>
        </p:txBody>
      </p:sp>
    </p:spTree>
    <p:extLst>
      <p:ext uri="{BB962C8B-B14F-4D97-AF65-F5344CB8AC3E}">
        <p14:creationId xmlns:p14="http://schemas.microsoft.com/office/powerpoint/2010/main" val="365243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15F9-5370-4F83-942D-D2251EB28C6E}"/>
              </a:ext>
            </a:extLst>
          </p:cNvPr>
          <p:cNvSpPr>
            <a:spLocks noGrp="1"/>
          </p:cNvSpPr>
          <p:nvPr>
            <p:ph type="title"/>
          </p:nvPr>
        </p:nvSpPr>
        <p:spPr/>
        <p:txBody>
          <a:bodyPr/>
          <a:lstStyle/>
          <a:p>
            <a:r>
              <a:rPr lang="en-US" dirty="0"/>
              <a:t>Fahrenheit to Celsius</a:t>
            </a:r>
          </a:p>
        </p:txBody>
      </p:sp>
      <p:sp>
        <p:nvSpPr>
          <p:cNvPr id="5" name="Rectangle 4">
            <a:extLst>
              <a:ext uri="{FF2B5EF4-FFF2-40B4-BE49-F238E27FC236}">
                <a16:creationId xmlns:a16="http://schemas.microsoft.com/office/drawing/2014/main" id="{7D5C47B2-D3D1-4D9C-8E74-6E22CBABD4E1}"/>
              </a:ext>
            </a:extLst>
          </p:cNvPr>
          <p:cNvSpPr/>
          <p:nvPr/>
        </p:nvSpPr>
        <p:spPr>
          <a:xfrm>
            <a:off x="114300" y="1447800"/>
            <a:ext cx="8915400" cy="3785652"/>
          </a:xfrm>
          <a:prstGeom prst="rect">
            <a:avLst/>
          </a:prstGeom>
        </p:spPr>
        <p:txBody>
          <a:bodyPr wrap="square">
            <a:spAutoFit/>
          </a:bodyPr>
          <a:lstStyle/>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 convert Fahrenheit to Celsius</a:t>
            </a:r>
            <a:endParaRPr lang="en-US" dirty="0">
              <a:solidFill>
                <a:srgbClr val="000000"/>
              </a:solidFill>
              <a:latin typeface="Consolas" panose="020B0609020204030204" pitchFamily="49" charset="0"/>
            </a:endParaRPr>
          </a:p>
          <a:p>
            <a:r>
              <a:rPr lang="en-US" dirty="0">
                <a:solidFill>
                  <a:srgbClr val="008000"/>
                </a:solidFill>
                <a:latin typeface="Consolas" panose="020B0609020204030204" pitchFamily="49" charset="0"/>
              </a:rPr>
              <a:t>// The formula is: (32°F − 32) × 5/9 = 0°C</a:t>
            </a:r>
            <a:endParaRPr lang="en-US" dirty="0">
              <a:solidFill>
                <a:srgbClr val="000000"/>
              </a:solidFill>
              <a:latin typeface="Consolas" panose="020B0609020204030204" pitchFamily="49" charset="0"/>
            </a:endParaRPr>
          </a:p>
          <a:p>
            <a:br>
              <a:rPr lang="en-US" dirty="0">
                <a:solidFill>
                  <a:srgbClr val="000000"/>
                </a:solidFill>
                <a:latin typeface="Consolas" panose="020B0609020204030204" pitchFamily="49" charset="0"/>
              </a:rPr>
            </a:br>
            <a:r>
              <a:rPr lang="en-US" dirty="0" err="1">
                <a:solidFill>
                  <a:srgbClr val="0000FF"/>
                </a:solidFill>
                <a:latin typeface="Consolas" panose="020B0609020204030204" pitchFamily="49" charset="0"/>
              </a:rPr>
              <a:t>var</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fahrenheit</a:t>
            </a:r>
            <a:r>
              <a:rPr lang="en-US" dirty="0">
                <a:solidFill>
                  <a:srgbClr val="008000"/>
                </a:solidFill>
                <a:latin typeface="Consolas" panose="020B0609020204030204" pitchFamily="49" charset="0"/>
              </a:rPr>
              <a:t> </a:t>
            </a:r>
            <a:r>
              <a:rPr lang="en-US" dirty="0">
                <a:solidFill>
                  <a:srgbClr val="000000"/>
                </a:solidFill>
                <a:latin typeface="Consolas" panose="020B0609020204030204" pitchFamily="49" charset="0"/>
              </a:rPr>
              <a:t>= </a:t>
            </a:r>
            <a:r>
              <a:rPr lang="en-US" dirty="0">
                <a:solidFill>
                  <a:srgbClr val="09885A"/>
                </a:solidFill>
                <a:latin typeface="Consolas" panose="020B0609020204030204" pitchFamily="49" charset="0"/>
              </a:rPr>
              <a:t>212</a:t>
            </a:r>
            <a:r>
              <a:rPr lang="en-US" dirty="0">
                <a:solidFill>
                  <a:srgbClr val="000000"/>
                </a:solidFill>
                <a:latin typeface="Consolas" panose="020B0609020204030204" pitchFamily="49" charset="0"/>
              </a:rPr>
              <a:t>;</a:t>
            </a:r>
          </a:p>
          <a:p>
            <a:r>
              <a:rPr lang="en-US" dirty="0" err="1">
                <a:solidFill>
                  <a:srgbClr val="0000FF"/>
                </a:solidFill>
                <a:latin typeface="Consolas" panose="020B0609020204030204" pitchFamily="49" charset="0"/>
              </a:rPr>
              <a:t>var</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celsius</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fahrenheit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32</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5</a:t>
            </a:r>
            <a:r>
              <a:rPr lang="en-US" dirty="0">
                <a:solidFill>
                  <a:srgbClr val="000000"/>
                </a:solidFill>
                <a:latin typeface="Consolas" panose="020B0609020204030204" pitchFamily="49" charset="0"/>
              </a:rPr>
              <a:t>/</a:t>
            </a:r>
            <a:r>
              <a:rPr lang="en-US" dirty="0">
                <a:solidFill>
                  <a:srgbClr val="09885A"/>
                </a:solidFill>
                <a:latin typeface="Consolas" panose="020B0609020204030204" pitchFamily="49" charset="0"/>
              </a:rPr>
              <a:t>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fahrenheit</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degrees </a:t>
            </a:r>
            <a:r>
              <a:rPr lang="en-US" dirty="0" err="1">
                <a:solidFill>
                  <a:srgbClr val="A31515"/>
                </a:solidFill>
                <a:latin typeface="Consolas" panose="020B0609020204030204" pitchFamily="49" charset="0"/>
              </a:rPr>
              <a:t>fahrenheit</a:t>
            </a:r>
            <a:r>
              <a:rPr lang="en-US" dirty="0">
                <a:solidFill>
                  <a:srgbClr val="A31515"/>
                </a:solidFill>
                <a:latin typeface="Consolas" panose="020B0609020204030204" pitchFamily="49" charset="0"/>
              </a:rPr>
              <a:t> equals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celsius</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degrees </a:t>
            </a:r>
            <a:r>
              <a:rPr lang="en-US" dirty="0" err="1">
                <a:solidFill>
                  <a:srgbClr val="A31515"/>
                </a:solidFill>
                <a:latin typeface="Consolas" panose="020B0609020204030204" pitchFamily="49" charset="0"/>
              </a:rPr>
              <a:t>celsius</a:t>
            </a:r>
            <a:r>
              <a:rPr lang="en-US" dirty="0">
                <a:solidFill>
                  <a:srgbClr val="A31515"/>
                </a:solidFill>
                <a:latin typeface="Consolas" panose="020B0609020204030204" pitchFamily="49" charset="0"/>
              </a:rPr>
              <a:t>."</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endParaRPr lang="en-US" dirty="0">
              <a:solidFill>
                <a:srgbClr val="000000"/>
              </a:solidFill>
              <a:latin typeface="Consolas" panose="020B0609020204030204" pitchFamily="49" charset="0"/>
            </a:endParaRPr>
          </a:p>
        </p:txBody>
      </p:sp>
      <p:sp>
        <p:nvSpPr>
          <p:cNvPr id="6" name="Slide Number Placeholder 5">
            <a:extLst>
              <a:ext uri="{FF2B5EF4-FFF2-40B4-BE49-F238E27FC236}">
                <a16:creationId xmlns:a16="http://schemas.microsoft.com/office/drawing/2014/main" id="{7733D5FB-5A3A-45AB-9BE3-C06CF7B0B22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20</a:t>
            </a:fld>
            <a:endParaRPr lang="en-US" altLang="en-US" dirty="0">
              <a:solidFill>
                <a:srgbClr val="FFFFFF"/>
              </a:solidFill>
            </a:endParaRPr>
          </a:p>
        </p:txBody>
      </p:sp>
    </p:spTree>
    <p:extLst>
      <p:ext uri="{BB962C8B-B14F-4D97-AF65-F5344CB8AC3E}">
        <p14:creationId xmlns:p14="http://schemas.microsoft.com/office/powerpoint/2010/main" val="5486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7803-23C1-45F2-BE9F-1FCE9FB711BC}"/>
              </a:ext>
            </a:extLst>
          </p:cNvPr>
          <p:cNvSpPr>
            <a:spLocks noGrp="1"/>
          </p:cNvSpPr>
          <p:nvPr>
            <p:ph type="title"/>
          </p:nvPr>
        </p:nvSpPr>
        <p:spPr/>
        <p:txBody>
          <a:bodyPr/>
          <a:lstStyle/>
          <a:p>
            <a:r>
              <a:rPr lang="en-US" dirty="0"/>
              <a:t>Fancier stuff </a:t>
            </a:r>
          </a:p>
        </p:txBody>
      </p:sp>
      <p:sp>
        <p:nvSpPr>
          <p:cNvPr id="5" name="Rectangle 4">
            <a:extLst>
              <a:ext uri="{FF2B5EF4-FFF2-40B4-BE49-F238E27FC236}">
                <a16:creationId xmlns:a16="http://schemas.microsoft.com/office/drawing/2014/main" id="{D4D5D634-1BB0-433D-B5BB-4DE7B8D9A351}"/>
              </a:ext>
            </a:extLst>
          </p:cNvPr>
          <p:cNvSpPr/>
          <p:nvPr/>
        </p:nvSpPr>
        <p:spPr>
          <a:xfrm>
            <a:off x="152400" y="797510"/>
            <a:ext cx="8839200" cy="5262979"/>
          </a:xfrm>
          <a:prstGeom prst="rect">
            <a:avLst/>
          </a:prstGeom>
        </p:spPr>
        <p:txBody>
          <a:bodyPr wrap="square">
            <a:spAutoFit/>
          </a:bodyPr>
          <a:lstStyle/>
          <a:p>
            <a:r>
              <a:rPr lang="en-US" dirty="0">
                <a:solidFill>
                  <a:srgbClr val="008000"/>
                </a:solidFill>
                <a:latin typeface="Consolas" panose="020B0609020204030204" pitchFamily="49" charset="0"/>
              </a:rPr>
              <a:t>// fancier stuff - how long is the string?</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"How long is the string: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name_one</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name_one.length</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 fancier stuff - changing a string to integer</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x = </a:t>
            </a:r>
            <a:r>
              <a:rPr lang="en-US" dirty="0">
                <a:solidFill>
                  <a:srgbClr val="A31515"/>
                </a:solidFill>
                <a:latin typeface="Consolas" panose="020B0609020204030204" pitchFamily="49" charset="0"/>
              </a:rPr>
              <a:t>'1812'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parseInt</a:t>
            </a:r>
            <a:r>
              <a:rPr lang="en-US" dirty="0">
                <a:solidFill>
                  <a:srgbClr val="000000"/>
                </a:solidFill>
                <a:latin typeface="Consolas" panose="020B0609020204030204" pitchFamily="49" charset="0"/>
              </a:rPr>
              <a:t>(x));</a:t>
            </a:r>
          </a:p>
          <a:p>
            <a:br>
              <a:rPr lang="en-US" dirty="0">
                <a:solidFill>
                  <a:srgbClr val="000000"/>
                </a:solidFill>
                <a:latin typeface="Consolas" panose="020B0609020204030204" pitchFamily="49" charset="0"/>
              </a:rPr>
            </a:br>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y = </a:t>
            </a:r>
            <a:r>
              <a:rPr lang="en-US" dirty="0">
                <a:solidFill>
                  <a:srgbClr val="A31515"/>
                </a:solidFill>
                <a:latin typeface="Consolas" panose="020B0609020204030204" pitchFamily="49" charset="0"/>
              </a:rPr>
              <a:t>'Elephant'</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parseInt</a:t>
            </a:r>
            <a:r>
              <a:rPr lang="en-US" dirty="0">
                <a:solidFill>
                  <a:srgbClr val="000000"/>
                </a:solidFill>
                <a:latin typeface="Consolas" panose="020B0609020204030204" pitchFamily="49" charset="0"/>
              </a:rPr>
              <a:t>(y));</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//fancier stuff - converting a number to string</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var</a:t>
            </a:r>
            <a:r>
              <a:rPr lang="en-US" dirty="0">
                <a:solidFill>
                  <a:srgbClr val="000000"/>
                </a:solidFill>
                <a:latin typeface="Consolas" panose="020B0609020204030204" pitchFamily="49" charset="0"/>
              </a:rPr>
              <a:t> pi = </a:t>
            </a:r>
            <a:r>
              <a:rPr lang="en-US" dirty="0">
                <a:solidFill>
                  <a:srgbClr val="09885A"/>
                </a:solidFill>
                <a:latin typeface="Consolas" panose="020B0609020204030204" pitchFamily="49" charset="0"/>
              </a:rPr>
              <a:t>3.14159265359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pi.toFixed</a:t>
            </a:r>
            <a:r>
              <a:rPr lang="en-US" dirty="0">
                <a:solidFill>
                  <a:srgbClr val="000000"/>
                </a:solidFill>
                <a:latin typeface="Consolas" panose="020B0609020204030204" pitchFamily="49" charset="0"/>
              </a:rPr>
              <a:t>(</a:t>
            </a:r>
            <a:r>
              <a:rPr lang="en-US" dirty="0">
                <a:solidFill>
                  <a:srgbClr val="09885A"/>
                </a:solidFill>
                <a:latin typeface="Consolas" panose="020B0609020204030204" pitchFamily="49" charset="0"/>
              </a:rPr>
              <a:t>2</a:t>
            </a:r>
            <a:r>
              <a:rPr lang="en-US" dirty="0">
                <a:solidFill>
                  <a:srgbClr val="000000"/>
                </a:solidFill>
                <a:latin typeface="Consolas" panose="020B0609020204030204" pitchFamily="49" charset="0"/>
              </a:rPr>
              <a:t>));</a:t>
            </a:r>
          </a:p>
        </p:txBody>
      </p:sp>
      <p:sp>
        <p:nvSpPr>
          <p:cNvPr id="6" name="Slide Number Placeholder 5">
            <a:extLst>
              <a:ext uri="{FF2B5EF4-FFF2-40B4-BE49-F238E27FC236}">
                <a16:creationId xmlns:a16="http://schemas.microsoft.com/office/drawing/2014/main" id="{155F5992-3148-4C0C-A518-C1D893FAFBE9}"/>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21</a:t>
            </a:fld>
            <a:endParaRPr lang="en-US" altLang="en-US" dirty="0">
              <a:solidFill>
                <a:srgbClr val="FFFFFF"/>
              </a:solidFill>
            </a:endParaRPr>
          </a:p>
        </p:txBody>
      </p:sp>
    </p:spTree>
    <p:extLst>
      <p:ext uri="{BB962C8B-B14F-4D97-AF65-F5344CB8AC3E}">
        <p14:creationId xmlns:p14="http://schemas.microsoft.com/office/powerpoint/2010/main" val="158565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87DAD-F32D-46FB-B578-F3254E1C30BC}"/>
              </a:ext>
            </a:extLst>
          </p:cNvPr>
          <p:cNvSpPr>
            <a:spLocks noGrp="1"/>
          </p:cNvSpPr>
          <p:nvPr>
            <p:ph type="title"/>
          </p:nvPr>
        </p:nvSpPr>
        <p:spPr/>
        <p:txBody>
          <a:bodyPr/>
          <a:lstStyle/>
          <a:p>
            <a:r>
              <a:rPr lang="en-US" dirty="0"/>
              <a:t>On your own …</a:t>
            </a:r>
          </a:p>
        </p:txBody>
      </p:sp>
      <p:pic>
        <p:nvPicPr>
          <p:cNvPr id="2050" name="Picture 2" descr="Image result for calculator robot cartoon">
            <a:extLst>
              <a:ext uri="{FF2B5EF4-FFF2-40B4-BE49-F238E27FC236}">
                <a16:creationId xmlns:a16="http://schemas.microsoft.com/office/drawing/2014/main" id="{13D6692F-D4B1-4336-B60D-29291766F4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1023536"/>
            <a:ext cx="2463762" cy="328501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D810AE0-5199-4D90-BEA2-D4D26BAE0DD3}"/>
              </a:ext>
            </a:extLst>
          </p:cNvPr>
          <p:cNvSpPr txBox="1"/>
          <p:nvPr/>
        </p:nvSpPr>
        <p:spPr>
          <a:xfrm>
            <a:off x="1752599" y="4391340"/>
            <a:ext cx="5867401" cy="1938992"/>
          </a:xfrm>
          <a:prstGeom prst="rect">
            <a:avLst/>
          </a:prstGeom>
          <a:noFill/>
        </p:spPr>
        <p:txBody>
          <a:bodyPr wrap="square" rtlCol="0">
            <a:spAutoFit/>
          </a:bodyPr>
          <a:lstStyle/>
          <a:p>
            <a:r>
              <a:rPr lang="en-US" dirty="0"/>
              <a:t>Continue working in intro_js.html.  Follow the instructions in the assignment document provided by your instructor.</a:t>
            </a:r>
          </a:p>
          <a:p>
            <a:pPr marL="457200" indent="-457200">
              <a:buFont typeface="+mj-lt"/>
              <a:buAutoNum type="arabicPeriod"/>
            </a:pPr>
            <a:endParaRPr lang="en-US" dirty="0"/>
          </a:p>
          <a:p>
            <a:endParaRPr lang="en-US" dirty="0"/>
          </a:p>
        </p:txBody>
      </p:sp>
      <p:sp>
        <p:nvSpPr>
          <p:cNvPr id="6" name="Slide Number Placeholder 5">
            <a:extLst>
              <a:ext uri="{FF2B5EF4-FFF2-40B4-BE49-F238E27FC236}">
                <a16:creationId xmlns:a16="http://schemas.microsoft.com/office/drawing/2014/main" id="{B653D190-6882-45B9-88C0-1416E514230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22</a:t>
            </a:fld>
            <a:endParaRPr lang="en-US" altLang="en-US" dirty="0">
              <a:solidFill>
                <a:srgbClr val="FFFFFF"/>
              </a:solidFill>
            </a:endParaRPr>
          </a:p>
        </p:txBody>
      </p:sp>
    </p:spTree>
    <p:extLst>
      <p:ext uri="{BB962C8B-B14F-4D97-AF65-F5344CB8AC3E}">
        <p14:creationId xmlns:p14="http://schemas.microsoft.com/office/powerpoint/2010/main" val="370052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F8AD-AF51-4B35-B2FE-DB0036036745}"/>
              </a:ext>
            </a:extLst>
          </p:cNvPr>
          <p:cNvSpPr>
            <a:spLocks noGrp="1"/>
          </p:cNvSpPr>
          <p:nvPr>
            <p:ph type="title"/>
          </p:nvPr>
        </p:nvSpPr>
        <p:spPr/>
        <p:txBody>
          <a:bodyPr/>
          <a:lstStyle/>
          <a:p>
            <a:r>
              <a:rPr lang="en-US" dirty="0"/>
              <a:t>Agenda</a:t>
            </a:r>
          </a:p>
        </p:txBody>
      </p:sp>
      <p:sp>
        <p:nvSpPr>
          <p:cNvPr id="5" name="TextBox 4">
            <a:extLst>
              <a:ext uri="{FF2B5EF4-FFF2-40B4-BE49-F238E27FC236}">
                <a16:creationId xmlns:a16="http://schemas.microsoft.com/office/drawing/2014/main" id="{1FE3CDF6-61BB-40F6-957D-654BCEF8F1EC}"/>
              </a:ext>
            </a:extLst>
          </p:cNvPr>
          <p:cNvSpPr txBox="1"/>
          <p:nvPr/>
        </p:nvSpPr>
        <p:spPr>
          <a:xfrm>
            <a:off x="457200" y="1219200"/>
            <a:ext cx="8229600" cy="3785652"/>
          </a:xfrm>
          <a:prstGeom prst="rect">
            <a:avLst/>
          </a:prstGeom>
          <a:noFill/>
        </p:spPr>
        <p:txBody>
          <a:bodyPr wrap="square" rtlCol="0">
            <a:spAutoFit/>
          </a:bodyPr>
          <a:lstStyle/>
          <a:p>
            <a:pPr marL="457200" indent="-457200">
              <a:buFont typeface="+mj-lt"/>
              <a:buAutoNum type="arabicPeriod"/>
            </a:pPr>
            <a:r>
              <a:rPr lang="en-US" dirty="0"/>
              <a:t>A quick review of the role of JavaScript</a:t>
            </a:r>
          </a:p>
          <a:p>
            <a:pPr marL="457200" indent="-457200">
              <a:buFont typeface="+mj-lt"/>
              <a:buAutoNum type="arabicPeriod"/>
            </a:pPr>
            <a:endParaRPr lang="en-US" dirty="0"/>
          </a:p>
          <a:p>
            <a:pPr marL="457200" indent="-457200">
              <a:buFont typeface="+mj-lt"/>
              <a:buAutoNum type="arabicPeriod"/>
            </a:pPr>
            <a:r>
              <a:rPr lang="en-US" dirty="0"/>
              <a:t>An introduction to the developer console in Chrome</a:t>
            </a:r>
          </a:p>
          <a:p>
            <a:pPr marL="457200" indent="-457200">
              <a:buFont typeface="+mj-lt"/>
              <a:buAutoNum type="arabicPeriod"/>
            </a:pPr>
            <a:endParaRPr lang="en-US" dirty="0"/>
          </a:p>
          <a:p>
            <a:pPr marL="457200" indent="-457200">
              <a:buFont typeface="+mj-lt"/>
              <a:buAutoNum type="arabicPeriod"/>
            </a:pPr>
            <a:r>
              <a:rPr lang="en-US" dirty="0"/>
              <a:t>An introduction to variables, and two simple data types</a:t>
            </a:r>
          </a:p>
          <a:p>
            <a:pPr marL="457200" indent="-457200">
              <a:buFont typeface="+mj-lt"/>
              <a:buAutoNum type="arabicPeriod"/>
            </a:pPr>
            <a:endParaRPr lang="en-US" dirty="0"/>
          </a:p>
          <a:p>
            <a:pPr marL="457200" indent="-457200">
              <a:buFont typeface="+mj-lt"/>
              <a:buAutoNum type="arabicPeriod"/>
            </a:pPr>
            <a:r>
              <a:rPr lang="en-US" dirty="0"/>
              <a:t>Putting JavaScript to work doing some simple math</a:t>
            </a:r>
          </a:p>
          <a:p>
            <a:pPr marL="457200" indent="-457200">
              <a:buFont typeface="+mj-lt"/>
              <a:buAutoNum type="arabicPeriod"/>
            </a:pPr>
            <a:endParaRPr lang="en-US" dirty="0"/>
          </a:p>
          <a:p>
            <a:pPr marL="457200" indent="-457200">
              <a:buFont typeface="+mj-lt"/>
              <a:buAutoNum type="arabicPeriod"/>
            </a:pPr>
            <a:r>
              <a:rPr lang="en-US" dirty="0"/>
              <a:t>Making our output more readable with the </a:t>
            </a:r>
            <a:r>
              <a:rPr lang="en-US" dirty="0" err="1"/>
              <a:t>parseInt</a:t>
            </a:r>
            <a:r>
              <a:rPr lang="en-US" dirty="0"/>
              <a:t> function and the </a:t>
            </a:r>
            <a:r>
              <a:rPr lang="en-US" dirty="0" err="1"/>
              <a:t>toFixed</a:t>
            </a:r>
            <a:r>
              <a:rPr lang="en-US" dirty="0"/>
              <a:t> method</a:t>
            </a:r>
          </a:p>
        </p:txBody>
      </p:sp>
      <p:sp>
        <p:nvSpPr>
          <p:cNvPr id="6" name="Slide Number Placeholder 5">
            <a:extLst>
              <a:ext uri="{FF2B5EF4-FFF2-40B4-BE49-F238E27FC236}">
                <a16:creationId xmlns:a16="http://schemas.microsoft.com/office/drawing/2014/main" id="{2E6CB651-73B6-4ADC-A976-0DE40A1F18D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Tree>
    <p:extLst>
      <p:ext uri="{BB962C8B-B14F-4D97-AF65-F5344CB8AC3E}">
        <p14:creationId xmlns:p14="http://schemas.microsoft.com/office/powerpoint/2010/main" val="188912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3D10-D72F-492E-B320-A7037644470E}"/>
              </a:ext>
            </a:extLst>
          </p:cNvPr>
          <p:cNvSpPr>
            <a:spLocks noGrp="1"/>
          </p:cNvSpPr>
          <p:nvPr>
            <p:ph type="title"/>
          </p:nvPr>
        </p:nvSpPr>
        <p:spPr/>
        <p:txBody>
          <a:bodyPr/>
          <a:lstStyle/>
          <a:p>
            <a:r>
              <a:rPr lang="en-US" dirty="0"/>
              <a:t>The role of JavaScript</a:t>
            </a:r>
          </a:p>
        </p:txBody>
      </p:sp>
      <p:graphicFrame>
        <p:nvGraphicFramePr>
          <p:cNvPr id="5" name="Diagram 4">
            <a:extLst>
              <a:ext uri="{FF2B5EF4-FFF2-40B4-BE49-F238E27FC236}">
                <a16:creationId xmlns:a16="http://schemas.microsoft.com/office/drawing/2014/main" id="{C8D41D19-4BCA-42BA-AF34-93750DAC4BDC}"/>
              </a:ext>
            </a:extLst>
          </p:cNvPr>
          <p:cNvGraphicFramePr/>
          <p:nvPr>
            <p:extLst>
              <p:ext uri="{D42A27DB-BD31-4B8C-83A1-F6EECF244321}">
                <p14:modId xmlns:p14="http://schemas.microsoft.com/office/powerpoint/2010/main" val="268327204"/>
              </p:ext>
            </p:extLst>
          </p:nvPr>
        </p:nvGraphicFramePr>
        <p:xfrm>
          <a:off x="304800" y="1219200"/>
          <a:ext cx="4419600" cy="3255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Brace 5">
            <a:extLst>
              <a:ext uri="{FF2B5EF4-FFF2-40B4-BE49-F238E27FC236}">
                <a16:creationId xmlns:a16="http://schemas.microsoft.com/office/drawing/2014/main" id="{6B7F2614-DFA9-4C2E-80FC-AFAF503A6113}"/>
              </a:ext>
            </a:extLst>
          </p:cNvPr>
          <p:cNvSpPr/>
          <p:nvPr/>
        </p:nvSpPr>
        <p:spPr bwMode="auto">
          <a:xfrm>
            <a:off x="4374930" y="1135258"/>
            <a:ext cx="698940" cy="3422933"/>
          </a:xfrm>
          <a:prstGeom prst="rightBrace">
            <a:avLst/>
          </a:prstGeom>
          <a:solidFill>
            <a:schemeClr val="bg1"/>
          </a:solid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7" name="Title 1">
            <a:extLst>
              <a:ext uri="{FF2B5EF4-FFF2-40B4-BE49-F238E27FC236}">
                <a16:creationId xmlns:a16="http://schemas.microsoft.com/office/drawing/2014/main" id="{E66E6E77-2DED-4D05-9528-59CC093A5B29}"/>
              </a:ext>
            </a:extLst>
          </p:cNvPr>
          <p:cNvSpPr txBox="1">
            <a:spLocks/>
          </p:cNvSpPr>
          <p:nvPr/>
        </p:nvSpPr>
        <p:spPr bwMode="auto">
          <a:xfrm>
            <a:off x="5257800" y="1512332"/>
            <a:ext cx="32004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JavaScript is a general purpose language.   </a:t>
            </a:r>
            <a:br>
              <a:rPr lang="en-US" b="0" kern="0" dirty="0"/>
            </a:br>
            <a:br>
              <a:rPr lang="en-US" b="0" kern="0" dirty="0"/>
            </a:br>
            <a:r>
              <a:rPr lang="en-US" b="0" kern="0" dirty="0"/>
              <a:t>It can be used to manipulate the HTML and CSS in the browser in response to an event.</a:t>
            </a:r>
          </a:p>
        </p:txBody>
      </p:sp>
      <p:sp>
        <p:nvSpPr>
          <p:cNvPr id="8" name="Title 1">
            <a:extLst>
              <a:ext uri="{FF2B5EF4-FFF2-40B4-BE49-F238E27FC236}">
                <a16:creationId xmlns:a16="http://schemas.microsoft.com/office/drawing/2014/main" id="{1559206A-6979-4869-9668-77BE9A0CEA2E}"/>
              </a:ext>
            </a:extLst>
          </p:cNvPr>
          <p:cNvSpPr txBox="1">
            <a:spLocks/>
          </p:cNvSpPr>
          <p:nvPr/>
        </p:nvSpPr>
        <p:spPr bwMode="auto">
          <a:xfrm>
            <a:off x="685800" y="4813518"/>
            <a:ext cx="77724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But today … we are going to just focus on JavaScript itself, separating it from HTML and CSS as much as possible.</a:t>
            </a:r>
          </a:p>
        </p:txBody>
      </p:sp>
      <p:sp>
        <p:nvSpPr>
          <p:cNvPr id="9" name="Slide Number Placeholder 8">
            <a:extLst>
              <a:ext uri="{FF2B5EF4-FFF2-40B4-BE49-F238E27FC236}">
                <a16:creationId xmlns:a16="http://schemas.microsoft.com/office/drawing/2014/main" id="{57B26C1D-177E-406A-A62D-57B52F1FA01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spTree>
    <p:extLst>
      <p:ext uri="{BB962C8B-B14F-4D97-AF65-F5344CB8AC3E}">
        <p14:creationId xmlns:p14="http://schemas.microsoft.com/office/powerpoint/2010/main" val="77442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EF45-59BC-4B5D-B14F-86342B81D3A1}"/>
              </a:ext>
            </a:extLst>
          </p:cNvPr>
          <p:cNvSpPr>
            <a:spLocks noGrp="1"/>
          </p:cNvSpPr>
          <p:nvPr>
            <p:ph type="title"/>
          </p:nvPr>
        </p:nvSpPr>
        <p:spPr/>
        <p:txBody>
          <a:bodyPr/>
          <a:lstStyle/>
          <a:p>
            <a:r>
              <a:rPr lang="en-US" dirty="0"/>
              <a:t>The developer console</a:t>
            </a:r>
          </a:p>
        </p:txBody>
      </p:sp>
      <p:pic>
        <p:nvPicPr>
          <p:cNvPr id="6" name="Picture 5">
            <a:extLst>
              <a:ext uri="{FF2B5EF4-FFF2-40B4-BE49-F238E27FC236}">
                <a16:creationId xmlns:a16="http://schemas.microsoft.com/office/drawing/2014/main" id="{DD86FD08-E279-45B5-9AE0-279607D33B3F}"/>
              </a:ext>
            </a:extLst>
          </p:cNvPr>
          <p:cNvPicPr>
            <a:picLocks noChangeAspect="1"/>
          </p:cNvPicPr>
          <p:nvPr/>
        </p:nvPicPr>
        <p:blipFill rotWithShape="1">
          <a:blip r:embed="rId2"/>
          <a:srcRect b="58945"/>
          <a:stretch/>
        </p:blipFill>
        <p:spPr>
          <a:xfrm>
            <a:off x="304800" y="990600"/>
            <a:ext cx="7195488" cy="1981200"/>
          </a:xfrm>
          <a:prstGeom prst="rect">
            <a:avLst/>
          </a:prstGeom>
        </p:spPr>
      </p:pic>
      <p:sp>
        <p:nvSpPr>
          <p:cNvPr id="7" name="TextBox 6">
            <a:extLst>
              <a:ext uri="{FF2B5EF4-FFF2-40B4-BE49-F238E27FC236}">
                <a16:creationId xmlns:a16="http://schemas.microsoft.com/office/drawing/2014/main" id="{F89C9EE2-A9FB-46A4-946A-7BA2595FC0CF}"/>
              </a:ext>
            </a:extLst>
          </p:cNvPr>
          <p:cNvSpPr txBox="1"/>
          <p:nvPr/>
        </p:nvSpPr>
        <p:spPr>
          <a:xfrm>
            <a:off x="304800" y="2895600"/>
            <a:ext cx="5562600" cy="1200329"/>
          </a:xfrm>
          <a:prstGeom prst="rect">
            <a:avLst/>
          </a:prstGeom>
          <a:noFill/>
        </p:spPr>
        <p:txBody>
          <a:bodyPr wrap="square" rtlCol="0">
            <a:spAutoFit/>
          </a:bodyPr>
          <a:lstStyle/>
          <a:p>
            <a:r>
              <a:rPr lang="en-US" dirty="0"/>
              <a:t>When you preview </a:t>
            </a:r>
            <a:r>
              <a:rPr lang="en-US" dirty="0" err="1"/>
              <a:t>intro_js</a:t>
            </a:r>
            <a:r>
              <a:rPr lang="en-US" dirty="0"/>
              <a:t>/index.html all you will see is a message that says “See the web developer console.</a:t>
            </a:r>
          </a:p>
        </p:txBody>
      </p:sp>
      <p:cxnSp>
        <p:nvCxnSpPr>
          <p:cNvPr id="9" name="Straight Arrow Connector 8">
            <a:extLst>
              <a:ext uri="{FF2B5EF4-FFF2-40B4-BE49-F238E27FC236}">
                <a16:creationId xmlns:a16="http://schemas.microsoft.com/office/drawing/2014/main" id="{35C067EB-4E79-4E0E-8F2B-8276C39A9917}"/>
              </a:ext>
            </a:extLst>
          </p:cNvPr>
          <p:cNvCxnSpPr>
            <a:cxnSpLocks/>
          </p:cNvCxnSpPr>
          <p:nvPr/>
        </p:nvCxnSpPr>
        <p:spPr bwMode="auto">
          <a:xfrm flipV="1">
            <a:off x="6019800" y="2133600"/>
            <a:ext cx="1143000" cy="2286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3" name="TextBox 12">
            <a:extLst>
              <a:ext uri="{FF2B5EF4-FFF2-40B4-BE49-F238E27FC236}">
                <a16:creationId xmlns:a16="http://schemas.microsoft.com/office/drawing/2014/main" id="{B8E64556-66C4-4467-92F2-0A3EC13CAF84}"/>
              </a:ext>
            </a:extLst>
          </p:cNvPr>
          <p:cNvSpPr txBox="1"/>
          <p:nvPr/>
        </p:nvSpPr>
        <p:spPr>
          <a:xfrm>
            <a:off x="304800" y="4419600"/>
            <a:ext cx="8305800" cy="830997"/>
          </a:xfrm>
          <a:prstGeom prst="rect">
            <a:avLst/>
          </a:prstGeom>
          <a:noFill/>
        </p:spPr>
        <p:txBody>
          <a:bodyPr wrap="square" rtlCol="0">
            <a:spAutoFit/>
          </a:bodyPr>
          <a:lstStyle/>
          <a:p>
            <a:r>
              <a:rPr lang="en-US" dirty="0"/>
              <a:t>Assuming you are using Chrome (and you should be!) click on the three dot icon, “More Tools” and “Developer tools”.</a:t>
            </a:r>
          </a:p>
        </p:txBody>
      </p:sp>
      <p:sp>
        <p:nvSpPr>
          <p:cNvPr id="5" name="Slide Number Placeholder 4">
            <a:extLst>
              <a:ext uri="{FF2B5EF4-FFF2-40B4-BE49-F238E27FC236}">
                <a16:creationId xmlns:a16="http://schemas.microsoft.com/office/drawing/2014/main" id="{31EAD573-1212-4CA4-9F6B-F8B82CFDF73F}"/>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spTree>
    <p:extLst>
      <p:ext uri="{BB962C8B-B14F-4D97-AF65-F5344CB8AC3E}">
        <p14:creationId xmlns:p14="http://schemas.microsoft.com/office/powerpoint/2010/main" val="112202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EF45-59BC-4B5D-B14F-86342B81D3A1}"/>
              </a:ext>
            </a:extLst>
          </p:cNvPr>
          <p:cNvSpPr>
            <a:spLocks noGrp="1"/>
          </p:cNvSpPr>
          <p:nvPr>
            <p:ph type="title"/>
          </p:nvPr>
        </p:nvSpPr>
        <p:spPr/>
        <p:txBody>
          <a:bodyPr/>
          <a:lstStyle/>
          <a:p>
            <a:r>
              <a:rPr lang="en-US" dirty="0"/>
              <a:t>The developer console </a:t>
            </a:r>
            <a:r>
              <a:rPr lang="en-US" sz="2000" dirty="0"/>
              <a:t>(2)</a:t>
            </a:r>
            <a:endParaRPr lang="en-US" dirty="0"/>
          </a:p>
        </p:txBody>
      </p:sp>
      <p:pic>
        <p:nvPicPr>
          <p:cNvPr id="5" name="Picture 4">
            <a:extLst>
              <a:ext uri="{FF2B5EF4-FFF2-40B4-BE49-F238E27FC236}">
                <a16:creationId xmlns:a16="http://schemas.microsoft.com/office/drawing/2014/main" id="{74A6D33F-6962-4C7D-B8B2-455FA60EEBAF}"/>
              </a:ext>
            </a:extLst>
          </p:cNvPr>
          <p:cNvPicPr>
            <a:picLocks noChangeAspect="1"/>
          </p:cNvPicPr>
          <p:nvPr/>
        </p:nvPicPr>
        <p:blipFill>
          <a:blip r:embed="rId2"/>
          <a:stretch>
            <a:fillRect/>
          </a:stretch>
        </p:blipFill>
        <p:spPr>
          <a:xfrm>
            <a:off x="355838" y="1140218"/>
            <a:ext cx="8432323" cy="2267011"/>
          </a:xfrm>
          <a:prstGeom prst="rect">
            <a:avLst/>
          </a:prstGeom>
        </p:spPr>
      </p:pic>
      <p:cxnSp>
        <p:nvCxnSpPr>
          <p:cNvPr id="10" name="Straight Arrow Connector 9">
            <a:extLst>
              <a:ext uri="{FF2B5EF4-FFF2-40B4-BE49-F238E27FC236}">
                <a16:creationId xmlns:a16="http://schemas.microsoft.com/office/drawing/2014/main" id="{5FD04668-D5C7-4E15-A70F-BC7EB20C52D7}"/>
              </a:ext>
            </a:extLst>
          </p:cNvPr>
          <p:cNvCxnSpPr>
            <a:cxnSpLocks/>
          </p:cNvCxnSpPr>
          <p:nvPr/>
        </p:nvCxnSpPr>
        <p:spPr bwMode="auto">
          <a:xfrm flipH="1" flipV="1">
            <a:off x="5105400" y="2769506"/>
            <a:ext cx="381000" cy="81189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CF2304AB-640C-4FE7-B23D-0C34DDB663CF}"/>
              </a:ext>
            </a:extLst>
          </p:cNvPr>
          <p:cNvSpPr txBox="1"/>
          <p:nvPr/>
        </p:nvSpPr>
        <p:spPr>
          <a:xfrm>
            <a:off x="3808412" y="3709247"/>
            <a:ext cx="5183188" cy="2308324"/>
          </a:xfrm>
          <a:prstGeom prst="rect">
            <a:avLst/>
          </a:prstGeom>
          <a:solidFill>
            <a:schemeClr val="bg1">
              <a:lumMod val="95000"/>
            </a:schemeClr>
          </a:solidFill>
        </p:spPr>
        <p:txBody>
          <a:bodyPr wrap="square" rtlCol="0">
            <a:spAutoFit/>
          </a:bodyPr>
          <a:lstStyle/>
          <a:p>
            <a:r>
              <a:rPr lang="en-US" dirty="0"/>
              <a:t>Now we can see a place were JavaScript writes out content.  The console! This text was generated by the JavaScript command:</a:t>
            </a:r>
          </a:p>
          <a:p>
            <a:r>
              <a:rPr lang="en-US" dirty="0"/>
              <a:t>console.log(“hello world”);</a:t>
            </a:r>
          </a:p>
          <a:p>
            <a:r>
              <a:rPr lang="en-US" dirty="0"/>
              <a:t>  </a:t>
            </a:r>
          </a:p>
        </p:txBody>
      </p:sp>
      <p:cxnSp>
        <p:nvCxnSpPr>
          <p:cNvPr id="15" name="Straight Arrow Connector 14">
            <a:extLst>
              <a:ext uri="{FF2B5EF4-FFF2-40B4-BE49-F238E27FC236}">
                <a16:creationId xmlns:a16="http://schemas.microsoft.com/office/drawing/2014/main" id="{1ED4F19E-2548-4B8A-9BC4-46BBAEC23B36}"/>
              </a:ext>
            </a:extLst>
          </p:cNvPr>
          <p:cNvCxnSpPr>
            <a:cxnSpLocks/>
          </p:cNvCxnSpPr>
          <p:nvPr/>
        </p:nvCxnSpPr>
        <p:spPr bwMode="auto">
          <a:xfrm flipV="1">
            <a:off x="1143000" y="2295494"/>
            <a:ext cx="533401" cy="124236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F75561AA-04A5-4219-9F85-FD52E868AF32}"/>
              </a:ext>
            </a:extLst>
          </p:cNvPr>
          <p:cNvSpPr txBox="1"/>
          <p:nvPr/>
        </p:nvSpPr>
        <p:spPr>
          <a:xfrm>
            <a:off x="152400" y="3602112"/>
            <a:ext cx="3429000" cy="1938992"/>
          </a:xfrm>
          <a:prstGeom prst="rect">
            <a:avLst/>
          </a:prstGeom>
          <a:solidFill>
            <a:schemeClr val="bg1">
              <a:lumMod val="95000"/>
            </a:schemeClr>
          </a:solidFill>
        </p:spPr>
        <p:txBody>
          <a:bodyPr wrap="square" rtlCol="0">
            <a:spAutoFit/>
          </a:bodyPr>
          <a:lstStyle/>
          <a:p>
            <a:r>
              <a:rPr lang="en-US" dirty="0"/>
              <a:t>We have already started thinking about the HTML that our JavaScript can manipulate…. But </a:t>
            </a:r>
            <a:r>
              <a:rPr lang="en-US" b="1" i="1" dirty="0"/>
              <a:t>not today!</a:t>
            </a:r>
          </a:p>
        </p:txBody>
      </p:sp>
      <p:sp>
        <p:nvSpPr>
          <p:cNvPr id="6" name="Slide Number Placeholder 5">
            <a:extLst>
              <a:ext uri="{FF2B5EF4-FFF2-40B4-BE49-F238E27FC236}">
                <a16:creationId xmlns:a16="http://schemas.microsoft.com/office/drawing/2014/main" id="{B87430D9-ECF8-4189-AEEF-A7FE83319F48}"/>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spTree>
    <p:extLst>
      <p:ext uri="{BB962C8B-B14F-4D97-AF65-F5344CB8AC3E}">
        <p14:creationId xmlns:p14="http://schemas.microsoft.com/office/powerpoint/2010/main" val="11688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7505-94B6-4B71-A0EC-0EB7CC508C34}"/>
              </a:ext>
            </a:extLst>
          </p:cNvPr>
          <p:cNvSpPr>
            <a:spLocks noGrp="1"/>
          </p:cNvSpPr>
          <p:nvPr>
            <p:ph type="title"/>
          </p:nvPr>
        </p:nvSpPr>
        <p:spPr/>
        <p:txBody>
          <a:bodyPr/>
          <a:lstStyle/>
          <a:p>
            <a:r>
              <a:rPr lang="en-US" dirty="0"/>
              <a:t>Before we begin - a quick look at the code</a:t>
            </a:r>
          </a:p>
        </p:txBody>
      </p:sp>
      <p:sp>
        <p:nvSpPr>
          <p:cNvPr id="5" name="Rectangle 4">
            <a:extLst>
              <a:ext uri="{FF2B5EF4-FFF2-40B4-BE49-F238E27FC236}">
                <a16:creationId xmlns:a16="http://schemas.microsoft.com/office/drawing/2014/main" id="{AAD0DCD0-6834-48F9-A475-4EB3DD3CA08E}"/>
              </a:ext>
            </a:extLst>
          </p:cNvPr>
          <p:cNvSpPr/>
          <p:nvPr/>
        </p:nvSpPr>
        <p:spPr>
          <a:xfrm>
            <a:off x="228600" y="895650"/>
            <a:ext cx="8382000" cy="4832092"/>
          </a:xfrm>
          <a:prstGeom prst="rect">
            <a:avLst/>
          </a:prstGeom>
        </p:spPr>
        <p:txBody>
          <a:bodyPr wrap="square">
            <a:spAutoFit/>
          </a:bodyPr>
          <a:lstStyle/>
          <a:p>
            <a:r>
              <a:rPr lang="en-US" sz="1100" dirty="0">
                <a:solidFill>
                  <a:srgbClr val="800000"/>
                </a:solidFill>
                <a:latin typeface="Consolas" panose="020B0609020204030204" pitchFamily="49" charset="0"/>
              </a:rPr>
              <a:t>&lt;!DOCTYPE</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html</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&lt;html</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lang</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a:t>
            </a:r>
            <a:r>
              <a:rPr lang="en-US" sz="1100" dirty="0" err="1">
                <a:solidFill>
                  <a:srgbClr val="0000FF"/>
                </a:solidFill>
                <a:latin typeface="Consolas" panose="020B0609020204030204" pitchFamily="49" charset="0"/>
              </a:rPr>
              <a:t>en</a:t>
            </a:r>
            <a:r>
              <a:rPr lang="en-US" sz="1100" dirty="0">
                <a:solidFill>
                  <a:srgbClr val="0000FF"/>
                </a:solidFill>
                <a:latin typeface="Consolas" panose="020B0609020204030204" pitchFamily="49" charset="0"/>
              </a:rPr>
              <a:t>"</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&lt;head&gt;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&lt;meta</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charset</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"utf-8"</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&lt;meta</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name</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"viewport"</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content</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"width=device-width, initial-scale=1"</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008000"/>
                </a:solidFill>
                <a:latin typeface="Consolas" panose="020B0609020204030204" pitchFamily="49" charset="0"/>
              </a:rPr>
              <a:t>&lt;!-- Bootstrap 4 References --&gt;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&lt;link</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rel</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"stylesheet"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href</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"https://maxcdn.bootstrapcdn.com/bootstrap/4.1.3/</a:t>
            </a:r>
            <a:r>
              <a:rPr lang="en-US" sz="1100" dirty="0" err="1">
                <a:solidFill>
                  <a:srgbClr val="0000FF"/>
                </a:solidFill>
                <a:latin typeface="Consolas" panose="020B0609020204030204" pitchFamily="49" charset="0"/>
              </a:rPr>
              <a:t>css</a:t>
            </a:r>
            <a:r>
              <a:rPr lang="en-US" sz="1100" dirty="0">
                <a:solidFill>
                  <a:srgbClr val="0000FF"/>
                </a:solidFill>
                <a:latin typeface="Consolas" panose="020B0609020204030204" pitchFamily="49" charset="0"/>
              </a:rPr>
              <a:t>/bootstrap.min.css"</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"https://ajax.googleapis.com/ajax/libs/</a:t>
            </a:r>
            <a:r>
              <a:rPr lang="en-US" sz="1100" dirty="0" err="1">
                <a:solidFill>
                  <a:srgbClr val="0000FF"/>
                </a:solidFill>
                <a:latin typeface="Consolas" panose="020B0609020204030204" pitchFamily="49" charset="0"/>
              </a:rPr>
              <a:t>jquery</a:t>
            </a:r>
            <a:r>
              <a:rPr lang="en-US" sz="1100" dirty="0">
                <a:solidFill>
                  <a:srgbClr val="0000FF"/>
                </a:solidFill>
                <a:latin typeface="Consolas" panose="020B0609020204030204" pitchFamily="49" charset="0"/>
              </a:rPr>
              <a:t>/3.3.1/jquery.min.js"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"https://cdnjs.cloudflare.com/ajax/libs/popper.js/1.14.3/</a:t>
            </a:r>
            <a:r>
              <a:rPr lang="en-US" sz="1100" dirty="0" err="1">
                <a:solidFill>
                  <a:srgbClr val="0000FF"/>
                </a:solidFill>
                <a:latin typeface="Consolas" panose="020B0609020204030204" pitchFamily="49" charset="0"/>
              </a:rPr>
              <a:t>umd</a:t>
            </a:r>
            <a:r>
              <a:rPr lang="en-US" sz="1100" dirty="0">
                <a:solidFill>
                  <a:srgbClr val="0000FF"/>
                </a:solidFill>
                <a:latin typeface="Consolas" panose="020B0609020204030204" pitchFamily="49" charset="0"/>
              </a:rPr>
              <a:t>/popper.min.js"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"https://maxcdn.bootstrapcdn.com/bootstrap/4.1.3/</a:t>
            </a:r>
            <a:r>
              <a:rPr lang="en-US" sz="1100" dirty="0" err="1">
                <a:solidFill>
                  <a:srgbClr val="0000FF"/>
                </a:solidFill>
                <a:latin typeface="Consolas" panose="020B0609020204030204" pitchFamily="49" charset="0"/>
              </a:rPr>
              <a:t>js</a:t>
            </a:r>
            <a:r>
              <a:rPr lang="en-US" sz="1100" dirty="0">
                <a:solidFill>
                  <a:srgbClr val="0000FF"/>
                </a:solidFill>
                <a:latin typeface="Consolas" panose="020B0609020204030204" pitchFamily="49" charset="0"/>
              </a:rPr>
              <a:t>/bootstrap.min.js"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008000"/>
                </a:solidFill>
                <a:latin typeface="Consolas" panose="020B0609020204030204" pitchFamily="49" charset="0"/>
              </a:rPr>
              <a:t>&lt;!-- Link to FontAwesome --&gt;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&lt;link</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rel</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"stylesheet"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href</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"https://stackpath.bootstrapcdn.com/font-awesome/4.7.0/</a:t>
            </a:r>
            <a:r>
              <a:rPr lang="en-US" sz="1100" dirty="0" err="1">
                <a:solidFill>
                  <a:srgbClr val="0000FF"/>
                </a:solidFill>
                <a:latin typeface="Consolas" panose="020B0609020204030204" pitchFamily="49" charset="0"/>
              </a:rPr>
              <a:t>css</a:t>
            </a:r>
            <a:r>
              <a:rPr lang="en-US" sz="1100" dirty="0">
                <a:solidFill>
                  <a:srgbClr val="0000FF"/>
                </a:solidFill>
                <a:latin typeface="Consolas" panose="020B0609020204030204" pitchFamily="49" charset="0"/>
              </a:rPr>
              <a:t>/font-awesome.min.css"</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br>
              <a:rPr lang="en-US" sz="1100" dirty="0">
                <a:solidFill>
                  <a:srgbClr val="000000"/>
                </a:solidFill>
                <a:latin typeface="Consolas" panose="020B0609020204030204" pitchFamily="49" charset="0"/>
              </a:rPr>
            </a:br>
            <a:r>
              <a:rPr lang="en-US" sz="1100" dirty="0">
                <a:solidFill>
                  <a:srgbClr val="800000"/>
                </a:solidFill>
                <a:latin typeface="Consolas" panose="020B0609020204030204" pitchFamily="49" charset="0"/>
              </a:rPr>
              <a:t>&lt;title&gt;</a:t>
            </a:r>
            <a:r>
              <a:rPr lang="en-US" sz="1100" dirty="0">
                <a:solidFill>
                  <a:srgbClr val="000000"/>
                </a:solidFill>
                <a:latin typeface="Consolas" panose="020B0609020204030204" pitchFamily="49" charset="0"/>
              </a:rPr>
              <a:t>Simple JavaScript Demo</a:t>
            </a:r>
            <a:r>
              <a:rPr lang="en-US" sz="1100" dirty="0">
                <a:solidFill>
                  <a:srgbClr val="800000"/>
                </a:solidFill>
                <a:latin typeface="Consolas" panose="020B0609020204030204" pitchFamily="49" charset="0"/>
              </a:rPr>
              <a:t>&lt;/title&gt;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&lt;/head&gt;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&lt;body&gt;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&lt;p&gt;</a:t>
            </a:r>
            <a:r>
              <a:rPr lang="en-US" sz="1100" dirty="0">
                <a:solidFill>
                  <a:srgbClr val="000000"/>
                </a:solidFill>
                <a:latin typeface="Consolas" panose="020B0609020204030204" pitchFamily="49" charset="0"/>
              </a:rPr>
              <a:t>See the web developer console.</a:t>
            </a:r>
            <a:r>
              <a:rPr lang="en-US" sz="1100" dirty="0">
                <a:solidFill>
                  <a:srgbClr val="800000"/>
                </a:solidFill>
                <a:latin typeface="Consolas" panose="020B0609020204030204" pitchFamily="49" charset="0"/>
              </a:rPr>
              <a:t>&lt;/p&gt;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&lt;/body&gt;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&lt;script&gt;</a:t>
            </a:r>
            <a:endParaRPr lang="en-US" sz="1100" dirty="0">
              <a:solidFill>
                <a:srgbClr val="000000"/>
              </a:solidFill>
              <a:latin typeface="Consolas" panose="020B0609020204030204" pitchFamily="49" charset="0"/>
            </a:endParaRPr>
          </a:p>
          <a:p>
            <a:r>
              <a:rPr lang="en-US" sz="1100" dirty="0">
                <a:solidFill>
                  <a:srgbClr val="A31515"/>
                </a:solidFill>
                <a:latin typeface="Consolas" panose="020B0609020204030204" pitchFamily="49" charset="0"/>
              </a:rPr>
              <a:t>"use strict"</a:t>
            </a:r>
            <a:r>
              <a:rPr lang="en-US" sz="1100" dirty="0">
                <a:solidFill>
                  <a:srgbClr val="000000"/>
                </a:solidFill>
                <a:latin typeface="Consolas" panose="020B0609020204030204" pitchFamily="49" charset="0"/>
              </a:rPr>
              <a:t>;</a:t>
            </a:r>
          </a:p>
          <a:p>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some simple examples based on the material covered in class */</a:t>
            </a:r>
            <a:endParaRPr lang="en-US" sz="1100" dirty="0">
              <a:solidFill>
                <a:srgbClr val="000000"/>
              </a:solidFill>
              <a:latin typeface="Consolas" panose="020B0609020204030204" pitchFamily="49" charset="0"/>
            </a:endParaRPr>
          </a:p>
          <a:p>
            <a:br>
              <a:rPr lang="en-US" sz="1100" dirty="0">
                <a:solidFill>
                  <a:srgbClr val="000000"/>
                </a:solidFill>
                <a:latin typeface="Consolas" panose="020B0609020204030204" pitchFamily="49" charset="0"/>
              </a:rPr>
            </a:br>
            <a:r>
              <a:rPr lang="en-US" sz="1100" dirty="0">
                <a:solidFill>
                  <a:srgbClr val="000000"/>
                </a:solidFill>
                <a:latin typeface="Consolas" panose="020B0609020204030204" pitchFamily="49" charset="0"/>
              </a:rPr>
              <a:t>console.log(</a:t>
            </a:r>
            <a:r>
              <a:rPr lang="en-US" sz="1100" dirty="0">
                <a:solidFill>
                  <a:srgbClr val="A31515"/>
                </a:solidFill>
                <a:latin typeface="Consolas" panose="020B0609020204030204" pitchFamily="49" charset="0"/>
              </a:rPr>
              <a:t>"hello world"</a:t>
            </a:r>
            <a:r>
              <a:rPr lang="en-US" sz="1100" dirty="0">
                <a:solidFill>
                  <a:srgbClr val="000000"/>
                </a:solidFill>
                <a:latin typeface="Consolas" panose="020B0609020204030204" pitchFamily="49" charset="0"/>
              </a:rPr>
              <a:t>);</a:t>
            </a:r>
          </a:p>
          <a:p>
            <a:br>
              <a:rPr lang="en-US" sz="1100" dirty="0">
                <a:solidFill>
                  <a:srgbClr val="000000"/>
                </a:solidFill>
                <a:latin typeface="Consolas" panose="020B0609020204030204" pitchFamily="49" charset="0"/>
              </a:rPr>
            </a:br>
            <a:r>
              <a:rPr lang="en-US" sz="1100" dirty="0">
                <a:solidFill>
                  <a:srgbClr val="800000"/>
                </a:solidFill>
                <a:latin typeface="Consolas" panose="020B0609020204030204" pitchFamily="49" charset="0"/>
              </a:rPr>
              <a: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&lt;/html&gt;</a:t>
            </a:r>
            <a:endParaRPr lang="en-US" sz="1100" dirty="0">
              <a:solidFill>
                <a:srgbClr val="000000"/>
              </a:solidFill>
              <a:latin typeface="Consolas" panose="020B0609020204030204" pitchFamily="49" charset="0"/>
            </a:endParaRPr>
          </a:p>
        </p:txBody>
      </p:sp>
      <p:sp>
        <p:nvSpPr>
          <p:cNvPr id="6" name="TextBox 5">
            <a:extLst>
              <a:ext uri="{FF2B5EF4-FFF2-40B4-BE49-F238E27FC236}">
                <a16:creationId xmlns:a16="http://schemas.microsoft.com/office/drawing/2014/main" id="{41760A6A-3038-4866-897C-8791EC9CA294}"/>
              </a:ext>
            </a:extLst>
          </p:cNvPr>
          <p:cNvSpPr txBox="1"/>
          <p:nvPr/>
        </p:nvSpPr>
        <p:spPr>
          <a:xfrm>
            <a:off x="5562600" y="960981"/>
            <a:ext cx="3429000" cy="923330"/>
          </a:xfrm>
          <a:prstGeom prst="rect">
            <a:avLst/>
          </a:prstGeom>
          <a:solidFill>
            <a:schemeClr val="bg1">
              <a:lumMod val="95000"/>
            </a:schemeClr>
          </a:solidFill>
        </p:spPr>
        <p:txBody>
          <a:bodyPr wrap="square" rtlCol="0">
            <a:spAutoFit/>
          </a:bodyPr>
          <a:lstStyle/>
          <a:p>
            <a:r>
              <a:rPr lang="en-US" sz="1800" dirty="0"/>
              <a:t>The Bootstrap and </a:t>
            </a:r>
            <a:r>
              <a:rPr lang="en-US" sz="1800" dirty="0" err="1"/>
              <a:t>FontAwesome</a:t>
            </a:r>
            <a:r>
              <a:rPr lang="en-US" sz="1800" dirty="0"/>
              <a:t> portions are standard for this class.  You don’t need to memorize those!</a:t>
            </a:r>
          </a:p>
        </p:txBody>
      </p:sp>
      <p:cxnSp>
        <p:nvCxnSpPr>
          <p:cNvPr id="8" name="Straight Arrow Connector 7">
            <a:extLst>
              <a:ext uri="{FF2B5EF4-FFF2-40B4-BE49-F238E27FC236}">
                <a16:creationId xmlns:a16="http://schemas.microsoft.com/office/drawing/2014/main" id="{E3E92AE8-7FFB-455D-B6B8-567A9F2836EF}"/>
              </a:ext>
            </a:extLst>
          </p:cNvPr>
          <p:cNvCxnSpPr>
            <a:cxnSpLocks/>
          </p:cNvCxnSpPr>
          <p:nvPr/>
        </p:nvCxnSpPr>
        <p:spPr bwMode="auto">
          <a:xfrm flipH="1">
            <a:off x="2971800" y="1219200"/>
            <a:ext cx="2514600" cy="665112"/>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913277D6-7428-4BBE-BC9C-E16E18CBDF83}"/>
              </a:ext>
            </a:extLst>
          </p:cNvPr>
          <p:cNvCxnSpPr>
            <a:cxnSpLocks/>
          </p:cNvCxnSpPr>
          <p:nvPr/>
        </p:nvCxnSpPr>
        <p:spPr bwMode="auto">
          <a:xfrm flipH="1">
            <a:off x="2667000" y="1600200"/>
            <a:ext cx="2819400" cy="1143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7" name="Slide Number Placeholder 6">
            <a:extLst>
              <a:ext uri="{FF2B5EF4-FFF2-40B4-BE49-F238E27FC236}">
                <a16:creationId xmlns:a16="http://schemas.microsoft.com/office/drawing/2014/main" id="{4A852208-46EC-43C5-B73A-E1E9B102E26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spTree>
    <p:extLst>
      <p:ext uri="{BB962C8B-B14F-4D97-AF65-F5344CB8AC3E}">
        <p14:creationId xmlns:p14="http://schemas.microsoft.com/office/powerpoint/2010/main" val="72432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7505-94B6-4B71-A0EC-0EB7CC508C34}"/>
              </a:ext>
            </a:extLst>
          </p:cNvPr>
          <p:cNvSpPr>
            <a:spLocks noGrp="1"/>
          </p:cNvSpPr>
          <p:nvPr>
            <p:ph type="title"/>
          </p:nvPr>
        </p:nvSpPr>
        <p:spPr/>
        <p:txBody>
          <a:bodyPr/>
          <a:lstStyle/>
          <a:p>
            <a:r>
              <a:rPr lang="en-US" dirty="0"/>
              <a:t>Let’s zoom in…</a:t>
            </a:r>
          </a:p>
        </p:txBody>
      </p:sp>
      <p:sp>
        <p:nvSpPr>
          <p:cNvPr id="5" name="Rectangle 4">
            <a:extLst>
              <a:ext uri="{FF2B5EF4-FFF2-40B4-BE49-F238E27FC236}">
                <a16:creationId xmlns:a16="http://schemas.microsoft.com/office/drawing/2014/main" id="{AAD0DCD0-6834-48F9-A475-4EB3DD3CA08E}"/>
              </a:ext>
            </a:extLst>
          </p:cNvPr>
          <p:cNvSpPr/>
          <p:nvPr/>
        </p:nvSpPr>
        <p:spPr>
          <a:xfrm>
            <a:off x="304800" y="997989"/>
            <a:ext cx="8382000" cy="2585323"/>
          </a:xfrm>
          <a:prstGeom prst="rect">
            <a:avLst/>
          </a:prstGeom>
        </p:spPr>
        <p:txBody>
          <a:bodyPr wrap="square">
            <a:spAutoFit/>
          </a:bodyPr>
          <a:lstStyle/>
          <a:p>
            <a:r>
              <a:rPr lang="en-US" sz="1800" dirty="0">
                <a:solidFill>
                  <a:srgbClr val="800000"/>
                </a:solidFill>
                <a:latin typeface="Consolas" panose="020B0609020204030204" pitchFamily="49" charset="0"/>
              </a:rPr>
              <a:t>&lt;script&gt;</a:t>
            </a:r>
            <a:endParaRPr lang="en-US" sz="1800" dirty="0">
              <a:solidFill>
                <a:srgbClr val="000000"/>
              </a:solidFill>
              <a:latin typeface="Consolas" panose="020B0609020204030204" pitchFamily="49" charset="0"/>
            </a:endParaRPr>
          </a:p>
          <a:p>
            <a:r>
              <a:rPr lang="en-US" sz="1800" dirty="0">
                <a:solidFill>
                  <a:srgbClr val="A31515"/>
                </a:solidFill>
                <a:latin typeface="Consolas" panose="020B0609020204030204" pitchFamily="49" charset="0"/>
              </a:rPr>
              <a:t>"use strict"</a:t>
            </a:r>
            <a:r>
              <a:rPr lang="en-US" sz="1800" dirty="0">
                <a:solidFill>
                  <a:srgbClr val="000000"/>
                </a:solidFill>
                <a:latin typeface="Consolas" panose="020B0609020204030204" pitchFamily="49" charset="0"/>
              </a:rPr>
              <a:t>;</a:t>
            </a:r>
          </a:p>
          <a:p>
            <a:br>
              <a:rPr lang="en-US" sz="1800" dirty="0">
                <a:solidFill>
                  <a:srgbClr val="000000"/>
                </a:solidFill>
                <a:latin typeface="Consolas" panose="020B0609020204030204" pitchFamily="49" charset="0"/>
              </a:rPr>
            </a:br>
            <a:r>
              <a:rPr lang="en-US" sz="1800" dirty="0">
                <a:solidFill>
                  <a:srgbClr val="008000"/>
                </a:solidFill>
                <a:latin typeface="Consolas" panose="020B0609020204030204" pitchFamily="49" charset="0"/>
              </a:rPr>
              <a:t>/* some simple examples based on the material covered in class */</a:t>
            </a:r>
            <a:endParaRPr lang="en-US" sz="1800" dirty="0">
              <a:solidFill>
                <a:srgbClr val="000000"/>
              </a:solidFill>
              <a:latin typeface="Consolas" panose="020B0609020204030204" pitchFamily="49" charset="0"/>
            </a:endParaRPr>
          </a:p>
          <a:p>
            <a:br>
              <a:rPr lang="en-US" sz="1800" dirty="0">
                <a:solidFill>
                  <a:srgbClr val="000000"/>
                </a:solidFill>
                <a:latin typeface="Consolas" panose="020B0609020204030204" pitchFamily="49" charset="0"/>
              </a:rPr>
            </a:br>
            <a:r>
              <a:rPr lang="en-US" sz="1800" dirty="0">
                <a:solidFill>
                  <a:srgbClr val="000000"/>
                </a:solidFill>
                <a:latin typeface="Consolas" panose="020B0609020204030204" pitchFamily="49" charset="0"/>
              </a:rPr>
              <a:t>console.log(</a:t>
            </a:r>
            <a:r>
              <a:rPr lang="en-US" sz="1800" dirty="0">
                <a:solidFill>
                  <a:srgbClr val="A31515"/>
                </a:solidFill>
                <a:latin typeface="Consolas" panose="020B0609020204030204" pitchFamily="49" charset="0"/>
              </a:rPr>
              <a:t>"hello world"</a:t>
            </a:r>
            <a:r>
              <a:rPr lang="en-US" sz="1800" dirty="0">
                <a:solidFill>
                  <a:srgbClr val="000000"/>
                </a:solidFill>
                <a:latin typeface="Consolas" panose="020B0609020204030204" pitchFamily="49" charset="0"/>
              </a:rPr>
              <a:t>);</a:t>
            </a:r>
          </a:p>
          <a:p>
            <a:br>
              <a:rPr lang="en-US" sz="1800" dirty="0">
                <a:solidFill>
                  <a:srgbClr val="000000"/>
                </a:solidFill>
                <a:latin typeface="Consolas" panose="020B0609020204030204" pitchFamily="49" charset="0"/>
              </a:rPr>
            </a:br>
            <a:endParaRPr lang="en-US" sz="1800" dirty="0">
              <a:solidFill>
                <a:srgbClr val="000000"/>
              </a:solidFill>
              <a:latin typeface="Consolas" panose="020B0609020204030204" pitchFamily="49" charset="0"/>
            </a:endParaRPr>
          </a:p>
          <a:p>
            <a:r>
              <a:rPr lang="en-US" sz="1800" dirty="0">
                <a:solidFill>
                  <a:srgbClr val="800000"/>
                </a:solidFill>
                <a:latin typeface="Consolas" panose="020B0609020204030204" pitchFamily="49" charset="0"/>
              </a:rPr>
              <a:t>&lt;/script&gt;</a:t>
            </a:r>
            <a:endParaRPr lang="en-US" sz="1800" dirty="0">
              <a:solidFill>
                <a:srgbClr val="000000"/>
              </a:solidFill>
              <a:latin typeface="Consolas" panose="020B0609020204030204" pitchFamily="49" charset="0"/>
            </a:endParaRPr>
          </a:p>
        </p:txBody>
      </p:sp>
      <p:sp>
        <p:nvSpPr>
          <p:cNvPr id="7" name="TextBox 6">
            <a:extLst>
              <a:ext uri="{FF2B5EF4-FFF2-40B4-BE49-F238E27FC236}">
                <a16:creationId xmlns:a16="http://schemas.microsoft.com/office/drawing/2014/main" id="{4279448B-F6C7-416E-B7D7-D5D8D12041FD}"/>
              </a:ext>
            </a:extLst>
          </p:cNvPr>
          <p:cNvSpPr txBox="1"/>
          <p:nvPr/>
        </p:nvSpPr>
        <p:spPr>
          <a:xfrm>
            <a:off x="4193009" y="2566999"/>
            <a:ext cx="3429000" cy="923330"/>
          </a:xfrm>
          <a:prstGeom prst="rect">
            <a:avLst/>
          </a:prstGeom>
          <a:solidFill>
            <a:schemeClr val="bg1">
              <a:lumMod val="95000"/>
            </a:schemeClr>
          </a:solidFill>
        </p:spPr>
        <p:txBody>
          <a:bodyPr wrap="square" rtlCol="0">
            <a:spAutoFit/>
          </a:bodyPr>
          <a:lstStyle/>
          <a:p>
            <a:r>
              <a:rPr lang="en-US" sz="1800" dirty="0"/>
              <a:t>The “use strict”; line is a best practice.  We will talk about that more another day.</a:t>
            </a:r>
          </a:p>
        </p:txBody>
      </p:sp>
      <p:sp>
        <p:nvSpPr>
          <p:cNvPr id="14" name="TextBox 13">
            <a:extLst>
              <a:ext uri="{FF2B5EF4-FFF2-40B4-BE49-F238E27FC236}">
                <a16:creationId xmlns:a16="http://schemas.microsoft.com/office/drawing/2014/main" id="{46BFDC6A-D8C8-4BC4-A43A-7F7168F49CE1}"/>
              </a:ext>
            </a:extLst>
          </p:cNvPr>
          <p:cNvSpPr txBox="1"/>
          <p:nvPr/>
        </p:nvSpPr>
        <p:spPr>
          <a:xfrm>
            <a:off x="5421719" y="4876800"/>
            <a:ext cx="3429000" cy="923330"/>
          </a:xfrm>
          <a:prstGeom prst="rect">
            <a:avLst/>
          </a:prstGeom>
          <a:solidFill>
            <a:schemeClr val="bg1">
              <a:lumMod val="95000"/>
            </a:schemeClr>
          </a:solidFill>
        </p:spPr>
        <p:txBody>
          <a:bodyPr wrap="square" rtlCol="0">
            <a:spAutoFit/>
          </a:bodyPr>
          <a:lstStyle/>
          <a:p>
            <a:r>
              <a:rPr lang="en-US" sz="1800" dirty="0"/>
              <a:t>Notice the characters used to indicate comments in JavaScript.</a:t>
            </a:r>
          </a:p>
          <a:p>
            <a:r>
              <a:rPr lang="en-US" sz="1800" dirty="0"/>
              <a:t>/* comment goes here */</a:t>
            </a:r>
          </a:p>
        </p:txBody>
      </p:sp>
      <p:sp>
        <p:nvSpPr>
          <p:cNvPr id="15" name="TextBox 14">
            <a:extLst>
              <a:ext uri="{FF2B5EF4-FFF2-40B4-BE49-F238E27FC236}">
                <a16:creationId xmlns:a16="http://schemas.microsoft.com/office/drawing/2014/main" id="{902171C8-F059-4E8A-B1B7-F7120CED4CF0}"/>
              </a:ext>
            </a:extLst>
          </p:cNvPr>
          <p:cNvSpPr txBox="1"/>
          <p:nvPr/>
        </p:nvSpPr>
        <p:spPr>
          <a:xfrm>
            <a:off x="609600" y="4969133"/>
            <a:ext cx="2971785" cy="830997"/>
          </a:xfrm>
          <a:prstGeom prst="rect">
            <a:avLst/>
          </a:prstGeom>
          <a:solidFill>
            <a:schemeClr val="bg1">
              <a:lumMod val="95000"/>
            </a:schemeClr>
          </a:solidFill>
        </p:spPr>
        <p:txBody>
          <a:bodyPr wrap="square" rtlCol="0">
            <a:spAutoFit/>
          </a:bodyPr>
          <a:lstStyle/>
          <a:p>
            <a:r>
              <a:rPr lang="en-US" dirty="0"/>
              <a:t>This is our </a:t>
            </a:r>
            <a:r>
              <a:rPr lang="en-US" b="1" dirty="0"/>
              <a:t>one</a:t>
            </a:r>
            <a:r>
              <a:rPr lang="en-US" dirty="0"/>
              <a:t> line of code</a:t>
            </a:r>
          </a:p>
        </p:txBody>
      </p:sp>
      <p:cxnSp>
        <p:nvCxnSpPr>
          <p:cNvPr id="16" name="Straight Arrow Connector 15">
            <a:extLst>
              <a:ext uri="{FF2B5EF4-FFF2-40B4-BE49-F238E27FC236}">
                <a16:creationId xmlns:a16="http://schemas.microsoft.com/office/drawing/2014/main" id="{D8C4DB94-8034-4CAD-B01E-B4BBC6825EE6}"/>
              </a:ext>
            </a:extLst>
          </p:cNvPr>
          <p:cNvCxnSpPr>
            <a:cxnSpLocks/>
          </p:cNvCxnSpPr>
          <p:nvPr/>
        </p:nvCxnSpPr>
        <p:spPr bwMode="auto">
          <a:xfrm flipH="1" flipV="1">
            <a:off x="2133600" y="1497178"/>
            <a:ext cx="2171700" cy="97683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B9DDA204-2F36-4DF2-881E-7CBEF1C57A12}"/>
              </a:ext>
            </a:extLst>
          </p:cNvPr>
          <p:cNvSpPr txBox="1"/>
          <p:nvPr/>
        </p:nvSpPr>
        <p:spPr>
          <a:xfrm>
            <a:off x="5715000" y="997989"/>
            <a:ext cx="3429000" cy="646331"/>
          </a:xfrm>
          <a:prstGeom prst="rect">
            <a:avLst/>
          </a:prstGeom>
          <a:solidFill>
            <a:schemeClr val="bg1">
              <a:lumMod val="95000"/>
            </a:schemeClr>
          </a:solidFill>
        </p:spPr>
        <p:txBody>
          <a:bodyPr wrap="square" rtlCol="0">
            <a:spAutoFit/>
          </a:bodyPr>
          <a:lstStyle/>
          <a:p>
            <a:r>
              <a:rPr lang="en-US" sz="1800" dirty="0"/>
              <a:t>JavaScript is to be written inside the &lt;script&gt; tag.</a:t>
            </a:r>
          </a:p>
        </p:txBody>
      </p:sp>
      <p:cxnSp>
        <p:nvCxnSpPr>
          <p:cNvPr id="20" name="Straight Arrow Connector 19">
            <a:extLst>
              <a:ext uri="{FF2B5EF4-FFF2-40B4-BE49-F238E27FC236}">
                <a16:creationId xmlns:a16="http://schemas.microsoft.com/office/drawing/2014/main" id="{79E84180-401B-4101-BE6C-B3D9D6889F27}"/>
              </a:ext>
            </a:extLst>
          </p:cNvPr>
          <p:cNvCxnSpPr>
            <a:cxnSpLocks/>
          </p:cNvCxnSpPr>
          <p:nvPr/>
        </p:nvCxnSpPr>
        <p:spPr bwMode="auto">
          <a:xfrm flipH="1" flipV="1">
            <a:off x="1600200" y="1214020"/>
            <a:ext cx="4050127" cy="20663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7529C358-BB02-4DF3-94D8-8C94B6FF6D49}"/>
              </a:ext>
            </a:extLst>
          </p:cNvPr>
          <p:cNvCxnSpPr>
            <a:cxnSpLocks/>
          </p:cNvCxnSpPr>
          <p:nvPr/>
        </p:nvCxnSpPr>
        <p:spPr bwMode="auto">
          <a:xfrm flipV="1">
            <a:off x="8153400" y="2209801"/>
            <a:ext cx="228600" cy="259135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30C5B1A-6832-4111-AA1C-F4F6ACE63DAB}"/>
              </a:ext>
            </a:extLst>
          </p:cNvPr>
          <p:cNvCxnSpPr>
            <a:cxnSpLocks/>
          </p:cNvCxnSpPr>
          <p:nvPr/>
        </p:nvCxnSpPr>
        <p:spPr bwMode="auto">
          <a:xfrm flipH="1" flipV="1">
            <a:off x="1773660" y="2806476"/>
            <a:ext cx="207540" cy="207032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6" name="Slide Number Placeholder 5">
            <a:extLst>
              <a:ext uri="{FF2B5EF4-FFF2-40B4-BE49-F238E27FC236}">
                <a16:creationId xmlns:a16="http://schemas.microsoft.com/office/drawing/2014/main" id="{E958E847-C870-4B1A-9798-3B13BD7AE725}"/>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spTree>
    <p:extLst>
      <p:ext uri="{BB962C8B-B14F-4D97-AF65-F5344CB8AC3E}">
        <p14:creationId xmlns:p14="http://schemas.microsoft.com/office/powerpoint/2010/main" val="366525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4" grpId="0" animBg="1"/>
      <p:bldP spid="15"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B2B30-B7D9-4417-A6E4-51D53D820DB1}"/>
              </a:ext>
            </a:extLst>
          </p:cNvPr>
          <p:cNvSpPr>
            <a:spLocks noGrp="1"/>
          </p:cNvSpPr>
          <p:nvPr>
            <p:ph type="title"/>
          </p:nvPr>
        </p:nvSpPr>
        <p:spPr/>
        <p:txBody>
          <a:bodyPr/>
          <a:lstStyle/>
          <a:p>
            <a:r>
              <a:rPr lang="en-US" dirty="0"/>
              <a:t>Now try this…</a:t>
            </a:r>
          </a:p>
        </p:txBody>
      </p:sp>
      <p:sp>
        <p:nvSpPr>
          <p:cNvPr id="5" name="Rectangle 4">
            <a:extLst>
              <a:ext uri="{FF2B5EF4-FFF2-40B4-BE49-F238E27FC236}">
                <a16:creationId xmlns:a16="http://schemas.microsoft.com/office/drawing/2014/main" id="{B277D358-53A2-4094-8AB2-D47DE4C0B30E}"/>
              </a:ext>
            </a:extLst>
          </p:cNvPr>
          <p:cNvSpPr/>
          <p:nvPr/>
        </p:nvSpPr>
        <p:spPr>
          <a:xfrm>
            <a:off x="315686" y="1219200"/>
            <a:ext cx="5551714" cy="2308324"/>
          </a:xfrm>
          <a:prstGeom prst="rect">
            <a:avLst/>
          </a:prstGeom>
        </p:spPr>
        <p:txBody>
          <a:bodyPr wrap="square">
            <a:spAutoFit/>
          </a:bodyPr>
          <a:lstStyle/>
          <a:p>
            <a:r>
              <a:rPr lang="en-US" dirty="0">
                <a:solidFill>
                  <a:srgbClr val="800000"/>
                </a:solidFill>
                <a:latin typeface="Consolas" panose="020B0609020204030204" pitchFamily="49" charset="0"/>
              </a:rPr>
              <a:t>&lt;script&gt;</a:t>
            </a:r>
            <a:endParaRPr lang="en-US" dirty="0">
              <a:solidFill>
                <a:srgbClr val="000000"/>
              </a:solidFill>
              <a:latin typeface="Consolas" panose="020B0609020204030204" pitchFamily="49" charset="0"/>
            </a:endParaRPr>
          </a:p>
          <a:p>
            <a:r>
              <a:rPr lang="en-US" dirty="0">
                <a:solidFill>
                  <a:srgbClr val="A31515"/>
                </a:solidFill>
                <a:latin typeface="Consolas" panose="020B0609020204030204" pitchFamily="49" charset="0"/>
              </a:rPr>
              <a:t>"use strict"</a:t>
            </a:r>
            <a:r>
              <a:rPr lang="en-US" dirty="0">
                <a:solidFill>
                  <a:srgbClr val="000000"/>
                </a:solidFill>
                <a:latin typeface="Consolas" panose="020B0609020204030204" pitchFamily="49" charset="0"/>
              </a:rPr>
              <a:t>;</a:t>
            </a:r>
          </a:p>
          <a:p>
            <a:r>
              <a:rPr lang="en-US" dirty="0" err="1">
                <a:solidFill>
                  <a:srgbClr val="000000"/>
                </a:solidFill>
                <a:latin typeface="Consolas" panose="020B0609020204030204" pitchFamily="49" charset="0"/>
              </a:rPr>
              <a:t>console.clear</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"hello world"</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a:t>
            </a:r>
          </a:p>
          <a:p>
            <a:r>
              <a:rPr lang="en-US" dirty="0">
                <a:solidFill>
                  <a:srgbClr val="800000"/>
                </a:solidFill>
                <a:latin typeface="Consolas" panose="020B0609020204030204" pitchFamily="49" charset="0"/>
              </a:rPr>
              <a:t>&lt;/script&gt;</a:t>
            </a:r>
            <a:endParaRPr lang="en-US" dirty="0">
              <a:solidFill>
                <a:srgbClr val="000000"/>
              </a:solidFill>
              <a:latin typeface="Consolas" panose="020B0609020204030204" pitchFamily="49" charset="0"/>
            </a:endParaRPr>
          </a:p>
        </p:txBody>
      </p:sp>
      <p:sp>
        <p:nvSpPr>
          <p:cNvPr id="8" name="TextBox 7">
            <a:extLst>
              <a:ext uri="{FF2B5EF4-FFF2-40B4-BE49-F238E27FC236}">
                <a16:creationId xmlns:a16="http://schemas.microsoft.com/office/drawing/2014/main" id="{4E931ACF-6473-40A5-BB34-53E631A718FA}"/>
              </a:ext>
            </a:extLst>
          </p:cNvPr>
          <p:cNvSpPr txBox="1"/>
          <p:nvPr/>
        </p:nvSpPr>
        <p:spPr>
          <a:xfrm>
            <a:off x="5334000" y="1066800"/>
            <a:ext cx="3429000" cy="2677656"/>
          </a:xfrm>
          <a:prstGeom prst="rect">
            <a:avLst/>
          </a:prstGeom>
          <a:solidFill>
            <a:schemeClr val="bg1">
              <a:lumMod val="95000"/>
            </a:schemeClr>
          </a:solidFill>
        </p:spPr>
        <p:txBody>
          <a:bodyPr wrap="square" rtlCol="0">
            <a:spAutoFit/>
          </a:bodyPr>
          <a:lstStyle/>
          <a:p>
            <a:r>
              <a:rPr lang="en-US" b="1" dirty="0"/>
              <a:t>DISCUSS</a:t>
            </a:r>
          </a:p>
          <a:p>
            <a:endParaRPr lang="en-US" dirty="0"/>
          </a:p>
          <a:p>
            <a:pPr marL="342900" indent="-342900">
              <a:buFont typeface="Arial" panose="020B0604020202020204" pitchFamily="34" charset="0"/>
              <a:buChar char="•"/>
            </a:pPr>
            <a:r>
              <a:rPr lang="en-US" dirty="0"/>
              <a:t>What did </a:t>
            </a:r>
            <a:r>
              <a:rPr lang="en-US" dirty="0" err="1"/>
              <a:t>console.clear</a:t>
            </a:r>
            <a:r>
              <a:rPr lang="en-US" dirty="0"/>
              <a:t>() do?</a:t>
            </a:r>
          </a:p>
          <a:p>
            <a:pPr marL="342900" indent="-342900">
              <a:buFont typeface="Arial" panose="020B0604020202020204" pitchFamily="34" charset="0"/>
              <a:buChar char="•"/>
            </a:pPr>
            <a:r>
              <a:rPr lang="en-US" dirty="0"/>
              <a:t>What character does each JavaScript statement end with?</a:t>
            </a:r>
          </a:p>
        </p:txBody>
      </p:sp>
      <p:sp>
        <p:nvSpPr>
          <p:cNvPr id="9" name="TextBox 8">
            <a:extLst>
              <a:ext uri="{FF2B5EF4-FFF2-40B4-BE49-F238E27FC236}">
                <a16:creationId xmlns:a16="http://schemas.microsoft.com/office/drawing/2014/main" id="{17CD0084-A4BE-4B2D-9BE7-DF2A6FE82CF2}"/>
              </a:ext>
            </a:extLst>
          </p:cNvPr>
          <p:cNvSpPr txBox="1"/>
          <p:nvPr/>
        </p:nvSpPr>
        <p:spPr>
          <a:xfrm>
            <a:off x="315686" y="3973056"/>
            <a:ext cx="8447314" cy="1569660"/>
          </a:xfrm>
          <a:prstGeom prst="rect">
            <a:avLst/>
          </a:prstGeom>
          <a:solidFill>
            <a:schemeClr val="bg1">
              <a:lumMod val="95000"/>
            </a:schemeClr>
          </a:solidFill>
        </p:spPr>
        <p:txBody>
          <a:bodyPr wrap="square" rtlCol="0">
            <a:spAutoFit/>
          </a:bodyPr>
          <a:lstStyle/>
          <a:p>
            <a:r>
              <a:rPr lang="en-US" b="1" dirty="0"/>
              <a:t>Data Types: </a:t>
            </a:r>
            <a:r>
              <a:rPr lang="en-US" dirty="0"/>
              <a:t>JavaScript supports multiple data types.  The two most intuitive data types are string and number.  In the statement above what is string data?  What is number data?  How can you tell the difference?</a:t>
            </a:r>
          </a:p>
        </p:txBody>
      </p:sp>
      <p:sp>
        <p:nvSpPr>
          <p:cNvPr id="6" name="Slide Number Placeholder 5">
            <a:extLst>
              <a:ext uri="{FF2B5EF4-FFF2-40B4-BE49-F238E27FC236}">
                <a16:creationId xmlns:a16="http://schemas.microsoft.com/office/drawing/2014/main" id="{1328D2C4-8259-4E18-9057-3CF4A2BFD887}"/>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9</a:t>
            </a:fld>
            <a:endParaRPr lang="en-US" altLang="en-US" dirty="0">
              <a:solidFill>
                <a:srgbClr val="FFFFFF"/>
              </a:solidFill>
            </a:endParaRPr>
          </a:p>
        </p:txBody>
      </p:sp>
    </p:spTree>
    <p:extLst>
      <p:ext uri="{BB962C8B-B14F-4D97-AF65-F5344CB8AC3E}">
        <p14:creationId xmlns:p14="http://schemas.microsoft.com/office/powerpoint/2010/main" val="403659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theme1.xml><?xml version="1.0" encoding="utf-8"?>
<a:theme xmlns:a="http://schemas.openxmlformats.org/drawingml/2006/main" name="Master slides_with_titles_logo">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5959F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slid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slid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slid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slid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slid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slid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6016</TotalTime>
  <Words>1868</Words>
  <Application>Microsoft Office PowerPoint</Application>
  <PresentationFormat>On-screen Show (4:3)</PresentationFormat>
  <Paragraphs>224</Paragraphs>
  <Slides>22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Arial Narrow</vt:lpstr>
      <vt:lpstr>Consolas</vt:lpstr>
      <vt:lpstr>Times New Roman</vt:lpstr>
      <vt:lpstr>Master slides_with_titles_logo</vt:lpstr>
      <vt:lpstr>Document</vt:lpstr>
      <vt:lpstr> Introduction to JavaScript (Variables, Expressions, Data Types) </vt:lpstr>
      <vt:lpstr>Today’s class…  </vt:lpstr>
      <vt:lpstr>Agenda</vt:lpstr>
      <vt:lpstr>The role of JavaScript</vt:lpstr>
      <vt:lpstr>The developer console</vt:lpstr>
      <vt:lpstr>The developer console (2)</vt:lpstr>
      <vt:lpstr>Before we begin - a quick look at the code</vt:lpstr>
      <vt:lpstr>Let’s zoom in…</vt:lpstr>
      <vt:lpstr>Now try this…</vt:lpstr>
      <vt:lpstr>Humble beginnings…</vt:lpstr>
      <vt:lpstr>Putting JavaScript to work (simple math)</vt:lpstr>
      <vt:lpstr>Order of precedence</vt:lpstr>
      <vt:lpstr>Working with strings</vt:lpstr>
      <vt:lpstr>Now we’re cooking!</vt:lpstr>
      <vt:lpstr>Variables</vt:lpstr>
      <vt:lpstr>Rules for naming variables</vt:lpstr>
      <vt:lpstr>Camel casing versus underscore notation</vt:lpstr>
      <vt:lpstr>Naming recommendations for identifiers</vt:lpstr>
      <vt:lpstr>More calculations</vt:lpstr>
      <vt:lpstr>Fahrenheit to Celsius</vt:lpstr>
      <vt:lpstr>Fancier stuff </vt:lpstr>
      <vt:lpstr>On your own …</vt:lpstr>
    </vt:vector>
  </TitlesOfParts>
  <Company>Mike Murach &amp;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Taha Havakhor</cp:lastModifiedBy>
  <cp:revision>242</cp:revision>
  <cp:lastPrinted>2015-09-17T18:46:28Z</cp:lastPrinted>
  <dcterms:created xsi:type="dcterms:W3CDTF">2010-11-30T18:46:51Z</dcterms:created>
  <dcterms:modified xsi:type="dcterms:W3CDTF">2020-01-28T13:45:47Z</dcterms:modified>
</cp:coreProperties>
</file>