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1" r:id="rId1"/>
  </p:sldMasterIdLst>
  <p:notesMasterIdLst>
    <p:notesMasterId r:id="rId11"/>
  </p:notesMasterIdLst>
  <p:handoutMasterIdLst>
    <p:handoutMasterId r:id="rId12"/>
  </p:handoutMasterIdLst>
  <p:sldIdLst>
    <p:sldId id="279" r:id="rId2"/>
    <p:sldId id="493" r:id="rId3"/>
    <p:sldId id="487" r:id="rId4"/>
    <p:sldId id="483" r:id="rId5"/>
    <p:sldId id="454" r:id="rId6"/>
    <p:sldId id="490" r:id="rId7"/>
    <p:sldId id="491" r:id="rId8"/>
    <p:sldId id="492" r:id="rId9"/>
    <p:sldId id="467" r:id="rId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remy Shafer" initials="JS" lastIdx="1" clrIdx="0">
    <p:extLst>
      <p:ext uri="{19B8F6BF-5375-455C-9EA6-DF929625EA0E}">
        <p15:presenceInfo xmlns:p15="http://schemas.microsoft.com/office/powerpoint/2012/main" userId="222115923638f9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22" autoAdjust="0"/>
    <p:restoredTop sz="86356" autoAdjust="0"/>
  </p:normalViewPr>
  <p:slideViewPr>
    <p:cSldViewPr>
      <p:cViewPr varScale="1">
        <p:scale>
          <a:sx n="93" d="100"/>
          <a:sy n="93" d="100"/>
        </p:scale>
        <p:origin x="20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fld id="{94633A84-D730-4DB1-B585-7559B92CE5D8}" type="datetimeFigureOut">
              <a:rPr lang="en-US"/>
              <a:pPr>
                <a:defRPr/>
              </a:pPr>
              <a:t>2/4/2020</a:t>
            </a:fld>
            <a:endParaRPr lang="en-US"/>
          </a:p>
        </p:txBody>
      </p:sp>
      <p:sp>
        <p:nvSpPr>
          <p:cNvPr id="276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76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1C669EC8-97E7-4C24-A864-1853E75085DC}" type="slidenum">
              <a:rPr lang="en-US"/>
              <a:pPr>
                <a:defRPr/>
              </a:pPr>
              <a:t>‹#›</a:t>
            </a:fld>
            <a:endParaRPr lang="en-US"/>
          </a:p>
        </p:txBody>
      </p:sp>
    </p:spTree>
    <p:extLst>
      <p:ext uri="{BB962C8B-B14F-4D97-AF65-F5344CB8AC3E}">
        <p14:creationId xmlns:p14="http://schemas.microsoft.com/office/powerpoint/2010/main" val="978985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532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32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532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2C5A2EE-74B4-4329-B2EC-6DFE0575EDC9}" type="slidenum">
              <a:rPr lang="en-US"/>
              <a:pPr>
                <a:defRPr/>
              </a:pPr>
              <a:t>‹#›</a:t>
            </a:fld>
            <a:endParaRPr lang="en-US"/>
          </a:p>
        </p:txBody>
      </p:sp>
    </p:spTree>
    <p:extLst>
      <p:ext uri="{BB962C8B-B14F-4D97-AF65-F5344CB8AC3E}">
        <p14:creationId xmlns:p14="http://schemas.microsoft.com/office/powerpoint/2010/main" val="23924556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17DDCD1E-9BA8-4657-90E7-3BE4705B08E6}"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243973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solidFill>
            <a:srgbClr val="9E1B34"/>
          </a:solidFill>
        </p:spPr>
        <p:txBody>
          <a:bodyPr/>
          <a:lstStyle>
            <a:lvl1pPr marL="338138" indent="0" algn="l">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dirty="0"/>
              <a:t> </a:t>
            </a:r>
            <a:fld id="{60B5F925-20BE-417C-B0AE-5F0F53AB456D}" type="slidenum">
              <a:rPr lang="en-US" altLang="en-US"/>
              <a:pPr>
                <a:defRPr/>
              </a:pPr>
              <a:t>‹#›</a:t>
            </a:fld>
            <a:endParaRPr lang="en-US" altLang="en-US" dirty="0"/>
          </a:p>
        </p:txBody>
      </p:sp>
    </p:spTree>
    <p:extLst>
      <p:ext uri="{BB962C8B-B14F-4D97-AF65-F5344CB8AC3E}">
        <p14:creationId xmlns:p14="http://schemas.microsoft.com/office/powerpoint/2010/main" val="43848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p:cNvSpPr txBox="1">
            <a:spLocks/>
          </p:cNvSpPr>
          <p:nvPr userDrawn="1"/>
        </p:nvSpPr>
        <p:spPr bwMode="auto">
          <a:xfrm>
            <a:off x="0" y="6096000"/>
            <a:ext cx="9144000" cy="762000"/>
          </a:xfrm>
          <a:prstGeom prst="rect">
            <a:avLst/>
          </a:prstGeom>
          <a:solidFill>
            <a:srgbClr val="9E1B3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38138" indent="0" algn="l"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kern="0" dirty="0">
              <a:solidFill>
                <a:srgbClr val="FFFFFF"/>
              </a:solidFill>
            </a:endParaRPr>
          </a:p>
        </p:txBody>
      </p:sp>
      <p:sp>
        <p:nvSpPr>
          <p:cNvPr id="2" name="Title 1"/>
          <p:cNvSpPr>
            <a:spLocks noGrp="1"/>
          </p:cNvSpPr>
          <p:nvPr>
            <p:ph type="title"/>
          </p:nvPr>
        </p:nvSpPr>
        <p:spPr>
          <a:xfrm>
            <a:off x="0" y="0"/>
            <a:ext cx="9144000" cy="838200"/>
          </a:xfrm>
          <a:solidFill>
            <a:srgbClr val="9E1B34"/>
          </a:solidFill>
        </p:spPr>
        <p:txBody>
          <a:bodyPr/>
          <a:lstStyle>
            <a:lvl1pPr marL="338138" indent="0" algn="l">
              <a:defRPr sz="3200">
                <a:solidFill>
                  <a:schemeClr val="bg1"/>
                </a:solidFill>
              </a:defRPr>
            </a:lvl1pPr>
          </a:lstStyle>
          <a:p>
            <a:r>
              <a:rPr lang="en-US" dirty="0"/>
              <a:t>Click to edit Master title style</a:t>
            </a:r>
          </a:p>
        </p:txBody>
      </p:sp>
      <p:sp>
        <p:nvSpPr>
          <p:cNvPr id="6" name="Slide Number Placeholder 5"/>
          <p:cNvSpPr>
            <a:spLocks noGrp="1"/>
          </p:cNvSpPr>
          <p:nvPr>
            <p:ph type="sldNum" sz="quarter" idx="11"/>
          </p:nvPr>
        </p:nvSpPr>
        <p:spPr>
          <a:xfrm>
            <a:off x="6553200" y="6330332"/>
            <a:ext cx="2133600" cy="304800"/>
          </a:xfrm>
        </p:spPr>
        <p:txBody>
          <a:bodyPr/>
          <a:lstStyle>
            <a:lvl1pPr>
              <a:defRPr sz="2000" baseline="0"/>
            </a:lvl1pPr>
          </a:lstStyle>
          <a:p>
            <a:pPr>
              <a:defRPr/>
            </a:pPr>
            <a:fld id="{60B5F925-20BE-417C-B0AE-5F0F53AB456D}" type="slidenum">
              <a:rPr lang="en-US" altLang="en-US" smtClean="0">
                <a:solidFill>
                  <a:schemeClr val="bg1"/>
                </a:solidFill>
              </a:rPr>
              <a:pPr>
                <a:defRPr/>
              </a:pPr>
              <a:t>‹#›</a:t>
            </a:fld>
            <a:r>
              <a:rPr lang="en-US" altLang="en-US" dirty="0">
                <a:solidFill>
                  <a:srgbClr val="000000"/>
                </a:solidFill>
              </a:rPr>
              <a:t> </a:t>
            </a:r>
            <a:endParaRPr lang="en-US" altLang="en-US" dirty="0">
              <a:solidFill>
                <a:srgbClr val="FFFFFF"/>
              </a:solidFill>
            </a:endParaRPr>
          </a:p>
        </p:txBody>
      </p:sp>
    </p:spTree>
    <p:extLst>
      <p:ext uri="{BB962C8B-B14F-4D97-AF65-F5344CB8AC3E}">
        <p14:creationId xmlns:p14="http://schemas.microsoft.com/office/powerpoint/2010/main" val="7705359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3" name="Rectangle 9"/>
          <p:cNvSpPr>
            <a:spLocks noGrp="1" noChangeArrowheads="1"/>
          </p:cNvSpPr>
          <p:nvPr>
            <p:ph type="sldNum" sz="quarter" idx="4"/>
          </p:nvPr>
        </p:nvSpPr>
        <p:spPr bwMode="auto">
          <a:xfrm>
            <a:off x="6553200" y="6172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600" smtClean="0"/>
            </a:lvl1pPr>
          </a:lstStyle>
          <a:p>
            <a:pPr>
              <a:defRPr/>
            </a:pPr>
            <a:r>
              <a:rPr lang="en-US" altLang="en-US"/>
              <a:t> </a:t>
            </a:r>
            <a:fld id="{C9241B87-E365-4365-BDC6-1241D33F009D}" type="slidenum">
              <a:rPr lang="en-US" altLang="en-US"/>
              <a:pPr>
                <a:defRPr/>
              </a:pPr>
              <a:t>‹#›</a:t>
            </a:fld>
            <a:endParaRPr lang="en-US" altLang="en-US"/>
          </a:p>
        </p:txBody>
      </p:sp>
      <p:sp>
        <p:nvSpPr>
          <p:cNvPr id="1035" name="Rectangle 11"/>
          <p:cNvSpPr>
            <a:spLocks noGrp="1" noChangeArrowheads="1"/>
          </p:cNvSpPr>
          <p:nvPr>
            <p:ph type="ftr" sz="quarter" idx="3"/>
          </p:nvPr>
        </p:nvSpPr>
        <p:spPr bwMode="auto">
          <a:xfrm>
            <a:off x="457200" y="6172200"/>
            <a:ext cx="51831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600" smtClean="0"/>
            </a:lvl1pPr>
          </a:lstStyle>
          <a:p>
            <a:pPr>
              <a:defRPr/>
            </a:pPr>
            <a:endParaRPr lang="en-US" altLang="en-US" sz="2000"/>
          </a:p>
        </p:txBody>
      </p:sp>
    </p:spTree>
    <p:extLst>
      <p:ext uri="{BB962C8B-B14F-4D97-AF65-F5344CB8AC3E}">
        <p14:creationId xmlns:p14="http://schemas.microsoft.com/office/powerpoint/2010/main" val="67250127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93" r:id="rId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525" y="1143000"/>
            <a:ext cx="9144000" cy="1749425"/>
          </a:xfrm>
          <a:solidFill>
            <a:srgbClr val="9E1B34"/>
          </a:solidFill>
        </p:spPr>
        <p:txBody>
          <a:bodyPr>
            <a:normAutofit/>
          </a:bodyPr>
          <a:lstStyle/>
          <a:p>
            <a:pPr>
              <a:defRPr/>
            </a:pPr>
            <a:br>
              <a:rPr lang="en-US" sz="3600" dirty="0">
                <a:latin typeface="Arial" charset="0"/>
                <a:cs typeface="+mj-cs"/>
              </a:rPr>
            </a:br>
            <a:r>
              <a:rPr lang="en-US" sz="3200" dirty="0">
                <a:solidFill>
                  <a:schemeClr val="bg1"/>
                </a:solidFill>
                <a:latin typeface="Arial" charset="0"/>
              </a:rPr>
              <a:t>JavaScript functions</a:t>
            </a:r>
            <a:br>
              <a:rPr lang="en-US" sz="3600" dirty="0">
                <a:latin typeface="Arial" charset="0"/>
                <a:cs typeface="+mj-cs"/>
              </a:rPr>
            </a:br>
            <a:endParaRPr lang="en-US" sz="3600" dirty="0">
              <a:latin typeface="Arial" charset="0"/>
              <a:cs typeface="+mj-cs"/>
            </a:endParaRPr>
          </a:p>
        </p:txBody>
      </p:sp>
      <p:sp>
        <p:nvSpPr>
          <p:cNvPr id="14338" name="TextBox 2"/>
          <p:cNvSpPr txBox="1">
            <a:spLocks noChangeArrowheads="1"/>
          </p:cNvSpPr>
          <p:nvPr/>
        </p:nvSpPr>
        <p:spPr bwMode="auto">
          <a:xfrm>
            <a:off x="685800" y="3124200"/>
            <a:ext cx="7848600"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dirty="0"/>
              <a:t>MIS 2402</a:t>
            </a:r>
          </a:p>
          <a:p>
            <a:pPr algn="ctr" eaLnBrk="1" hangingPunct="1"/>
            <a:r>
              <a:rPr lang="en-US" sz="1800"/>
              <a:t>Department </a:t>
            </a:r>
            <a:r>
              <a:rPr lang="en-US" sz="1800" dirty="0"/>
              <a:t>of MIS</a:t>
            </a:r>
          </a:p>
          <a:p>
            <a:pPr algn="ctr" eaLnBrk="1" hangingPunct="1"/>
            <a:r>
              <a:rPr lang="en-US" sz="1800" dirty="0"/>
              <a:t>Fox School of Business</a:t>
            </a:r>
          </a:p>
          <a:p>
            <a:pPr algn="ctr" eaLnBrk="1" hangingPunct="1"/>
            <a:r>
              <a:rPr lang="en-US" sz="1800" dirty="0"/>
              <a:t>Temple University</a:t>
            </a:r>
          </a:p>
          <a:p>
            <a:pPr eaLnBrk="1" hangingPunct="1"/>
            <a:endParaRPr lang="en-US" sz="1800" dirty="0"/>
          </a:p>
        </p:txBody>
      </p:sp>
      <p:pic>
        <p:nvPicPr>
          <p:cNvPr id="1433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8" y="0"/>
            <a:ext cx="9164638" cy="1146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499082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D6CD9-1FA1-4945-B278-EABE6EF7615E}"/>
              </a:ext>
            </a:extLst>
          </p:cNvPr>
          <p:cNvSpPr>
            <a:spLocks noGrp="1"/>
          </p:cNvSpPr>
          <p:nvPr>
            <p:ph type="title"/>
          </p:nvPr>
        </p:nvSpPr>
        <p:spPr/>
        <p:txBody>
          <a:bodyPr/>
          <a:lstStyle/>
          <a:p>
            <a:r>
              <a:rPr lang="en-US" dirty="0"/>
              <a:t>Advisory!</a:t>
            </a:r>
          </a:p>
        </p:txBody>
      </p:sp>
      <p:sp>
        <p:nvSpPr>
          <p:cNvPr id="3" name="Slide Number Placeholder 2">
            <a:extLst>
              <a:ext uri="{FF2B5EF4-FFF2-40B4-BE49-F238E27FC236}">
                <a16:creationId xmlns:a16="http://schemas.microsoft.com/office/drawing/2014/main" id="{F120B102-7D15-4221-AFB5-6D6A74155A04}"/>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2</a:t>
            </a:fld>
            <a:r>
              <a:rPr lang="en-US" altLang="en-US">
                <a:solidFill>
                  <a:srgbClr val="000000"/>
                </a:solidFill>
              </a:rPr>
              <a:t> </a:t>
            </a:r>
            <a:endParaRPr lang="en-US" altLang="en-US" dirty="0">
              <a:solidFill>
                <a:srgbClr val="FFFFFF"/>
              </a:solidFill>
            </a:endParaRPr>
          </a:p>
        </p:txBody>
      </p:sp>
      <p:sp>
        <p:nvSpPr>
          <p:cNvPr id="4" name="TextBox 3">
            <a:extLst>
              <a:ext uri="{FF2B5EF4-FFF2-40B4-BE49-F238E27FC236}">
                <a16:creationId xmlns:a16="http://schemas.microsoft.com/office/drawing/2014/main" id="{D3307238-1B0A-4B3C-833B-86DF2D867D31}"/>
              </a:ext>
            </a:extLst>
          </p:cNvPr>
          <p:cNvSpPr txBox="1"/>
          <p:nvPr/>
        </p:nvSpPr>
        <p:spPr>
          <a:xfrm>
            <a:off x="2514600" y="1002821"/>
            <a:ext cx="6400800" cy="5262979"/>
          </a:xfrm>
          <a:prstGeom prst="rect">
            <a:avLst/>
          </a:prstGeom>
          <a:noFill/>
        </p:spPr>
        <p:txBody>
          <a:bodyPr wrap="square" rtlCol="0">
            <a:spAutoFit/>
          </a:bodyPr>
          <a:lstStyle/>
          <a:p>
            <a:r>
              <a:rPr lang="en-US" dirty="0"/>
              <a:t>This lecture presents some *big* ideas that will be very important in the days ahead.</a:t>
            </a:r>
          </a:p>
          <a:p>
            <a:endParaRPr lang="en-US" dirty="0"/>
          </a:p>
          <a:p>
            <a:r>
              <a:rPr lang="en-US" dirty="0"/>
              <a:t>It’ll be extra important to think both in terms of </a:t>
            </a:r>
            <a:r>
              <a:rPr lang="en-US" i="1" dirty="0"/>
              <a:t>generalities</a:t>
            </a:r>
            <a:r>
              <a:rPr lang="en-US" dirty="0"/>
              <a:t> (What is it we are trying to do? And why?) and in </a:t>
            </a:r>
            <a:r>
              <a:rPr lang="en-US" i="1" dirty="0"/>
              <a:t>specifics</a:t>
            </a:r>
            <a:r>
              <a:rPr lang="en-US" dirty="0"/>
              <a:t> (How do we express these ideas in JavaScript? What’s the syntax?)</a:t>
            </a:r>
          </a:p>
          <a:p>
            <a:endParaRPr lang="en-US" dirty="0"/>
          </a:p>
          <a:p>
            <a:r>
              <a:rPr lang="en-US" dirty="0"/>
              <a:t>Every lecture is important, but this one in particular will lay the groundwork for the rest of the semester.  </a:t>
            </a:r>
          </a:p>
          <a:p>
            <a:endParaRPr lang="en-US" dirty="0"/>
          </a:p>
          <a:p>
            <a:r>
              <a:rPr lang="en-US" dirty="0"/>
              <a:t>Functions are very important!</a:t>
            </a:r>
          </a:p>
          <a:p>
            <a:endParaRPr lang="en-US" dirty="0"/>
          </a:p>
        </p:txBody>
      </p:sp>
      <p:pic>
        <p:nvPicPr>
          <p:cNvPr id="5" name="Picture 4">
            <a:extLst>
              <a:ext uri="{FF2B5EF4-FFF2-40B4-BE49-F238E27FC236}">
                <a16:creationId xmlns:a16="http://schemas.microsoft.com/office/drawing/2014/main" id="{74D88F74-A5F0-402F-8617-EE13895596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066800"/>
            <a:ext cx="1676400" cy="1676400"/>
          </a:xfrm>
          <a:prstGeom prst="rect">
            <a:avLst/>
          </a:prstGeom>
        </p:spPr>
      </p:pic>
    </p:spTree>
    <p:extLst>
      <p:ext uri="{BB962C8B-B14F-4D97-AF65-F5344CB8AC3E}">
        <p14:creationId xmlns:p14="http://schemas.microsoft.com/office/powerpoint/2010/main" val="1262678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65AD8-1E10-204B-BD8B-C671440D5D0E}"/>
              </a:ext>
            </a:extLst>
          </p:cNvPr>
          <p:cNvSpPr>
            <a:spLocks noGrp="1"/>
          </p:cNvSpPr>
          <p:nvPr>
            <p:ph type="title"/>
          </p:nvPr>
        </p:nvSpPr>
        <p:spPr/>
        <p:txBody>
          <a:bodyPr/>
          <a:lstStyle/>
          <a:p>
            <a:r>
              <a:rPr lang="en-US" dirty="0"/>
              <a:t>Before we begin …</a:t>
            </a:r>
          </a:p>
        </p:txBody>
      </p:sp>
      <p:sp>
        <p:nvSpPr>
          <p:cNvPr id="9" name="Slide Number Placeholder 8">
            <a:extLst>
              <a:ext uri="{FF2B5EF4-FFF2-40B4-BE49-F238E27FC236}">
                <a16:creationId xmlns:a16="http://schemas.microsoft.com/office/drawing/2014/main" id="{52381C6A-7C80-8545-AB4E-B89C06B038DB}"/>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3</a:t>
            </a:fld>
            <a:r>
              <a:rPr lang="en-US" altLang="en-US">
                <a:solidFill>
                  <a:srgbClr val="000000"/>
                </a:solidFill>
              </a:rPr>
              <a:t> </a:t>
            </a:r>
            <a:endParaRPr lang="en-US" altLang="en-US" dirty="0">
              <a:solidFill>
                <a:srgbClr val="FFFFFF"/>
              </a:solidFill>
            </a:endParaRPr>
          </a:p>
        </p:txBody>
      </p:sp>
      <p:sp>
        <p:nvSpPr>
          <p:cNvPr id="4" name="TextBox 3">
            <a:extLst>
              <a:ext uri="{FF2B5EF4-FFF2-40B4-BE49-F238E27FC236}">
                <a16:creationId xmlns:a16="http://schemas.microsoft.com/office/drawing/2014/main" id="{0CDDE07D-9E3A-45E4-846E-5D8B22B48251}"/>
              </a:ext>
            </a:extLst>
          </p:cNvPr>
          <p:cNvSpPr txBox="1"/>
          <p:nvPr/>
        </p:nvSpPr>
        <p:spPr>
          <a:xfrm>
            <a:off x="228600" y="874643"/>
            <a:ext cx="8305800" cy="1446550"/>
          </a:xfrm>
          <a:prstGeom prst="rect">
            <a:avLst/>
          </a:prstGeom>
          <a:noFill/>
        </p:spPr>
        <p:txBody>
          <a:bodyPr wrap="square" rtlCol="0">
            <a:spAutoFit/>
          </a:bodyPr>
          <a:lstStyle/>
          <a:p>
            <a:r>
              <a:rPr lang="en-US" sz="4000" dirty="0"/>
              <a:t>Let’s talk about… $</a:t>
            </a:r>
          </a:p>
          <a:p>
            <a:endParaRPr lang="en-US" dirty="0"/>
          </a:p>
          <a:p>
            <a:r>
              <a:rPr lang="en-US" dirty="0"/>
              <a:t>What is that crazy $ thing we keep seeing?</a:t>
            </a:r>
          </a:p>
        </p:txBody>
      </p:sp>
      <p:sp>
        <p:nvSpPr>
          <p:cNvPr id="7" name="TextBox 6">
            <a:extLst>
              <a:ext uri="{FF2B5EF4-FFF2-40B4-BE49-F238E27FC236}">
                <a16:creationId xmlns:a16="http://schemas.microsoft.com/office/drawing/2014/main" id="{6F5AD2A8-7450-40D4-97DF-B127472B5F9E}"/>
              </a:ext>
            </a:extLst>
          </p:cNvPr>
          <p:cNvSpPr txBox="1"/>
          <p:nvPr/>
        </p:nvSpPr>
        <p:spPr>
          <a:xfrm>
            <a:off x="256308" y="4566085"/>
            <a:ext cx="7592291" cy="461665"/>
          </a:xfrm>
          <a:prstGeom prst="rect">
            <a:avLst/>
          </a:prstGeom>
          <a:solidFill>
            <a:schemeClr val="bg1">
              <a:lumMod val="95000"/>
            </a:schemeClr>
          </a:solidFill>
        </p:spPr>
        <p:txBody>
          <a:bodyPr wrap="square" rtlCol="0">
            <a:spAutoFit/>
          </a:bodyPr>
          <a:lstStyle/>
          <a:p>
            <a:r>
              <a:rPr lang="en-US" dirty="0"/>
              <a:t>$("#textDisplayed1").html("Hello " + </a:t>
            </a:r>
            <a:r>
              <a:rPr lang="en-US" dirty="0" err="1"/>
              <a:t>your_name</a:t>
            </a:r>
            <a:r>
              <a:rPr lang="en-US" dirty="0"/>
              <a:t>);</a:t>
            </a:r>
          </a:p>
        </p:txBody>
      </p:sp>
      <p:sp>
        <p:nvSpPr>
          <p:cNvPr id="8" name="TextBox 7">
            <a:extLst>
              <a:ext uri="{FF2B5EF4-FFF2-40B4-BE49-F238E27FC236}">
                <a16:creationId xmlns:a16="http://schemas.microsoft.com/office/drawing/2014/main" id="{A1213BDB-23C0-4016-AC22-797755E4306C}"/>
              </a:ext>
            </a:extLst>
          </p:cNvPr>
          <p:cNvSpPr txBox="1"/>
          <p:nvPr/>
        </p:nvSpPr>
        <p:spPr>
          <a:xfrm>
            <a:off x="228600" y="3880532"/>
            <a:ext cx="8305800" cy="461665"/>
          </a:xfrm>
          <a:prstGeom prst="rect">
            <a:avLst/>
          </a:prstGeom>
          <a:noFill/>
        </p:spPr>
        <p:txBody>
          <a:bodyPr wrap="square" rtlCol="0">
            <a:spAutoFit/>
          </a:bodyPr>
          <a:lstStyle/>
          <a:p>
            <a:r>
              <a:rPr lang="en-US" dirty="0"/>
              <a:t>And this …</a:t>
            </a:r>
          </a:p>
        </p:txBody>
      </p:sp>
      <p:sp>
        <p:nvSpPr>
          <p:cNvPr id="11" name="TextBox 10">
            <a:extLst>
              <a:ext uri="{FF2B5EF4-FFF2-40B4-BE49-F238E27FC236}">
                <a16:creationId xmlns:a16="http://schemas.microsoft.com/office/drawing/2014/main" id="{53E2E2C4-D298-410C-A7D8-6818CB964AE1}"/>
              </a:ext>
            </a:extLst>
          </p:cNvPr>
          <p:cNvSpPr txBox="1"/>
          <p:nvPr/>
        </p:nvSpPr>
        <p:spPr>
          <a:xfrm>
            <a:off x="228600" y="2478157"/>
            <a:ext cx="8305800" cy="461665"/>
          </a:xfrm>
          <a:prstGeom prst="rect">
            <a:avLst/>
          </a:prstGeom>
          <a:noFill/>
        </p:spPr>
        <p:txBody>
          <a:bodyPr wrap="square" rtlCol="0">
            <a:spAutoFit/>
          </a:bodyPr>
          <a:lstStyle/>
          <a:p>
            <a:r>
              <a:rPr lang="en-US" dirty="0"/>
              <a:t>We saw it in week 2.  Like this …	</a:t>
            </a:r>
          </a:p>
        </p:txBody>
      </p:sp>
      <p:sp>
        <p:nvSpPr>
          <p:cNvPr id="12" name="TextBox 11">
            <a:extLst>
              <a:ext uri="{FF2B5EF4-FFF2-40B4-BE49-F238E27FC236}">
                <a16:creationId xmlns:a16="http://schemas.microsoft.com/office/drawing/2014/main" id="{597F22D5-715F-4218-9BDD-A7D98E70C650}"/>
              </a:ext>
            </a:extLst>
          </p:cNvPr>
          <p:cNvSpPr txBox="1"/>
          <p:nvPr/>
        </p:nvSpPr>
        <p:spPr>
          <a:xfrm>
            <a:off x="228600" y="3177086"/>
            <a:ext cx="6553200" cy="461665"/>
          </a:xfrm>
          <a:prstGeom prst="rect">
            <a:avLst/>
          </a:prstGeom>
          <a:solidFill>
            <a:schemeClr val="bg1">
              <a:lumMod val="95000"/>
            </a:schemeClr>
          </a:solidFill>
        </p:spPr>
        <p:txBody>
          <a:bodyPr wrap="square" rtlCol="0">
            <a:spAutoFit/>
          </a:bodyPr>
          <a:lstStyle/>
          <a:p>
            <a:r>
              <a:rPr lang="en-US" dirty="0" err="1"/>
              <a:t>var</a:t>
            </a:r>
            <a:r>
              <a:rPr lang="en-US" dirty="0"/>
              <a:t> </a:t>
            </a:r>
            <a:r>
              <a:rPr lang="en-US" dirty="0" err="1"/>
              <a:t>your_name</a:t>
            </a:r>
            <a:r>
              <a:rPr lang="en-US" dirty="0"/>
              <a:t> = $("#textEntered1").val();</a:t>
            </a:r>
          </a:p>
        </p:txBody>
      </p:sp>
      <p:sp>
        <p:nvSpPr>
          <p:cNvPr id="13" name="TextBox 12">
            <a:extLst>
              <a:ext uri="{FF2B5EF4-FFF2-40B4-BE49-F238E27FC236}">
                <a16:creationId xmlns:a16="http://schemas.microsoft.com/office/drawing/2014/main" id="{B15E441A-6064-47FB-BE8B-C48DCDC08735}"/>
              </a:ext>
            </a:extLst>
          </p:cNvPr>
          <p:cNvSpPr txBox="1"/>
          <p:nvPr/>
        </p:nvSpPr>
        <p:spPr>
          <a:xfrm>
            <a:off x="228600" y="5165221"/>
            <a:ext cx="8305800" cy="461665"/>
          </a:xfrm>
          <a:prstGeom prst="rect">
            <a:avLst/>
          </a:prstGeom>
          <a:noFill/>
        </p:spPr>
        <p:txBody>
          <a:bodyPr wrap="square" rtlCol="0">
            <a:spAutoFit/>
          </a:bodyPr>
          <a:lstStyle/>
          <a:p>
            <a:r>
              <a:rPr lang="en-US" dirty="0"/>
              <a:t>What does it all mean?	</a:t>
            </a:r>
          </a:p>
        </p:txBody>
      </p:sp>
    </p:spTree>
    <p:extLst>
      <p:ext uri="{BB962C8B-B14F-4D97-AF65-F5344CB8AC3E}">
        <p14:creationId xmlns:p14="http://schemas.microsoft.com/office/powerpoint/2010/main" val="1901334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7" grpId="0" animBg="1"/>
      <p:bldP spid="8" grpId="0"/>
      <p:bldP spid="11" grpId="0"/>
      <p:bldP spid="12" grpId="0" animBg="1"/>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F8F5D-B412-4843-9968-E326D688C766}"/>
              </a:ext>
            </a:extLst>
          </p:cNvPr>
          <p:cNvSpPr>
            <a:spLocks noGrp="1"/>
          </p:cNvSpPr>
          <p:nvPr>
            <p:ph type="title"/>
          </p:nvPr>
        </p:nvSpPr>
        <p:spPr/>
        <p:txBody>
          <a:bodyPr/>
          <a:lstStyle/>
          <a:p>
            <a:r>
              <a:rPr lang="en-US" dirty="0"/>
              <a:t>The $ function, explained</a:t>
            </a:r>
          </a:p>
        </p:txBody>
      </p:sp>
      <p:sp>
        <p:nvSpPr>
          <p:cNvPr id="3" name="Slide Number Placeholder 2">
            <a:extLst>
              <a:ext uri="{FF2B5EF4-FFF2-40B4-BE49-F238E27FC236}">
                <a16:creationId xmlns:a16="http://schemas.microsoft.com/office/drawing/2014/main" id="{43A710F1-7A77-4838-B6AF-7C1BD02A07AB}"/>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4</a:t>
            </a:fld>
            <a:r>
              <a:rPr lang="en-US" altLang="en-US">
                <a:solidFill>
                  <a:srgbClr val="000000"/>
                </a:solidFill>
              </a:rPr>
              <a:t> </a:t>
            </a:r>
            <a:endParaRPr lang="en-US" altLang="en-US" dirty="0">
              <a:solidFill>
                <a:srgbClr val="FFFFFF"/>
              </a:solidFill>
            </a:endParaRPr>
          </a:p>
        </p:txBody>
      </p:sp>
      <p:sp>
        <p:nvSpPr>
          <p:cNvPr id="4" name="TextBox 3">
            <a:extLst>
              <a:ext uri="{FF2B5EF4-FFF2-40B4-BE49-F238E27FC236}">
                <a16:creationId xmlns:a16="http://schemas.microsoft.com/office/drawing/2014/main" id="{186B4D1D-018E-4BA1-B45B-3E1FE53FCA70}"/>
              </a:ext>
            </a:extLst>
          </p:cNvPr>
          <p:cNvSpPr txBox="1"/>
          <p:nvPr/>
        </p:nvSpPr>
        <p:spPr>
          <a:xfrm>
            <a:off x="381000" y="5581931"/>
            <a:ext cx="7924800" cy="461665"/>
          </a:xfrm>
          <a:prstGeom prst="rect">
            <a:avLst/>
          </a:prstGeom>
          <a:noFill/>
        </p:spPr>
        <p:txBody>
          <a:bodyPr wrap="square" rtlCol="0">
            <a:spAutoFit/>
          </a:bodyPr>
          <a:lstStyle/>
          <a:p>
            <a:r>
              <a:rPr lang="en-US" dirty="0"/>
              <a:t>We haven’t seen the last of the $ function!</a:t>
            </a:r>
          </a:p>
        </p:txBody>
      </p:sp>
      <p:sp>
        <p:nvSpPr>
          <p:cNvPr id="5" name="TextBox 4">
            <a:extLst>
              <a:ext uri="{FF2B5EF4-FFF2-40B4-BE49-F238E27FC236}">
                <a16:creationId xmlns:a16="http://schemas.microsoft.com/office/drawing/2014/main" id="{600A6940-A187-4E30-A5D9-71B25C13B859}"/>
              </a:ext>
            </a:extLst>
          </p:cNvPr>
          <p:cNvSpPr txBox="1"/>
          <p:nvPr/>
        </p:nvSpPr>
        <p:spPr>
          <a:xfrm>
            <a:off x="381000" y="1045236"/>
            <a:ext cx="8305800" cy="1631216"/>
          </a:xfrm>
          <a:prstGeom prst="rect">
            <a:avLst/>
          </a:prstGeom>
          <a:noFill/>
        </p:spPr>
        <p:txBody>
          <a:bodyPr wrap="square" rtlCol="0">
            <a:spAutoFit/>
          </a:bodyPr>
          <a:lstStyle/>
          <a:p>
            <a:r>
              <a:rPr lang="en-US" sz="2000" dirty="0"/>
              <a:t>OK, it’s time to come clean.</a:t>
            </a:r>
          </a:p>
          <a:p>
            <a:endParaRPr lang="en-US" sz="2000" dirty="0"/>
          </a:p>
          <a:p>
            <a:r>
              <a:rPr lang="en-US" sz="2000" dirty="0"/>
              <a:t>The $ function is really at the heart of something called jQuery.  Later in the semester we’ll learn more about what jQuery is, and what it can do.  But, for now, think of it this way: the “$” means “Select”.  </a:t>
            </a:r>
          </a:p>
        </p:txBody>
      </p:sp>
      <p:pic>
        <p:nvPicPr>
          <p:cNvPr id="9" name="Picture 8">
            <a:extLst>
              <a:ext uri="{FF2B5EF4-FFF2-40B4-BE49-F238E27FC236}">
                <a16:creationId xmlns:a16="http://schemas.microsoft.com/office/drawing/2014/main" id="{F9E8AC65-BAC7-47A2-8B24-8FE7964DC5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635" y="2919394"/>
            <a:ext cx="3406039" cy="2033605"/>
          </a:xfrm>
          <a:prstGeom prst="rect">
            <a:avLst/>
          </a:prstGeom>
        </p:spPr>
      </p:pic>
      <p:sp>
        <p:nvSpPr>
          <p:cNvPr id="16" name="TextBox 15">
            <a:extLst>
              <a:ext uri="{FF2B5EF4-FFF2-40B4-BE49-F238E27FC236}">
                <a16:creationId xmlns:a16="http://schemas.microsoft.com/office/drawing/2014/main" id="{6147D7A7-B2F3-4EE2-A4FB-FB12C65C1786}"/>
              </a:ext>
            </a:extLst>
          </p:cNvPr>
          <p:cNvSpPr txBox="1"/>
          <p:nvPr/>
        </p:nvSpPr>
        <p:spPr>
          <a:xfrm>
            <a:off x="4114800" y="5160457"/>
            <a:ext cx="4876800" cy="400110"/>
          </a:xfrm>
          <a:prstGeom prst="rect">
            <a:avLst/>
          </a:prstGeom>
          <a:noFill/>
        </p:spPr>
        <p:txBody>
          <a:bodyPr wrap="square" rtlCol="0">
            <a:spAutoFit/>
          </a:bodyPr>
          <a:lstStyle/>
          <a:p>
            <a:r>
              <a:rPr lang="en-US" sz="2000" dirty="0"/>
              <a:t>Now take action on the tag you found.</a:t>
            </a:r>
          </a:p>
        </p:txBody>
      </p:sp>
      <p:pic>
        <p:nvPicPr>
          <p:cNvPr id="17" name="Picture 16">
            <a:extLst>
              <a:ext uri="{FF2B5EF4-FFF2-40B4-BE49-F238E27FC236}">
                <a16:creationId xmlns:a16="http://schemas.microsoft.com/office/drawing/2014/main" id="{FEB9654A-167B-410A-A156-191B5B0B08C7}"/>
              </a:ext>
            </a:extLst>
          </p:cNvPr>
          <p:cNvPicPr>
            <a:picLocks noChangeAspect="1"/>
          </p:cNvPicPr>
          <p:nvPr/>
        </p:nvPicPr>
        <p:blipFill>
          <a:blip r:embed="rId3"/>
          <a:stretch>
            <a:fillRect/>
          </a:stretch>
        </p:blipFill>
        <p:spPr>
          <a:xfrm>
            <a:off x="527005" y="2951803"/>
            <a:ext cx="4485094" cy="2001196"/>
          </a:xfrm>
          <a:prstGeom prst="rect">
            <a:avLst/>
          </a:prstGeom>
        </p:spPr>
      </p:pic>
      <p:sp>
        <p:nvSpPr>
          <p:cNvPr id="10" name="Arrow: Right 9">
            <a:extLst>
              <a:ext uri="{FF2B5EF4-FFF2-40B4-BE49-F238E27FC236}">
                <a16:creationId xmlns:a16="http://schemas.microsoft.com/office/drawing/2014/main" id="{02E4D4CD-451B-4111-B6C6-FD8FE8D109D3}"/>
              </a:ext>
            </a:extLst>
          </p:cNvPr>
          <p:cNvSpPr/>
          <p:nvPr/>
        </p:nvSpPr>
        <p:spPr>
          <a:xfrm>
            <a:off x="146005" y="2932297"/>
            <a:ext cx="381000" cy="333584"/>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931F68D2-B5FE-471D-ABD2-B0EEA44C97CB}"/>
              </a:ext>
            </a:extLst>
          </p:cNvPr>
          <p:cNvSpPr/>
          <p:nvPr/>
        </p:nvSpPr>
        <p:spPr>
          <a:xfrm>
            <a:off x="172509" y="3210321"/>
            <a:ext cx="381000" cy="333584"/>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88B4A8F4-3E02-4A7B-A95F-67612640E26B}"/>
              </a:ext>
            </a:extLst>
          </p:cNvPr>
          <p:cNvSpPr/>
          <p:nvPr/>
        </p:nvSpPr>
        <p:spPr>
          <a:xfrm>
            <a:off x="580013" y="3515332"/>
            <a:ext cx="381000" cy="333584"/>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0D0BE5D1-2EAE-42F4-ABF6-83BABE5356F5}"/>
              </a:ext>
            </a:extLst>
          </p:cNvPr>
          <p:cNvSpPr/>
          <p:nvPr/>
        </p:nvSpPr>
        <p:spPr>
          <a:xfrm>
            <a:off x="626627" y="4052513"/>
            <a:ext cx="381000" cy="333584"/>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9E0ED7A0-9D83-471E-8FE8-046FF9929D69}"/>
              </a:ext>
            </a:extLst>
          </p:cNvPr>
          <p:cNvSpPr/>
          <p:nvPr/>
        </p:nvSpPr>
        <p:spPr>
          <a:xfrm>
            <a:off x="603320" y="3743679"/>
            <a:ext cx="381000" cy="333584"/>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4D8A00D7-03D9-4FCB-A1B0-D26E690830C8}"/>
              </a:ext>
            </a:extLst>
          </p:cNvPr>
          <p:cNvSpPr/>
          <p:nvPr/>
        </p:nvSpPr>
        <p:spPr>
          <a:xfrm>
            <a:off x="580013" y="4351279"/>
            <a:ext cx="381000" cy="333584"/>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4937879-FEAA-4A37-BA8B-C4802E6FF02E}"/>
              </a:ext>
            </a:extLst>
          </p:cNvPr>
          <p:cNvSpPr txBox="1"/>
          <p:nvPr/>
        </p:nvSpPr>
        <p:spPr>
          <a:xfrm>
            <a:off x="4724400" y="2676452"/>
            <a:ext cx="4247091" cy="1631216"/>
          </a:xfrm>
          <a:prstGeom prst="rect">
            <a:avLst/>
          </a:prstGeom>
          <a:noFill/>
        </p:spPr>
        <p:txBody>
          <a:bodyPr wrap="square" rtlCol="0">
            <a:spAutoFit/>
          </a:bodyPr>
          <a:lstStyle/>
          <a:p>
            <a:r>
              <a:rPr lang="en-US" sz="2000" dirty="0"/>
              <a:t>So, when we say:</a:t>
            </a:r>
          </a:p>
          <a:p>
            <a:r>
              <a:rPr lang="en-US" sz="2000" dirty="0"/>
              <a:t>$('#</a:t>
            </a:r>
            <a:r>
              <a:rPr lang="en-US" sz="2000" dirty="0" err="1"/>
              <a:t>mymessage</a:t>
            </a:r>
            <a:r>
              <a:rPr lang="en-US" sz="2000" dirty="0"/>
              <a:t>').html('Hello world!’);</a:t>
            </a:r>
          </a:p>
          <a:p>
            <a:endParaRPr lang="en-US" sz="2000" dirty="0"/>
          </a:p>
          <a:p>
            <a:r>
              <a:rPr lang="en-US" sz="2000" dirty="0"/>
              <a:t>The browser selects the tag with the id “</a:t>
            </a:r>
            <a:r>
              <a:rPr lang="en-US" sz="2000" dirty="0" err="1"/>
              <a:t>mymessage</a:t>
            </a:r>
            <a:r>
              <a:rPr lang="en-US" sz="2000" dirty="0"/>
              <a:t>”</a:t>
            </a:r>
          </a:p>
        </p:txBody>
      </p:sp>
      <p:sp>
        <p:nvSpPr>
          <p:cNvPr id="7" name="TextBox 6">
            <a:extLst>
              <a:ext uri="{FF2B5EF4-FFF2-40B4-BE49-F238E27FC236}">
                <a16:creationId xmlns:a16="http://schemas.microsoft.com/office/drawing/2014/main" id="{366513A7-2303-4E93-938B-10B680A6782A}"/>
              </a:ext>
            </a:extLst>
          </p:cNvPr>
          <p:cNvSpPr txBox="1"/>
          <p:nvPr/>
        </p:nvSpPr>
        <p:spPr>
          <a:xfrm>
            <a:off x="134352" y="4227753"/>
            <a:ext cx="381000" cy="646331"/>
          </a:xfrm>
          <a:prstGeom prst="rect">
            <a:avLst/>
          </a:prstGeom>
          <a:noFill/>
        </p:spPr>
        <p:txBody>
          <a:bodyPr wrap="square" rtlCol="0">
            <a:spAutoFit/>
          </a:bodyPr>
          <a:lstStyle/>
          <a:p>
            <a:pPr algn="r"/>
            <a:r>
              <a:rPr lang="en-US" sz="3600" b="1" dirty="0">
                <a:solidFill>
                  <a:srgbClr val="00B050"/>
                </a:solidFill>
              </a:rPr>
              <a:t>!</a:t>
            </a:r>
            <a:endParaRPr lang="en-US" b="1" dirty="0">
              <a:solidFill>
                <a:srgbClr val="00B050"/>
              </a:solidFill>
            </a:endParaRPr>
          </a:p>
        </p:txBody>
      </p:sp>
    </p:spTree>
    <p:extLst>
      <p:ext uri="{BB962C8B-B14F-4D97-AF65-F5344CB8AC3E}">
        <p14:creationId xmlns:p14="http://schemas.microsoft.com/office/powerpoint/2010/main" val="232557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500"/>
                                        <p:tgtEl>
                                          <p:spTgt spid="15"/>
                                        </p:tgtEl>
                                      </p:cBhvr>
                                    </p:animEffect>
                                  </p:childTnLst>
                                </p:cTn>
                              </p:par>
                              <p:par>
                                <p:cTn id="47" presetID="1" presetClass="entr" presetSubtype="0" fill="hold" grpId="0" nodeType="withEffect">
                                  <p:stCondLst>
                                    <p:cond delay="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16" grpId="0"/>
      <p:bldP spid="10" grpId="0" animBg="1"/>
      <p:bldP spid="11" grpId="0" animBg="1"/>
      <p:bldP spid="12" grpId="0" animBg="1"/>
      <p:bldP spid="14" grpId="0" animBg="1"/>
      <p:bldP spid="13" grpId="0" animBg="1"/>
      <p:bldP spid="15" grpId="0" animBg="1"/>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DF432-EEC5-4744-A450-BF2844DEA930}"/>
              </a:ext>
            </a:extLst>
          </p:cNvPr>
          <p:cNvSpPr>
            <a:spLocks noGrp="1"/>
          </p:cNvSpPr>
          <p:nvPr>
            <p:ph type="title"/>
          </p:nvPr>
        </p:nvSpPr>
        <p:spPr/>
        <p:txBody>
          <a:bodyPr/>
          <a:lstStyle/>
          <a:p>
            <a:r>
              <a:rPr lang="en-US"/>
              <a:t>Agenda</a:t>
            </a:r>
            <a:endParaRPr lang="en-US" dirty="0"/>
          </a:p>
        </p:txBody>
      </p:sp>
      <p:sp>
        <p:nvSpPr>
          <p:cNvPr id="3" name="Content Placeholder 2">
            <a:extLst>
              <a:ext uri="{FF2B5EF4-FFF2-40B4-BE49-F238E27FC236}">
                <a16:creationId xmlns:a16="http://schemas.microsoft.com/office/drawing/2014/main" id="{5E0FC81C-91BE-C84A-B4C2-901AD79DEE55}"/>
              </a:ext>
            </a:extLst>
          </p:cNvPr>
          <p:cNvSpPr>
            <a:spLocks noGrp="1"/>
          </p:cNvSpPr>
          <p:nvPr>
            <p:ph idx="4294967295"/>
          </p:nvPr>
        </p:nvSpPr>
        <p:spPr>
          <a:xfrm>
            <a:off x="457200" y="1166018"/>
            <a:ext cx="8229600" cy="4525963"/>
          </a:xfrm>
        </p:spPr>
        <p:txBody>
          <a:bodyPr/>
          <a:lstStyle/>
          <a:p>
            <a:r>
              <a:rPr lang="en-US" dirty="0"/>
              <a:t>Talk about what functions are</a:t>
            </a:r>
          </a:p>
          <a:p>
            <a:r>
              <a:rPr lang="en-US" dirty="0"/>
              <a:t>Equip you with the ability to make your own functions</a:t>
            </a:r>
          </a:p>
          <a:p>
            <a:r>
              <a:rPr lang="en-US" dirty="0"/>
              <a:t>Discuss why you might want to do that</a:t>
            </a:r>
          </a:p>
        </p:txBody>
      </p:sp>
      <p:sp>
        <p:nvSpPr>
          <p:cNvPr id="7" name="Slide Number Placeholder 6">
            <a:extLst>
              <a:ext uri="{FF2B5EF4-FFF2-40B4-BE49-F238E27FC236}">
                <a16:creationId xmlns:a16="http://schemas.microsoft.com/office/drawing/2014/main" id="{4A1DF31C-1EF1-0B4E-A451-DD543CFECA5A}"/>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5</a:t>
            </a:fld>
            <a:r>
              <a:rPr lang="en-US" altLang="en-US">
                <a:solidFill>
                  <a:srgbClr val="000000"/>
                </a:solidFill>
              </a:rPr>
              <a:t> </a:t>
            </a:r>
            <a:endParaRPr lang="en-US" altLang="en-US" dirty="0">
              <a:solidFill>
                <a:srgbClr val="FFFFFF"/>
              </a:solidFill>
            </a:endParaRPr>
          </a:p>
        </p:txBody>
      </p:sp>
    </p:spTree>
    <p:extLst>
      <p:ext uri="{BB962C8B-B14F-4D97-AF65-F5344CB8AC3E}">
        <p14:creationId xmlns:p14="http://schemas.microsoft.com/office/powerpoint/2010/main" val="2810976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ECDE2-39EA-40FC-A107-DE33C9320F9F}"/>
              </a:ext>
            </a:extLst>
          </p:cNvPr>
          <p:cNvSpPr>
            <a:spLocks noGrp="1"/>
          </p:cNvSpPr>
          <p:nvPr>
            <p:ph type="title"/>
          </p:nvPr>
        </p:nvSpPr>
        <p:spPr>
          <a:xfrm>
            <a:off x="0" y="0"/>
            <a:ext cx="9144000" cy="838200"/>
          </a:xfrm>
        </p:spPr>
        <p:txBody>
          <a:bodyPr/>
          <a:lstStyle/>
          <a:p>
            <a:r>
              <a:rPr lang="en-US" dirty="0"/>
              <a:t>What’s a function?</a:t>
            </a:r>
          </a:p>
        </p:txBody>
      </p:sp>
      <p:sp>
        <p:nvSpPr>
          <p:cNvPr id="3" name="Slide Number Placeholder 2">
            <a:extLst>
              <a:ext uri="{FF2B5EF4-FFF2-40B4-BE49-F238E27FC236}">
                <a16:creationId xmlns:a16="http://schemas.microsoft.com/office/drawing/2014/main" id="{AFB0F815-20CF-44EA-B3D1-36DDA9DEF24D}"/>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6</a:t>
            </a:fld>
            <a:r>
              <a:rPr lang="en-US" altLang="en-US">
                <a:solidFill>
                  <a:srgbClr val="000000"/>
                </a:solidFill>
              </a:rPr>
              <a:t> </a:t>
            </a:r>
            <a:endParaRPr lang="en-US" altLang="en-US" dirty="0">
              <a:solidFill>
                <a:srgbClr val="FFFFFF"/>
              </a:solidFill>
            </a:endParaRPr>
          </a:p>
        </p:txBody>
      </p:sp>
      <p:sp>
        <p:nvSpPr>
          <p:cNvPr id="4" name="TextBox 3">
            <a:extLst>
              <a:ext uri="{FF2B5EF4-FFF2-40B4-BE49-F238E27FC236}">
                <a16:creationId xmlns:a16="http://schemas.microsoft.com/office/drawing/2014/main" id="{486739DC-1356-4D5C-8951-99F69F80BDF6}"/>
              </a:ext>
            </a:extLst>
          </p:cNvPr>
          <p:cNvSpPr txBox="1"/>
          <p:nvPr/>
        </p:nvSpPr>
        <p:spPr>
          <a:xfrm>
            <a:off x="381000" y="1066800"/>
            <a:ext cx="5181600" cy="5262979"/>
          </a:xfrm>
          <a:prstGeom prst="rect">
            <a:avLst/>
          </a:prstGeom>
          <a:noFill/>
        </p:spPr>
        <p:txBody>
          <a:bodyPr wrap="square" rtlCol="0">
            <a:spAutoFit/>
          </a:bodyPr>
          <a:lstStyle/>
          <a:p>
            <a:r>
              <a:rPr lang="en-US" dirty="0"/>
              <a:t>In mathematics, a function is one or more rules that are applied to an input in order to generate an output.</a:t>
            </a:r>
          </a:p>
          <a:p>
            <a:endParaRPr lang="en-US" dirty="0"/>
          </a:p>
          <a:p>
            <a:r>
              <a:rPr lang="en-US" dirty="0"/>
              <a:t>The input is the number or value put into the function.</a:t>
            </a:r>
          </a:p>
          <a:p>
            <a:endParaRPr lang="en-US" dirty="0"/>
          </a:p>
          <a:p>
            <a:r>
              <a:rPr lang="en-US" dirty="0"/>
              <a:t>The output is the number or value that the function generates.</a:t>
            </a:r>
          </a:p>
          <a:p>
            <a:endParaRPr lang="en-US" dirty="0"/>
          </a:p>
          <a:p>
            <a:r>
              <a:rPr lang="en-US" dirty="0"/>
              <a:t>In this example, we say that f(x) </a:t>
            </a:r>
            <a:r>
              <a:rPr lang="en-US" b="1" i="1" dirty="0"/>
              <a:t>returns</a:t>
            </a:r>
            <a:r>
              <a:rPr lang="en-US" dirty="0"/>
              <a:t> the value of y.  </a:t>
            </a:r>
            <a:endParaRPr lang="en-US" b="1" i="1" dirty="0"/>
          </a:p>
          <a:p>
            <a:endParaRPr lang="en-US" dirty="0"/>
          </a:p>
          <a:p>
            <a:endParaRPr lang="en-US" dirty="0"/>
          </a:p>
        </p:txBody>
      </p:sp>
      <p:pic>
        <p:nvPicPr>
          <p:cNvPr id="7170" name="Picture 2" descr="Image result for y = f(x)">
            <a:extLst>
              <a:ext uri="{FF2B5EF4-FFF2-40B4-BE49-F238E27FC236}">
                <a16:creationId xmlns:a16="http://schemas.microsoft.com/office/drawing/2014/main" id="{39989854-3CC1-408E-A794-416CDE8D97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876300"/>
            <a:ext cx="304800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DCF9AA4F-EFB9-4BB6-BEC3-7A1650D70D06}"/>
              </a:ext>
            </a:extLst>
          </p:cNvPr>
          <p:cNvPicPr>
            <a:picLocks noChangeAspect="1"/>
          </p:cNvPicPr>
          <p:nvPr/>
        </p:nvPicPr>
        <p:blipFill>
          <a:blip r:embed="rId3"/>
          <a:stretch>
            <a:fillRect/>
          </a:stretch>
        </p:blipFill>
        <p:spPr>
          <a:xfrm>
            <a:off x="5928176" y="3443909"/>
            <a:ext cx="2486952" cy="2381356"/>
          </a:xfrm>
          <a:prstGeom prst="rect">
            <a:avLst/>
          </a:prstGeom>
        </p:spPr>
      </p:pic>
    </p:spTree>
    <p:extLst>
      <p:ext uri="{BB962C8B-B14F-4D97-AF65-F5344CB8AC3E}">
        <p14:creationId xmlns:p14="http://schemas.microsoft.com/office/powerpoint/2010/main" val="3073136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6FDD8-608B-469F-BBDF-1687C3474867}"/>
              </a:ext>
            </a:extLst>
          </p:cNvPr>
          <p:cNvSpPr>
            <a:spLocks noGrp="1"/>
          </p:cNvSpPr>
          <p:nvPr>
            <p:ph type="title"/>
          </p:nvPr>
        </p:nvSpPr>
        <p:spPr/>
        <p:txBody>
          <a:bodyPr/>
          <a:lstStyle/>
          <a:p>
            <a:r>
              <a:rPr lang="en-US" dirty="0"/>
              <a:t>What is a function? </a:t>
            </a:r>
            <a:r>
              <a:rPr lang="en-US" sz="1400" dirty="0"/>
              <a:t>(2)</a:t>
            </a:r>
            <a:endParaRPr lang="en-US" dirty="0"/>
          </a:p>
        </p:txBody>
      </p:sp>
      <p:sp>
        <p:nvSpPr>
          <p:cNvPr id="3" name="Slide Number Placeholder 2">
            <a:extLst>
              <a:ext uri="{FF2B5EF4-FFF2-40B4-BE49-F238E27FC236}">
                <a16:creationId xmlns:a16="http://schemas.microsoft.com/office/drawing/2014/main" id="{F6591635-1E4F-45B6-B62D-A26FFA382161}"/>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7</a:t>
            </a:fld>
            <a:r>
              <a:rPr lang="en-US" altLang="en-US">
                <a:solidFill>
                  <a:srgbClr val="000000"/>
                </a:solidFill>
              </a:rPr>
              <a:t> </a:t>
            </a:r>
            <a:endParaRPr lang="en-US" altLang="en-US" dirty="0">
              <a:solidFill>
                <a:srgbClr val="FFFFFF"/>
              </a:solidFill>
            </a:endParaRPr>
          </a:p>
        </p:txBody>
      </p:sp>
      <p:sp>
        <p:nvSpPr>
          <p:cNvPr id="4" name="TextBox 3">
            <a:extLst>
              <a:ext uri="{FF2B5EF4-FFF2-40B4-BE49-F238E27FC236}">
                <a16:creationId xmlns:a16="http://schemas.microsoft.com/office/drawing/2014/main" id="{48D478B4-B0C6-429A-9CC8-43D769CFCE53}"/>
              </a:ext>
            </a:extLst>
          </p:cNvPr>
          <p:cNvSpPr txBox="1"/>
          <p:nvPr/>
        </p:nvSpPr>
        <p:spPr>
          <a:xfrm>
            <a:off x="503583" y="821635"/>
            <a:ext cx="8001000" cy="1938992"/>
          </a:xfrm>
          <a:prstGeom prst="rect">
            <a:avLst/>
          </a:prstGeom>
          <a:noFill/>
        </p:spPr>
        <p:txBody>
          <a:bodyPr wrap="square" rtlCol="0">
            <a:spAutoFit/>
          </a:bodyPr>
          <a:lstStyle/>
          <a:p>
            <a:r>
              <a:rPr lang="en-US" sz="2000" dirty="0"/>
              <a:t>In programming, a function is a collection of statements grouped together in such a way that they can receive zero, one, or more pieces of input.   One or more programming statements are then used by the function to generate some output.</a:t>
            </a:r>
          </a:p>
          <a:p>
            <a:endParaRPr lang="en-US" sz="2000" dirty="0"/>
          </a:p>
          <a:p>
            <a:r>
              <a:rPr lang="en-US" sz="2000" dirty="0"/>
              <a:t>Here are some examples of functions:</a:t>
            </a:r>
          </a:p>
        </p:txBody>
      </p:sp>
      <p:sp>
        <p:nvSpPr>
          <p:cNvPr id="5" name="Rectangle 4">
            <a:extLst>
              <a:ext uri="{FF2B5EF4-FFF2-40B4-BE49-F238E27FC236}">
                <a16:creationId xmlns:a16="http://schemas.microsoft.com/office/drawing/2014/main" id="{5A12C3A8-69EC-41F7-A5BE-547F6CC07C3A}"/>
              </a:ext>
            </a:extLst>
          </p:cNvPr>
          <p:cNvSpPr/>
          <p:nvPr/>
        </p:nvSpPr>
        <p:spPr>
          <a:xfrm>
            <a:off x="532158" y="2920909"/>
            <a:ext cx="8382000" cy="1754326"/>
          </a:xfrm>
          <a:prstGeom prst="rect">
            <a:avLst/>
          </a:prstGeom>
        </p:spPr>
        <p:txBody>
          <a:bodyPr wrap="square">
            <a:spAutoFit/>
          </a:bodyPr>
          <a:lstStyle/>
          <a:p>
            <a:r>
              <a:rPr lang="en-US" sz="1800" dirty="0">
                <a:solidFill>
                  <a:srgbClr val="0000FF"/>
                </a:solidFill>
                <a:latin typeface="Consolas" panose="020B0609020204030204" pitchFamily="49" charset="0"/>
              </a:rPr>
              <a:t>function</a:t>
            </a:r>
            <a:r>
              <a:rPr lang="en-US" sz="1800" dirty="0">
                <a:solidFill>
                  <a:srgbClr val="000000"/>
                </a:solidFill>
                <a:latin typeface="Consolas" panose="020B0609020204030204" pitchFamily="49" charset="0"/>
              </a:rPr>
              <a:t> </a:t>
            </a:r>
            <a:r>
              <a:rPr lang="en-US" sz="1800" dirty="0" err="1">
                <a:solidFill>
                  <a:srgbClr val="000000"/>
                </a:solidFill>
                <a:latin typeface="Consolas" panose="020B0609020204030204" pitchFamily="49" charset="0"/>
              </a:rPr>
              <a:t>feet_to_inches</a:t>
            </a:r>
            <a:r>
              <a:rPr lang="en-US" sz="1800" dirty="0">
                <a:solidFill>
                  <a:srgbClr val="000000"/>
                </a:solidFill>
                <a:latin typeface="Consolas" panose="020B0609020204030204" pitchFamily="49" charset="0"/>
              </a:rPr>
              <a:t>(</a:t>
            </a:r>
            <a:r>
              <a:rPr lang="en-US" sz="1800" dirty="0" err="1">
                <a:solidFill>
                  <a:srgbClr val="000000"/>
                </a:solidFill>
                <a:latin typeface="Consolas" panose="020B0609020204030204" pitchFamily="49" charset="0"/>
              </a:rPr>
              <a:t>HowManyFeet</a:t>
            </a:r>
            <a:r>
              <a:rPr lang="en-US" sz="1800" dirty="0">
                <a:solidFill>
                  <a:srgbClr val="000000"/>
                </a:solidFill>
                <a:latin typeface="Consolas" panose="020B0609020204030204" pitchFamily="49" charset="0"/>
              </a:rPr>
              <a:t>){</a:t>
            </a:r>
          </a:p>
          <a:p>
            <a:r>
              <a:rPr lang="en-US" sz="1800" dirty="0">
                <a:solidFill>
                  <a:srgbClr val="000000"/>
                </a:solidFill>
                <a:latin typeface="Consolas" panose="020B0609020204030204" pitchFamily="49" charset="0"/>
              </a:rPr>
              <a:t>  </a:t>
            </a:r>
            <a:r>
              <a:rPr lang="en-US" sz="1800" dirty="0">
                <a:solidFill>
                  <a:srgbClr val="0000FF"/>
                </a:solidFill>
                <a:latin typeface="Consolas" panose="020B0609020204030204" pitchFamily="49" charset="0"/>
              </a:rPr>
              <a:t>var</a:t>
            </a:r>
            <a:r>
              <a:rPr lang="en-US" sz="1800" dirty="0">
                <a:solidFill>
                  <a:srgbClr val="000000"/>
                </a:solidFill>
                <a:latin typeface="Consolas" panose="020B0609020204030204" pitchFamily="49" charset="0"/>
              </a:rPr>
              <a:t> x = </a:t>
            </a:r>
            <a:r>
              <a:rPr lang="en-US" sz="1800" dirty="0" err="1">
                <a:solidFill>
                  <a:srgbClr val="000000"/>
                </a:solidFill>
                <a:latin typeface="Consolas" panose="020B0609020204030204" pitchFamily="49" charset="0"/>
              </a:rPr>
              <a:t>HowManyFeet</a:t>
            </a:r>
            <a:r>
              <a:rPr lang="en-US" sz="1800" dirty="0">
                <a:solidFill>
                  <a:srgbClr val="000000"/>
                </a:solidFill>
                <a:latin typeface="Consolas" panose="020B0609020204030204" pitchFamily="49" charset="0"/>
              </a:rPr>
              <a:t> * </a:t>
            </a:r>
            <a:r>
              <a:rPr lang="en-US" sz="1800" dirty="0">
                <a:solidFill>
                  <a:srgbClr val="09885A"/>
                </a:solidFill>
                <a:latin typeface="Consolas" panose="020B0609020204030204" pitchFamily="49" charset="0"/>
              </a:rPr>
              <a:t>12</a:t>
            </a:r>
            <a:r>
              <a:rPr lang="en-US" sz="1800" dirty="0">
                <a:solidFill>
                  <a:srgbClr val="000000"/>
                </a:solidFill>
                <a:latin typeface="Consolas" panose="020B0609020204030204" pitchFamily="49" charset="0"/>
              </a:rPr>
              <a:t>;</a:t>
            </a:r>
          </a:p>
          <a:p>
            <a:r>
              <a:rPr lang="en-US" sz="1800" dirty="0">
                <a:solidFill>
                  <a:srgbClr val="000000"/>
                </a:solidFill>
                <a:latin typeface="Consolas" panose="020B0609020204030204" pitchFamily="49" charset="0"/>
              </a:rPr>
              <a:t>  </a:t>
            </a:r>
            <a:r>
              <a:rPr lang="en-US" sz="1800" dirty="0">
                <a:solidFill>
                  <a:srgbClr val="0000FF"/>
                </a:solidFill>
                <a:latin typeface="Consolas" panose="020B0609020204030204" pitchFamily="49" charset="0"/>
              </a:rPr>
              <a:t>return</a:t>
            </a:r>
            <a:r>
              <a:rPr lang="en-US" sz="1800" dirty="0">
                <a:solidFill>
                  <a:srgbClr val="000000"/>
                </a:solidFill>
                <a:latin typeface="Consolas" panose="020B0609020204030204" pitchFamily="49" charset="0"/>
              </a:rPr>
              <a:t> x;</a:t>
            </a:r>
          </a:p>
          <a:p>
            <a:r>
              <a:rPr lang="en-US" sz="1800" dirty="0">
                <a:solidFill>
                  <a:srgbClr val="000000"/>
                </a:solidFill>
                <a:latin typeface="Consolas" panose="020B0609020204030204" pitchFamily="49" charset="0"/>
              </a:rPr>
              <a:t>}</a:t>
            </a:r>
          </a:p>
          <a:p>
            <a:br>
              <a:rPr lang="en-US" sz="1800" dirty="0">
                <a:solidFill>
                  <a:srgbClr val="000000"/>
                </a:solidFill>
                <a:latin typeface="Consolas" panose="020B0609020204030204" pitchFamily="49" charset="0"/>
              </a:rPr>
            </a:br>
            <a:endParaRPr lang="en-US" sz="1800" dirty="0">
              <a:solidFill>
                <a:srgbClr val="000000"/>
              </a:solidFill>
              <a:latin typeface="Consolas" panose="020B0609020204030204" pitchFamily="49" charset="0"/>
            </a:endParaRPr>
          </a:p>
        </p:txBody>
      </p:sp>
      <p:sp>
        <p:nvSpPr>
          <p:cNvPr id="6" name="Rectangle 5">
            <a:extLst>
              <a:ext uri="{FF2B5EF4-FFF2-40B4-BE49-F238E27FC236}">
                <a16:creationId xmlns:a16="http://schemas.microsoft.com/office/drawing/2014/main" id="{739591E5-0C23-4047-8F24-F59EA3819A45}"/>
              </a:ext>
            </a:extLst>
          </p:cNvPr>
          <p:cNvSpPr/>
          <p:nvPr/>
        </p:nvSpPr>
        <p:spPr>
          <a:xfrm>
            <a:off x="513108" y="4176942"/>
            <a:ext cx="8686800" cy="1200329"/>
          </a:xfrm>
          <a:prstGeom prst="rect">
            <a:avLst/>
          </a:prstGeom>
        </p:spPr>
        <p:txBody>
          <a:bodyPr wrap="square">
            <a:spAutoFit/>
          </a:bodyPr>
          <a:lstStyle/>
          <a:p>
            <a:r>
              <a:rPr lang="en-US" sz="1800" dirty="0">
                <a:solidFill>
                  <a:srgbClr val="0000FF"/>
                </a:solidFill>
                <a:latin typeface="Consolas" panose="020B0609020204030204" pitchFamily="49" charset="0"/>
              </a:rPr>
              <a:t>function</a:t>
            </a:r>
            <a:r>
              <a:rPr lang="en-US" sz="1800" dirty="0">
                <a:solidFill>
                  <a:srgbClr val="000000"/>
                </a:solidFill>
                <a:latin typeface="Consolas" panose="020B0609020204030204" pitchFamily="49" charset="0"/>
              </a:rPr>
              <a:t> </a:t>
            </a:r>
            <a:r>
              <a:rPr lang="en-US" sz="1800" dirty="0" err="1">
                <a:solidFill>
                  <a:srgbClr val="000000"/>
                </a:solidFill>
                <a:latin typeface="Consolas" panose="020B0609020204030204" pitchFamily="49" charset="0"/>
              </a:rPr>
              <a:t>convertToCelcius</a:t>
            </a:r>
            <a:r>
              <a:rPr lang="en-US" sz="1800" dirty="0">
                <a:solidFill>
                  <a:srgbClr val="000000"/>
                </a:solidFill>
                <a:latin typeface="Consolas" panose="020B0609020204030204" pitchFamily="49" charset="0"/>
              </a:rPr>
              <a:t>(</a:t>
            </a:r>
            <a:r>
              <a:rPr lang="en-US" sz="1800" dirty="0" err="1">
                <a:solidFill>
                  <a:srgbClr val="000000"/>
                </a:solidFill>
                <a:latin typeface="Consolas" panose="020B0609020204030204" pitchFamily="49" charset="0"/>
              </a:rPr>
              <a:t>degrees_fahrenheit</a:t>
            </a:r>
            <a:r>
              <a:rPr lang="en-US" sz="1800" dirty="0">
                <a:solidFill>
                  <a:srgbClr val="000000"/>
                </a:solidFill>
                <a:latin typeface="Consolas" panose="020B0609020204030204" pitchFamily="49" charset="0"/>
              </a:rPr>
              <a:t>){</a:t>
            </a:r>
          </a:p>
          <a:p>
            <a:r>
              <a:rPr lang="en-US" sz="1800" dirty="0">
                <a:solidFill>
                  <a:srgbClr val="000000"/>
                </a:solidFill>
                <a:latin typeface="Consolas" panose="020B0609020204030204" pitchFamily="49" charset="0"/>
              </a:rPr>
              <a:t>  </a:t>
            </a:r>
            <a:r>
              <a:rPr lang="en-US" sz="1800" dirty="0">
                <a:solidFill>
                  <a:srgbClr val="0000FF"/>
                </a:solidFill>
                <a:latin typeface="Consolas" panose="020B0609020204030204" pitchFamily="49" charset="0"/>
              </a:rPr>
              <a:t>var</a:t>
            </a:r>
            <a:r>
              <a:rPr lang="en-US" sz="1800" dirty="0">
                <a:solidFill>
                  <a:srgbClr val="000000"/>
                </a:solidFill>
                <a:latin typeface="Consolas" panose="020B0609020204030204" pitchFamily="49" charset="0"/>
              </a:rPr>
              <a:t> </a:t>
            </a:r>
            <a:r>
              <a:rPr lang="en-US" sz="1800" dirty="0" err="1">
                <a:solidFill>
                  <a:srgbClr val="000000"/>
                </a:solidFill>
                <a:latin typeface="Consolas" panose="020B0609020204030204" pitchFamily="49" charset="0"/>
              </a:rPr>
              <a:t>the_answer</a:t>
            </a:r>
            <a:r>
              <a:rPr lang="en-US" sz="1800" dirty="0">
                <a:solidFill>
                  <a:srgbClr val="000000"/>
                </a:solidFill>
                <a:latin typeface="Consolas" panose="020B0609020204030204" pitchFamily="49" charset="0"/>
              </a:rPr>
              <a:t> = (</a:t>
            </a:r>
            <a:r>
              <a:rPr lang="en-US" sz="1800" dirty="0" err="1">
                <a:solidFill>
                  <a:srgbClr val="000000"/>
                </a:solidFill>
                <a:latin typeface="Consolas" panose="020B0609020204030204" pitchFamily="49" charset="0"/>
              </a:rPr>
              <a:t>degrees_fahrenheit</a:t>
            </a:r>
            <a:r>
              <a:rPr lang="en-US" sz="1800" dirty="0">
                <a:solidFill>
                  <a:srgbClr val="000000"/>
                </a:solidFill>
                <a:latin typeface="Consolas" panose="020B0609020204030204" pitchFamily="49" charset="0"/>
              </a:rPr>
              <a:t> - </a:t>
            </a:r>
            <a:r>
              <a:rPr lang="en-US" sz="1800" dirty="0">
                <a:solidFill>
                  <a:srgbClr val="09885A"/>
                </a:solidFill>
                <a:latin typeface="Consolas" panose="020B0609020204030204" pitchFamily="49" charset="0"/>
              </a:rPr>
              <a:t>32</a:t>
            </a:r>
            <a:r>
              <a:rPr lang="en-US" sz="1800" dirty="0">
                <a:solidFill>
                  <a:srgbClr val="000000"/>
                </a:solidFill>
                <a:latin typeface="Consolas" panose="020B0609020204030204" pitchFamily="49" charset="0"/>
              </a:rPr>
              <a:t>) * ( </a:t>
            </a:r>
            <a:r>
              <a:rPr lang="en-US" sz="1800" dirty="0">
                <a:solidFill>
                  <a:srgbClr val="09885A"/>
                </a:solidFill>
                <a:latin typeface="Consolas" panose="020B0609020204030204" pitchFamily="49" charset="0"/>
              </a:rPr>
              <a:t>5 </a:t>
            </a:r>
            <a:r>
              <a:rPr lang="en-US" sz="1800" dirty="0">
                <a:solidFill>
                  <a:srgbClr val="000000"/>
                </a:solidFill>
                <a:latin typeface="Consolas" panose="020B0609020204030204" pitchFamily="49" charset="0"/>
              </a:rPr>
              <a:t>/ </a:t>
            </a:r>
            <a:r>
              <a:rPr lang="en-US" sz="1800" dirty="0">
                <a:solidFill>
                  <a:srgbClr val="09885A"/>
                </a:solidFill>
                <a:latin typeface="Consolas" panose="020B0609020204030204" pitchFamily="49" charset="0"/>
              </a:rPr>
              <a:t>9</a:t>
            </a:r>
            <a:r>
              <a:rPr lang="en-US" sz="1800" dirty="0">
                <a:solidFill>
                  <a:srgbClr val="000000"/>
                </a:solidFill>
                <a:latin typeface="Consolas" panose="020B0609020204030204" pitchFamily="49" charset="0"/>
              </a:rPr>
              <a:t> );</a:t>
            </a:r>
          </a:p>
          <a:p>
            <a:r>
              <a:rPr lang="en-US" sz="1800" dirty="0">
                <a:solidFill>
                  <a:srgbClr val="000000"/>
                </a:solidFill>
                <a:latin typeface="Consolas" panose="020B0609020204030204" pitchFamily="49" charset="0"/>
              </a:rPr>
              <a:t>  </a:t>
            </a:r>
            <a:r>
              <a:rPr lang="en-US" sz="1800" dirty="0">
                <a:solidFill>
                  <a:srgbClr val="0000FF"/>
                </a:solidFill>
                <a:latin typeface="Consolas" panose="020B0609020204030204" pitchFamily="49" charset="0"/>
              </a:rPr>
              <a:t>return</a:t>
            </a:r>
            <a:r>
              <a:rPr lang="en-US" sz="1800" dirty="0">
                <a:solidFill>
                  <a:srgbClr val="000000"/>
                </a:solidFill>
                <a:latin typeface="Consolas" panose="020B0609020204030204" pitchFamily="49" charset="0"/>
              </a:rPr>
              <a:t> </a:t>
            </a:r>
            <a:r>
              <a:rPr lang="en-US" sz="1800" dirty="0" err="1">
                <a:solidFill>
                  <a:srgbClr val="000000"/>
                </a:solidFill>
                <a:latin typeface="Consolas" panose="020B0609020204030204" pitchFamily="49" charset="0"/>
              </a:rPr>
              <a:t>the_answer</a:t>
            </a:r>
            <a:r>
              <a:rPr lang="en-US" sz="1800" dirty="0">
                <a:solidFill>
                  <a:srgbClr val="000000"/>
                </a:solidFill>
                <a:latin typeface="Consolas" panose="020B0609020204030204" pitchFamily="49" charset="0"/>
              </a:rPr>
              <a:t>;</a:t>
            </a:r>
          </a:p>
          <a:p>
            <a:r>
              <a:rPr lang="en-US" sz="1800" dirty="0">
                <a:solidFill>
                  <a:srgbClr val="000000"/>
                </a:solidFill>
                <a:latin typeface="Consolas" panose="020B0609020204030204" pitchFamily="49" charset="0"/>
              </a:rPr>
              <a:t>}</a:t>
            </a:r>
          </a:p>
        </p:txBody>
      </p:sp>
      <p:sp>
        <p:nvSpPr>
          <p:cNvPr id="7" name="TextBox 6">
            <a:extLst>
              <a:ext uri="{FF2B5EF4-FFF2-40B4-BE49-F238E27FC236}">
                <a16:creationId xmlns:a16="http://schemas.microsoft.com/office/drawing/2014/main" id="{48D478B4-B0C6-429A-9CC8-43D769CFCE53}"/>
              </a:ext>
            </a:extLst>
          </p:cNvPr>
          <p:cNvSpPr txBox="1"/>
          <p:nvPr/>
        </p:nvSpPr>
        <p:spPr>
          <a:xfrm>
            <a:off x="571500" y="5561588"/>
            <a:ext cx="8001000" cy="400110"/>
          </a:xfrm>
          <a:prstGeom prst="rect">
            <a:avLst/>
          </a:prstGeom>
          <a:noFill/>
        </p:spPr>
        <p:txBody>
          <a:bodyPr wrap="square" rtlCol="0">
            <a:spAutoFit/>
          </a:bodyPr>
          <a:lstStyle/>
          <a:p>
            <a:r>
              <a:rPr lang="en-US" sz="2000" dirty="0"/>
              <a:t>Notice the use of the command </a:t>
            </a:r>
            <a:r>
              <a:rPr lang="en-US" sz="2000" b="1" dirty="0"/>
              <a:t>return </a:t>
            </a:r>
            <a:r>
              <a:rPr lang="en-US" sz="2000" dirty="0"/>
              <a:t>in the above examples.</a:t>
            </a:r>
          </a:p>
        </p:txBody>
      </p:sp>
    </p:spTree>
    <p:extLst>
      <p:ext uri="{BB962C8B-B14F-4D97-AF65-F5344CB8AC3E}">
        <p14:creationId xmlns:p14="http://schemas.microsoft.com/office/powerpoint/2010/main" val="1853129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6FDD8-608B-469F-BBDF-1687C3474867}"/>
              </a:ext>
            </a:extLst>
          </p:cNvPr>
          <p:cNvSpPr>
            <a:spLocks noGrp="1"/>
          </p:cNvSpPr>
          <p:nvPr>
            <p:ph type="title"/>
          </p:nvPr>
        </p:nvSpPr>
        <p:spPr/>
        <p:txBody>
          <a:bodyPr/>
          <a:lstStyle/>
          <a:p>
            <a:r>
              <a:rPr lang="en-US" dirty="0"/>
              <a:t>What is a function? </a:t>
            </a:r>
            <a:r>
              <a:rPr lang="en-US" sz="1400" dirty="0"/>
              <a:t>(3)</a:t>
            </a:r>
            <a:endParaRPr lang="en-US" dirty="0"/>
          </a:p>
        </p:txBody>
      </p:sp>
      <p:sp>
        <p:nvSpPr>
          <p:cNvPr id="3" name="Slide Number Placeholder 2">
            <a:extLst>
              <a:ext uri="{FF2B5EF4-FFF2-40B4-BE49-F238E27FC236}">
                <a16:creationId xmlns:a16="http://schemas.microsoft.com/office/drawing/2014/main" id="{F6591635-1E4F-45B6-B62D-A26FFA382161}"/>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8</a:t>
            </a:fld>
            <a:r>
              <a:rPr lang="en-US" altLang="en-US">
                <a:solidFill>
                  <a:srgbClr val="000000"/>
                </a:solidFill>
              </a:rPr>
              <a:t> </a:t>
            </a:r>
            <a:endParaRPr lang="en-US" altLang="en-US" dirty="0">
              <a:solidFill>
                <a:srgbClr val="FFFFFF"/>
              </a:solidFill>
            </a:endParaRPr>
          </a:p>
        </p:txBody>
      </p:sp>
      <p:sp>
        <p:nvSpPr>
          <p:cNvPr id="4" name="TextBox 3">
            <a:extLst>
              <a:ext uri="{FF2B5EF4-FFF2-40B4-BE49-F238E27FC236}">
                <a16:creationId xmlns:a16="http://schemas.microsoft.com/office/drawing/2014/main" id="{48D478B4-B0C6-429A-9CC8-43D769CFCE53}"/>
              </a:ext>
            </a:extLst>
          </p:cNvPr>
          <p:cNvSpPr txBox="1"/>
          <p:nvPr/>
        </p:nvSpPr>
        <p:spPr>
          <a:xfrm>
            <a:off x="186775" y="861391"/>
            <a:ext cx="8698807" cy="2308324"/>
          </a:xfrm>
          <a:prstGeom prst="rect">
            <a:avLst/>
          </a:prstGeom>
          <a:noFill/>
        </p:spPr>
        <p:txBody>
          <a:bodyPr wrap="square" rtlCol="0">
            <a:spAutoFit/>
          </a:bodyPr>
          <a:lstStyle/>
          <a:p>
            <a:r>
              <a:rPr lang="en-US" dirty="0"/>
              <a:t>The last two examples illustrated functions which </a:t>
            </a:r>
            <a:r>
              <a:rPr lang="en-US" b="1" i="1" dirty="0"/>
              <a:t>returned</a:t>
            </a:r>
            <a:r>
              <a:rPr lang="en-US" dirty="0"/>
              <a:t> a value.  In JavaScript, sometimes we don’t worry about what value the function returns. Sometimes we just want to group a bunch of commands together because it is it convenient to do so. In those cases we leave the return value undefined.  For example:</a:t>
            </a:r>
          </a:p>
          <a:p>
            <a:endParaRPr lang="en-US" dirty="0"/>
          </a:p>
        </p:txBody>
      </p:sp>
      <p:sp>
        <p:nvSpPr>
          <p:cNvPr id="5" name="Rectangle 4">
            <a:extLst>
              <a:ext uri="{FF2B5EF4-FFF2-40B4-BE49-F238E27FC236}">
                <a16:creationId xmlns:a16="http://schemas.microsoft.com/office/drawing/2014/main" id="{5A12C3A8-69EC-41F7-A5BE-547F6CC07C3A}"/>
              </a:ext>
            </a:extLst>
          </p:cNvPr>
          <p:cNvSpPr/>
          <p:nvPr/>
        </p:nvSpPr>
        <p:spPr>
          <a:xfrm>
            <a:off x="503583" y="2819400"/>
            <a:ext cx="8382000" cy="3139321"/>
          </a:xfrm>
          <a:prstGeom prst="rect">
            <a:avLst/>
          </a:prstGeom>
        </p:spPr>
        <p:txBody>
          <a:bodyPr wrap="square">
            <a:spAutoFit/>
          </a:bodyPr>
          <a:lstStyle/>
          <a:p>
            <a:r>
              <a:rPr lang="en-US" sz="1800" dirty="0">
                <a:solidFill>
                  <a:srgbClr val="0000FF"/>
                </a:solidFill>
                <a:latin typeface="Consolas" panose="020B0609020204030204" pitchFamily="49" charset="0"/>
              </a:rPr>
              <a:t>function</a:t>
            </a:r>
            <a:r>
              <a:rPr lang="en-US" sz="1800" dirty="0">
                <a:solidFill>
                  <a:srgbClr val="000000"/>
                </a:solidFill>
                <a:latin typeface="Consolas" panose="020B0609020204030204" pitchFamily="49" charset="0"/>
              </a:rPr>
              <a:t> </a:t>
            </a:r>
            <a:r>
              <a:rPr lang="en-US" sz="1800" dirty="0" err="1">
                <a:solidFill>
                  <a:srgbClr val="000000"/>
                </a:solidFill>
                <a:latin typeface="Consolas" panose="020B0609020204030204" pitchFamily="49" charset="0"/>
              </a:rPr>
              <a:t>bottles_of_beer_song</a:t>
            </a:r>
            <a:r>
              <a:rPr lang="en-US" sz="1800" dirty="0">
                <a:solidFill>
                  <a:srgbClr val="000000"/>
                </a:solidFill>
                <a:latin typeface="Consolas" panose="020B0609020204030204" pitchFamily="49" charset="0"/>
              </a:rPr>
              <a:t>(iterations){</a:t>
            </a:r>
          </a:p>
          <a:p>
            <a:r>
              <a:rPr lang="en-US" sz="1800" dirty="0">
                <a:solidFill>
                  <a:srgbClr val="000000"/>
                </a:solidFill>
                <a:latin typeface="Consolas" panose="020B0609020204030204" pitchFamily="49" charset="0"/>
              </a:rPr>
              <a:t>  </a:t>
            </a:r>
            <a:r>
              <a:rPr lang="en-US" sz="1800" dirty="0">
                <a:solidFill>
                  <a:srgbClr val="0000FF"/>
                </a:solidFill>
                <a:latin typeface="Consolas" panose="020B0609020204030204" pitchFamily="49" charset="0"/>
              </a:rPr>
              <a:t>for</a:t>
            </a:r>
            <a:r>
              <a:rPr lang="en-US" sz="1800" dirty="0">
                <a:solidFill>
                  <a:srgbClr val="000000"/>
                </a:solidFill>
                <a:latin typeface="Consolas" panose="020B0609020204030204" pitchFamily="49" charset="0"/>
              </a:rPr>
              <a:t> (</a:t>
            </a:r>
            <a:r>
              <a:rPr lang="en-US" sz="1800" dirty="0">
                <a:solidFill>
                  <a:srgbClr val="0000FF"/>
                </a:solidFill>
                <a:latin typeface="Consolas" panose="020B0609020204030204" pitchFamily="49" charset="0"/>
              </a:rPr>
              <a:t>var</a:t>
            </a:r>
            <a:r>
              <a:rPr lang="en-US" sz="1800" dirty="0">
                <a:solidFill>
                  <a:srgbClr val="000000"/>
                </a:solidFill>
                <a:latin typeface="Consolas" panose="020B0609020204030204" pitchFamily="49" charset="0"/>
              </a:rPr>
              <a:t> </a:t>
            </a:r>
            <a:r>
              <a:rPr lang="en-US" sz="1800" dirty="0" err="1">
                <a:solidFill>
                  <a:srgbClr val="000000"/>
                </a:solidFill>
                <a:latin typeface="Consolas" panose="020B0609020204030204" pitchFamily="49" charset="0"/>
              </a:rPr>
              <a:t>i</a:t>
            </a:r>
            <a:r>
              <a:rPr lang="en-US" sz="1800" dirty="0">
                <a:solidFill>
                  <a:srgbClr val="000000"/>
                </a:solidFill>
                <a:latin typeface="Consolas" panose="020B0609020204030204" pitchFamily="49" charset="0"/>
              </a:rPr>
              <a:t> = iterations; </a:t>
            </a:r>
            <a:r>
              <a:rPr lang="en-US" sz="1800" dirty="0" err="1">
                <a:solidFill>
                  <a:srgbClr val="000000"/>
                </a:solidFill>
                <a:latin typeface="Consolas" panose="020B0609020204030204" pitchFamily="49" charset="0"/>
              </a:rPr>
              <a:t>i</a:t>
            </a:r>
            <a:r>
              <a:rPr lang="en-US" sz="1800" dirty="0">
                <a:solidFill>
                  <a:srgbClr val="000000"/>
                </a:solidFill>
                <a:latin typeface="Consolas" panose="020B0609020204030204" pitchFamily="49" charset="0"/>
              </a:rPr>
              <a:t> &gt; </a:t>
            </a:r>
            <a:r>
              <a:rPr lang="en-US" sz="1800" dirty="0">
                <a:solidFill>
                  <a:srgbClr val="09885A"/>
                </a:solidFill>
                <a:latin typeface="Consolas" panose="020B0609020204030204" pitchFamily="49" charset="0"/>
              </a:rPr>
              <a:t>0</a:t>
            </a:r>
            <a:r>
              <a:rPr lang="en-US" sz="1800" dirty="0">
                <a:solidFill>
                  <a:srgbClr val="000000"/>
                </a:solidFill>
                <a:latin typeface="Consolas" panose="020B0609020204030204" pitchFamily="49" charset="0"/>
              </a:rPr>
              <a:t>; </a:t>
            </a:r>
            <a:r>
              <a:rPr lang="en-US" sz="1800" dirty="0" err="1">
                <a:solidFill>
                  <a:srgbClr val="000000"/>
                </a:solidFill>
                <a:latin typeface="Consolas" panose="020B0609020204030204" pitchFamily="49" charset="0"/>
              </a:rPr>
              <a:t>i</a:t>
            </a:r>
            <a:r>
              <a:rPr lang="en-US" sz="1800" dirty="0">
                <a:solidFill>
                  <a:srgbClr val="000000"/>
                </a:solidFill>
                <a:latin typeface="Consolas" panose="020B0609020204030204" pitchFamily="49" charset="0"/>
              </a:rPr>
              <a:t>--){</a:t>
            </a:r>
          </a:p>
          <a:p>
            <a:r>
              <a:rPr lang="en-US" sz="1800" dirty="0">
                <a:solidFill>
                  <a:srgbClr val="000000"/>
                </a:solidFill>
                <a:latin typeface="Consolas" panose="020B0609020204030204" pitchFamily="49" charset="0"/>
              </a:rPr>
              <a:t>    console.log(</a:t>
            </a:r>
            <a:r>
              <a:rPr lang="en-US" sz="1800" dirty="0" err="1">
                <a:solidFill>
                  <a:srgbClr val="000000"/>
                </a:solidFill>
                <a:latin typeface="Consolas" panose="020B0609020204030204" pitchFamily="49" charset="0"/>
              </a:rPr>
              <a:t>i</a:t>
            </a:r>
            <a:r>
              <a:rPr lang="en-US" sz="1800" dirty="0">
                <a:solidFill>
                  <a:srgbClr val="000000"/>
                </a:solidFill>
                <a:latin typeface="Consolas" panose="020B0609020204030204" pitchFamily="49" charset="0"/>
              </a:rPr>
              <a:t> + </a:t>
            </a:r>
            <a:r>
              <a:rPr lang="en-US" sz="1800" dirty="0">
                <a:solidFill>
                  <a:srgbClr val="A31515"/>
                </a:solidFill>
                <a:latin typeface="Consolas" panose="020B0609020204030204" pitchFamily="49" charset="0"/>
              </a:rPr>
              <a:t>' bottles of beer on the wall, '</a:t>
            </a:r>
            <a:r>
              <a:rPr lang="en-US" sz="1800" dirty="0">
                <a:solidFill>
                  <a:srgbClr val="000000"/>
                </a:solidFill>
                <a:latin typeface="Consolas" panose="020B0609020204030204" pitchFamily="49" charset="0"/>
              </a:rPr>
              <a:t> );</a:t>
            </a:r>
          </a:p>
          <a:p>
            <a:r>
              <a:rPr lang="en-US" sz="1800" dirty="0">
                <a:solidFill>
                  <a:srgbClr val="000000"/>
                </a:solidFill>
                <a:latin typeface="Consolas" panose="020B0609020204030204" pitchFamily="49" charset="0"/>
              </a:rPr>
              <a:t>    console.log(</a:t>
            </a:r>
            <a:r>
              <a:rPr lang="en-US" sz="1800" dirty="0" err="1">
                <a:solidFill>
                  <a:srgbClr val="000000"/>
                </a:solidFill>
                <a:latin typeface="Consolas" panose="020B0609020204030204" pitchFamily="49" charset="0"/>
              </a:rPr>
              <a:t>i</a:t>
            </a:r>
            <a:r>
              <a:rPr lang="en-US" sz="1800" dirty="0">
                <a:solidFill>
                  <a:srgbClr val="000000"/>
                </a:solidFill>
                <a:latin typeface="Consolas" panose="020B0609020204030204" pitchFamily="49" charset="0"/>
              </a:rPr>
              <a:t> + </a:t>
            </a:r>
            <a:r>
              <a:rPr lang="en-US" sz="1800" dirty="0">
                <a:solidFill>
                  <a:srgbClr val="A31515"/>
                </a:solidFill>
                <a:latin typeface="Consolas" panose="020B0609020204030204" pitchFamily="49" charset="0"/>
              </a:rPr>
              <a:t>' bottles of beer!'</a:t>
            </a:r>
            <a:r>
              <a:rPr lang="en-US" sz="1800" dirty="0">
                <a:solidFill>
                  <a:srgbClr val="000000"/>
                </a:solidFill>
                <a:latin typeface="Consolas" panose="020B0609020204030204" pitchFamily="49" charset="0"/>
              </a:rPr>
              <a:t>);</a:t>
            </a:r>
          </a:p>
          <a:p>
            <a:r>
              <a:rPr lang="en-US" sz="1800" dirty="0">
                <a:solidFill>
                  <a:srgbClr val="000000"/>
                </a:solidFill>
                <a:latin typeface="Consolas" panose="020B0609020204030204" pitchFamily="49" charset="0"/>
              </a:rPr>
              <a:t>    console.log(</a:t>
            </a:r>
            <a:r>
              <a:rPr lang="en-US" sz="1800" dirty="0">
                <a:solidFill>
                  <a:srgbClr val="A31515"/>
                </a:solidFill>
                <a:latin typeface="Consolas" panose="020B0609020204030204" pitchFamily="49" charset="0"/>
              </a:rPr>
              <a:t>'Take one down, pass it around, '</a:t>
            </a:r>
            <a:r>
              <a:rPr lang="en-US" sz="1800" dirty="0">
                <a:solidFill>
                  <a:srgbClr val="000000"/>
                </a:solidFill>
                <a:latin typeface="Consolas" panose="020B0609020204030204" pitchFamily="49" charset="0"/>
              </a:rPr>
              <a:t> );</a:t>
            </a:r>
          </a:p>
          <a:p>
            <a:r>
              <a:rPr lang="en-US" sz="1800" dirty="0">
                <a:solidFill>
                  <a:srgbClr val="000000"/>
                </a:solidFill>
                <a:latin typeface="Consolas" panose="020B0609020204030204" pitchFamily="49" charset="0"/>
              </a:rPr>
              <a:t>    console.log((</a:t>
            </a:r>
            <a:r>
              <a:rPr lang="en-US" sz="1800" dirty="0" err="1">
                <a:solidFill>
                  <a:srgbClr val="000000"/>
                </a:solidFill>
                <a:latin typeface="Consolas" panose="020B0609020204030204" pitchFamily="49" charset="0"/>
              </a:rPr>
              <a:t>i</a:t>
            </a:r>
            <a:r>
              <a:rPr lang="en-US" sz="1800" dirty="0">
                <a:solidFill>
                  <a:srgbClr val="000000"/>
                </a:solidFill>
                <a:latin typeface="Consolas" panose="020B0609020204030204" pitchFamily="49" charset="0"/>
              </a:rPr>
              <a:t> - </a:t>
            </a:r>
            <a:r>
              <a:rPr lang="en-US" sz="1800" dirty="0">
                <a:solidFill>
                  <a:srgbClr val="09885A"/>
                </a:solidFill>
                <a:latin typeface="Consolas" panose="020B0609020204030204" pitchFamily="49" charset="0"/>
              </a:rPr>
              <a:t>1</a:t>
            </a:r>
            <a:r>
              <a:rPr lang="en-US" sz="1800" dirty="0">
                <a:solidFill>
                  <a:srgbClr val="000000"/>
                </a:solidFill>
                <a:latin typeface="Consolas" panose="020B0609020204030204" pitchFamily="49" charset="0"/>
              </a:rPr>
              <a:t>) + </a:t>
            </a:r>
            <a:r>
              <a:rPr lang="en-US" sz="1800" dirty="0">
                <a:solidFill>
                  <a:srgbClr val="A31515"/>
                </a:solidFill>
                <a:latin typeface="Consolas" panose="020B0609020204030204" pitchFamily="49" charset="0"/>
              </a:rPr>
              <a:t>' bottles of beer on the wall!'</a:t>
            </a:r>
            <a:r>
              <a:rPr lang="en-US" sz="1800" dirty="0">
                <a:solidFill>
                  <a:srgbClr val="000000"/>
                </a:solidFill>
                <a:latin typeface="Consolas" panose="020B0609020204030204" pitchFamily="49" charset="0"/>
              </a:rPr>
              <a:t>);</a:t>
            </a:r>
          </a:p>
          <a:p>
            <a:r>
              <a:rPr lang="en-US" sz="1800" dirty="0">
                <a:solidFill>
                  <a:srgbClr val="000000"/>
                </a:solidFill>
                <a:latin typeface="Consolas" panose="020B0609020204030204" pitchFamily="49" charset="0"/>
              </a:rPr>
              <a:t>    console.log(</a:t>
            </a:r>
            <a:r>
              <a:rPr lang="en-US" sz="1800" dirty="0">
                <a:solidFill>
                  <a:srgbClr val="A31515"/>
                </a:solidFill>
                <a:latin typeface="Consolas" panose="020B0609020204030204" pitchFamily="49" charset="0"/>
              </a:rPr>
              <a:t>' '</a:t>
            </a:r>
            <a:r>
              <a:rPr lang="en-US" sz="1800" dirty="0">
                <a:solidFill>
                  <a:srgbClr val="000000"/>
                </a:solidFill>
                <a:latin typeface="Consolas" panose="020B0609020204030204" pitchFamily="49" charset="0"/>
              </a:rPr>
              <a:t>); </a:t>
            </a:r>
            <a:r>
              <a:rPr lang="en-US" sz="1800" dirty="0">
                <a:solidFill>
                  <a:srgbClr val="008000"/>
                </a:solidFill>
                <a:latin typeface="Consolas" panose="020B0609020204030204" pitchFamily="49" charset="0"/>
              </a:rPr>
              <a:t>//print a blank line</a:t>
            </a:r>
            <a:endParaRPr lang="en-US" sz="1800" dirty="0">
              <a:solidFill>
                <a:srgbClr val="000000"/>
              </a:solidFill>
              <a:latin typeface="Consolas" panose="020B0609020204030204" pitchFamily="49" charset="0"/>
            </a:endParaRPr>
          </a:p>
          <a:p>
            <a:r>
              <a:rPr lang="en-US" sz="1800" dirty="0">
                <a:solidFill>
                  <a:srgbClr val="000000"/>
                </a:solidFill>
                <a:latin typeface="Consolas" panose="020B0609020204030204" pitchFamily="49" charset="0"/>
              </a:rPr>
              <a:t>  }</a:t>
            </a:r>
          </a:p>
          <a:p>
            <a:r>
              <a:rPr lang="en-US" sz="1800" dirty="0">
                <a:solidFill>
                  <a:srgbClr val="000000"/>
                </a:solidFill>
                <a:latin typeface="Consolas" panose="020B0609020204030204" pitchFamily="49" charset="0"/>
              </a:rPr>
              <a:t>}</a:t>
            </a:r>
          </a:p>
          <a:p>
            <a:br>
              <a:rPr lang="en-US" sz="1800" dirty="0">
                <a:solidFill>
                  <a:srgbClr val="000000"/>
                </a:solidFill>
                <a:latin typeface="Consolas" panose="020B0609020204030204" pitchFamily="49" charset="0"/>
              </a:rPr>
            </a:br>
            <a:endParaRPr lang="en-US" sz="1800" dirty="0">
              <a:solidFill>
                <a:srgbClr val="000000"/>
              </a:solidFill>
              <a:latin typeface="Consolas" panose="020B0609020204030204" pitchFamily="49" charset="0"/>
            </a:endParaRPr>
          </a:p>
        </p:txBody>
      </p:sp>
      <p:pic>
        <p:nvPicPr>
          <p:cNvPr id="7" name="Picture 2" descr="http://www.clker.com/cliparts/z/p/0/z/k/I/stop-sign-hi.png">
            <a:extLst>
              <a:ext uri="{FF2B5EF4-FFF2-40B4-BE49-F238E27FC236}">
                <a16:creationId xmlns:a16="http://schemas.microsoft.com/office/drawing/2014/main" id="{5C1D0200-D24D-4E0E-A862-6B079BC273A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87776" y="5110796"/>
            <a:ext cx="845648" cy="848494"/>
          </a:xfrm>
          <a:prstGeom prst="rect">
            <a:avLst/>
          </a:prstGeom>
          <a:noFill/>
          <a:extLst>
            <a:ext uri="{909E8E84-426E-40dd-AFC4-6F175D3DCCD1}">
              <a14:hiddenFill xmlns=""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4EDE9D0E-6F6E-4B37-975A-C747AA9D3545}"/>
              </a:ext>
            </a:extLst>
          </p:cNvPr>
          <p:cNvSpPr txBox="1"/>
          <p:nvPr/>
        </p:nvSpPr>
        <p:spPr>
          <a:xfrm>
            <a:off x="503583" y="5101271"/>
            <a:ext cx="7536352" cy="707886"/>
          </a:xfrm>
          <a:prstGeom prst="rect">
            <a:avLst/>
          </a:prstGeom>
          <a:noFill/>
        </p:spPr>
        <p:txBody>
          <a:bodyPr wrap="square" rtlCol="0">
            <a:spAutoFit/>
          </a:bodyPr>
          <a:lstStyle/>
          <a:p>
            <a:pPr algn="r"/>
            <a:r>
              <a:rPr lang="en-US" sz="2000" dirty="0"/>
              <a:t>See fun01.html, fun02.html and fun03.html in funtimes.zip</a:t>
            </a:r>
          </a:p>
          <a:p>
            <a:pPr algn="r"/>
            <a:r>
              <a:rPr lang="en-US" sz="2000" dirty="0"/>
              <a:t>Don’t forget to set and use breakpoints in the Chrome Developer Tools!</a:t>
            </a:r>
          </a:p>
        </p:txBody>
      </p:sp>
    </p:spTree>
    <p:extLst>
      <p:ext uri="{BB962C8B-B14F-4D97-AF65-F5344CB8AC3E}">
        <p14:creationId xmlns:p14="http://schemas.microsoft.com/office/powerpoint/2010/main" val="3041427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would you want to do all that?</a:t>
            </a:r>
          </a:p>
        </p:txBody>
      </p:sp>
      <p:sp>
        <p:nvSpPr>
          <p:cNvPr id="3" name="Slide Number Placeholder 2"/>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9</a:t>
            </a:fld>
            <a:r>
              <a:rPr lang="en-US" altLang="en-US">
                <a:solidFill>
                  <a:srgbClr val="000000"/>
                </a:solidFill>
              </a:rPr>
              <a:t> </a:t>
            </a:r>
            <a:endParaRPr lang="en-US" altLang="en-US" dirty="0">
              <a:solidFill>
                <a:srgbClr val="FFFFFF"/>
              </a:solidFill>
            </a:endParaRPr>
          </a:p>
        </p:txBody>
      </p:sp>
      <p:sp>
        <p:nvSpPr>
          <p:cNvPr id="4" name="TextBox 3">
            <a:extLst>
              <a:ext uri="{FF2B5EF4-FFF2-40B4-BE49-F238E27FC236}">
                <a16:creationId xmlns:a16="http://schemas.microsoft.com/office/drawing/2014/main" id="{7993916C-ADCD-49E5-86E3-03D0CE9429AE}"/>
              </a:ext>
            </a:extLst>
          </p:cNvPr>
          <p:cNvSpPr txBox="1"/>
          <p:nvPr/>
        </p:nvSpPr>
        <p:spPr>
          <a:xfrm>
            <a:off x="228600" y="1066800"/>
            <a:ext cx="8686800" cy="5262979"/>
          </a:xfrm>
          <a:prstGeom prst="rect">
            <a:avLst/>
          </a:prstGeom>
          <a:noFill/>
        </p:spPr>
        <p:txBody>
          <a:bodyPr wrap="square" rtlCol="0">
            <a:spAutoFit/>
          </a:bodyPr>
          <a:lstStyle/>
          <a:p>
            <a:pPr marL="342900" indent="-342900">
              <a:buFont typeface="Arial" panose="020B0604020202020204" pitchFamily="34" charset="0"/>
              <a:buChar char="•"/>
            </a:pPr>
            <a:r>
              <a:rPr lang="en-US" dirty="0"/>
              <a:t>Functions in JavaScript (or any other programming language) allow us to “divide and conquer”.  They provide a mechanism to break large, complicated problems down into a collection of smaller, simpler problems.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Functions allow use assign meaningful names to blocks of code.  For example: the name </a:t>
            </a:r>
            <a:r>
              <a:rPr lang="en-US" dirty="0" err="1"/>
              <a:t>convertFtoC</a:t>
            </a:r>
            <a:r>
              <a:rPr lang="en-US" dirty="0"/>
              <a:t> is more understandable than</a:t>
            </a:r>
            <a:br>
              <a:rPr lang="en-US" dirty="0"/>
            </a:br>
            <a:r>
              <a:rPr lang="en-US" dirty="0"/>
              <a:t>y = (x - 32) * (5/9);</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Functions help us avoid writing the same sort of code, over and over.  Once I write a </a:t>
            </a:r>
            <a:r>
              <a:rPr lang="en-US" dirty="0" err="1"/>
              <a:t>convertFtoC</a:t>
            </a:r>
            <a:r>
              <a:rPr lang="en-US" dirty="0"/>
              <a:t> function, why would I ever write that formula ever again?  I shouldn’t have to.</a:t>
            </a:r>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23514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11017</TotalTime>
  <Words>834</Words>
  <Application>Microsoft Office PowerPoint</Application>
  <PresentationFormat>On-screen Show (4:3)</PresentationFormat>
  <Paragraphs>87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Consolas</vt:lpstr>
      <vt:lpstr>Times New Roman</vt:lpstr>
      <vt:lpstr>Default Design</vt:lpstr>
      <vt:lpstr> JavaScript functions </vt:lpstr>
      <vt:lpstr>Advisory!</vt:lpstr>
      <vt:lpstr>Before we begin …</vt:lpstr>
      <vt:lpstr>The $ function, explained</vt:lpstr>
      <vt:lpstr>Agenda</vt:lpstr>
      <vt:lpstr>What’s a function?</vt:lpstr>
      <vt:lpstr>What is a function? (2)</vt:lpstr>
      <vt:lpstr>What is a function? (3)</vt:lpstr>
      <vt:lpstr>Why would you want to do all that?</vt:lpstr>
    </vt:vector>
  </TitlesOfParts>
  <Company>Mike Murach &amp; Associates,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dc:creator>
  <cp:lastModifiedBy>Taha Havakhor</cp:lastModifiedBy>
  <cp:revision>272</cp:revision>
  <dcterms:created xsi:type="dcterms:W3CDTF">2010-11-30T18:46:51Z</dcterms:created>
  <dcterms:modified xsi:type="dcterms:W3CDTF">2020-02-04T14:08:10Z</dcterms:modified>
</cp:coreProperties>
</file>