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2"/>
  </p:notesMasterIdLst>
  <p:handoutMasterIdLst>
    <p:handoutMasterId r:id="rId23"/>
  </p:handoutMasterIdLst>
  <p:sldIdLst>
    <p:sldId id="279" r:id="rId2"/>
    <p:sldId id="453" r:id="rId3"/>
    <p:sldId id="475" r:id="rId4"/>
    <p:sldId id="476" r:id="rId5"/>
    <p:sldId id="477" r:id="rId6"/>
    <p:sldId id="478" r:id="rId7"/>
    <p:sldId id="459" r:id="rId8"/>
    <p:sldId id="480" r:id="rId9"/>
    <p:sldId id="481" r:id="rId10"/>
    <p:sldId id="482" r:id="rId11"/>
    <p:sldId id="484" r:id="rId12"/>
    <p:sldId id="483" r:id="rId13"/>
    <p:sldId id="486" r:id="rId14"/>
    <p:sldId id="487" r:id="rId15"/>
    <p:sldId id="488" r:id="rId16"/>
    <p:sldId id="485" r:id="rId17"/>
    <p:sldId id="464" r:id="rId18"/>
    <p:sldId id="489" r:id="rId19"/>
    <p:sldId id="462" r:id="rId20"/>
    <p:sldId id="4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J. Shafer" initials="JJS" lastIdx="1" clrIdx="0">
    <p:extLst>
      <p:ext uri="{19B8F6BF-5375-455C-9EA6-DF929625EA0E}">
        <p15:presenceInfo xmlns:p15="http://schemas.microsoft.com/office/powerpoint/2012/main" userId="S::jeremy@temple.edu::f30d0f33-f51f-4c86-b918-fe42d899c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46" autoAdjust="0"/>
    <p:restoredTop sz="86413" autoAdjust="0"/>
  </p:normalViewPr>
  <p:slideViewPr>
    <p:cSldViewPr>
      <p:cViewPr varScale="1">
        <p:scale>
          <a:sx n="90" d="100"/>
          <a:sy n="90" d="100"/>
        </p:scale>
        <p:origin x="18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Conditional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tatements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with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codeblock</a:t>
            </a:r>
            <a:r>
              <a:rPr lang="en-US" dirty="0"/>
              <a:t> contains multiple commands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1111278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('Vote.');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('Buy a lottery ticket.');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 Men must do this.');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6670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959443" y="229427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5181600" y="308389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381500" y="3391309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084894D7-E4E6-D54F-9D06-69776809B575}"/>
              </a:ext>
            </a:extLst>
          </p:cNvPr>
          <p:cNvSpPr/>
          <p:nvPr/>
        </p:nvSpPr>
        <p:spPr>
          <a:xfrm rot="10800000">
            <a:off x="7086600" y="3724894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D896064D-64CE-B44D-BB1E-6A5C1319447E}"/>
              </a:ext>
            </a:extLst>
          </p:cNvPr>
          <p:cNvSpPr/>
          <p:nvPr/>
        </p:nvSpPr>
        <p:spPr>
          <a:xfrm rot="10800000">
            <a:off x="6629400" y="405847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22254BA-AC5B-944A-91F6-FFB49480672D}"/>
              </a:ext>
            </a:extLst>
          </p:cNvPr>
          <p:cNvSpPr/>
          <p:nvPr/>
        </p:nvSpPr>
        <p:spPr>
          <a:xfrm rot="10800000">
            <a:off x="6705599" y="486490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031E4AD-27C1-B847-BE68-EE8EBACC9EF2}"/>
              </a:ext>
            </a:extLst>
          </p:cNvPr>
          <p:cNvSpPr/>
          <p:nvPr/>
        </p:nvSpPr>
        <p:spPr>
          <a:xfrm rot="10800000">
            <a:off x="4076700" y="557992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 one…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20;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gender = 'male';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(gender == 'male'){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must: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756833" y="137379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807041" y="22180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876800" y="28194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6553200" y="312968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EBBC13F0-CCE5-1A4D-817A-59CB0B870320}"/>
              </a:ext>
            </a:extLst>
          </p:cNvPr>
          <p:cNvSpPr/>
          <p:nvPr/>
        </p:nvSpPr>
        <p:spPr>
          <a:xfrm rot="7447407">
            <a:off x="2645242" y="334968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9">
            <a:extLst>
              <a:ext uri="{FF2B5EF4-FFF2-40B4-BE49-F238E27FC236}">
                <a16:creationId xmlns:a16="http://schemas.microsoft.com/office/drawing/2014/main" id="{143F1257-157C-8F41-8A66-B37505E53E31}"/>
              </a:ext>
            </a:extLst>
          </p:cNvPr>
          <p:cNvSpPr/>
          <p:nvPr/>
        </p:nvSpPr>
        <p:spPr>
          <a:xfrm rot="10800000">
            <a:off x="3810000" y="17073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9">
            <a:extLst>
              <a:ext uri="{FF2B5EF4-FFF2-40B4-BE49-F238E27FC236}">
                <a16:creationId xmlns:a16="http://schemas.microsoft.com/office/drawing/2014/main" id="{3FCEA92F-0506-6F45-A8DC-9F588E29C6A3}"/>
              </a:ext>
            </a:extLst>
          </p:cNvPr>
          <p:cNvSpPr/>
          <p:nvPr/>
        </p:nvSpPr>
        <p:spPr>
          <a:xfrm rot="10800000">
            <a:off x="6305549" y="38862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14116966-34B9-7D4D-AE44-4BD6F0EE29EE}"/>
              </a:ext>
            </a:extLst>
          </p:cNvPr>
          <p:cNvSpPr/>
          <p:nvPr/>
        </p:nvSpPr>
        <p:spPr>
          <a:xfrm rot="10800000">
            <a:off x="3543297" y="465024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94DA61A1-0FC8-284B-B643-B35A8ACFC751}"/>
              </a:ext>
            </a:extLst>
          </p:cNvPr>
          <p:cNvSpPr/>
          <p:nvPr/>
        </p:nvSpPr>
        <p:spPr>
          <a:xfrm rot="10800000">
            <a:off x="4038599" y="574672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an “if”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97059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381000" y="2424199"/>
            <a:ext cx="8077200" cy="1279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Sometimes we want to have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code blocks.  One to run if the condition is true, and another to run if the condition is false.  To get that effect, we add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else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option to our conditional statement. 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83690-2C4B-0948-BCD3-F26CDBD1E28A}"/>
              </a:ext>
            </a:extLst>
          </p:cNvPr>
          <p:cNvSpPr/>
          <p:nvPr/>
        </p:nvSpPr>
        <p:spPr>
          <a:xfrm>
            <a:off x="419100" y="3825302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 else {</a:t>
            </a:r>
          </a:p>
          <a:p>
            <a:r>
              <a:rPr lang="en-US" sz="2800" dirty="0"/>
              <a:t>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52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054E-5F15-BE42-AD4A-051A999C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if - 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CEBFB-C5D2-8A43-ABF7-4D41F9C4D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DC5E7-6F44-274F-BC9A-9FCFA0C1F4A6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miles = 30;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gallons = 15;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MPG = miles / gallons;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(MPG &gt;= 25){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('The car good gas mileage.');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('Are you driving a tank or what?.');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A86A0C3B-50DE-0341-BCB9-B502A6698A03}"/>
              </a:ext>
            </a:extLst>
          </p:cNvPr>
          <p:cNvSpPr/>
          <p:nvPr/>
        </p:nvSpPr>
        <p:spPr>
          <a:xfrm rot="10800000">
            <a:off x="3048000" y="1295400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417231CF-86AE-6E4E-9A6E-8BF5E82CC8EB}"/>
              </a:ext>
            </a:extLst>
          </p:cNvPr>
          <p:cNvSpPr/>
          <p:nvPr/>
        </p:nvSpPr>
        <p:spPr>
          <a:xfrm rot="10800000">
            <a:off x="3352799" y="173527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B4FB9EFB-542B-EB46-933E-F4DD43B38CB8}"/>
              </a:ext>
            </a:extLst>
          </p:cNvPr>
          <p:cNvSpPr/>
          <p:nvPr/>
        </p:nvSpPr>
        <p:spPr>
          <a:xfrm rot="10800000">
            <a:off x="5029202" y="205912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890F8B39-E15E-5D44-8A1E-072BC59E21A5}"/>
              </a:ext>
            </a:extLst>
          </p:cNvPr>
          <p:cNvSpPr/>
          <p:nvPr/>
        </p:nvSpPr>
        <p:spPr>
          <a:xfrm rot="6491752">
            <a:off x="1699214" y="281281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ED0B616-2DBA-3440-85AA-2E5F95FA2F8C}"/>
              </a:ext>
            </a:extLst>
          </p:cNvPr>
          <p:cNvSpPr/>
          <p:nvPr/>
        </p:nvSpPr>
        <p:spPr>
          <a:xfrm rot="12168590">
            <a:off x="2438400" y="46482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C479B660-7A41-6244-9163-1ABB95E20E8E}"/>
              </a:ext>
            </a:extLst>
          </p:cNvPr>
          <p:cNvSpPr/>
          <p:nvPr/>
        </p:nvSpPr>
        <p:spPr>
          <a:xfrm rot="10800000">
            <a:off x="4000500" y="575159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- else statements can be stacked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//declare a variable and assign it a value</a:t>
            </a:r>
          </a:p>
          <a:p>
            <a:r>
              <a:rPr lang="en-US" sz="1800" dirty="0"/>
              <a:t>var MPG = 30;</a:t>
            </a:r>
          </a:p>
          <a:p>
            <a:endParaRPr lang="en-US" sz="1800" dirty="0"/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else if (MPG &lt; 25)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else if (MPG &lt; 35)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else if (MPG &lt; 60)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else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828800" y="11430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48543" y="175515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770858" y="2296403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35062FE-EFA6-1145-900D-DB687BDAB22C}"/>
              </a:ext>
            </a:extLst>
          </p:cNvPr>
          <p:cNvSpPr/>
          <p:nvPr/>
        </p:nvSpPr>
        <p:spPr>
          <a:xfrm rot="8764520">
            <a:off x="1979615" y="28673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381500" y="339089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86000" y="531494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here that, as soon as a true condition is found, no other conditions execute.  You could say that this logic “short-circuits” on the first true condition.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Also notice the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 at the very end.  It gives us the ability to provide an “if all else fails…” code block.</a:t>
            </a:r>
          </a:p>
        </p:txBody>
      </p:sp>
    </p:spTree>
    <p:extLst>
      <p:ext uri="{BB962C8B-B14F-4D97-AF65-F5344CB8AC3E}">
        <p14:creationId xmlns:p14="http://schemas.microsoft.com/office/powerpoint/2010/main" val="31273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arrangement…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var MPG = 30;</a:t>
            </a:r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25)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35)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60)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&gt;= 60){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773235" y="89535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77117" y="124201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54FCFC66-2CAB-F94A-B390-54E4CEA13FDC}"/>
              </a:ext>
            </a:extLst>
          </p:cNvPr>
          <p:cNvSpPr/>
          <p:nvPr/>
        </p:nvSpPr>
        <p:spPr>
          <a:xfrm rot="8764520">
            <a:off x="1077118" y="205437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325558" y="283048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248149" y="33842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66950" y="5797698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… for MPG = 30, what statements would be written to the console?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Do you see the logic error in this code?  It doesn’t give us very good output for this exact problem does it?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How is this different from the last slide?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8764520">
            <a:off x="1276348" y="367573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7E03224C-4769-0744-BB8E-2EBD959B944B}"/>
              </a:ext>
            </a:extLst>
          </p:cNvPr>
          <p:cNvSpPr/>
          <p:nvPr/>
        </p:nvSpPr>
        <p:spPr>
          <a:xfrm rot="8764520">
            <a:off x="1276347" y="445184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10800000">
            <a:off x="4248149" y="421116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7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</a:t>
            </a:r>
            <a:r>
              <a:rPr lang="en-US" b="1" i="1" dirty="0"/>
              <a:t>condition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1219753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( </a:t>
            </a:r>
            <a:r>
              <a:rPr lang="en-US" sz="3200" b="1" i="1" dirty="0"/>
              <a:t>condition</a:t>
            </a:r>
            <a:r>
              <a:rPr lang="en-US" sz="3200" dirty="0"/>
              <a:t> ){</a:t>
            </a:r>
          </a:p>
          <a:p>
            <a:r>
              <a:rPr lang="en-US" sz="3200" dirty="0"/>
              <a:t>     // statements go here inside the code block</a:t>
            </a:r>
          </a:p>
          <a:p>
            <a:r>
              <a:rPr lang="en-US" sz="32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533400" y="2789413"/>
            <a:ext cx="8077200" cy="3077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far we have seen that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a single Boolean expression … the comparison of two values.  But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*any* expression that results in a value that is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Most notably,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can be a function that returns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JavaScript gives us a built-in function called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The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function tests to see if it’s argument is a “not a number”.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00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57983-F7A8-5742-AA53-4FC77E7F7D6A}"/>
              </a:ext>
            </a:extLst>
          </p:cNvPr>
          <p:cNvSpPr txBox="1"/>
          <p:nvPr/>
        </p:nvSpPr>
        <p:spPr>
          <a:xfrm>
            <a:off x="533400" y="10668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isNaN</a:t>
            </a:r>
            <a:r>
              <a:rPr lang="en-US" dirty="0"/>
              <a:t>(</a:t>
            </a:r>
            <a:r>
              <a:rPr lang="en-US" i="1" dirty="0"/>
              <a:t>expression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Examples of the </a:t>
            </a:r>
            <a:r>
              <a:rPr lang="en-US" dirty="0" err="1">
                <a:solidFill>
                  <a:schemeClr val="accent2"/>
                </a:solidFill>
              </a:rPr>
              <a:t>isNaN</a:t>
            </a:r>
            <a:r>
              <a:rPr lang="en-US" dirty="0">
                <a:solidFill>
                  <a:schemeClr val="accent2"/>
                </a:solidFill>
              </a:rPr>
              <a:t>() method</a:t>
            </a:r>
          </a:p>
          <a:p>
            <a:endParaRPr lang="en-US" dirty="0"/>
          </a:p>
          <a:p>
            <a:r>
              <a:rPr lang="en-US" dirty="0" err="1"/>
              <a:t>isNaN</a:t>
            </a:r>
            <a:r>
              <a:rPr lang="en-US" dirty="0"/>
              <a:t>("Hopper")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("123.45")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("zebra")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("zero")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("0")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(0)  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(-55)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("$30") 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("100%")     // Returns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12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88D9-4B81-6243-8785-D5F57C98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user input with </a:t>
            </a:r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BE5EC-953A-4746-8439-EADFEDD11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D82D6-5E21-7845-A6D6-864EC6BED1F2}"/>
              </a:ext>
            </a:extLst>
          </p:cNvPr>
          <p:cNvSpPr/>
          <p:nvPr/>
        </p:nvSpPr>
        <p:spPr>
          <a:xfrm>
            <a:off x="304800" y="15240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function </a:t>
            </a:r>
            <a:r>
              <a:rPr lang="en-US" sz="2000" dirty="0" err="1"/>
              <a:t>calculateMPG</a:t>
            </a:r>
            <a:r>
              <a:rPr lang="en-US" sz="2000" dirty="0"/>
              <a:t>(miles, gas) {</a:t>
            </a:r>
          </a:p>
          <a:p>
            <a:endParaRPr lang="en-US" sz="2000" dirty="0"/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(miles)){</a:t>
            </a:r>
          </a:p>
          <a:p>
            <a:r>
              <a:rPr lang="en-US" sz="2000" dirty="0"/>
              <a:t>	var result = ‘Bad input. Try again. ';</a:t>
            </a:r>
          </a:p>
          <a:p>
            <a:r>
              <a:rPr lang="en-US" sz="2000" dirty="0"/>
              <a:t>  	return result;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(gas)){</a:t>
            </a:r>
          </a:p>
          <a:p>
            <a:r>
              <a:rPr lang="en-US" sz="2000" dirty="0"/>
              <a:t>	var result = ‘Bad input. Try again. ';</a:t>
            </a:r>
          </a:p>
          <a:p>
            <a:r>
              <a:rPr lang="en-US" sz="2000" dirty="0"/>
              <a:t>  	return result;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var MPG = miles/gas;</a:t>
            </a:r>
          </a:p>
          <a:p>
            <a:r>
              <a:rPr lang="en-US" sz="2000" dirty="0"/>
              <a:t>  var result = 'Your car is getting ' + MPG + ' MPG.';</a:t>
            </a:r>
          </a:p>
          <a:p>
            <a:r>
              <a:rPr lang="en-US" sz="2000" dirty="0"/>
              <a:t> 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Arrow: Right 9">
            <a:extLst>
              <a:ext uri="{FF2B5EF4-FFF2-40B4-BE49-F238E27FC236}">
                <a16:creationId xmlns:a16="http://schemas.microsoft.com/office/drawing/2014/main" id="{7C1A33EC-8964-F544-A24C-29CDEF69088F}"/>
              </a:ext>
            </a:extLst>
          </p:cNvPr>
          <p:cNvSpPr/>
          <p:nvPr/>
        </p:nvSpPr>
        <p:spPr>
          <a:xfrm rot="3367384">
            <a:off x="2717122" y="1205367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9FFB7198-9F1E-524C-A099-FBA55AE0CFBF}"/>
              </a:ext>
            </a:extLst>
          </p:cNvPr>
          <p:cNvSpPr/>
          <p:nvPr/>
        </p:nvSpPr>
        <p:spPr>
          <a:xfrm rot="6867576">
            <a:off x="3464771" y="1266179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6E577-8414-D14F-8088-659424C351E5}"/>
              </a:ext>
            </a:extLst>
          </p:cNvPr>
          <p:cNvSpPr txBox="1"/>
          <p:nvPr/>
        </p:nvSpPr>
        <p:spPr>
          <a:xfrm>
            <a:off x="1752600" y="966439"/>
            <a:ext cx="101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“100”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44E9-D1B8-B147-91CB-C88DB65D2EDC}"/>
              </a:ext>
            </a:extLst>
          </p:cNvPr>
          <p:cNvSpPr txBox="1"/>
          <p:nvPr/>
        </p:nvSpPr>
        <p:spPr>
          <a:xfrm>
            <a:off x="3853092" y="966439"/>
            <a:ext cx="127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“banjo”</a:t>
            </a:r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0AEF189E-489F-F040-8FDE-816CD7558D9C}"/>
              </a:ext>
            </a:extLst>
          </p:cNvPr>
          <p:cNvSpPr/>
          <p:nvPr/>
        </p:nvSpPr>
        <p:spPr>
          <a:xfrm rot="7535820">
            <a:off x="1392804" y="189027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50CDEF5-EB87-654C-B590-74CD5C8AF523}"/>
              </a:ext>
            </a:extLst>
          </p:cNvPr>
          <p:cNvSpPr/>
          <p:nvPr/>
        </p:nvSpPr>
        <p:spPr>
          <a:xfrm rot="7421389">
            <a:off x="1390650" y="300037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92D1AF2F-E682-3143-82BB-5D0B9F33B8BA}"/>
              </a:ext>
            </a:extLst>
          </p:cNvPr>
          <p:cNvSpPr/>
          <p:nvPr/>
        </p:nvSpPr>
        <p:spPr>
          <a:xfrm rot="10649867">
            <a:off x="5103220" y="373276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E4C7D40D-41D1-7E43-A366-97F0C08CFF5E}"/>
              </a:ext>
            </a:extLst>
          </p:cNvPr>
          <p:cNvSpPr/>
          <p:nvPr/>
        </p:nvSpPr>
        <p:spPr>
          <a:xfrm rot="10649867">
            <a:off x="2735745" y="40729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5C061-E2FF-7347-8027-0D0D4B9720DB}"/>
              </a:ext>
            </a:extLst>
          </p:cNvPr>
          <p:cNvSpPr/>
          <p:nvPr/>
        </p:nvSpPr>
        <p:spPr bwMode="auto">
          <a:xfrm>
            <a:off x="5834288" y="1237595"/>
            <a:ext cx="3081112" cy="3334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how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caused the function to end abruptly.  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used the first two conditional statements to validate the input before we attempted the calculation.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75384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using the breakpoint feature in Chrome.  Setting one or more breakpoints can allow you, the developer, to get a better understanding of how your code is working.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6D75D2-CEDB-4C6F-B4CC-9AA7F917E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2387209"/>
            <a:ext cx="8458200" cy="352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8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6349" y="983598"/>
            <a:ext cx="8458200" cy="2260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Conditional Statements:</a:t>
            </a:r>
          </a:p>
          <a:p>
            <a:r>
              <a:rPr lang="en-US" dirty="0"/>
              <a:t>A </a:t>
            </a:r>
            <a:r>
              <a:rPr lang="en-US" b="1" dirty="0"/>
              <a:t>conditional statement</a:t>
            </a:r>
            <a:r>
              <a:rPr lang="en-US" dirty="0"/>
              <a:t> is a rule or idea that can be expressed using the word “</a:t>
            </a:r>
            <a:r>
              <a:rPr lang="en-US" b="1" dirty="0"/>
              <a:t>if</a:t>
            </a:r>
            <a:r>
              <a:rPr lang="en-US" dirty="0"/>
              <a:t>”</a:t>
            </a:r>
          </a:p>
          <a:p>
            <a:r>
              <a:rPr lang="en-US" dirty="0"/>
              <a:t>Business rules almost always need to be expressed as </a:t>
            </a:r>
            <a:r>
              <a:rPr lang="en-US" b="1" dirty="0"/>
              <a:t>conditional</a:t>
            </a:r>
            <a:r>
              <a:rPr lang="en-US" dirty="0"/>
              <a:t> </a:t>
            </a:r>
            <a:r>
              <a:rPr lang="en-US" b="1" dirty="0"/>
              <a:t>statements</a:t>
            </a:r>
            <a:r>
              <a:rPr lang="en-US" dirty="0"/>
              <a:t>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this a try…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8194" name="Picture 2" descr="Image result for it's not rocket science">
            <a:extLst>
              <a:ext uri="{FF2B5EF4-FFF2-40B4-BE49-F238E27FC236}">
                <a16:creationId xmlns:a16="http://schemas.microsoft.com/office/drawing/2014/main" id="{BBDC05B3-DEBE-4923-9559-C299247B8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r="5320"/>
          <a:stretch/>
        </p:blipFill>
        <p:spPr bwMode="auto">
          <a:xfrm>
            <a:off x="2152650" y="1685893"/>
            <a:ext cx="4419600" cy="387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1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8C5280-1926-4BE9-B466-914A3B2B18E8}"/>
              </a:ext>
            </a:extLst>
          </p:cNvPr>
          <p:cNvSpPr txBox="1">
            <a:spLocks/>
          </p:cNvSpPr>
          <p:nvPr/>
        </p:nvSpPr>
        <p:spPr bwMode="auto">
          <a:xfrm>
            <a:off x="266700" y="11049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 an airport…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suitcase weights over 50 pounds </a:t>
            </a:r>
            <a:r>
              <a:rPr lang="en-US" sz="2000" i="1" kern="0" dirty="0"/>
              <a:t>then</a:t>
            </a:r>
            <a:r>
              <a:rPr lang="en-US" sz="2000" kern="0" dirty="0"/>
              <a:t> charge an extra $20.00.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passenger has valid ID </a:t>
            </a:r>
            <a:r>
              <a:rPr lang="en-US" sz="2000" i="1" kern="0" dirty="0"/>
              <a:t>then</a:t>
            </a:r>
            <a:r>
              <a:rPr lang="en-US" sz="2000" kern="0" dirty="0"/>
              <a:t> let them in to the security check line.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purchase…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customer provided a promotion code </a:t>
            </a:r>
            <a:r>
              <a:rPr lang="en-US" sz="2000" i="1" kern="0" dirty="0"/>
              <a:t>then</a:t>
            </a:r>
            <a:r>
              <a:rPr lang="en-US" sz="2000" kern="0" dirty="0"/>
              <a:t> apply a 15% discount.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web application…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the “Edit Profile” link.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provided bad data </a:t>
            </a:r>
            <a:r>
              <a:rPr lang="en-US" sz="2000" i="1" kern="0" dirty="0"/>
              <a:t>then</a:t>
            </a:r>
            <a:r>
              <a:rPr lang="en-US" sz="2000" kern="0" dirty="0"/>
              <a:t> show an error message.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not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login form.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Your own example?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238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before we begin…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4038600" cy="5016758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Let’s talk about data types.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two data types have we seen already?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20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</a:t>
            </a:r>
            <a:r>
              <a:rPr lang="en-US" sz="2000" b="1" dirty="0"/>
              <a:t>returned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/>
              <a:t>by</a:t>
            </a:r>
            <a:r>
              <a:rPr lang="en-US" sz="2000" dirty="0"/>
              <a:t> 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3985646" y="92062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var result = miles/gas;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var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var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var MPG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$('#textDisplayed1').html('Your car is getting ' + MPG + ' MPG.');</a:t>
            </a:r>
          </a:p>
          <a:p>
            <a:r>
              <a:rPr lang="en-US" sz="1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2294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4038600" cy="5016758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This next example is a little different.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20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</a:t>
            </a:r>
            <a:r>
              <a:rPr lang="en-US" sz="2000" b="1" dirty="0"/>
              <a:t>returned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/>
              <a:t>by</a:t>
            </a:r>
            <a:r>
              <a:rPr lang="en-US" sz="2000" dirty="0"/>
              <a:t> 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4095750" y="93967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var</a:t>
            </a:r>
            <a:r>
              <a:rPr lang="en-US" sz="1800" dirty="0"/>
              <a:t> MPG = miles/gas;</a:t>
            </a:r>
          </a:p>
          <a:p>
            <a:r>
              <a:rPr lang="en-US" sz="1800" dirty="0"/>
              <a:t>  var result = 'Your car is getting ' + MPG + ' MPG.';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var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var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 err="1"/>
              <a:t>var</a:t>
            </a:r>
            <a:r>
              <a:rPr lang="en-US" sz="1800" dirty="0"/>
              <a:t> message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$('#textDisplayed1').html(message);</a:t>
            </a:r>
          </a:p>
          <a:p>
            <a:r>
              <a:rPr lang="en-US" sz="1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665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4ACC-BBF9-BB4B-AF13-9008F5FF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a new data type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1D3288-4516-0E4E-B60F-744A3D2E6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D531F-7ECA-BD46-ADDB-7A443D9B5C0F}"/>
              </a:ext>
            </a:extLst>
          </p:cNvPr>
          <p:cNvSpPr txBox="1"/>
          <p:nvPr/>
        </p:nvSpPr>
        <p:spPr>
          <a:xfrm>
            <a:off x="190500" y="98721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we are going to introduce another data type: the Boolean value.</a:t>
            </a:r>
          </a:p>
          <a:p>
            <a:endParaRPr lang="en-US" dirty="0"/>
          </a:p>
          <a:p>
            <a:r>
              <a:rPr lang="en-US" dirty="0"/>
              <a:t>Boolean means “true” or “false” and… it gets its name from a famous mathematician named George Boole.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E0588-6F33-0D41-9806-B6021004CD6E}"/>
              </a:ext>
            </a:extLst>
          </p:cNvPr>
          <p:cNvSpPr txBox="1"/>
          <p:nvPr/>
        </p:nvSpPr>
        <p:spPr>
          <a:xfrm>
            <a:off x="226663" y="2785581"/>
            <a:ext cx="847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JavaScript we can explicitly assign a Boolean value like this:</a:t>
            </a:r>
          </a:p>
          <a:p>
            <a:r>
              <a:rPr lang="en-US" dirty="0"/>
              <a:t>	var x = true;</a:t>
            </a:r>
          </a:p>
          <a:p>
            <a:r>
              <a:rPr lang="en-US" dirty="0"/>
              <a:t>	var y = false;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B1460-ABBB-F64B-8796-231182C23CA7}"/>
              </a:ext>
            </a:extLst>
          </p:cNvPr>
          <p:cNvSpPr txBox="1"/>
          <p:nvPr/>
        </p:nvSpPr>
        <p:spPr>
          <a:xfrm>
            <a:off x="211164" y="4301129"/>
            <a:ext cx="8475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option would be to determine a Boolean value by comparing two other values.  Like this:</a:t>
            </a:r>
            <a:br>
              <a:rPr lang="en-US" dirty="0"/>
            </a:br>
            <a:r>
              <a:rPr lang="en-US" dirty="0"/>
              <a:t>	var x = ( 1000 == 1000 );  //is 1000 the same as 1000? </a:t>
            </a:r>
          </a:p>
          <a:p>
            <a:r>
              <a:rPr lang="en-US" dirty="0"/>
              <a:t>	var y = (1000 == 5); // is 1000 the same as 5?</a:t>
            </a:r>
          </a:p>
        </p:txBody>
      </p:sp>
    </p:spTree>
    <p:extLst>
      <p:ext uri="{BB962C8B-B14F-4D97-AF65-F5344CB8AC3E}">
        <p14:creationId xmlns:p14="http://schemas.microsoft.com/office/powerpoint/2010/main" val="3847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A231-F30B-234C-A8BF-0ED2EF84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8ED0E-7EAA-2E49-8269-A34AB3A1B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AC6316-FEE3-2A4F-AC3C-66C693570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54588"/>
              </p:ext>
            </p:extLst>
          </p:nvPr>
        </p:nvGraphicFramePr>
        <p:xfrm>
          <a:off x="473868" y="2814234"/>
          <a:ext cx="71294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Document" r:id="rId3" imgW="7313400" imgH="2727159" progId="Word.Document.12">
                  <p:embed/>
                </p:oleObj>
              </mc:Choice>
              <mc:Fallback>
                <p:oleObj name="Document" r:id="rId3" imgW="7313400" imgH="272715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AC6316-FEE3-2A4F-AC3C-66C693570A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868" y="2814234"/>
                        <a:ext cx="7129463" cy="265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E0E36-C4C8-BA4E-9D20-4D003F6CF0FA}"/>
              </a:ext>
            </a:extLst>
          </p:cNvPr>
          <p:cNvSpPr/>
          <p:nvPr/>
        </p:nvSpPr>
        <p:spPr bwMode="auto">
          <a:xfrm>
            <a:off x="457200" y="1066800"/>
            <a:ext cx="8077200" cy="1447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Hopefully you noticed that, on the last slide,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one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 a value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and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We use the following operators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288E5-4B7A-2A4F-B33E-F03B8470A2BF}"/>
              </a:ext>
            </a:extLst>
          </p:cNvPr>
          <p:cNvSpPr txBox="1"/>
          <p:nvPr/>
        </p:nvSpPr>
        <p:spPr>
          <a:xfrm>
            <a:off x="5410200" y="2814234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Determine the Boolean value of the following expressions:</a:t>
            </a:r>
          </a:p>
          <a:p>
            <a:r>
              <a:rPr lang="en-US" sz="2000" dirty="0"/>
              <a:t>( 1 &gt; 5 )</a:t>
            </a:r>
          </a:p>
          <a:p>
            <a:r>
              <a:rPr lang="en-US" sz="2000" dirty="0"/>
              <a:t>( 1 == 1 )</a:t>
            </a:r>
          </a:p>
          <a:p>
            <a:r>
              <a:rPr lang="en-US" sz="2000" dirty="0"/>
              <a:t>( 10 &lt; 11 )</a:t>
            </a:r>
          </a:p>
          <a:p>
            <a:r>
              <a:rPr lang="en-US" sz="2000" dirty="0"/>
              <a:t>( 100 &lt;= 100 ) </a:t>
            </a:r>
          </a:p>
          <a:p>
            <a:r>
              <a:rPr lang="en-US" sz="2000" dirty="0"/>
              <a:t>( 100 &lt; 100 )</a:t>
            </a:r>
          </a:p>
          <a:p>
            <a:r>
              <a:rPr lang="en-US" sz="2000" dirty="0"/>
              <a:t>( 7 != 17 )</a:t>
            </a:r>
          </a:p>
          <a:p>
            <a:r>
              <a:rPr lang="en-US" sz="2000" dirty="0"/>
              <a:t>( 7 != 7 )</a:t>
            </a:r>
          </a:p>
          <a:p>
            <a:r>
              <a:rPr lang="en-US" sz="2000" dirty="0"/>
              <a:t>( 7 &gt; 6 )</a:t>
            </a:r>
          </a:p>
        </p:txBody>
      </p:sp>
    </p:spTree>
    <p:extLst>
      <p:ext uri="{BB962C8B-B14F-4D97-AF65-F5344CB8AC3E}">
        <p14:creationId xmlns:p14="http://schemas.microsoft.com/office/powerpoint/2010/main" val="85178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conditional statement in JavaScript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17;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82188BF-2FE5-6047-B253-6F3BA50C92B3}"/>
              </a:ext>
            </a:extLst>
          </p:cNvPr>
          <p:cNvSpPr/>
          <p:nvPr/>
        </p:nvSpPr>
        <p:spPr bwMode="auto">
          <a:xfrm>
            <a:off x="533400" y="4403254"/>
            <a:ext cx="8077200" cy="16165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In the example …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assignment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happening? 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comparison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?  Why are we using “greater than or equal to” and not the double equal sign?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What get’s written to the console when this code runs?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572000" y="381315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7581900" y="29718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629150" y="3749821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11731</TotalTime>
  <Words>1851</Words>
  <Application>Microsoft Office PowerPoint</Application>
  <PresentationFormat>On-screen Show (4:3)</PresentationFormat>
  <Paragraphs>269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Default Design</vt:lpstr>
      <vt:lpstr>Document</vt:lpstr>
      <vt:lpstr> Conditional Statements with JavaScript </vt:lpstr>
      <vt:lpstr>Today’s topic</vt:lpstr>
      <vt:lpstr>Some examples:</vt:lpstr>
      <vt:lpstr>But before we begin…</vt:lpstr>
      <vt:lpstr>Careful now …</vt:lpstr>
      <vt:lpstr>Now, a new data type …</vt:lpstr>
      <vt:lpstr>Comparing things</vt:lpstr>
      <vt:lpstr>A simple conditional statement in JavaScript</vt:lpstr>
      <vt:lpstr>Another example</vt:lpstr>
      <vt:lpstr>This codeblock contains multiple commands</vt:lpstr>
      <vt:lpstr>Consider this one…</vt:lpstr>
      <vt:lpstr>The structure of an “if” statement</vt:lpstr>
      <vt:lpstr>An example of if - else</vt:lpstr>
      <vt:lpstr>If - else statements can be stacked</vt:lpstr>
      <vt:lpstr>Another arrangement…</vt:lpstr>
      <vt:lpstr>More about the condition</vt:lpstr>
      <vt:lpstr>isNaN()</vt:lpstr>
      <vt:lpstr>Checking user input with isNaN()</vt:lpstr>
      <vt:lpstr>Breakpoints</vt:lpstr>
      <vt:lpstr>Let’s give this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251</cp:revision>
  <dcterms:created xsi:type="dcterms:W3CDTF">2010-11-30T18:46:51Z</dcterms:created>
  <dcterms:modified xsi:type="dcterms:W3CDTF">2020-02-06T14:10:52Z</dcterms:modified>
</cp:coreProperties>
</file>