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81" r:id="rId1"/>
  </p:sldMasterIdLst>
  <p:notesMasterIdLst>
    <p:notesMasterId r:id="rId18"/>
  </p:notesMasterIdLst>
  <p:handoutMasterIdLst>
    <p:handoutMasterId r:id="rId19"/>
  </p:handoutMasterIdLst>
  <p:sldIdLst>
    <p:sldId id="279" r:id="rId2"/>
    <p:sldId id="475" r:id="rId3"/>
    <p:sldId id="476" r:id="rId4"/>
    <p:sldId id="479" r:id="rId5"/>
    <p:sldId id="501" r:id="rId6"/>
    <p:sldId id="503" r:id="rId7"/>
    <p:sldId id="502" r:id="rId8"/>
    <p:sldId id="504" r:id="rId9"/>
    <p:sldId id="505" r:id="rId10"/>
    <p:sldId id="507" r:id="rId11"/>
    <p:sldId id="506" r:id="rId12"/>
    <p:sldId id="508" r:id="rId13"/>
    <p:sldId id="509" r:id="rId14"/>
    <p:sldId id="510" r:id="rId15"/>
    <p:sldId id="511" r:id="rId16"/>
    <p:sldId id="484" r:id="rId1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a:ea typeface="+mn-ea"/>
        <a:cs typeface="+mn-cs"/>
      </a:defRPr>
    </a:lvl1pPr>
    <a:lvl2pPr marL="457200" algn="l" rtl="0" eaLnBrk="0" fontAlgn="base" hangingPunct="0">
      <a:spcBef>
        <a:spcPct val="0"/>
      </a:spcBef>
      <a:spcAft>
        <a:spcPct val="0"/>
      </a:spcAft>
      <a:defRPr sz="2400" kern="1200">
        <a:solidFill>
          <a:schemeClr val="tx1"/>
        </a:solidFill>
        <a:latin typeface="Times New Roman"/>
        <a:ea typeface="+mn-ea"/>
        <a:cs typeface="+mn-cs"/>
      </a:defRPr>
    </a:lvl2pPr>
    <a:lvl3pPr marL="914400" algn="l" rtl="0" eaLnBrk="0" fontAlgn="base" hangingPunct="0">
      <a:spcBef>
        <a:spcPct val="0"/>
      </a:spcBef>
      <a:spcAft>
        <a:spcPct val="0"/>
      </a:spcAft>
      <a:defRPr sz="2400" kern="1200">
        <a:solidFill>
          <a:schemeClr val="tx1"/>
        </a:solidFill>
        <a:latin typeface="Times New Roman"/>
        <a:ea typeface="+mn-ea"/>
        <a:cs typeface="+mn-cs"/>
      </a:defRPr>
    </a:lvl3pPr>
    <a:lvl4pPr marL="1371600" algn="l" rtl="0" eaLnBrk="0" fontAlgn="base" hangingPunct="0">
      <a:spcBef>
        <a:spcPct val="0"/>
      </a:spcBef>
      <a:spcAft>
        <a:spcPct val="0"/>
      </a:spcAft>
      <a:defRPr sz="2400" kern="1200">
        <a:solidFill>
          <a:schemeClr val="tx1"/>
        </a:solidFill>
        <a:latin typeface="Times New Roman"/>
        <a:ea typeface="+mn-ea"/>
        <a:cs typeface="+mn-cs"/>
      </a:defRPr>
    </a:lvl4pPr>
    <a:lvl5pPr marL="1828800" algn="l" rtl="0" eaLnBrk="0" fontAlgn="base" hangingPunct="0">
      <a:spcBef>
        <a:spcPct val="0"/>
      </a:spcBef>
      <a:spcAft>
        <a:spcPct val="0"/>
      </a:spcAft>
      <a:defRPr sz="2400" kern="1200">
        <a:solidFill>
          <a:schemeClr val="tx1"/>
        </a:solidFill>
        <a:latin typeface="Times New Roman"/>
        <a:ea typeface="+mn-ea"/>
        <a:cs typeface="+mn-cs"/>
      </a:defRPr>
    </a:lvl5pPr>
    <a:lvl6pPr marL="2286000" algn="l" defTabSz="914400" rtl="0" eaLnBrk="1" latinLnBrk="0" hangingPunct="1">
      <a:defRPr sz="2400" kern="1200">
        <a:solidFill>
          <a:schemeClr val="tx1"/>
        </a:solidFill>
        <a:latin typeface="Times New Roman"/>
        <a:ea typeface="+mn-ea"/>
        <a:cs typeface="+mn-cs"/>
      </a:defRPr>
    </a:lvl6pPr>
    <a:lvl7pPr marL="2743200" algn="l" defTabSz="914400" rtl="0" eaLnBrk="1" latinLnBrk="0" hangingPunct="1">
      <a:defRPr sz="2400" kern="1200">
        <a:solidFill>
          <a:schemeClr val="tx1"/>
        </a:solidFill>
        <a:latin typeface="Times New Roman"/>
        <a:ea typeface="+mn-ea"/>
        <a:cs typeface="+mn-cs"/>
      </a:defRPr>
    </a:lvl7pPr>
    <a:lvl8pPr marL="3200400" algn="l" defTabSz="914400" rtl="0" eaLnBrk="1" latinLnBrk="0" hangingPunct="1">
      <a:defRPr sz="2400" kern="1200">
        <a:solidFill>
          <a:schemeClr val="tx1"/>
        </a:solidFill>
        <a:latin typeface="Times New Roman"/>
        <a:ea typeface="+mn-ea"/>
        <a:cs typeface="+mn-cs"/>
      </a:defRPr>
    </a:lvl8pPr>
    <a:lvl9pPr marL="3657600" algn="l" defTabSz="914400" rtl="0" eaLnBrk="1" latinLnBrk="0" hangingPunct="1">
      <a:defRPr sz="2400" kern="1200">
        <a:solidFill>
          <a:schemeClr val="tx1"/>
        </a:solidFill>
        <a:latin typeface="Times New Roman"/>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remy Shafer" initials="JS" lastIdx="1" clrIdx="0">
    <p:extLst>
      <p:ext uri="{19B8F6BF-5375-455C-9EA6-DF929625EA0E}">
        <p15:presenceInfo xmlns:p15="http://schemas.microsoft.com/office/powerpoint/2012/main" userId="222115923638f96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8" autoAdjust="0"/>
    <p:restoredTop sz="86413" autoAdjust="0"/>
  </p:normalViewPr>
  <p:slideViewPr>
    <p:cSldViewPr>
      <p:cViewPr varScale="1">
        <p:scale>
          <a:sx n="94" d="100"/>
          <a:sy n="94" d="100"/>
        </p:scale>
        <p:origin x="220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765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fld id="{94633A84-D730-4DB1-B585-7559B92CE5D8}" type="datetimeFigureOut">
              <a:rPr lang="en-US"/>
              <a:pPr>
                <a:defRPr/>
              </a:pPr>
              <a:t>3/19/2020</a:t>
            </a:fld>
            <a:endParaRPr lang="en-US"/>
          </a:p>
        </p:txBody>
      </p:sp>
      <p:sp>
        <p:nvSpPr>
          <p:cNvPr id="2765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765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1C669EC8-97E7-4C24-A864-1853E75085DC}" type="slidenum">
              <a:rPr lang="en-US"/>
              <a:pPr>
                <a:defRPr/>
              </a:pPr>
              <a:t>‹#›</a:t>
            </a:fld>
            <a:endParaRPr lang="en-US"/>
          </a:p>
        </p:txBody>
      </p:sp>
    </p:spTree>
    <p:extLst>
      <p:ext uri="{BB962C8B-B14F-4D97-AF65-F5344CB8AC3E}">
        <p14:creationId xmlns:p14="http://schemas.microsoft.com/office/powerpoint/2010/main" val="9789857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532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553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325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5325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82C5A2EE-74B4-4329-B2EC-6DFE0575EDC9}" type="slidenum">
              <a:rPr lang="en-US"/>
              <a:pPr>
                <a:defRPr/>
              </a:pPr>
              <a:t>‹#›</a:t>
            </a:fld>
            <a:endParaRPr lang="en-US"/>
          </a:p>
        </p:txBody>
      </p:sp>
    </p:spTree>
    <p:extLst>
      <p:ext uri="{BB962C8B-B14F-4D97-AF65-F5344CB8AC3E}">
        <p14:creationId xmlns:p14="http://schemas.microsoft.com/office/powerpoint/2010/main" val="23924556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a:t> </a:t>
            </a:r>
            <a:fld id="{17DDCD1E-9BA8-4657-90E7-3BE4705B08E6}" type="slidenum">
              <a:rPr lang="en-US" altLang="en-US"/>
              <a:pPr>
                <a:defRPr/>
              </a:pPr>
              <a:t>‹#›</a:t>
            </a:fld>
            <a:endParaRPr lang="en-US" altLang="en-US"/>
          </a:p>
        </p:txBody>
      </p:sp>
      <p:sp>
        <p:nvSpPr>
          <p:cNvPr id="5" name="Rectangle 11"/>
          <p:cNvSpPr>
            <a:spLocks noGrp="1" noChangeArrowheads="1"/>
          </p:cNvSpPr>
          <p:nvPr>
            <p:ph type="ftr" sz="quarter" idx="11"/>
          </p:nvPr>
        </p:nvSpPr>
        <p:spPr>
          <a:ln/>
        </p:spPr>
        <p:txBody>
          <a:bodyPr/>
          <a:lstStyle>
            <a:lvl1pPr>
              <a:defRPr/>
            </a:lvl1pPr>
          </a:lstStyle>
          <a:p>
            <a:pPr>
              <a:defRPr/>
            </a:pPr>
            <a:endParaRPr lang="en-US" altLang="en-US" sz="2000"/>
          </a:p>
        </p:txBody>
      </p:sp>
    </p:spTree>
    <p:extLst>
      <p:ext uri="{BB962C8B-B14F-4D97-AF65-F5344CB8AC3E}">
        <p14:creationId xmlns:p14="http://schemas.microsoft.com/office/powerpoint/2010/main" val="1243973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524000"/>
          </a:xfrm>
          <a:solidFill>
            <a:srgbClr val="9E1B34"/>
          </a:solidFill>
        </p:spPr>
        <p:txBody>
          <a:bodyPr/>
          <a:lstStyle>
            <a:lvl1pPr marL="338138" indent="0" algn="l">
              <a:defRPr>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9"/>
          <p:cNvSpPr>
            <a:spLocks noGrp="1" noChangeArrowheads="1"/>
          </p:cNvSpPr>
          <p:nvPr>
            <p:ph type="sldNum" sz="quarter" idx="10"/>
          </p:nvPr>
        </p:nvSpPr>
        <p:spPr>
          <a:ln/>
        </p:spPr>
        <p:txBody>
          <a:bodyPr/>
          <a:lstStyle>
            <a:lvl1pPr>
              <a:defRPr/>
            </a:lvl1pPr>
          </a:lstStyle>
          <a:p>
            <a:pPr>
              <a:defRPr/>
            </a:pPr>
            <a:r>
              <a:rPr lang="en-US" altLang="en-US" dirty="0"/>
              <a:t> </a:t>
            </a:r>
            <a:fld id="{60B5F925-20BE-417C-B0AE-5F0F53AB456D}" type="slidenum">
              <a:rPr lang="en-US" altLang="en-US"/>
              <a:pPr>
                <a:defRPr/>
              </a:pPr>
              <a:t>‹#›</a:t>
            </a:fld>
            <a:endParaRPr lang="en-US" altLang="en-US" dirty="0"/>
          </a:p>
        </p:txBody>
      </p:sp>
    </p:spTree>
    <p:extLst>
      <p:ext uri="{BB962C8B-B14F-4D97-AF65-F5344CB8AC3E}">
        <p14:creationId xmlns:p14="http://schemas.microsoft.com/office/powerpoint/2010/main" val="438488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itle 1"/>
          <p:cNvSpPr txBox="1">
            <a:spLocks/>
          </p:cNvSpPr>
          <p:nvPr userDrawn="1"/>
        </p:nvSpPr>
        <p:spPr bwMode="auto">
          <a:xfrm>
            <a:off x="0" y="6096000"/>
            <a:ext cx="9144000" cy="762000"/>
          </a:xfrm>
          <a:prstGeom prst="rect">
            <a:avLst/>
          </a:prstGeom>
          <a:solidFill>
            <a:srgbClr val="9E1B3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marL="338138" indent="0" algn="l" rtl="0" eaLnBrk="0" fontAlgn="base" hangingPunct="0">
              <a:spcBef>
                <a:spcPct val="0"/>
              </a:spcBef>
              <a:spcAft>
                <a:spcPct val="0"/>
              </a:spcAft>
              <a:defRPr sz="4400">
                <a:solidFill>
                  <a:schemeClr val="bg1"/>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endParaRPr lang="en-US" kern="0" dirty="0">
              <a:solidFill>
                <a:srgbClr val="FFFFFF"/>
              </a:solidFill>
            </a:endParaRPr>
          </a:p>
        </p:txBody>
      </p:sp>
      <p:sp>
        <p:nvSpPr>
          <p:cNvPr id="2" name="Title 1"/>
          <p:cNvSpPr>
            <a:spLocks noGrp="1"/>
          </p:cNvSpPr>
          <p:nvPr>
            <p:ph type="title"/>
          </p:nvPr>
        </p:nvSpPr>
        <p:spPr>
          <a:xfrm>
            <a:off x="0" y="0"/>
            <a:ext cx="9144000" cy="838200"/>
          </a:xfrm>
          <a:solidFill>
            <a:srgbClr val="9E1B34"/>
          </a:solidFill>
        </p:spPr>
        <p:txBody>
          <a:bodyPr/>
          <a:lstStyle>
            <a:lvl1pPr marL="338138" indent="0" algn="l">
              <a:defRPr sz="3200">
                <a:solidFill>
                  <a:schemeClr val="bg1"/>
                </a:solidFill>
              </a:defRPr>
            </a:lvl1pPr>
          </a:lstStyle>
          <a:p>
            <a:r>
              <a:rPr lang="en-US" dirty="0"/>
              <a:t>Click to edit Master title style</a:t>
            </a:r>
          </a:p>
        </p:txBody>
      </p:sp>
      <p:sp>
        <p:nvSpPr>
          <p:cNvPr id="6" name="Slide Number Placeholder 5"/>
          <p:cNvSpPr>
            <a:spLocks noGrp="1"/>
          </p:cNvSpPr>
          <p:nvPr>
            <p:ph type="sldNum" sz="quarter" idx="11"/>
          </p:nvPr>
        </p:nvSpPr>
        <p:spPr>
          <a:xfrm>
            <a:off x="6553200" y="6330332"/>
            <a:ext cx="2133600" cy="304800"/>
          </a:xfrm>
        </p:spPr>
        <p:txBody>
          <a:bodyPr/>
          <a:lstStyle>
            <a:lvl1pPr>
              <a:defRPr sz="2000" baseline="0"/>
            </a:lvl1pPr>
          </a:lstStyle>
          <a:p>
            <a:pPr>
              <a:defRPr/>
            </a:pPr>
            <a:fld id="{60B5F925-20BE-417C-B0AE-5F0F53AB456D}" type="slidenum">
              <a:rPr lang="en-US" altLang="en-US" smtClean="0">
                <a:solidFill>
                  <a:schemeClr val="bg1"/>
                </a:solidFill>
              </a:rPr>
              <a:pPr>
                <a:defRPr/>
              </a:pPr>
              <a:t>‹#›</a:t>
            </a:fld>
            <a:r>
              <a:rPr lang="en-US" altLang="en-US" dirty="0">
                <a:solidFill>
                  <a:srgbClr val="000000"/>
                </a:solidFill>
              </a:rPr>
              <a:t> </a:t>
            </a:r>
            <a:endParaRPr lang="en-US" altLang="en-US" dirty="0">
              <a:solidFill>
                <a:srgbClr val="FFFFFF"/>
              </a:solidFill>
            </a:endParaRPr>
          </a:p>
        </p:txBody>
      </p:sp>
    </p:spTree>
    <p:extLst>
      <p:ext uri="{BB962C8B-B14F-4D97-AF65-F5344CB8AC3E}">
        <p14:creationId xmlns:p14="http://schemas.microsoft.com/office/powerpoint/2010/main" val="7705359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3" name="Rectangle 9"/>
          <p:cNvSpPr>
            <a:spLocks noGrp="1" noChangeArrowheads="1"/>
          </p:cNvSpPr>
          <p:nvPr>
            <p:ph type="sldNum" sz="quarter" idx="4"/>
          </p:nvPr>
        </p:nvSpPr>
        <p:spPr bwMode="auto">
          <a:xfrm>
            <a:off x="6553200" y="61722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600" smtClean="0"/>
            </a:lvl1pPr>
          </a:lstStyle>
          <a:p>
            <a:pPr>
              <a:defRPr/>
            </a:pPr>
            <a:r>
              <a:rPr lang="en-US" altLang="en-US"/>
              <a:t> </a:t>
            </a:r>
            <a:fld id="{C9241B87-E365-4365-BDC6-1241D33F009D}" type="slidenum">
              <a:rPr lang="en-US" altLang="en-US"/>
              <a:pPr>
                <a:defRPr/>
              </a:pPr>
              <a:t>‹#›</a:t>
            </a:fld>
            <a:endParaRPr lang="en-US" altLang="en-US"/>
          </a:p>
        </p:txBody>
      </p:sp>
      <p:sp>
        <p:nvSpPr>
          <p:cNvPr id="1035" name="Rectangle 11"/>
          <p:cNvSpPr>
            <a:spLocks noGrp="1" noChangeArrowheads="1"/>
          </p:cNvSpPr>
          <p:nvPr>
            <p:ph type="ftr" sz="quarter" idx="3"/>
          </p:nvPr>
        </p:nvSpPr>
        <p:spPr bwMode="auto">
          <a:xfrm>
            <a:off x="457200" y="6172200"/>
            <a:ext cx="5183188"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600" smtClean="0"/>
            </a:lvl1pPr>
          </a:lstStyle>
          <a:p>
            <a:pPr>
              <a:defRPr/>
            </a:pPr>
            <a:endParaRPr lang="en-US" altLang="en-US" sz="2000"/>
          </a:p>
        </p:txBody>
      </p:sp>
    </p:spTree>
    <p:extLst>
      <p:ext uri="{BB962C8B-B14F-4D97-AF65-F5344CB8AC3E}">
        <p14:creationId xmlns:p14="http://schemas.microsoft.com/office/powerpoint/2010/main" val="67250127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93" r:id="rId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525" y="1143000"/>
            <a:ext cx="9144000" cy="1749425"/>
          </a:xfrm>
          <a:solidFill>
            <a:srgbClr val="9E1B34"/>
          </a:solidFill>
        </p:spPr>
        <p:txBody>
          <a:bodyPr>
            <a:normAutofit/>
          </a:bodyPr>
          <a:lstStyle/>
          <a:p>
            <a:pPr>
              <a:defRPr/>
            </a:pPr>
            <a:br>
              <a:rPr lang="en-US" sz="3600" dirty="0">
                <a:latin typeface="Arial" charset="0"/>
                <a:cs typeface="+mj-cs"/>
              </a:rPr>
            </a:br>
            <a:r>
              <a:rPr lang="en-US" sz="3200" dirty="0">
                <a:solidFill>
                  <a:schemeClr val="bg1"/>
                </a:solidFill>
                <a:latin typeface="Arial" charset="0"/>
                <a:cs typeface="+mj-cs"/>
              </a:rPr>
              <a:t>JavaS</a:t>
            </a:r>
            <a:r>
              <a:rPr lang="en-US" sz="3200" dirty="0">
                <a:solidFill>
                  <a:schemeClr val="bg1"/>
                </a:solidFill>
                <a:latin typeface="Arial" charset="0"/>
              </a:rPr>
              <a:t>cript Scope</a:t>
            </a:r>
            <a:br>
              <a:rPr lang="en-US" sz="3600" dirty="0">
                <a:latin typeface="Arial" charset="0"/>
                <a:cs typeface="+mj-cs"/>
              </a:rPr>
            </a:br>
            <a:endParaRPr lang="en-US" sz="3600" dirty="0">
              <a:latin typeface="Arial" charset="0"/>
              <a:cs typeface="+mj-cs"/>
            </a:endParaRPr>
          </a:p>
        </p:txBody>
      </p:sp>
      <p:sp>
        <p:nvSpPr>
          <p:cNvPr id="14338" name="TextBox 2"/>
          <p:cNvSpPr txBox="1">
            <a:spLocks noChangeArrowheads="1"/>
          </p:cNvSpPr>
          <p:nvPr/>
        </p:nvSpPr>
        <p:spPr bwMode="auto">
          <a:xfrm>
            <a:off x="685800" y="3124200"/>
            <a:ext cx="7848600" cy="14773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800" dirty="0"/>
              <a:t>MIS 2402</a:t>
            </a:r>
          </a:p>
          <a:p>
            <a:pPr algn="ctr" eaLnBrk="1" hangingPunct="1"/>
            <a:r>
              <a:rPr lang="en-US" sz="1800"/>
              <a:t>Department </a:t>
            </a:r>
            <a:r>
              <a:rPr lang="en-US" sz="1800" dirty="0"/>
              <a:t>of MIS</a:t>
            </a:r>
          </a:p>
          <a:p>
            <a:pPr algn="ctr" eaLnBrk="1" hangingPunct="1"/>
            <a:r>
              <a:rPr lang="en-US" sz="1800" dirty="0"/>
              <a:t>Fox School of Business</a:t>
            </a:r>
          </a:p>
          <a:p>
            <a:pPr algn="ctr" eaLnBrk="1" hangingPunct="1"/>
            <a:r>
              <a:rPr lang="en-US" sz="1800" dirty="0"/>
              <a:t>Temple University</a:t>
            </a:r>
          </a:p>
          <a:p>
            <a:pPr eaLnBrk="1" hangingPunct="1"/>
            <a:endParaRPr lang="en-US" sz="1800" dirty="0"/>
          </a:p>
        </p:txBody>
      </p:sp>
      <p:pic>
        <p:nvPicPr>
          <p:cNvPr id="14339"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938" y="0"/>
            <a:ext cx="9164638" cy="1146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9082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F6A6C-8C16-40FE-91F1-7BFADC496EEB}"/>
              </a:ext>
            </a:extLst>
          </p:cNvPr>
          <p:cNvSpPr>
            <a:spLocks noGrp="1"/>
          </p:cNvSpPr>
          <p:nvPr>
            <p:ph type="title"/>
          </p:nvPr>
        </p:nvSpPr>
        <p:spPr/>
        <p:txBody>
          <a:bodyPr/>
          <a:lstStyle/>
          <a:p>
            <a:r>
              <a:rPr lang="en-US" dirty="0"/>
              <a:t>Take note</a:t>
            </a:r>
          </a:p>
        </p:txBody>
      </p:sp>
      <p:sp>
        <p:nvSpPr>
          <p:cNvPr id="3" name="Slide Number Placeholder 2">
            <a:extLst>
              <a:ext uri="{FF2B5EF4-FFF2-40B4-BE49-F238E27FC236}">
                <a16:creationId xmlns:a16="http://schemas.microsoft.com/office/drawing/2014/main" id="{08302773-7B4A-40EB-AD87-85A2BF1989D6}"/>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10</a:t>
            </a:fld>
            <a:r>
              <a:rPr lang="en-US" altLang="en-US">
                <a:solidFill>
                  <a:srgbClr val="000000"/>
                </a:solidFill>
              </a:rPr>
              <a:t> </a:t>
            </a:r>
            <a:endParaRPr lang="en-US" altLang="en-US" dirty="0">
              <a:solidFill>
                <a:srgbClr val="FFFFFF"/>
              </a:solidFill>
            </a:endParaRPr>
          </a:p>
        </p:txBody>
      </p:sp>
      <p:pic>
        <p:nvPicPr>
          <p:cNvPr id="4" name="Picture 3">
            <a:extLst>
              <a:ext uri="{FF2B5EF4-FFF2-40B4-BE49-F238E27FC236}">
                <a16:creationId xmlns:a16="http://schemas.microsoft.com/office/drawing/2014/main" id="{9CB006C6-9C0E-46BE-A487-55539D3AC18F}"/>
              </a:ext>
            </a:extLst>
          </p:cNvPr>
          <p:cNvPicPr>
            <a:picLocks noChangeAspect="1"/>
          </p:cNvPicPr>
          <p:nvPr/>
        </p:nvPicPr>
        <p:blipFill>
          <a:blip r:embed="rId2"/>
          <a:stretch>
            <a:fillRect/>
          </a:stretch>
        </p:blipFill>
        <p:spPr>
          <a:xfrm>
            <a:off x="3886200" y="1143000"/>
            <a:ext cx="5226319" cy="4356324"/>
          </a:xfrm>
          <a:prstGeom prst="rect">
            <a:avLst/>
          </a:prstGeom>
        </p:spPr>
      </p:pic>
      <p:sp>
        <p:nvSpPr>
          <p:cNvPr id="5" name="TextBox 4">
            <a:extLst>
              <a:ext uri="{FF2B5EF4-FFF2-40B4-BE49-F238E27FC236}">
                <a16:creationId xmlns:a16="http://schemas.microsoft.com/office/drawing/2014/main" id="{609E4A43-34F9-433C-A59E-FEBB48F6EBF2}"/>
              </a:ext>
            </a:extLst>
          </p:cNvPr>
          <p:cNvSpPr txBox="1"/>
          <p:nvPr/>
        </p:nvSpPr>
        <p:spPr>
          <a:xfrm>
            <a:off x="304800" y="874338"/>
            <a:ext cx="3200400" cy="5262979"/>
          </a:xfrm>
          <a:prstGeom prst="rect">
            <a:avLst/>
          </a:prstGeom>
          <a:noFill/>
        </p:spPr>
        <p:txBody>
          <a:bodyPr wrap="square" rtlCol="0">
            <a:spAutoFit/>
          </a:bodyPr>
          <a:lstStyle/>
          <a:p>
            <a:r>
              <a:rPr lang="en-US" dirty="0"/>
              <a:t>You may have also noticed that we are using both </a:t>
            </a:r>
            <a:r>
              <a:rPr lang="en-US" dirty="0">
                <a:latin typeface="Courier New" panose="02070309020205020404" pitchFamily="49" charset="0"/>
                <a:cs typeface="Courier New" panose="02070309020205020404" pitchFamily="49" charset="0"/>
              </a:rPr>
              <a:t>var</a:t>
            </a:r>
            <a:r>
              <a:rPr lang="en-US" dirty="0"/>
              <a:t> and </a:t>
            </a:r>
            <a:r>
              <a:rPr lang="en-US" dirty="0">
                <a:latin typeface="Courier New" panose="02070309020205020404" pitchFamily="49" charset="0"/>
                <a:cs typeface="Courier New" panose="02070309020205020404" pitchFamily="49" charset="0"/>
              </a:rPr>
              <a:t>let</a:t>
            </a:r>
            <a:r>
              <a:rPr lang="en-US" dirty="0"/>
              <a:t> in the example.</a:t>
            </a:r>
          </a:p>
          <a:p>
            <a:endParaRPr lang="en-US" dirty="0"/>
          </a:p>
          <a:p>
            <a:r>
              <a:rPr lang="en-US" dirty="0"/>
              <a:t>At first glance you might think that </a:t>
            </a:r>
            <a:r>
              <a:rPr lang="en-US" dirty="0">
                <a:latin typeface="Courier New" panose="02070309020205020404" pitchFamily="49" charset="0"/>
                <a:cs typeface="Courier New" panose="02070309020205020404" pitchFamily="49" charset="0"/>
              </a:rPr>
              <a:t>let</a:t>
            </a:r>
            <a:r>
              <a:rPr lang="en-US" dirty="0"/>
              <a:t> is just another way to declare a variable.  </a:t>
            </a:r>
          </a:p>
          <a:p>
            <a:endParaRPr lang="en-US" dirty="0"/>
          </a:p>
          <a:p>
            <a:r>
              <a:rPr lang="en-US" dirty="0"/>
              <a:t>That’s true!  But there is an important difference between </a:t>
            </a:r>
            <a:r>
              <a:rPr lang="en-US" dirty="0">
                <a:latin typeface="Courier New" panose="02070309020205020404" pitchFamily="49" charset="0"/>
                <a:cs typeface="Courier New" panose="02070309020205020404" pitchFamily="49" charset="0"/>
              </a:rPr>
              <a:t>var</a:t>
            </a:r>
            <a:r>
              <a:rPr lang="en-US" dirty="0"/>
              <a:t> and </a:t>
            </a:r>
            <a:r>
              <a:rPr lang="en-US" dirty="0">
                <a:latin typeface="Courier New" panose="02070309020205020404" pitchFamily="49" charset="0"/>
                <a:cs typeface="Courier New" panose="02070309020205020404" pitchFamily="49" charset="0"/>
              </a:rPr>
              <a:t>let.</a:t>
            </a:r>
            <a:endParaRPr lang="en-US" dirty="0"/>
          </a:p>
          <a:p>
            <a:endParaRPr lang="en-US" dirty="0"/>
          </a:p>
        </p:txBody>
      </p:sp>
      <p:cxnSp>
        <p:nvCxnSpPr>
          <p:cNvPr id="7" name="Straight Arrow Connector 6">
            <a:extLst>
              <a:ext uri="{FF2B5EF4-FFF2-40B4-BE49-F238E27FC236}">
                <a16:creationId xmlns:a16="http://schemas.microsoft.com/office/drawing/2014/main" id="{809CB4BD-BD5E-4F04-894B-6D2AFBB71ACC}"/>
              </a:ext>
            </a:extLst>
          </p:cNvPr>
          <p:cNvCxnSpPr>
            <a:cxnSpLocks/>
          </p:cNvCxnSpPr>
          <p:nvPr/>
        </p:nvCxnSpPr>
        <p:spPr>
          <a:xfrm flipV="1">
            <a:off x="3352800" y="2209801"/>
            <a:ext cx="838200" cy="304800"/>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6B42BF2F-A22C-4F0A-AE27-E81264577A1B}"/>
              </a:ext>
            </a:extLst>
          </p:cNvPr>
          <p:cNvCxnSpPr>
            <a:cxnSpLocks/>
          </p:cNvCxnSpPr>
          <p:nvPr/>
        </p:nvCxnSpPr>
        <p:spPr>
          <a:xfrm>
            <a:off x="3352800" y="3733800"/>
            <a:ext cx="533400" cy="685800"/>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2028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D9122-AE70-4D18-8F19-C69B4A54EE29}"/>
              </a:ext>
            </a:extLst>
          </p:cNvPr>
          <p:cNvSpPr>
            <a:spLocks noGrp="1"/>
          </p:cNvSpPr>
          <p:nvPr>
            <p:ph type="title"/>
          </p:nvPr>
        </p:nvSpPr>
        <p:spPr/>
        <p:txBody>
          <a:bodyPr/>
          <a:lstStyle/>
          <a:p>
            <a:r>
              <a:rPr lang="en-US" dirty="0"/>
              <a:t>Try this…</a:t>
            </a:r>
          </a:p>
        </p:txBody>
      </p:sp>
      <p:sp>
        <p:nvSpPr>
          <p:cNvPr id="3" name="Slide Number Placeholder 2">
            <a:extLst>
              <a:ext uri="{FF2B5EF4-FFF2-40B4-BE49-F238E27FC236}">
                <a16:creationId xmlns:a16="http://schemas.microsoft.com/office/drawing/2014/main" id="{18233CF6-E1AF-405E-A4DB-41E0BE8B93A0}"/>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11</a:t>
            </a:fld>
            <a:r>
              <a:rPr lang="en-US" altLang="en-US">
                <a:solidFill>
                  <a:srgbClr val="000000"/>
                </a:solidFill>
              </a:rPr>
              <a:t> </a:t>
            </a:r>
            <a:endParaRPr lang="en-US" altLang="en-US" dirty="0">
              <a:solidFill>
                <a:srgbClr val="FFFFFF"/>
              </a:solidFill>
            </a:endParaRPr>
          </a:p>
        </p:txBody>
      </p:sp>
      <p:sp>
        <p:nvSpPr>
          <p:cNvPr id="4" name="TextBox 3">
            <a:extLst>
              <a:ext uri="{FF2B5EF4-FFF2-40B4-BE49-F238E27FC236}">
                <a16:creationId xmlns:a16="http://schemas.microsoft.com/office/drawing/2014/main" id="{3AF9B4BB-2C38-4ABB-8506-49C34ED97938}"/>
              </a:ext>
            </a:extLst>
          </p:cNvPr>
          <p:cNvSpPr txBox="1"/>
          <p:nvPr/>
        </p:nvSpPr>
        <p:spPr>
          <a:xfrm>
            <a:off x="457200" y="990600"/>
            <a:ext cx="7543800" cy="461665"/>
          </a:xfrm>
          <a:prstGeom prst="rect">
            <a:avLst/>
          </a:prstGeom>
          <a:noFill/>
        </p:spPr>
        <p:txBody>
          <a:bodyPr wrap="square" rtlCol="0">
            <a:spAutoFit/>
          </a:bodyPr>
          <a:lstStyle/>
          <a:p>
            <a:r>
              <a:rPr lang="en-US" dirty="0"/>
              <a:t>Add a console.log(</a:t>
            </a:r>
            <a:r>
              <a:rPr lang="en-US" dirty="0" err="1"/>
              <a:t>i</a:t>
            </a:r>
            <a:r>
              <a:rPr lang="en-US" dirty="0"/>
              <a:t>) to line 53 in the </a:t>
            </a:r>
            <a:r>
              <a:rPr lang="en-US" dirty="0" err="1"/>
              <a:t>futureValue</a:t>
            </a:r>
            <a:r>
              <a:rPr lang="en-US" dirty="0"/>
              <a:t> function.</a:t>
            </a:r>
          </a:p>
        </p:txBody>
      </p:sp>
      <p:pic>
        <p:nvPicPr>
          <p:cNvPr id="5" name="Picture 4">
            <a:extLst>
              <a:ext uri="{FF2B5EF4-FFF2-40B4-BE49-F238E27FC236}">
                <a16:creationId xmlns:a16="http://schemas.microsoft.com/office/drawing/2014/main" id="{4F0B324A-6A50-4468-8B66-0EC013023547}"/>
              </a:ext>
            </a:extLst>
          </p:cNvPr>
          <p:cNvPicPr>
            <a:picLocks noChangeAspect="1"/>
          </p:cNvPicPr>
          <p:nvPr/>
        </p:nvPicPr>
        <p:blipFill>
          <a:blip r:embed="rId2"/>
          <a:stretch>
            <a:fillRect/>
          </a:stretch>
        </p:blipFill>
        <p:spPr>
          <a:xfrm>
            <a:off x="1371600" y="1604665"/>
            <a:ext cx="5975461" cy="3075348"/>
          </a:xfrm>
          <a:prstGeom prst="rect">
            <a:avLst/>
          </a:prstGeom>
        </p:spPr>
      </p:pic>
      <p:sp>
        <p:nvSpPr>
          <p:cNvPr id="6" name="TextBox 5">
            <a:extLst>
              <a:ext uri="{FF2B5EF4-FFF2-40B4-BE49-F238E27FC236}">
                <a16:creationId xmlns:a16="http://schemas.microsoft.com/office/drawing/2014/main" id="{1206ADD4-149A-4320-A8F1-12B12647071C}"/>
              </a:ext>
            </a:extLst>
          </p:cNvPr>
          <p:cNvSpPr txBox="1"/>
          <p:nvPr/>
        </p:nvSpPr>
        <p:spPr>
          <a:xfrm>
            <a:off x="304800" y="5181600"/>
            <a:ext cx="7543800" cy="461665"/>
          </a:xfrm>
          <a:prstGeom prst="rect">
            <a:avLst/>
          </a:prstGeom>
          <a:noFill/>
        </p:spPr>
        <p:txBody>
          <a:bodyPr wrap="square" rtlCol="0">
            <a:spAutoFit/>
          </a:bodyPr>
          <a:lstStyle/>
          <a:p>
            <a:r>
              <a:rPr lang="en-US" dirty="0"/>
              <a:t>Run the code and see what happens…</a:t>
            </a:r>
          </a:p>
        </p:txBody>
      </p:sp>
    </p:spTree>
    <p:extLst>
      <p:ext uri="{BB962C8B-B14F-4D97-AF65-F5344CB8AC3E}">
        <p14:creationId xmlns:p14="http://schemas.microsoft.com/office/powerpoint/2010/main" val="761926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D9122-AE70-4D18-8F19-C69B4A54EE29}"/>
              </a:ext>
            </a:extLst>
          </p:cNvPr>
          <p:cNvSpPr>
            <a:spLocks noGrp="1"/>
          </p:cNvSpPr>
          <p:nvPr>
            <p:ph type="title"/>
          </p:nvPr>
        </p:nvSpPr>
        <p:spPr/>
        <p:txBody>
          <a:bodyPr/>
          <a:lstStyle/>
          <a:p>
            <a:r>
              <a:rPr lang="en-US" dirty="0"/>
              <a:t>Now try this…</a:t>
            </a:r>
          </a:p>
        </p:txBody>
      </p:sp>
      <p:sp>
        <p:nvSpPr>
          <p:cNvPr id="3" name="Slide Number Placeholder 2">
            <a:extLst>
              <a:ext uri="{FF2B5EF4-FFF2-40B4-BE49-F238E27FC236}">
                <a16:creationId xmlns:a16="http://schemas.microsoft.com/office/drawing/2014/main" id="{18233CF6-E1AF-405E-A4DB-41E0BE8B93A0}"/>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12</a:t>
            </a:fld>
            <a:r>
              <a:rPr lang="en-US" altLang="en-US">
                <a:solidFill>
                  <a:srgbClr val="000000"/>
                </a:solidFill>
              </a:rPr>
              <a:t> </a:t>
            </a:r>
            <a:endParaRPr lang="en-US" altLang="en-US" dirty="0">
              <a:solidFill>
                <a:srgbClr val="FFFFFF"/>
              </a:solidFill>
            </a:endParaRPr>
          </a:p>
        </p:txBody>
      </p:sp>
      <p:sp>
        <p:nvSpPr>
          <p:cNvPr id="4" name="TextBox 3">
            <a:extLst>
              <a:ext uri="{FF2B5EF4-FFF2-40B4-BE49-F238E27FC236}">
                <a16:creationId xmlns:a16="http://schemas.microsoft.com/office/drawing/2014/main" id="{3AF9B4BB-2C38-4ABB-8506-49C34ED97938}"/>
              </a:ext>
            </a:extLst>
          </p:cNvPr>
          <p:cNvSpPr txBox="1"/>
          <p:nvPr/>
        </p:nvSpPr>
        <p:spPr>
          <a:xfrm>
            <a:off x="457200" y="990600"/>
            <a:ext cx="7543800" cy="461665"/>
          </a:xfrm>
          <a:prstGeom prst="rect">
            <a:avLst/>
          </a:prstGeom>
          <a:noFill/>
        </p:spPr>
        <p:txBody>
          <a:bodyPr wrap="square" rtlCol="0">
            <a:spAutoFit/>
          </a:bodyPr>
          <a:lstStyle/>
          <a:p>
            <a:r>
              <a:rPr lang="en-US" dirty="0"/>
              <a:t>Change line 50 to use let instead of var.</a:t>
            </a:r>
          </a:p>
        </p:txBody>
      </p:sp>
      <p:sp>
        <p:nvSpPr>
          <p:cNvPr id="6" name="TextBox 5">
            <a:extLst>
              <a:ext uri="{FF2B5EF4-FFF2-40B4-BE49-F238E27FC236}">
                <a16:creationId xmlns:a16="http://schemas.microsoft.com/office/drawing/2014/main" id="{1206ADD4-149A-4320-A8F1-12B12647071C}"/>
              </a:ext>
            </a:extLst>
          </p:cNvPr>
          <p:cNvSpPr txBox="1"/>
          <p:nvPr/>
        </p:nvSpPr>
        <p:spPr>
          <a:xfrm>
            <a:off x="304800" y="5181600"/>
            <a:ext cx="7543800" cy="461665"/>
          </a:xfrm>
          <a:prstGeom prst="rect">
            <a:avLst/>
          </a:prstGeom>
          <a:noFill/>
        </p:spPr>
        <p:txBody>
          <a:bodyPr wrap="square" rtlCol="0">
            <a:spAutoFit/>
          </a:bodyPr>
          <a:lstStyle/>
          <a:p>
            <a:r>
              <a:rPr lang="en-US" dirty="0"/>
              <a:t>Run the code and see what happens…</a:t>
            </a:r>
          </a:p>
        </p:txBody>
      </p:sp>
      <p:pic>
        <p:nvPicPr>
          <p:cNvPr id="7" name="Picture 6">
            <a:extLst>
              <a:ext uri="{FF2B5EF4-FFF2-40B4-BE49-F238E27FC236}">
                <a16:creationId xmlns:a16="http://schemas.microsoft.com/office/drawing/2014/main" id="{5A2091C3-E5DA-4C3E-85C1-BD7A74C946A0}"/>
              </a:ext>
            </a:extLst>
          </p:cNvPr>
          <p:cNvPicPr>
            <a:picLocks noChangeAspect="1"/>
          </p:cNvPicPr>
          <p:nvPr/>
        </p:nvPicPr>
        <p:blipFill>
          <a:blip r:embed="rId2"/>
          <a:stretch>
            <a:fillRect/>
          </a:stretch>
        </p:blipFill>
        <p:spPr>
          <a:xfrm>
            <a:off x="1295400" y="1709401"/>
            <a:ext cx="6616081" cy="3472199"/>
          </a:xfrm>
          <a:prstGeom prst="rect">
            <a:avLst/>
          </a:prstGeom>
        </p:spPr>
      </p:pic>
      <p:sp>
        <p:nvSpPr>
          <p:cNvPr id="8" name="Rectangle 7">
            <a:extLst>
              <a:ext uri="{FF2B5EF4-FFF2-40B4-BE49-F238E27FC236}">
                <a16:creationId xmlns:a16="http://schemas.microsoft.com/office/drawing/2014/main" id="{EF5C4E7A-4B92-4ABF-A126-B80AA92A1232}"/>
              </a:ext>
            </a:extLst>
          </p:cNvPr>
          <p:cNvSpPr/>
          <p:nvPr/>
        </p:nvSpPr>
        <p:spPr>
          <a:xfrm>
            <a:off x="3352800" y="2819400"/>
            <a:ext cx="457200"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3695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3BC34-EDDF-482B-AE68-99B94944EA1B}"/>
              </a:ext>
            </a:extLst>
          </p:cNvPr>
          <p:cNvSpPr>
            <a:spLocks noGrp="1"/>
          </p:cNvSpPr>
          <p:nvPr>
            <p:ph type="title"/>
          </p:nvPr>
        </p:nvSpPr>
        <p:spPr/>
        <p:txBody>
          <a:bodyPr/>
          <a:lstStyle/>
          <a:p>
            <a:r>
              <a:rPr lang="en-US" dirty="0"/>
              <a:t>Why did let fail?</a:t>
            </a:r>
          </a:p>
        </p:txBody>
      </p:sp>
      <p:sp>
        <p:nvSpPr>
          <p:cNvPr id="3" name="Slide Number Placeholder 2">
            <a:extLst>
              <a:ext uri="{FF2B5EF4-FFF2-40B4-BE49-F238E27FC236}">
                <a16:creationId xmlns:a16="http://schemas.microsoft.com/office/drawing/2014/main" id="{3352DB53-F0FB-4F3B-BCC9-F82A202B7E38}"/>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13</a:t>
            </a:fld>
            <a:r>
              <a:rPr lang="en-US" altLang="en-US">
                <a:solidFill>
                  <a:srgbClr val="000000"/>
                </a:solidFill>
              </a:rPr>
              <a:t> </a:t>
            </a:r>
            <a:endParaRPr lang="en-US" altLang="en-US" dirty="0">
              <a:solidFill>
                <a:srgbClr val="FFFFFF"/>
              </a:solidFill>
            </a:endParaRPr>
          </a:p>
        </p:txBody>
      </p:sp>
      <p:sp>
        <p:nvSpPr>
          <p:cNvPr id="4" name="TextBox 3">
            <a:extLst>
              <a:ext uri="{FF2B5EF4-FFF2-40B4-BE49-F238E27FC236}">
                <a16:creationId xmlns:a16="http://schemas.microsoft.com/office/drawing/2014/main" id="{6BDAFE5F-D8D8-45B9-891B-5F924EC301B7}"/>
              </a:ext>
            </a:extLst>
          </p:cNvPr>
          <p:cNvSpPr txBox="1"/>
          <p:nvPr/>
        </p:nvSpPr>
        <p:spPr>
          <a:xfrm>
            <a:off x="156411" y="908252"/>
            <a:ext cx="8682788" cy="1015663"/>
          </a:xfrm>
          <a:prstGeom prst="rect">
            <a:avLst/>
          </a:prstGeom>
          <a:noFill/>
        </p:spPr>
        <p:txBody>
          <a:bodyPr wrap="square" rtlCol="0">
            <a:spAutoFit/>
          </a:bodyPr>
          <a:lstStyle/>
          <a:p>
            <a:r>
              <a:rPr lang="en-US" sz="2000" dirty="0"/>
              <a:t>The reason let failed was because let defines variables with </a:t>
            </a:r>
            <a:r>
              <a:rPr lang="en-US" sz="2000" b="1" dirty="0"/>
              <a:t>block level scope</a:t>
            </a:r>
            <a:r>
              <a:rPr lang="en-US" sz="2000" dirty="0"/>
              <a:t>.  The block is defined by the opening and closing curly braces { }.  The variable i exists </a:t>
            </a:r>
            <a:r>
              <a:rPr lang="en-US" sz="2000" i="1" dirty="0"/>
              <a:t>inside</a:t>
            </a:r>
            <a:r>
              <a:rPr lang="en-US" sz="2000" dirty="0"/>
              <a:t> that block (including any more blocks that might be nested inside it.)</a:t>
            </a:r>
          </a:p>
        </p:txBody>
      </p:sp>
      <p:pic>
        <p:nvPicPr>
          <p:cNvPr id="5" name="Picture 4">
            <a:extLst>
              <a:ext uri="{FF2B5EF4-FFF2-40B4-BE49-F238E27FC236}">
                <a16:creationId xmlns:a16="http://schemas.microsoft.com/office/drawing/2014/main" id="{488E438B-AAA2-4E73-A95E-5FE3BE4C2A0F}"/>
              </a:ext>
            </a:extLst>
          </p:cNvPr>
          <p:cNvPicPr>
            <a:picLocks noChangeAspect="1"/>
          </p:cNvPicPr>
          <p:nvPr/>
        </p:nvPicPr>
        <p:blipFill>
          <a:blip r:embed="rId2"/>
          <a:stretch>
            <a:fillRect/>
          </a:stretch>
        </p:blipFill>
        <p:spPr>
          <a:xfrm>
            <a:off x="1263959" y="2057400"/>
            <a:ext cx="6616081" cy="3472199"/>
          </a:xfrm>
          <a:prstGeom prst="rect">
            <a:avLst/>
          </a:prstGeom>
        </p:spPr>
      </p:pic>
      <p:sp>
        <p:nvSpPr>
          <p:cNvPr id="6" name="Rectangle 5">
            <a:extLst>
              <a:ext uri="{FF2B5EF4-FFF2-40B4-BE49-F238E27FC236}">
                <a16:creationId xmlns:a16="http://schemas.microsoft.com/office/drawing/2014/main" id="{8AD84A70-5AE7-4296-B1A7-54E94C2CC614}"/>
              </a:ext>
            </a:extLst>
          </p:cNvPr>
          <p:cNvSpPr/>
          <p:nvPr/>
        </p:nvSpPr>
        <p:spPr>
          <a:xfrm>
            <a:off x="6934200" y="3140242"/>
            <a:ext cx="152400" cy="28875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CB0B3F64-1BBF-4927-B0AC-318152090185}"/>
              </a:ext>
            </a:extLst>
          </p:cNvPr>
          <p:cNvSpPr/>
          <p:nvPr/>
        </p:nvSpPr>
        <p:spPr>
          <a:xfrm>
            <a:off x="2590800" y="3810000"/>
            <a:ext cx="336240" cy="36495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4BDE8741-2E4E-4838-A6E6-B994496628D7}"/>
              </a:ext>
            </a:extLst>
          </p:cNvPr>
          <p:cNvSpPr txBox="1"/>
          <p:nvPr/>
        </p:nvSpPr>
        <p:spPr>
          <a:xfrm>
            <a:off x="156411" y="5606755"/>
            <a:ext cx="8534400" cy="400110"/>
          </a:xfrm>
          <a:prstGeom prst="rect">
            <a:avLst/>
          </a:prstGeom>
          <a:noFill/>
        </p:spPr>
        <p:txBody>
          <a:bodyPr wrap="square" rtlCol="0">
            <a:spAutoFit/>
          </a:bodyPr>
          <a:lstStyle/>
          <a:p>
            <a:r>
              <a:rPr lang="en-US" sz="2000" dirty="0"/>
              <a:t>Therefore… the variable </a:t>
            </a:r>
            <a:r>
              <a:rPr lang="en-US" sz="2000" dirty="0" err="1"/>
              <a:t>i</a:t>
            </a:r>
            <a:r>
              <a:rPr lang="en-US" sz="2000" dirty="0"/>
              <a:t> does not exist </a:t>
            </a:r>
            <a:r>
              <a:rPr lang="en-US" sz="2000" i="1" dirty="0"/>
              <a:t>outside</a:t>
            </a:r>
            <a:r>
              <a:rPr lang="en-US" sz="2000" dirty="0"/>
              <a:t> the block on line 53!</a:t>
            </a:r>
          </a:p>
        </p:txBody>
      </p:sp>
    </p:spTree>
    <p:extLst>
      <p:ext uri="{BB962C8B-B14F-4D97-AF65-F5344CB8AC3E}">
        <p14:creationId xmlns:p14="http://schemas.microsoft.com/office/powerpoint/2010/main" val="1048068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3BC34-EDDF-482B-AE68-99B94944EA1B}"/>
              </a:ext>
            </a:extLst>
          </p:cNvPr>
          <p:cNvSpPr>
            <a:spLocks noGrp="1"/>
          </p:cNvSpPr>
          <p:nvPr>
            <p:ph type="title"/>
          </p:nvPr>
        </p:nvSpPr>
        <p:spPr/>
        <p:txBody>
          <a:bodyPr/>
          <a:lstStyle/>
          <a:p>
            <a:r>
              <a:rPr lang="en-US" dirty="0"/>
              <a:t>Why did var work?</a:t>
            </a:r>
          </a:p>
        </p:txBody>
      </p:sp>
      <p:sp>
        <p:nvSpPr>
          <p:cNvPr id="3" name="Slide Number Placeholder 2">
            <a:extLst>
              <a:ext uri="{FF2B5EF4-FFF2-40B4-BE49-F238E27FC236}">
                <a16:creationId xmlns:a16="http://schemas.microsoft.com/office/drawing/2014/main" id="{3352DB53-F0FB-4F3B-BCC9-F82A202B7E38}"/>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14</a:t>
            </a:fld>
            <a:r>
              <a:rPr lang="en-US" altLang="en-US">
                <a:solidFill>
                  <a:srgbClr val="000000"/>
                </a:solidFill>
              </a:rPr>
              <a:t> </a:t>
            </a:r>
            <a:endParaRPr lang="en-US" altLang="en-US" dirty="0">
              <a:solidFill>
                <a:srgbClr val="FFFFFF"/>
              </a:solidFill>
            </a:endParaRPr>
          </a:p>
        </p:txBody>
      </p:sp>
      <p:sp>
        <p:nvSpPr>
          <p:cNvPr id="4" name="TextBox 3">
            <a:extLst>
              <a:ext uri="{FF2B5EF4-FFF2-40B4-BE49-F238E27FC236}">
                <a16:creationId xmlns:a16="http://schemas.microsoft.com/office/drawing/2014/main" id="{6BDAFE5F-D8D8-45B9-891B-5F924EC301B7}"/>
              </a:ext>
            </a:extLst>
          </p:cNvPr>
          <p:cNvSpPr txBox="1"/>
          <p:nvPr/>
        </p:nvSpPr>
        <p:spPr>
          <a:xfrm>
            <a:off x="304799" y="908252"/>
            <a:ext cx="8534400" cy="1015663"/>
          </a:xfrm>
          <a:prstGeom prst="rect">
            <a:avLst/>
          </a:prstGeom>
          <a:noFill/>
        </p:spPr>
        <p:txBody>
          <a:bodyPr wrap="square" rtlCol="0">
            <a:spAutoFit/>
          </a:bodyPr>
          <a:lstStyle/>
          <a:p>
            <a:r>
              <a:rPr lang="en-US" sz="2000" dirty="0"/>
              <a:t>The reason var worked was because var defines variables with </a:t>
            </a:r>
            <a:r>
              <a:rPr lang="en-US" sz="2000" b="1" dirty="0"/>
              <a:t>function level scope</a:t>
            </a:r>
            <a:r>
              <a:rPr lang="en-US" sz="2000" dirty="0"/>
              <a:t>.  Any variable defined with var exists everywhere inside the current function.</a:t>
            </a:r>
          </a:p>
        </p:txBody>
      </p:sp>
      <p:pic>
        <p:nvPicPr>
          <p:cNvPr id="9" name="Picture 8">
            <a:extLst>
              <a:ext uri="{FF2B5EF4-FFF2-40B4-BE49-F238E27FC236}">
                <a16:creationId xmlns:a16="http://schemas.microsoft.com/office/drawing/2014/main" id="{A4B0D8D1-C3B0-40FA-A604-E6BB8AFCE4B9}"/>
              </a:ext>
            </a:extLst>
          </p:cNvPr>
          <p:cNvPicPr>
            <a:picLocks noChangeAspect="1"/>
          </p:cNvPicPr>
          <p:nvPr/>
        </p:nvPicPr>
        <p:blipFill>
          <a:blip r:embed="rId2"/>
          <a:stretch>
            <a:fillRect/>
          </a:stretch>
        </p:blipFill>
        <p:spPr>
          <a:xfrm>
            <a:off x="2711339" y="2007203"/>
            <a:ext cx="5975461" cy="3075348"/>
          </a:xfrm>
          <a:prstGeom prst="rect">
            <a:avLst/>
          </a:prstGeom>
        </p:spPr>
      </p:pic>
      <p:sp>
        <p:nvSpPr>
          <p:cNvPr id="10" name="TextBox 9">
            <a:extLst>
              <a:ext uri="{FF2B5EF4-FFF2-40B4-BE49-F238E27FC236}">
                <a16:creationId xmlns:a16="http://schemas.microsoft.com/office/drawing/2014/main" id="{A86C1C2D-A508-4484-8FEB-874E7E9B981E}"/>
              </a:ext>
            </a:extLst>
          </p:cNvPr>
          <p:cNvSpPr txBox="1"/>
          <p:nvPr/>
        </p:nvSpPr>
        <p:spPr>
          <a:xfrm>
            <a:off x="465221" y="2286000"/>
            <a:ext cx="1752600" cy="1015663"/>
          </a:xfrm>
          <a:prstGeom prst="rect">
            <a:avLst/>
          </a:prstGeom>
          <a:noFill/>
        </p:spPr>
        <p:txBody>
          <a:bodyPr wrap="square" rtlCol="0">
            <a:spAutoFit/>
          </a:bodyPr>
          <a:lstStyle/>
          <a:p>
            <a:r>
              <a:rPr lang="en-US" sz="2000" dirty="0"/>
              <a:t>From line 49 onward sum is defined</a:t>
            </a:r>
          </a:p>
        </p:txBody>
      </p:sp>
      <p:sp>
        <p:nvSpPr>
          <p:cNvPr id="11" name="TextBox 10">
            <a:extLst>
              <a:ext uri="{FF2B5EF4-FFF2-40B4-BE49-F238E27FC236}">
                <a16:creationId xmlns:a16="http://schemas.microsoft.com/office/drawing/2014/main" id="{528738E1-EB23-492E-853D-7AA639423FDD}"/>
              </a:ext>
            </a:extLst>
          </p:cNvPr>
          <p:cNvSpPr txBox="1"/>
          <p:nvPr/>
        </p:nvSpPr>
        <p:spPr>
          <a:xfrm>
            <a:off x="465221" y="3656008"/>
            <a:ext cx="1752600" cy="1015663"/>
          </a:xfrm>
          <a:prstGeom prst="rect">
            <a:avLst/>
          </a:prstGeom>
          <a:noFill/>
        </p:spPr>
        <p:txBody>
          <a:bodyPr wrap="square" rtlCol="0">
            <a:spAutoFit/>
          </a:bodyPr>
          <a:lstStyle/>
          <a:p>
            <a:r>
              <a:rPr lang="en-US" sz="2000" dirty="0"/>
              <a:t>From line 50 onward </a:t>
            </a:r>
            <a:r>
              <a:rPr lang="en-US" sz="2000" dirty="0" err="1"/>
              <a:t>i</a:t>
            </a:r>
            <a:r>
              <a:rPr lang="en-US" sz="2000" dirty="0"/>
              <a:t> is defined</a:t>
            </a:r>
          </a:p>
        </p:txBody>
      </p:sp>
      <p:cxnSp>
        <p:nvCxnSpPr>
          <p:cNvPr id="12" name="Straight Arrow Connector 11">
            <a:extLst>
              <a:ext uri="{FF2B5EF4-FFF2-40B4-BE49-F238E27FC236}">
                <a16:creationId xmlns:a16="http://schemas.microsoft.com/office/drawing/2014/main" id="{727AA132-FBF7-4E13-B8A1-DB8605931D91}"/>
              </a:ext>
            </a:extLst>
          </p:cNvPr>
          <p:cNvCxnSpPr>
            <a:cxnSpLocks/>
          </p:cNvCxnSpPr>
          <p:nvPr/>
        </p:nvCxnSpPr>
        <p:spPr>
          <a:xfrm flipV="1">
            <a:off x="2133600" y="2793832"/>
            <a:ext cx="1752600" cy="196692"/>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9DAE78F1-1BB0-4989-972B-DEB2CDFCBB76}"/>
              </a:ext>
            </a:extLst>
          </p:cNvPr>
          <p:cNvCxnSpPr>
            <a:cxnSpLocks/>
          </p:cNvCxnSpPr>
          <p:nvPr/>
        </p:nvCxnSpPr>
        <p:spPr>
          <a:xfrm flipV="1">
            <a:off x="2057400" y="3224920"/>
            <a:ext cx="2743200" cy="938919"/>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3755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BF4B7-E171-4032-AEDB-1F1D93FD08F4}"/>
              </a:ext>
            </a:extLst>
          </p:cNvPr>
          <p:cNvSpPr>
            <a:spLocks noGrp="1"/>
          </p:cNvSpPr>
          <p:nvPr>
            <p:ph type="title"/>
          </p:nvPr>
        </p:nvSpPr>
        <p:spPr/>
        <p:txBody>
          <a:bodyPr/>
          <a:lstStyle/>
          <a:p>
            <a:r>
              <a:rPr lang="en-US" dirty="0"/>
              <a:t>Preferences</a:t>
            </a:r>
          </a:p>
        </p:txBody>
      </p:sp>
      <p:sp>
        <p:nvSpPr>
          <p:cNvPr id="3" name="Slide Number Placeholder 2">
            <a:extLst>
              <a:ext uri="{FF2B5EF4-FFF2-40B4-BE49-F238E27FC236}">
                <a16:creationId xmlns:a16="http://schemas.microsoft.com/office/drawing/2014/main" id="{0D9C417B-3CEA-4FC2-937A-1524230A20E5}"/>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15</a:t>
            </a:fld>
            <a:r>
              <a:rPr lang="en-US" altLang="en-US">
                <a:solidFill>
                  <a:srgbClr val="000000"/>
                </a:solidFill>
              </a:rPr>
              <a:t> </a:t>
            </a:r>
            <a:endParaRPr lang="en-US" altLang="en-US" dirty="0">
              <a:solidFill>
                <a:srgbClr val="FFFFFF"/>
              </a:solidFill>
            </a:endParaRPr>
          </a:p>
        </p:txBody>
      </p:sp>
      <p:sp>
        <p:nvSpPr>
          <p:cNvPr id="4" name="TextBox 3">
            <a:extLst>
              <a:ext uri="{FF2B5EF4-FFF2-40B4-BE49-F238E27FC236}">
                <a16:creationId xmlns:a16="http://schemas.microsoft.com/office/drawing/2014/main" id="{20A66529-5523-486D-844C-1DFAF9812FC3}"/>
              </a:ext>
            </a:extLst>
          </p:cNvPr>
          <p:cNvSpPr txBox="1"/>
          <p:nvPr/>
        </p:nvSpPr>
        <p:spPr>
          <a:xfrm>
            <a:off x="152400" y="990600"/>
            <a:ext cx="8763000" cy="5262979"/>
          </a:xfrm>
          <a:prstGeom prst="rect">
            <a:avLst/>
          </a:prstGeom>
          <a:noFill/>
        </p:spPr>
        <p:txBody>
          <a:bodyPr wrap="square" rtlCol="0">
            <a:spAutoFit/>
          </a:bodyPr>
          <a:lstStyle/>
          <a:p>
            <a:r>
              <a:rPr lang="en-US" dirty="0"/>
              <a:t>Even though using let might seem a little more restrictive, it really is preferred.  The let and const options first became a standard part of the JavaScript language 2015 … and it has taken years for them to be fully embraced.  </a:t>
            </a:r>
          </a:p>
          <a:p>
            <a:endParaRPr lang="en-US" dirty="0"/>
          </a:p>
          <a:p>
            <a:r>
              <a:rPr lang="en-US" dirty="0"/>
              <a:t>This course uses var for most variable declarations.  This is in keeping with the textbook.</a:t>
            </a:r>
          </a:p>
          <a:p>
            <a:endParaRPr lang="en-US" dirty="0"/>
          </a:p>
          <a:p>
            <a:r>
              <a:rPr lang="en-US" dirty="0"/>
              <a:t>In most situations, let can be used in place of var without consequence.  This is especially true if you develop the habit of declaring the variables you need at the beginning of a function and avoid declaring variables haphazardly in your code!</a:t>
            </a:r>
          </a:p>
          <a:p>
            <a:endParaRPr lang="en-US" dirty="0"/>
          </a:p>
          <a:p>
            <a:endParaRPr lang="en-US" dirty="0"/>
          </a:p>
        </p:txBody>
      </p:sp>
    </p:spTree>
    <p:extLst>
      <p:ext uri="{BB962C8B-B14F-4D97-AF65-F5344CB8AC3E}">
        <p14:creationId xmlns:p14="http://schemas.microsoft.com/office/powerpoint/2010/main" val="2818178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03693-8BB9-49EF-A764-77E505BA5EC7}"/>
              </a:ext>
            </a:extLst>
          </p:cNvPr>
          <p:cNvSpPr>
            <a:spLocks noGrp="1"/>
          </p:cNvSpPr>
          <p:nvPr>
            <p:ph type="title"/>
          </p:nvPr>
        </p:nvSpPr>
        <p:spPr/>
        <p:txBody>
          <a:bodyPr/>
          <a:lstStyle/>
          <a:p>
            <a:r>
              <a:rPr lang="en-US" dirty="0"/>
              <a:t>Time for some practice</a:t>
            </a:r>
          </a:p>
        </p:txBody>
      </p:sp>
      <p:sp>
        <p:nvSpPr>
          <p:cNvPr id="3" name="Slide Number Placeholder 2">
            <a:extLst>
              <a:ext uri="{FF2B5EF4-FFF2-40B4-BE49-F238E27FC236}">
                <a16:creationId xmlns:a16="http://schemas.microsoft.com/office/drawing/2014/main" id="{02E77303-4178-4050-A3A1-A9634CE48E07}"/>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16</a:t>
            </a:fld>
            <a:r>
              <a:rPr lang="en-US" altLang="en-US">
                <a:solidFill>
                  <a:srgbClr val="000000"/>
                </a:solidFill>
              </a:rPr>
              <a:t> </a:t>
            </a:r>
            <a:endParaRPr lang="en-US" altLang="en-US" dirty="0">
              <a:solidFill>
                <a:srgbClr val="FFFFFF"/>
              </a:solidFill>
            </a:endParaRPr>
          </a:p>
        </p:txBody>
      </p:sp>
      <p:sp>
        <p:nvSpPr>
          <p:cNvPr id="4" name="TextBox 3">
            <a:extLst>
              <a:ext uri="{FF2B5EF4-FFF2-40B4-BE49-F238E27FC236}">
                <a16:creationId xmlns:a16="http://schemas.microsoft.com/office/drawing/2014/main" id="{B10264D1-D6DF-4638-AEA0-0089E6F7ED2E}"/>
              </a:ext>
            </a:extLst>
          </p:cNvPr>
          <p:cNvSpPr txBox="1"/>
          <p:nvPr/>
        </p:nvSpPr>
        <p:spPr>
          <a:xfrm>
            <a:off x="457200" y="1143000"/>
            <a:ext cx="8001000" cy="830997"/>
          </a:xfrm>
          <a:prstGeom prst="rect">
            <a:avLst/>
          </a:prstGeom>
          <a:noFill/>
        </p:spPr>
        <p:txBody>
          <a:bodyPr wrap="square" rtlCol="0">
            <a:spAutoFit/>
          </a:bodyPr>
          <a:lstStyle/>
          <a:p>
            <a:r>
              <a:rPr lang="en-US" dirty="0"/>
              <a:t>On your own… outside of class… and not for a grade… solve this problem using JavaScript.</a:t>
            </a:r>
          </a:p>
        </p:txBody>
      </p:sp>
      <p:sp>
        <p:nvSpPr>
          <p:cNvPr id="6" name="TextBox 5">
            <a:extLst>
              <a:ext uri="{FF2B5EF4-FFF2-40B4-BE49-F238E27FC236}">
                <a16:creationId xmlns:a16="http://schemas.microsoft.com/office/drawing/2014/main" id="{3E8FCBEB-1170-4971-B735-DBB14EDDBF79}"/>
              </a:ext>
            </a:extLst>
          </p:cNvPr>
          <p:cNvSpPr txBox="1"/>
          <p:nvPr/>
        </p:nvSpPr>
        <p:spPr>
          <a:xfrm>
            <a:off x="457200" y="2362200"/>
            <a:ext cx="7772400" cy="1569660"/>
          </a:xfrm>
          <a:prstGeom prst="rect">
            <a:avLst/>
          </a:prstGeom>
          <a:noFill/>
        </p:spPr>
        <p:txBody>
          <a:bodyPr wrap="square" rtlCol="0">
            <a:spAutoFit/>
          </a:bodyPr>
          <a:lstStyle/>
          <a:p>
            <a:r>
              <a:rPr lang="en-US" dirty="0"/>
              <a:t>By listing the first six prime numbers: 2, 3, 5, 7, 11, and 13, we can see that the 6th prime is 13.</a:t>
            </a:r>
          </a:p>
          <a:p>
            <a:endParaRPr lang="en-US" dirty="0"/>
          </a:p>
          <a:p>
            <a:r>
              <a:rPr lang="en-US" dirty="0"/>
              <a:t>What is the 10,001st prime number?</a:t>
            </a:r>
          </a:p>
        </p:txBody>
      </p:sp>
      <p:sp>
        <p:nvSpPr>
          <p:cNvPr id="8" name="Rectangle: Rounded Corners 7">
            <a:extLst>
              <a:ext uri="{FF2B5EF4-FFF2-40B4-BE49-F238E27FC236}">
                <a16:creationId xmlns:a16="http://schemas.microsoft.com/office/drawing/2014/main" id="{05397888-61CF-4973-B60E-68AA9B96BCDA}"/>
              </a:ext>
            </a:extLst>
          </p:cNvPr>
          <p:cNvSpPr/>
          <p:nvPr/>
        </p:nvSpPr>
        <p:spPr>
          <a:xfrm>
            <a:off x="838200" y="4343400"/>
            <a:ext cx="7391400" cy="1295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FF0000"/>
                </a:solidFill>
              </a:rPr>
              <a:t>THIS IS JUST PRACTICE</a:t>
            </a:r>
            <a:br>
              <a:rPr lang="en-US" dirty="0">
                <a:solidFill>
                  <a:srgbClr val="FF0000"/>
                </a:solidFill>
              </a:rPr>
            </a:br>
            <a:r>
              <a:rPr lang="en-US" dirty="0">
                <a:solidFill>
                  <a:srgbClr val="FF0000"/>
                </a:solidFill>
              </a:rPr>
              <a:t>(YOU DON’T NECESSARILY NEED TO USE THIS SCOPE MATERIAL TO SOLVE THIS PROBLEM)</a:t>
            </a:r>
          </a:p>
        </p:txBody>
      </p:sp>
    </p:spTree>
    <p:extLst>
      <p:ext uri="{BB962C8B-B14F-4D97-AF65-F5344CB8AC3E}">
        <p14:creationId xmlns:p14="http://schemas.microsoft.com/office/powerpoint/2010/main" val="1989832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DF432-EEC5-4744-A450-BF2844DEA930}"/>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5E0FC81C-91BE-C84A-B4C2-901AD79DEE55}"/>
              </a:ext>
            </a:extLst>
          </p:cNvPr>
          <p:cNvSpPr>
            <a:spLocks noGrp="1"/>
          </p:cNvSpPr>
          <p:nvPr>
            <p:ph idx="4294967295"/>
          </p:nvPr>
        </p:nvSpPr>
        <p:spPr>
          <a:xfrm>
            <a:off x="228600" y="1189037"/>
            <a:ext cx="8686800" cy="2239963"/>
          </a:xfrm>
        </p:spPr>
        <p:txBody>
          <a:bodyPr/>
          <a:lstStyle/>
          <a:p>
            <a:r>
              <a:rPr lang="en-US" dirty="0"/>
              <a:t>What we have already seen (var)</a:t>
            </a:r>
          </a:p>
          <a:p>
            <a:r>
              <a:rPr lang="en-US" dirty="0"/>
              <a:t>New stuff</a:t>
            </a:r>
          </a:p>
          <a:p>
            <a:pPr lvl="1"/>
            <a:r>
              <a:rPr lang="en-US" dirty="0"/>
              <a:t>const</a:t>
            </a:r>
          </a:p>
          <a:p>
            <a:pPr lvl="1"/>
            <a:r>
              <a:rPr lang="en-US" dirty="0"/>
              <a:t>let</a:t>
            </a:r>
          </a:p>
          <a:p>
            <a:pPr lvl="1"/>
            <a:r>
              <a:rPr lang="en-US" dirty="0"/>
              <a:t>Kinds of scope (global, function level, block level)</a:t>
            </a:r>
          </a:p>
        </p:txBody>
      </p:sp>
      <p:sp>
        <p:nvSpPr>
          <p:cNvPr id="7" name="Slide Number Placeholder 6">
            <a:extLst>
              <a:ext uri="{FF2B5EF4-FFF2-40B4-BE49-F238E27FC236}">
                <a16:creationId xmlns:a16="http://schemas.microsoft.com/office/drawing/2014/main" id="{4A1DF31C-1EF1-0B4E-A451-DD543CFECA5A}"/>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2</a:t>
            </a:fld>
            <a:r>
              <a:rPr lang="en-US" altLang="en-US">
                <a:solidFill>
                  <a:srgbClr val="000000"/>
                </a:solidFill>
              </a:rPr>
              <a:t> </a:t>
            </a:r>
            <a:endParaRPr lang="en-US" altLang="en-US" dirty="0">
              <a:solidFill>
                <a:srgbClr val="FFFFFF"/>
              </a:solidFill>
            </a:endParaRPr>
          </a:p>
        </p:txBody>
      </p:sp>
    </p:spTree>
    <p:extLst>
      <p:ext uri="{BB962C8B-B14F-4D97-AF65-F5344CB8AC3E}">
        <p14:creationId xmlns:p14="http://schemas.microsoft.com/office/powerpoint/2010/main" val="1994922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DF432-EEC5-4744-A450-BF2844DEA930}"/>
              </a:ext>
            </a:extLst>
          </p:cNvPr>
          <p:cNvSpPr>
            <a:spLocks noGrp="1"/>
          </p:cNvSpPr>
          <p:nvPr>
            <p:ph type="title"/>
          </p:nvPr>
        </p:nvSpPr>
        <p:spPr/>
        <p:txBody>
          <a:bodyPr/>
          <a:lstStyle/>
          <a:p>
            <a:r>
              <a:rPr lang="en-US" dirty="0"/>
              <a:t>What we have already seen:</a:t>
            </a:r>
          </a:p>
        </p:txBody>
      </p:sp>
      <p:sp>
        <p:nvSpPr>
          <p:cNvPr id="3" name="Content Placeholder 2">
            <a:extLst>
              <a:ext uri="{FF2B5EF4-FFF2-40B4-BE49-F238E27FC236}">
                <a16:creationId xmlns:a16="http://schemas.microsoft.com/office/drawing/2014/main" id="{5E0FC81C-91BE-C84A-B4C2-901AD79DEE55}"/>
              </a:ext>
            </a:extLst>
          </p:cNvPr>
          <p:cNvSpPr>
            <a:spLocks noGrp="1"/>
          </p:cNvSpPr>
          <p:nvPr>
            <p:ph idx="4294967295"/>
          </p:nvPr>
        </p:nvSpPr>
        <p:spPr>
          <a:xfrm>
            <a:off x="533400" y="1143001"/>
            <a:ext cx="8382000" cy="1115904"/>
          </a:xfrm>
        </p:spPr>
        <p:txBody>
          <a:bodyPr/>
          <a:lstStyle/>
          <a:p>
            <a:pPr marL="0" indent="0">
              <a:buNone/>
            </a:pPr>
            <a:r>
              <a:rPr lang="en-US" dirty="0"/>
              <a:t>Declaring a variable with </a:t>
            </a:r>
            <a:r>
              <a:rPr lang="en-US" dirty="0">
                <a:latin typeface="Courier New" panose="02070309020205020404" pitchFamily="49" charset="0"/>
                <a:cs typeface="Courier New" panose="02070309020205020404" pitchFamily="49" charset="0"/>
              </a:rPr>
              <a:t>var</a:t>
            </a:r>
          </a:p>
        </p:txBody>
      </p:sp>
      <p:sp>
        <p:nvSpPr>
          <p:cNvPr id="7" name="Slide Number Placeholder 6">
            <a:extLst>
              <a:ext uri="{FF2B5EF4-FFF2-40B4-BE49-F238E27FC236}">
                <a16:creationId xmlns:a16="http://schemas.microsoft.com/office/drawing/2014/main" id="{4A1DF31C-1EF1-0B4E-A451-DD543CFECA5A}"/>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3</a:t>
            </a:fld>
            <a:r>
              <a:rPr lang="en-US" altLang="en-US">
                <a:solidFill>
                  <a:srgbClr val="000000"/>
                </a:solidFill>
              </a:rPr>
              <a:t> </a:t>
            </a:r>
            <a:endParaRPr lang="en-US" altLang="en-US" dirty="0">
              <a:solidFill>
                <a:srgbClr val="FFFFFF"/>
              </a:solidFill>
            </a:endParaRPr>
          </a:p>
        </p:txBody>
      </p:sp>
      <p:sp>
        <p:nvSpPr>
          <p:cNvPr id="9" name="Content Placeholder 2">
            <a:extLst>
              <a:ext uri="{FF2B5EF4-FFF2-40B4-BE49-F238E27FC236}">
                <a16:creationId xmlns:a16="http://schemas.microsoft.com/office/drawing/2014/main" id="{6B1B5C26-A2B9-4FAD-A705-4056DC008837}"/>
              </a:ext>
            </a:extLst>
          </p:cNvPr>
          <p:cNvSpPr txBox="1">
            <a:spLocks/>
          </p:cNvSpPr>
          <p:nvPr/>
        </p:nvSpPr>
        <p:spPr bwMode="auto">
          <a:xfrm>
            <a:off x="533400" y="2133600"/>
            <a:ext cx="2286000" cy="26831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kern="0" dirty="0"/>
              <a:t>From the web developer console…</a:t>
            </a:r>
          </a:p>
          <a:p>
            <a:pPr marL="0" indent="0">
              <a:buNone/>
            </a:pPr>
            <a:endParaRPr lang="en-US" kern="0" dirty="0"/>
          </a:p>
          <a:p>
            <a:pPr marL="0" indent="0">
              <a:buNone/>
            </a:pPr>
            <a:r>
              <a:rPr lang="en-US" kern="0" dirty="0"/>
              <a:t>Try it!</a:t>
            </a:r>
          </a:p>
        </p:txBody>
      </p:sp>
      <p:pic>
        <p:nvPicPr>
          <p:cNvPr id="5" name="Picture 4">
            <a:extLst>
              <a:ext uri="{FF2B5EF4-FFF2-40B4-BE49-F238E27FC236}">
                <a16:creationId xmlns:a16="http://schemas.microsoft.com/office/drawing/2014/main" id="{D7E40278-3748-49E4-8A2B-6D5FFB215953}"/>
              </a:ext>
            </a:extLst>
          </p:cNvPr>
          <p:cNvPicPr>
            <a:picLocks noChangeAspect="1"/>
          </p:cNvPicPr>
          <p:nvPr/>
        </p:nvPicPr>
        <p:blipFill>
          <a:blip r:embed="rId2"/>
          <a:stretch>
            <a:fillRect/>
          </a:stretch>
        </p:blipFill>
        <p:spPr>
          <a:xfrm>
            <a:off x="2469773" y="1978277"/>
            <a:ext cx="6329085" cy="2542453"/>
          </a:xfrm>
          <a:prstGeom prst="rect">
            <a:avLst/>
          </a:prstGeom>
        </p:spPr>
      </p:pic>
      <p:sp>
        <p:nvSpPr>
          <p:cNvPr id="6" name="Arrow: Down 5">
            <a:extLst>
              <a:ext uri="{FF2B5EF4-FFF2-40B4-BE49-F238E27FC236}">
                <a16:creationId xmlns:a16="http://schemas.microsoft.com/office/drawing/2014/main" id="{911DF2B6-4BA6-4FEC-BC95-2458414790E3}"/>
              </a:ext>
            </a:extLst>
          </p:cNvPr>
          <p:cNvSpPr/>
          <p:nvPr/>
        </p:nvSpPr>
        <p:spPr>
          <a:xfrm>
            <a:off x="3009900" y="1752789"/>
            <a:ext cx="228600" cy="432647"/>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3169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7DE21-6997-4F7C-A986-B345BB088237}"/>
              </a:ext>
            </a:extLst>
          </p:cNvPr>
          <p:cNvSpPr>
            <a:spLocks noGrp="1"/>
          </p:cNvSpPr>
          <p:nvPr>
            <p:ph type="title"/>
          </p:nvPr>
        </p:nvSpPr>
        <p:spPr/>
        <p:txBody>
          <a:bodyPr/>
          <a:lstStyle/>
          <a:p>
            <a:r>
              <a:rPr lang="en-US" dirty="0"/>
              <a:t>New Stuff</a:t>
            </a:r>
          </a:p>
        </p:txBody>
      </p:sp>
      <p:sp>
        <p:nvSpPr>
          <p:cNvPr id="3" name="Slide Number Placeholder 2">
            <a:extLst>
              <a:ext uri="{FF2B5EF4-FFF2-40B4-BE49-F238E27FC236}">
                <a16:creationId xmlns:a16="http://schemas.microsoft.com/office/drawing/2014/main" id="{49DCA9A2-F5A1-480E-8EF2-8FFAAD932986}"/>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4</a:t>
            </a:fld>
            <a:r>
              <a:rPr lang="en-US" altLang="en-US">
                <a:solidFill>
                  <a:srgbClr val="000000"/>
                </a:solidFill>
              </a:rPr>
              <a:t> </a:t>
            </a:r>
            <a:endParaRPr lang="en-US" altLang="en-US" dirty="0">
              <a:solidFill>
                <a:srgbClr val="FFFFFF"/>
              </a:solidFill>
            </a:endParaRPr>
          </a:p>
        </p:txBody>
      </p:sp>
      <p:sp>
        <p:nvSpPr>
          <p:cNvPr id="4" name="Content Placeholder 2">
            <a:extLst>
              <a:ext uri="{FF2B5EF4-FFF2-40B4-BE49-F238E27FC236}">
                <a16:creationId xmlns:a16="http://schemas.microsoft.com/office/drawing/2014/main" id="{F9ACF55A-2497-409B-B5A1-C32481A31D77}"/>
              </a:ext>
            </a:extLst>
          </p:cNvPr>
          <p:cNvSpPr txBox="1">
            <a:spLocks/>
          </p:cNvSpPr>
          <p:nvPr/>
        </p:nvSpPr>
        <p:spPr bwMode="auto">
          <a:xfrm>
            <a:off x="228600" y="914401"/>
            <a:ext cx="8686800" cy="2971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a:t>JavaScript gives us two other ways to put a piece of data into the computer’s memory.</a:t>
            </a:r>
          </a:p>
          <a:p>
            <a:r>
              <a:rPr lang="en-US" kern="0" dirty="0"/>
              <a:t>JavaScript allows us to define a </a:t>
            </a:r>
            <a:r>
              <a:rPr lang="en-US" b="1" i="1" kern="0" dirty="0"/>
              <a:t>constant</a:t>
            </a:r>
            <a:r>
              <a:rPr lang="en-US" kern="0" dirty="0"/>
              <a:t> using </a:t>
            </a:r>
            <a:r>
              <a:rPr lang="en-US" kern="0" dirty="0">
                <a:latin typeface="Courier New" panose="02070309020205020404" pitchFamily="49" charset="0"/>
                <a:cs typeface="Courier New" panose="02070309020205020404" pitchFamily="49" charset="0"/>
              </a:rPr>
              <a:t>const</a:t>
            </a:r>
            <a:endParaRPr lang="en-US" kern="0" dirty="0"/>
          </a:p>
        </p:txBody>
      </p:sp>
      <p:pic>
        <p:nvPicPr>
          <p:cNvPr id="8" name="Picture 7">
            <a:extLst>
              <a:ext uri="{FF2B5EF4-FFF2-40B4-BE49-F238E27FC236}">
                <a16:creationId xmlns:a16="http://schemas.microsoft.com/office/drawing/2014/main" id="{41B20DA4-7AF6-4A07-AEEA-AA31556C86A7}"/>
              </a:ext>
            </a:extLst>
          </p:cNvPr>
          <p:cNvPicPr>
            <a:picLocks noChangeAspect="1"/>
          </p:cNvPicPr>
          <p:nvPr/>
        </p:nvPicPr>
        <p:blipFill>
          <a:blip r:embed="rId2"/>
          <a:stretch>
            <a:fillRect/>
          </a:stretch>
        </p:blipFill>
        <p:spPr>
          <a:xfrm>
            <a:off x="2438399" y="3003923"/>
            <a:ext cx="6665547" cy="2330077"/>
          </a:xfrm>
          <a:prstGeom prst="rect">
            <a:avLst/>
          </a:prstGeom>
        </p:spPr>
      </p:pic>
      <p:sp>
        <p:nvSpPr>
          <p:cNvPr id="9" name="Arrow: Down 8">
            <a:extLst>
              <a:ext uri="{FF2B5EF4-FFF2-40B4-BE49-F238E27FC236}">
                <a16:creationId xmlns:a16="http://schemas.microsoft.com/office/drawing/2014/main" id="{598608CB-9AFF-463F-85CE-0A41DC2031BB}"/>
              </a:ext>
            </a:extLst>
          </p:cNvPr>
          <p:cNvSpPr/>
          <p:nvPr/>
        </p:nvSpPr>
        <p:spPr>
          <a:xfrm>
            <a:off x="3124200" y="2571276"/>
            <a:ext cx="228600" cy="432647"/>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D3E701A-F706-4A56-81D0-7F7553778BE7}"/>
              </a:ext>
            </a:extLst>
          </p:cNvPr>
          <p:cNvSpPr txBox="1"/>
          <p:nvPr/>
        </p:nvSpPr>
        <p:spPr>
          <a:xfrm>
            <a:off x="685800" y="3200400"/>
            <a:ext cx="1447800" cy="461665"/>
          </a:xfrm>
          <a:prstGeom prst="rect">
            <a:avLst/>
          </a:prstGeom>
          <a:noFill/>
        </p:spPr>
        <p:txBody>
          <a:bodyPr wrap="square" rtlCol="0">
            <a:spAutoFit/>
          </a:bodyPr>
          <a:lstStyle/>
          <a:p>
            <a:r>
              <a:rPr lang="en-US" dirty="0"/>
              <a:t>Try this!</a:t>
            </a:r>
          </a:p>
        </p:txBody>
      </p:sp>
    </p:spTree>
    <p:extLst>
      <p:ext uri="{BB962C8B-B14F-4D97-AF65-F5344CB8AC3E}">
        <p14:creationId xmlns:p14="http://schemas.microsoft.com/office/powerpoint/2010/main" val="1579017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CD441-7E77-4A2E-9BAE-9E40D9FF7DEA}"/>
              </a:ext>
            </a:extLst>
          </p:cNvPr>
          <p:cNvSpPr>
            <a:spLocks noGrp="1"/>
          </p:cNvSpPr>
          <p:nvPr>
            <p:ph type="title"/>
          </p:nvPr>
        </p:nvSpPr>
        <p:spPr/>
        <p:txBody>
          <a:bodyPr/>
          <a:lstStyle/>
          <a:p>
            <a:r>
              <a:rPr lang="en-US" dirty="0"/>
              <a:t>Here’s what makes </a:t>
            </a:r>
            <a:r>
              <a:rPr lang="en-US" dirty="0">
                <a:latin typeface="Courier New" panose="02070309020205020404" pitchFamily="49" charset="0"/>
                <a:cs typeface="Courier New" panose="02070309020205020404" pitchFamily="49" charset="0"/>
              </a:rPr>
              <a:t>const </a:t>
            </a:r>
            <a:r>
              <a:rPr lang="en-US" dirty="0"/>
              <a:t>different…</a:t>
            </a:r>
          </a:p>
        </p:txBody>
      </p:sp>
      <p:sp>
        <p:nvSpPr>
          <p:cNvPr id="3" name="Slide Number Placeholder 2">
            <a:extLst>
              <a:ext uri="{FF2B5EF4-FFF2-40B4-BE49-F238E27FC236}">
                <a16:creationId xmlns:a16="http://schemas.microsoft.com/office/drawing/2014/main" id="{82ABC9DB-0AA1-42AE-AA27-EBD14CF2D0AD}"/>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5</a:t>
            </a:fld>
            <a:r>
              <a:rPr lang="en-US" altLang="en-US">
                <a:solidFill>
                  <a:srgbClr val="000000"/>
                </a:solidFill>
              </a:rPr>
              <a:t> </a:t>
            </a:r>
            <a:endParaRPr lang="en-US" altLang="en-US" dirty="0">
              <a:solidFill>
                <a:srgbClr val="FFFFFF"/>
              </a:solidFill>
            </a:endParaRPr>
          </a:p>
        </p:txBody>
      </p:sp>
      <p:sp>
        <p:nvSpPr>
          <p:cNvPr id="4" name="Content Placeholder 2">
            <a:extLst>
              <a:ext uri="{FF2B5EF4-FFF2-40B4-BE49-F238E27FC236}">
                <a16:creationId xmlns:a16="http://schemas.microsoft.com/office/drawing/2014/main" id="{1E5D9B42-58EC-48A1-A209-26EF547694A8}"/>
              </a:ext>
            </a:extLst>
          </p:cNvPr>
          <p:cNvSpPr txBox="1">
            <a:spLocks/>
          </p:cNvSpPr>
          <p:nvPr/>
        </p:nvSpPr>
        <p:spPr bwMode="auto">
          <a:xfrm>
            <a:off x="152400" y="914400"/>
            <a:ext cx="3657600" cy="37337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kern="0" dirty="0"/>
              <a:t>Once you declare a variable using const you are prevented from changing its value.  You are also prevented from changing it…</a:t>
            </a:r>
          </a:p>
          <a:p>
            <a:pPr marL="0" indent="0">
              <a:buNone/>
            </a:pPr>
            <a:endParaRPr lang="en-US" kern="0" dirty="0"/>
          </a:p>
          <a:p>
            <a:pPr marL="0" indent="0">
              <a:buNone/>
            </a:pPr>
            <a:r>
              <a:rPr lang="en-US" kern="0" dirty="0"/>
              <a:t>Try it!</a:t>
            </a:r>
          </a:p>
        </p:txBody>
      </p:sp>
      <p:pic>
        <p:nvPicPr>
          <p:cNvPr id="5" name="Picture 4">
            <a:extLst>
              <a:ext uri="{FF2B5EF4-FFF2-40B4-BE49-F238E27FC236}">
                <a16:creationId xmlns:a16="http://schemas.microsoft.com/office/drawing/2014/main" id="{2C97E478-9EF3-49B7-AF1C-8FAAD23F2CFE}"/>
              </a:ext>
            </a:extLst>
          </p:cNvPr>
          <p:cNvPicPr>
            <a:picLocks noChangeAspect="1"/>
          </p:cNvPicPr>
          <p:nvPr/>
        </p:nvPicPr>
        <p:blipFill>
          <a:blip r:embed="rId2"/>
          <a:stretch>
            <a:fillRect/>
          </a:stretch>
        </p:blipFill>
        <p:spPr>
          <a:xfrm>
            <a:off x="3657600" y="1066800"/>
            <a:ext cx="5455738" cy="3276600"/>
          </a:xfrm>
          <a:prstGeom prst="rect">
            <a:avLst/>
          </a:prstGeom>
        </p:spPr>
      </p:pic>
      <p:sp>
        <p:nvSpPr>
          <p:cNvPr id="6" name="Arrow: Down 5">
            <a:extLst>
              <a:ext uri="{FF2B5EF4-FFF2-40B4-BE49-F238E27FC236}">
                <a16:creationId xmlns:a16="http://schemas.microsoft.com/office/drawing/2014/main" id="{C8C69009-1071-4FD2-9D7B-412E4DF7E656}"/>
              </a:ext>
            </a:extLst>
          </p:cNvPr>
          <p:cNvSpPr/>
          <p:nvPr/>
        </p:nvSpPr>
        <p:spPr>
          <a:xfrm rot="14053227">
            <a:off x="3453376" y="3002434"/>
            <a:ext cx="228600" cy="432647"/>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7840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CD441-7E77-4A2E-9BAE-9E40D9FF7DEA}"/>
              </a:ext>
            </a:extLst>
          </p:cNvPr>
          <p:cNvSpPr>
            <a:spLocks noGrp="1"/>
          </p:cNvSpPr>
          <p:nvPr>
            <p:ph type="title"/>
          </p:nvPr>
        </p:nvSpPr>
        <p:spPr/>
        <p:txBody>
          <a:bodyPr/>
          <a:lstStyle/>
          <a:p>
            <a:r>
              <a:rPr lang="en-US" dirty="0"/>
              <a:t>More about </a:t>
            </a:r>
            <a:r>
              <a:rPr lang="en-US" dirty="0">
                <a:latin typeface="Courier New" panose="02070309020205020404" pitchFamily="49" charset="0"/>
                <a:cs typeface="Courier New" panose="02070309020205020404" pitchFamily="49" charset="0"/>
              </a:rPr>
              <a:t>const</a:t>
            </a:r>
          </a:p>
        </p:txBody>
      </p:sp>
      <p:sp>
        <p:nvSpPr>
          <p:cNvPr id="3" name="Slide Number Placeholder 2">
            <a:extLst>
              <a:ext uri="{FF2B5EF4-FFF2-40B4-BE49-F238E27FC236}">
                <a16:creationId xmlns:a16="http://schemas.microsoft.com/office/drawing/2014/main" id="{82ABC9DB-0AA1-42AE-AA27-EBD14CF2D0AD}"/>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6</a:t>
            </a:fld>
            <a:r>
              <a:rPr lang="en-US" altLang="en-US">
                <a:solidFill>
                  <a:srgbClr val="000000"/>
                </a:solidFill>
              </a:rPr>
              <a:t> </a:t>
            </a:r>
            <a:endParaRPr lang="en-US" altLang="en-US" dirty="0">
              <a:solidFill>
                <a:srgbClr val="FFFFFF"/>
              </a:solidFill>
            </a:endParaRPr>
          </a:p>
        </p:txBody>
      </p:sp>
      <p:sp>
        <p:nvSpPr>
          <p:cNvPr id="4" name="Content Placeholder 2">
            <a:extLst>
              <a:ext uri="{FF2B5EF4-FFF2-40B4-BE49-F238E27FC236}">
                <a16:creationId xmlns:a16="http://schemas.microsoft.com/office/drawing/2014/main" id="{1E5D9B42-58EC-48A1-A209-26EF547694A8}"/>
              </a:ext>
            </a:extLst>
          </p:cNvPr>
          <p:cNvSpPr txBox="1">
            <a:spLocks/>
          </p:cNvSpPr>
          <p:nvPr/>
        </p:nvSpPr>
        <p:spPr bwMode="auto">
          <a:xfrm>
            <a:off x="152400" y="914400"/>
            <a:ext cx="3657600" cy="37337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None/>
            </a:pPr>
            <a:r>
              <a:rPr lang="en-US" kern="0" dirty="0"/>
              <a:t>You are also prevented from declaring it again!</a:t>
            </a:r>
          </a:p>
          <a:p>
            <a:pPr marL="0" indent="0">
              <a:buNone/>
            </a:pPr>
            <a:endParaRPr lang="en-US" kern="0" dirty="0"/>
          </a:p>
          <a:p>
            <a:pPr marL="0" indent="0">
              <a:buNone/>
            </a:pPr>
            <a:r>
              <a:rPr lang="en-US" kern="0" dirty="0"/>
              <a:t>The only way to change the value stored in const is to refresh the whole page.</a:t>
            </a:r>
          </a:p>
          <a:p>
            <a:pPr marL="0" indent="0">
              <a:buNone/>
            </a:pPr>
            <a:endParaRPr lang="en-US" kern="0" dirty="0"/>
          </a:p>
          <a:p>
            <a:pPr marL="0" indent="0">
              <a:buNone/>
            </a:pPr>
            <a:r>
              <a:rPr lang="en-US" kern="0" dirty="0"/>
              <a:t>Try it!</a:t>
            </a:r>
          </a:p>
        </p:txBody>
      </p:sp>
      <p:pic>
        <p:nvPicPr>
          <p:cNvPr id="6" name="Picture 5">
            <a:extLst>
              <a:ext uri="{FF2B5EF4-FFF2-40B4-BE49-F238E27FC236}">
                <a16:creationId xmlns:a16="http://schemas.microsoft.com/office/drawing/2014/main" id="{B7A432E0-FB53-4D98-8745-D3F7B486F467}"/>
              </a:ext>
            </a:extLst>
          </p:cNvPr>
          <p:cNvPicPr>
            <a:picLocks noChangeAspect="1"/>
          </p:cNvPicPr>
          <p:nvPr/>
        </p:nvPicPr>
        <p:blipFill>
          <a:blip r:embed="rId2"/>
          <a:stretch>
            <a:fillRect/>
          </a:stretch>
        </p:blipFill>
        <p:spPr>
          <a:xfrm>
            <a:off x="3505200" y="990600"/>
            <a:ext cx="5472404" cy="3886200"/>
          </a:xfrm>
          <a:prstGeom prst="rect">
            <a:avLst/>
          </a:prstGeom>
        </p:spPr>
      </p:pic>
      <p:sp>
        <p:nvSpPr>
          <p:cNvPr id="7" name="Arrow: Down 6">
            <a:extLst>
              <a:ext uri="{FF2B5EF4-FFF2-40B4-BE49-F238E27FC236}">
                <a16:creationId xmlns:a16="http://schemas.microsoft.com/office/drawing/2014/main" id="{1C666326-33DC-4ECD-AFAF-6FECB5623EFC}"/>
              </a:ext>
            </a:extLst>
          </p:cNvPr>
          <p:cNvSpPr/>
          <p:nvPr/>
        </p:nvSpPr>
        <p:spPr>
          <a:xfrm rot="14729909">
            <a:off x="3254145" y="2263398"/>
            <a:ext cx="228600" cy="432647"/>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Down 7">
            <a:extLst>
              <a:ext uri="{FF2B5EF4-FFF2-40B4-BE49-F238E27FC236}">
                <a16:creationId xmlns:a16="http://schemas.microsoft.com/office/drawing/2014/main" id="{AD5DF5A2-C762-437A-9BA9-7958CF0FD2A1}"/>
              </a:ext>
            </a:extLst>
          </p:cNvPr>
          <p:cNvSpPr/>
          <p:nvPr/>
        </p:nvSpPr>
        <p:spPr>
          <a:xfrm rot="14729909">
            <a:off x="3269834" y="3444496"/>
            <a:ext cx="228600" cy="432647"/>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66221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F16AF-E072-452D-A12F-BDBF8850E74A}"/>
              </a:ext>
            </a:extLst>
          </p:cNvPr>
          <p:cNvSpPr>
            <a:spLocks noGrp="1"/>
          </p:cNvSpPr>
          <p:nvPr>
            <p:ph type="title"/>
          </p:nvPr>
        </p:nvSpPr>
        <p:spPr/>
        <p:txBody>
          <a:bodyPr/>
          <a:lstStyle/>
          <a:p>
            <a:r>
              <a:rPr lang="en-US" dirty="0"/>
              <a:t>More about </a:t>
            </a:r>
            <a:r>
              <a:rPr lang="en-US" dirty="0">
                <a:latin typeface="Courier New" panose="02070309020205020404" pitchFamily="49" charset="0"/>
                <a:cs typeface="Courier New" panose="02070309020205020404" pitchFamily="49" charset="0"/>
              </a:rPr>
              <a:t>const</a:t>
            </a:r>
          </a:p>
        </p:txBody>
      </p:sp>
      <p:sp>
        <p:nvSpPr>
          <p:cNvPr id="3" name="Slide Number Placeholder 2">
            <a:extLst>
              <a:ext uri="{FF2B5EF4-FFF2-40B4-BE49-F238E27FC236}">
                <a16:creationId xmlns:a16="http://schemas.microsoft.com/office/drawing/2014/main" id="{32911B50-5567-498B-A6F0-C843C0F1C10F}"/>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7</a:t>
            </a:fld>
            <a:r>
              <a:rPr lang="en-US" altLang="en-US">
                <a:solidFill>
                  <a:srgbClr val="000000"/>
                </a:solidFill>
              </a:rPr>
              <a:t> </a:t>
            </a:r>
            <a:endParaRPr lang="en-US" altLang="en-US" dirty="0">
              <a:solidFill>
                <a:srgbClr val="FFFFFF"/>
              </a:solidFill>
            </a:endParaRPr>
          </a:p>
        </p:txBody>
      </p:sp>
      <p:sp>
        <p:nvSpPr>
          <p:cNvPr id="4" name="TextBox 3">
            <a:extLst>
              <a:ext uri="{FF2B5EF4-FFF2-40B4-BE49-F238E27FC236}">
                <a16:creationId xmlns:a16="http://schemas.microsoft.com/office/drawing/2014/main" id="{EB02E058-937B-4548-9B7D-3F4F66898D30}"/>
              </a:ext>
            </a:extLst>
          </p:cNvPr>
          <p:cNvSpPr txBox="1"/>
          <p:nvPr/>
        </p:nvSpPr>
        <p:spPr>
          <a:xfrm>
            <a:off x="457200" y="1066800"/>
            <a:ext cx="8229600" cy="2677656"/>
          </a:xfrm>
          <a:prstGeom prst="rect">
            <a:avLst/>
          </a:prstGeom>
          <a:noFill/>
        </p:spPr>
        <p:txBody>
          <a:bodyPr wrap="square" rtlCol="0">
            <a:spAutoFit/>
          </a:bodyPr>
          <a:lstStyle/>
          <a:p>
            <a:r>
              <a:rPr lang="en-US" dirty="0"/>
              <a:t>Typically, we define a constant to control some piece of data in our code that does not change often but is referenced in many places.  </a:t>
            </a:r>
          </a:p>
          <a:p>
            <a:endParaRPr lang="en-US" dirty="0"/>
          </a:p>
          <a:p>
            <a:r>
              <a:rPr lang="en-US" dirty="0"/>
              <a:t>Suppose you have an estimated rate of growth for an investment.  The estimate only changes once a year, and it is used in several functions.  Also, you don’t want to allow a user to edit that value!</a:t>
            </a:r>
          </a:p>
        </p:txBody>
      </p:sp>
      <p:pic>
        <p:nvPicPr>
          <p:cNvPr id="5" name="Picture 2" descr="http://www.clker.com/cliparts/z/p/0/z/k/I/stop-sign-hi.png">
            <a:extLst>
              <a:ext uri="{FF2B5EF4-FFF2-40B4-BE49-F238E27FC236}">
                <a16:creationId xmlns:a16="http://schemas.microsoft.com/office/drawing/2014/main" id="{5FE8176E-78A1-43BE-8367-033B6D0DD5C3}"/>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0" y="4141095"/>
            <a:ext cx="838200" cy="841021"/>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extBox 5">
            <a:extLst>
              <a:ext uri="{FF2B5EF4-FFF2-40B4-BE49-F238E27FC236}">
                <a16:creationId xmlns:a16="http://schemas.microsoft.com/office/drawing/2014/main" id="{82C9DFB7-9C5E-44C4-BEE2-4A8A488C25BA}"/>
              </a:ext>
            </a:extLst>
          </p:cNvPr>
          <p:cNvSpPr txBox="1"/>
          <p:nvPr/>
        </p:nvSpPr>
        <p:spPr>
          <a:xfrm>
            <a:off x="990600" y="4277856"/>
            <a:ext cx="6012429" cy="523220"/>
          </a:xfrm>
          <a:prstGeom prst="rect">
            <a:avLst/>
          </a:prstGeom>
          <a:noFill/>
        </p:spPr>
        <p:txBody>
          <a:bodyPr wrap="square" rtlCol="0">
            <a:spAutoFit/>
          </a:bodyPr>
          <a:lstStyle/>
          <a:p>
            <a:pPr algn="r"/>
            <a:r>
              <a:rPr lang="en-US" sz="2800" dirty="0"/>
              <a:t>See unit4_14_futurevalue.zip</a:t>
            </a:r>
          </a:p>
        </p:txBody>
      </p:sp>
    </p:spTree>
    <p:extLst>
      <p:ext uri="{BB962C8B-B14F-4D97-AF65-F5344CB8AC3E}">
        <p14:creationId xmlns:p14="http://schemas.microsoft.com/office/powerpoint/2010/main" val="4197400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F6A6C-8C16-40FE-91F1-7BFADC496EEB}"/>
              </a:ext>
            </a:extLst>
          </p:cNvPr>
          <p:cNvSpPr>
            <a:spLocks noGrp="1"/>
          </p:cNvSpPr>
          <p:nvPr>
            <p:ph type="title"/>
          </p:nvPr>
        </p:nvSpPr>
        <p:spPr/>
        <p:txBody>
          <a:bodyPr/>
          <a:lstStyle/>
          <a:p>
            <a:r>
              <a:rPr lang="en-US" dirty="0"/>
              <a:t>Take note</a:t>
            </a:r>
          </a:p>
        </p:txBody>
      </p:sp>
      <p:sp>
        <p:nvSpPr>
          <p:cNvPr id="3" name="Slide Number Placeholder 2">
            <a:extLst>
              <a:ext uri="{FF2B5EF4-FFF2-40B4-BE49-F238E27FC236}">
                <a16:creationId xmlns:a16="http://schemas.microsoft.com/office/drawing/2014/main" id="{08302773-7B4A-40EB-AD87-85A2BF1989D6}"/>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8</a:t>
            </a:fld>
            <a:r>
              <a:rPr lang="en-US" altLang="en-US">
                <a:solidFill>
                  <a:srgbClr val="000000"/>
                </a:solidFill>
              </a:rPr>
              <a:t> </a:t>
            </a:r>
            <a:endParaRPr lang="en-US" altLang="en-US" dirty="0">
              <a:solidFill>
                <a:srgbClr val="FFFFFF"/>
              </a:solidFill>
            </a:endParaRPr>
          </a:p>
        </p:txBody>
      </p:sp>
      <p:pic>
        <p:nvPicPr>
          <p:cNvPr id="4" name="Picture 3">
            <a:extLst>
              <a:ext uri="{FF2B5EF4-FFF2-40B4-BE49-F238E27FC236}">
                <a16:creationId xmlns:a16="http://schemas.microsoft.com/office/drawing/2014/main" id="{9CB006C6-9C0E-46BE-A487-55539D3AC18F}"/>
              </a:ext>
            </a:extLst>
          </p:cNvPr>
          <p:cNvPicPr>
            <a:picLocks noChangeAspect="1"/>
          </p:cNvPicPr>
          <p:nvPr/>
        </p:nvPicPr>
        <p:blipFill>
          <a:blip r:embed="rId2"/>
          <a:stretch>
            <a:fillRect/>
          </a:stretch>
        </p:blipFill>
        <p:spPr>
          <a:xfrm>
            <a:off x="381000" y="1143000"/>
            <a:ext cx="5226319" cy="4356324"/>
          </a:xfrm>
          <a:prstGeom prst="rect">
            <a:avLst/>
          </a:prstGeom>
        </p:spPr>
      </p:pic>
      <p:sp>
        <p:nvSpPr>
          <p:cNvPr id="5" name="TextBox 4">
            <a:extLst>
              <a:ext uri="{FF2B5EF4-FFF2-40B4-BE49-F238E27FC236}">
                <a16:creationId xmlns:a16="http://schemas.microsoft.com/office/drawing/2014/main" id="{609E4A43-34F9-433C-A59E-FEBB48F6EBF2}"/>
              </a:ext>
            </a:extLst>
          </p:cNvPr>
          <p:cNvSpPr txBox="1"/>
          <p:nvPr/>
        </p:nvSpPr>
        <p:spPr>
          <a:xfrm>
            <a:off x="5410200" y="1143000"/>
            <a:ext cx="3429000" cy="3785652"/>
          </a:xfrm>
          <a:prstGeom prst="rect">
            <a:avLst/>
          </a:prstGeom>
          <a:noFill/>
        </p:spPr>
        <p:txBody>
          <a:bodyPr wrap="square" rtlCol="0">
            <a:spAutoFit/>
          </a:bodyPr>
          <a:lstStyle/>
          <a:p>
            <a:r>
              <a:rPr lang="en-US" dirty="0"/>
              <a:t>In our example here, </a:t>
            </a:r>
            <a:r>
              <a:rPr lang="en-US" dirty="0" err="1">
                <a:latin typeface="Courier New" panose="02070309020205020404" pitchFamily="49" charset="0"/>
                <a:cs typeface="Courier New" panose="02070309020205020404" pitchFamily="49" charset="0"/>
              </a:rPr>
              <a:t>estimated_rate</a:t>
            </a:r>
            <a:r>
              <a:rPr lang="en-US" dirty="0">
                <a:latin typeface="Courier New" panose="02070309020205020404" pitchFamily="49" charset="0"/>
                <a:cs typeface="Courier New" panose="02070309020205020404" pitchFamily="49" charset="0"/>
              </a:rPr>
              <a:t> </a:t>
            </a:r>
            <a:r>
              <a:rPr lang="en-US" dirty="0"/>
              <a:t>is declared </a:t>
            </a:r>
            <a:r>
              <a:rPr lang="en-US" i="1" dirty="0"/>
              <a:t>outside</a:t>
            </a:r>
            <a:r>
              <a:rPr lang="en-US" dirty="0"/>
              <a:t> of all the functions.  It is then used </a:t>
            </a:r>
            <a:r>
              <a:rPr lang="en-US" i="1" dirty="0"/>
              <a:t>inside</a:t>
            </a:r>
            <a:r>
              <a:rPr lang="en-US" dirty="0"/>
              <a:t> all the functions that are below it.  </a:t>
            </a:r>
          </a:p>
          <a:p>
            <a:endParaRPr lang="en-US" dirty="0"/>
          </a:p>
          <a:p>
            <a:r>
              <a:rPr lang="en-US" dirty="0"/>
              <a:t>Some important remarks follow…</a:t>
            </a:r>
          </a:p>
          <a:p>
            <a:endParaRPr lang="en-US" dirty="0"/>
          </a:p>
        </p:txBody>
      </p:sp>
      <p:cxnSp>
        <p:nvCxnSpPr>
          <p:cNvPr id="7" name="Straight Arrow Connector 6">
            <a:extLst>
              <a:ext uri="{FF2B5EF4-FFF2-40B4-BE49-F238E27FC236}">
                <a16:creationId xmlns:a16="http://schemas.microsoft.com/office/drawing/2014/main" id="{809CB4BD-BD5E-4F04-894B-6D2AFBB71ACC}"/>
              </a:ext>
            </a:extLst>
          </p:cNvPr>
          <p:cNvCxnSpPr/>
          <p:nvPr/>
        </p:nvCxnSpPr>
        <p:spPr>
          <a:xfrm flipH="1" flipV="1">
            <a:off x="3276600" y="1295400"/>
            <a:ext cx="1905000" cy="228600"/>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40D1263C-1304-4805-AFF5-9621EB637823}"/>
              </a:ext>
            </a:extLst>
          </p:cNvPr>
          <p:cNvCxnSpPr>
            <a:cxnSpLocks/>
          </p:cNvCxnSpPr>
          <p:nvPr/>
        </p:nvCxnSpPr>
        <p:spPr>
          <a:xfrm flipH="1">
            <a:off x="4114800" y="1905000"/>
            <a:ext cx="1066800" cy="609600"/>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3692BC92-402A-4B57-9524-039DDFB3589E}"/>
              </a:ext>
            </a:extLst>
          </p:cNvPr>
          <p:cNvCxnSpPr>
            <a:cxnSpLocks/>
          </p:cNvCxnSpPr>
          <p:nvPr/>
        </p:nvCxnSpPr>
        <p:spPr>
          <a:xfrm flipH="1">
            <a:off x="3124200" y="2286000"/>
            <a:ext cx="2057400" cy="2057401"/>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2752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7CD3C-12BC-4B6B-BE37-7771DA838C9E}"/>
              </a:ext>
            </a:extLst>
          </p:cNvPr>
          <p:cNvSpPr>
            <a:spLocks noGrp="1"/>
          </p:cNvSpPr>
          <p:nvPr>
            <p:ph type="title"/>
          </p:nvPr>
        </p:nvSpPr>
        <p:spPr/>
        <p:txBody>
          <a:bodyPr/>
          <a:lstStyle/>
          <a:p>
            <a:r>
              <a:rPr lang="en-US" dirty="0"/>
              <a:t>Global scope</a:t>
            </a:r>
          </a:p>
        </p:txBody>
      </p:sp>
      <p:sp>
        <p:nvSpPr>
          <p:cNvPr id="3" name="Slide Number Placeholder 2">
            <a:extLst>
              <a:ext uri="{FF2B5EF4-FFF2-40B4-BE49-F238E27FC236}">
                <a16:creationId xmlns:a16="http://schemas.microsoft.com/office/drawing/2014/main" id="{FB0D5C70-5D59-4B82-BACC-D8B87CFBD416}"/>
              </a:ext>
            </a:extLst>
          </p:cNvPr>
          <p:cNvSpPr>
            <a:spLocks noGrp="1"/>
          </p:cNvSpPr>
          <p:nvPr>
            <p:ph type="sldNum" sz="quarter" idx="11"/>
          </p:nvPr>
        </p:nvSpPr>
        <p:spPr/>
        <p:txBody>
          <a:bodyPr/>
          <a:lstStyle/>
          <a:p>
            <a:pPr>
              <a:defRPr/>
            </a:pPr>
            <a:fld id="{60B5F925-20BE-417C-B0AE-5F0F53AB456D}" type="slidenum">
              <a:rPr lang="en-US" altLang="en-US" smtClean="0">
                <a:solidFill>
                  <a:schemeClr val="bg1"/>
                </a:solidFill>
              </a:rPr>
              <a:pPr>
                <a:defRPr/>
              </a:pPr>
              <a:t>9</a:t>
            </a:fld>
            <a:r>
              <a:rPr lang="en-US" altLang="en-US">
                <a:solidFill>
                  <a:srgbClr val="000000"/>
                </a:solidFill>
              </a:rPr>
              <a:t> </a:t>
            </a:r>
            <a:endParaRPr lang="en-US" altLang="en-US" dirty="0">
              <a:solidFill>
                <a:srgbClr val="FFFFFF"/>
              </a:solidFill>
            </a:endParaRPr>
          </a:p>
        </p:txBody>
      </p:sp>
      <p:sp>
        <p:nvSpPr>
          <p:cNvPr id="4" name="TextBox 3">
            <a:extLst>
              <a:ext uri="{FF2B5EF4-FFF2-40B4-BE49-F238E27FC236}">
                <a16:creationId xmlns:a16="http://schemas.microsoft.com/office/drawing/2014/main" id="{82ECFCD0-84D3-4F6C-B33E-243FB56AFE49}"/>
              </a:ext>
            </a:extLst>
          </p:cNvPr>
          <p:cNvSpPr txBox="1"/>
          <p:nvPr/>
        </p:nvSpPr>
        <p:spPr>
          <a:xfrm>
            <a:off x="206188" y="914400"/>
            <a:ext cx="8686800" cy="6247864"/>
          </a:xfrm>
          <a:prstGeom prst="rect">
            <a:avLst/>
          </a:prstGeom>
          <a:noFill/>
        </p:spPr>
        <p:txBody>
          <a:bodyPr wrap="square" rtlCol="0">
            <a:spAutoFit/>
          </a:bodyPr>
          <a:lstStyle/>
          <a:p>
            <a:r>
              <a:rPr lang="en-US" sz="2000" dirty="0"/>
              <a:t>In the prior slide, the constant </a:t>
            </a:r>
            <a:r>
              <a:rPr lang="en-US" sz="2000" dirty="0" err="1">
                <a:latin typeface="Courier New" panose="02070309020205020404" pitchFamily="49" charset="0"/>
                <a:cs typeface="Courier New" panose="02070309020205020404" pitchFamily="49" charset="0"/>
              </a:rPr>
              <a:t>estimated_rate</a:t>
            </a:r>
            <a:r>
              <a:rPr lang="en-US" sz="2000" dirty="0"/>
              <a:t>, was declared outside all the functions.  A constant or a variable declared in that position is said to have </a:t>
            </a:r>
            <a:r>
              <a:rPr lang="en-US" sz="2000" b="1" dirty="0"/>
              <a:t>global scope.</a:t>
            </a:r>
            <a:r>
              <a:rPr lang="en-US" sz="2000" dirty="0"/>
              <a:t>  That is, it is available </a:t>
            </a:r>
            <a:r>
              <a:rPr lang="en-US" sz="2000" b="1" dirty="0"/>
              <a:t>everywhere</a:t>
            </a:r>
            <a:r>
              <a:rPr lang="en-US" sz="2000" dirty="0"/>
              <a:t> in the code.</a:t>
            </a:r>
            <a:br>
              <a:rPr lang="en-US" sz="2000" dirty="0"/>
            </a:br>
            <a:br>
              <a:rPr lang="en-US" sz="2000" dirty="0"/>
            </a:br>
            <a:r>
              <a:rPr lang="en-US" sz="2000" dirty="0"/>
              <a:t>Be advised that:</a:t>
            </a:r>
          </a:p>
          <a:p>
            <a:endParaRPr lang="en-US" sz="2000" dirty="0"/>
          </a:p>
          <a:p>
            <a:pPr marL="457200" indent="-457200">
              <a:spcAft>
                <a:spcPts val="600"/>
              </a:spcAft>
              <a:buFont typeface="+mj-lt"/>
              <a:buAutoNum type="arabicPeriod"/>
            </a:pPr>
            <a:r>
              <a:rPr lang="en-US" sz="2000" dirty="0"/>
              <a:t>There’s no rule that says </a:t>
            </a:r>
            <a:r>
              <a:rPr lang="en-US" sz="2000" i="1" dirty="0"/>
              <a:t>constants</a:t>
            </a:r>
            <a:r>
              <a:rPr lang="en-US" sz="2000" dirty="0"/>
              <a:t> must be defined at the </a:t>
            </a:r>
            <a:r>
              <a:rPr lang="en-US" sz="2000" i="1" dirty="0"/>
              <a:t>global</a:t>
            </a:r>
            <a:r>
              <a:rPr lang="en-US" sz="2000" dirty="0"/>
              <a:t> level.</a:t>
            </a:r>
          </a:p>
          <a:p>
            <a:pPr marL="457200" indent="-457200">
              <a:spcAft>
                <a:spcPts val="600"/>
              </a:spcAft>
              <a:buFont typeface="+mj-lt"/>
              <a:buAutoNum type="arabicPeriod"/>
            </a:pPr>
            <a:r>
              <a:rPr lang="en-US" sz="2000" dirty="0"/>
              <a:t>However… </a:t>
            </a:r>
            <a:r>
              <a:rPr lang="en-US" sz="2000" i="1" dirty="0"/>
              <a:t>declaring a </a:t>
            </a:r>
            <a:r>
              <a:rPr lang="en-US" sz="2000" b="1" i="1" dirty="0"/>
              <a:t>constant</a:t>
            </a:r>
            <a:r>
              <a:rPr lang="en-US" sz="2000" i="1" dirty="0"/>
              <a:t> at the global level usually makes sense</a:t>
            </a:r>
            <a:r>
              <a:rPr lang="en-US" sz="2000" dirty="0"/>
              <a:t>.  Constants represent important facts, that don’t change often.   Consequently you probably want to use such an important piece of data globally! </a:t>
            </a:r>
          </a:p>
          <a:p>
            <a:pPr marL="457200" indent="-457200">
              <a:spcAft>
                <a:spcPts val="600"/>
              </a:spcAft>
              <a:buFont typeface="+mj-lt"/>
              <a:buAutoNum type="arabicPeriod"/>
            </a:pPr>
            <a:r>
              <a:rPr lang="en-US" sz="2000" dirty="0"/>
              <a:t>There’s no rule that says that declarations at the global level must be constants.  (You can declare global variables with </a:t>
            </a:r>
            <a:r>
              <a:rPr lang="en-US" sz="2000" dirty="0">
                <a:latin typeface="Courier New" panose="02070309020205020404" pitchFamily="49" charset="0"/>
                <a:cs typeface="Courier New" panose="02070309020205020404" pitchFamily="49" charset="0"/>
              </a:rPr>
              <a:t>var</a:t>
            </a:r>
            <a:r>
              <a:rPr lang="en-US" sz="2000" dirty="0"/>
              <a:t> or </a:t>
            </a:r>
            <a:r>
              <a:rPr lang="en-US" sz="2000" dirty="0">
                <a:latin typeface="Courier New" panose="02070309020205020404" pitchFamily="49" charset="0"/>
                <a:cs typeface="Courier New" panose="02070309020205020404" pitchFamily="49" charset="0"/>
              </a:rPr>
              <a:t>let</a:t>
            </a:r>
            <a:r>
              <a:rPr lang="en-US" sz="2000" dirty="0"/>
              <a:t>.)</a:t>
            </a:r>
          </a:p>
          <a:p>
            <a:pPr marL="457200" indent="-457200">
              <a:spcAft>
                <a:spcPts val="600"/>
              </a:spcAft>
              <a:buFont typeface="+mj-lt"/>
              <a:buAutoNum type="arabicPeriod"/>
            </a:pPr>
            <a:r>
              <a:rPr lang="en-US" sz="2000" dirty="0"/>
              <a:t>However… </a:t>
            </a:r>
            <a:r>
              <a:rPr lang="en-US" sz="2000" i="1" dirty="0"/>
              <a:t>declaring a </a:t>
            </a:r>
            <a:r>
              <a:rPr lang="en-US" sz="2000" b="1" i="1" dirty="0"/>
              <a:t>variable</a:t>
            </a:r>
            <a:r>
              <a:rPr lang="en-US" sz="2000" i="1" dirty="0"/>
              <a:t> at the global level is usually bad</a:t>
            </a:r>
            <a:r>
              <a:rPr lang="en-US" sz="2000" dirty="0"/>
              <a:t>.  It is much better to pass data into and out of functions using parameters and </a:t>
            </a:r>
            <a:r>
              <a:rPr lang="en-US" sz="2000" dirty="0">
                <a:latin typeface="Courier New" panose="02070309020205020404" pitchFamily="49" charset="0"/>
                <a:cs typeface="Courier New" panose="02070309020205020404" pitchFamily="49" charset="0"/>
              </a:rPr>
              <a:t>return</a:t>
            </a:r>
            <a:r>
              <a:rPr lang="en-US" sz="2000" dirty="0"/>
              <a:t>.  (Just like we’ve been doing all semester long!)</a:t>
            </a:r>
          </a:p>
          <a:p>
            <a:pPr marL="457200" indent="-457200">
              <a:buFont typeface="+mj-lt"/>
              <a:buAutoNum type="arabicPeriod"/>
            </a:pPr>
            <a:endParaRPr lang="en-US" sz="2000" dirty="0"/>
          </a:p>
          <a:p>
            <a:endParaRPr lang="en-US" sz="2000" dirty="0"/>
          </a:p>
          <a:p>
            <a:endParaRPr lang="en-US" sz="2000" dirty="0"/>
          </a:p>
          <a:p>
            <a:endParaRPr lang="en-US" sz="2000" dirty="0"/>
          </a:p>
        </p:txBody>
      </p:sp>
    </p:spTree>
    <p:extLst>
      <p:ext uri="{BB962C8B-B14F-4D97-AF65-F5344CB8AC3E}">
        <p14:creationId xmlns:p14="http://schemas.microsoft.com/office/powerpoint/2010/main" val="709084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11026</TotalTime>
  <Words>853</Words>
  <Application>Microsoft Office PowerPoint</Application>
  <PresentationFormat>On-screen Show (4:3)</PresentationFormat>
  <Paragraphs>94</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Courier New</vt:lpstr>
      <vt:lpstr>Times New Roman</vt:lpstr>
      <vt:lpstr>Default Design</vt:lpstr>
      <vt:lpstr> JavaScript Scope </vt:lpstr>
      <vt:lpstr>Agenda</vt:lpstr>
      <vt:lpstr>What we have already seen:</vt:lpstr>
      <vt:lpstr>New Stuff</vt:lpstr>
      <vt:lpstr>Here’s what makes const different…</vt:lpstr>
      <vt:lpstr>More about const</vt:lpstr>
      <vt:lpstr>More about const</vt:lpstr>
      <vt:lpstr>Take note</vt:lpstr>
      <vt:lpstr>Global scope</vt:lpstr>
      <vt:lpstr>Take note</vt:lpstr>
      <vt:lpstr>Try this…</vt:lpstr>
      <vt:lpstr>Now try this…</vt:lpstr>
      <vt:lpstr>Why did let fail?</vt:lpstr>
      <vt:lpstr>Why did var work?</vt:lpstr>
      <vt:lpstr>Preferences</vt:lpstr>
      <vt:lpstr>Time for some practice</vt:lpstr>
    </vt:vector>
  </TitlesOfParts>
  <Company>Mike Murach &amp; Associates,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dc:creator>
  <cp:lastModifiedBy>Taha Havakhor</cp:lastModifiedBy>
  <cp:revision>359</cp:revision>
  <dcterms:created xsi:type="dcterms:W3CDTF">2010-11-30T18:46:51Z</dcterms:created>
  <dcterms:modified xsi:type="dcterms:W3CDTF">2020-03-19T15:50:24Z</dcterms:modified>
</cp:coreProperties>
</file>