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79" r:id="rId2"/>
    <p:sldId id="281" r:id="rId3"/>
    <p:sldId id="327" r:id="rId4"/>
    <p:sldId id="329" r:id="rId5"/>
    <p:sldId id="328" r:id="rId6"/>
    <p:sldId id="330" r:id="rId7"/>
    <p:sldId id="331" r:id="rId8"/>
    <p:sldId id="332" r:id="rId9"/>
    <p:sldId id="333" r:id="rId10"/>
    <p:sldId id="334" r:id="rId11"/>
    <p:sldId id="32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S-JShafer-Macbook Pro" initials="" lastIdx="2" clrIdx="0"/>
  <p:cmAuthor id="1" name="Jeremy Shafer" initials="J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3EC99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46" autoAdjust="0"/>
    <p:restoredTop sz="50000" autoAdjust="0"/>
  </p:normalViewPr>
  <p:slideViewPr>
    <p:cSldViewPr>
      <p:cViewPr varScale="1">
        <p:scale>
          <a:sx n="114" d="100"/>
          <a:sy n="114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D3DBCD-AD70-4F9B-91D4-5F6EABB37C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1669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247235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798B7AF-5993-4FED-9C45-99B4E739A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00302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2ABE5C9-21BF-4EA7-9464-3BB417CF7F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942657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57200" y="6345869"/>
            <a:ext cx="5183188" cy="304800"/>
          </a:xfrm>
        </p:spPr>
        <p:txBody>
          <a:bodyPr/>
          <a:lstStyle>
            <a:lvl1pPr>
              <a:defRPr sz="1600" baseline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298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885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31EBFD-5C57-49A0-A9EA-4FB2BB10F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9600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CB704A6-3597-4FC7-89D1-1235FCB65D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83787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14EC6DA-90EC-4235-9E15-72B7E0B0A8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416080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97D24551-6C7F-4C5E-AAA5-F2DFB0F24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86934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952A8F6-D278-46A4-888C-29A69F3847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36568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23B8DE0A-AC39-460F-9801-7A3A2BE91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096506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9FC9225-A315-4FBE-A5F1-826082DEF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70942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Single Page Architecture (part 2)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4433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093CD-4360-4EA0-8C3A-BD2E02531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improvements…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5695E8C-3C07-4806-BF39-1F92B37219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7AEA97-60C4-4FF3-B573-FDD99B7D8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219200"/>
            <a:ext cx="5824580" cy="4086255"/>
          </a:xfrm>
          <a:prstGeom prst="rect">
            <a:avLst/>
          </a:prstGeom>
        </p:spPr>
      </p:pic>
      <p:sp>
        <p:nvSpPr>
          <p:cNvPr id="5" name="Left Brace 4">
            <a:extLst>
              <a:ext uri="{FF2B5EF4-FFF2-40B4-BE49-F238E27FC236}">
                <a16:creationId xmlns:a16="http://schemas.microsoft.com/office/drawing/2014/main" id="{C70FEB80-CC55-488B-98F3-273283F83663}"/>
              </a:ext>
            </a:extLst>
          </p:cNvPr>
          <p:cNvSpPr/>
          <p:nvPr/>
        </p:nvSpPr>
        <p:spPr>
          <a:xfrm>
            <a:off x="1091792" y="2667000"/>
            <a:ext cx="203608" cy="1905000"/>
          </a:xfrm>
          <a:prstGeom prst="lef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C7D8C74-8DB8-42E0-9FA4-DC87F6492DDA}"/>
              </a:ext>
            </a:extLst>
          </p:cNvPr>
          <p:cNvSpPr/>
          <p:nvPr/>
        </p:nvSpPr>
        <p:spPr>
          <a:xfrm rot="16200000">
            <a:off x="102110" y="3416198"/>
            <a:ext cx="1269184" cy="406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 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0AB5CAE-D8D8-49CE-8C1B-8382172BCDC6}"/>
              </a:ext>
            </a:extLst>
          </p:cNvPr>
          <p:cNvSpPr/>
          <p:nvPr/>
        </p:nvSpPr>
        <p:spPr>
          <a:xfrm rot="16200000">
            <a:off x="-612660" y="3416198"/>
            <a:ext cx="1752600" cy="406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 container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BF63AD-76DB-4162-AFE9-C2BE43F9BCEF}"/>
              </a:ext>
            </a:extLst>
          </p:cNvPr>
          <p:cNvSpPr/>
          <p:nvPr/>
        </p:nvSpPr>
        <p:spPr>
          <a:xfrm rot="16200000">
            <a:off x="-115775" y="1852514"/>
            <a:ext cx="758831" cy="406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nav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300602C5-307D-472A-8FA1-7F3B67B7CB6A}"/>
              </a:ext>
            </a:extLst>
          </p:cNvPr>
          <p:cNvSpPr/>
          <p:nvPr/>
        </p:nvSpPr>
        <p:spPr>
          <a:xfrm>
            <a:off x="1143000" y="5587208"/>
            <a:ext cx="1269184" cy="619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2 spans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A536030-2345-44BB-98A6-A628D026CC11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1777592" y="4444208"/>
            <a:ext cx="318520" cy="114300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6B1B149-9846-4681-9BE5-645564615470}"/>
              </a:ext>
            </a:extLst>
          </p:cNvPr>
          <p:cNvSpPr/>
          <p:nvPr/>
        </p:nvSpPr>
        <p:spPr>
          <a:xfrm>
            <a:off x="7543800" y="3860046"/>
            <a:ext cx="1450587" cy="1626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Another container, row, and 12 span column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7FAE9F4-28DE-464E-8D08-320D2BF7517A}"/>
              </a:ext>
            </a:extLst>
          </p:cNvPr>
          <p:cNvCxnSpPr>
            <a:cxnSpLocks/>
          </p:cNvCxnSpPr>
          <p:nvPr/>
        </p:nvCxnSpPr>
        <p:spPr>
          <a:xfrm flipH="1">
            <a:off x="7239001" y="4495800"/>
            <a:ext cx="363171" cy="38100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1E50FC47-920A-4310-8E09-4B6B08782B94}"/>
              </a:ext>
            </a:extLst>
          </p:cNvPr>
          <p:cNvSpPr/>
          <p:nvPr/>
        </p:nvSpPr>
        <p:spPr>
          <a:xfrm>
            <a:off x="3633832" y="5587208"/>
            <a:ext cx="1269184" cy="619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8 spans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6F2DCCBE-2807-4A4F-BC58-DAB7ADF3FE5A}"/>
              </a:ext>
            </a:extLst>
          </p:cNvPr>
          <p:cNvCxnSpPr>
            <a:cxnSpLocks/>
          </p:cNvCxnSpPr>
          <p:nvPr/>
        </p:nvCxnSpPr>
        <p:spPr>
          <a:xfrm flipV="1">
            <a:off x="4243432" y="4291808"/>
            <a:ext cx="0" cy="129540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54E5D0F-3AEC-4225-9E23-049FD1E3FFCD}"/>
              </a:ext>
            </a:extLst>
          </p:cNvPr>
          <p:cNvSpPr/>
          <p:nvPr/>
        </p:nvSpPr>
        <p:spPr>
          <a:xfrm>
            <a:off x="6416804" y="5652782"/>
            <a:ext cx="1269184" cy="619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2 spans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92A5176-D095-469B-A700-D2C0B5EBD5F6}"/>
              </a:ext>
            </a:extLst>
          </p:cNvPr>
          <p:cNvCxnSpPr>
            <a:cxnSpLocks/>
            <a:stCxn id="22" idx="0"/>
          </p:cNvCxnSpPr>
          <p:nvPr/>
        </p:nvCxnSpPr>
        <p:spPr>
          <a:xfrm flipH="1" flipV="1">
            <a:off x="6776612" y="4383886"/>
            <a:ext cx="274784" cy="126889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249B675C-F956-41BD-8320-15F24916592C}"/>
              </a:ext>
            </a:extLst>
          </p:cNvPr>
          <p:cNvSpPr/>
          <p:nvPr/>
        </p:nvSpPr>
        <p:spPr>
          <a:xfrm>
            <a:off x="7543800" y="998550"/>
            <a:ext cx="1450587" cy="2085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Changes to a menu icon when the window is narrow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2D77A3F-765A-4C18-834E-41D98E5284FE}"/>
              </a:ext>
            </a:extLst>
          </p:cNvPr>
          <p:cNvCxnSpPr>
            <a:cxnSpLocks/>
          </p:cNvCxnSpPr>
          <p:nvPr/>
        </p:nvCxnSpPr>
        <p:spPr>
          <a:xfrm flipH="1">
            <a:off x="7239001" y="1634304"/>
            <a:ext cx="363171" cy="38100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E0101F2-44F8-40AE-A483-5E2AEDA03C7F}"/>
              </a:ext>
            </a:extLst>
          </p:cNvPr>
          <p:cNvCxnSpPr>
            <a:cxnSpLocks/>
          </p:cNvCxnSpPr>
          <p:nvPr/>
        </p:nvCxnSpPr>
        <p:spPr>
          <a:xfrm flipV="1">
            <a:off x="585963" y="2055816"/>
            <a:ext cx="895217" cy="2858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21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2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D37B4-4A01-42AA-AECB-51B1FB8B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give it a try…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12BCE7-8732-47E6-A152-A8F29EBD9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2" descr="http://www.clker.com/cliparts/z/p/0/z/k/I/stop-sign-hi.png">
            <a:extLst>
              <a:ext uri="{FF2B5EF4-FFF2-40B4-BE49-F238E27FC236}">
                <a16:creationId xmlns:a16="http://schemas.microsoft.com/office/drawing/2014/main" id="{EF9002C1-BB5C-44F5-B49B-20A4660C3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29240"/>
            <a:ext cx="2590800" cy="2599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7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/>
              <a:t>Last class we…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551D01-4F17-4F45-9E83-1813F7B58F6F}"/>
              </a:ext>
            </a:extLst>
          </p:cNvPr>
          <p:cNvSpPr txBox="1"/>
          <p:nvPr/>
        </p:nvSpPr>
        <p:spPr>
          <a:xfrm>
            <a:off x="152400" y="1143000"/>
            <a:ext cx="87630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Defined what a Single Page Architecture is.</a:t>
            </a:r>
            <a:br>
              <a:rPr lang="en-US" sz="3200" dirty="0"/>
            </a:b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Discussed why SPA applications are rising in prominence.</a:t>
            </a:r>
            <a:br>
              <a:rPr lang="en-US" sz="3200" dirty="0"/>
            </a:b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Revisited some jQuery commands we can use to make a simple SPA application.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814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4DDD-9C58-4F9D-9D85-7CA7CEC3B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class 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0DF9A41-E97E-42FE-9C9C-5B2CBAE486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B525A8-468D-415D-AED0-2BCC43E65188}"/>
              </a:ext>
            </a:extLst>
          </p:cNvPr>
          <p:cNvSpPr txBox="1"/>
          <p:nvPr/>
        </p:nvSpPr>
        <p:spPr>
          <a:xfrm>
            <a:off x="381000" y="1143000"/>
            <a:ext cx="83058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Introduce error trapping.</a:t>
            </a:r>
            <a:br>
              <a:rPr lang="en-US" sz="3200" dirty="0"/>
            </a:b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Review how all the elements we have studied this semester have brought us to this point.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Look at a more sophisticated Bootstrap layout.</a:t>
            </a:r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endParaRPr lang="en-US" sz="3200" dirty="0"/>
          </a:p>
          <a:p>
            <a:pPr marL="342900" indent="-342900">
              <a:buFont typeface="+mj-lt"/>
              <a:buAutoNum type="arabicPeriod"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7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ABA37-176F-4396-A3CD-5EA9E781A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Trapping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64A92E0-C9B7-4052-928C-E6D233DA4B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2E373D-9DCB-4316-846F-4149991BB304}"/>
              </a:ext>
            </a:extLst>
          </p:cNvPr>
          <p:cNvSpPr txBox="1"/>
          <p:nvPr/>
        </p:nvSpPr>
        <p:spPr>
          <a:xfrm>
            <a:off x="457200" y="1066800"/>
            <a:ext cx="8229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trapping is programming logic that prevents a user from performing a wrong, misleading, or even dangerous action.</a:t>
            </a:r>
          </a:p>
          <a:p>
            <a:r>
              <a:rPr lang="en-US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Error trapping protects well-intentioned users from making innocent mistakes.</a:t>
            </a:r>
          </a:p>
          <a:p>
            <a:r>
              <a:rPr lang="en-US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Error trapping also protects valuable resources from being exploited and/or damaged from the malicious users.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Good error trapping is implemented at multiple levels.  If one level fails, another level provides the desired level of protection.</a:t>
            </a:r>
          </a:p>
        </p:txBody>
      </p:sp>
    </p:spTree>
    <p:extLst>
      <p:ext uri="{BB962C8B-B14F-4D97-AF65-F5344CB8AC3E}">
        <p14:creationId xmlns:p14="http://schemas.microsoft.com/office/powerpoint/2010/main" val="594959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E467-D14A-4ABD-88CA-649C6B72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Our task list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69A554-718D-4FCA-BBEA-D9FBAA52F4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1CF0716-63CF-4FAB-BEB1-704849FAB2AF}"/>
              </a:ext>
            </a:extLst>
          </p:cNvPr>
          <p:cNvSpPr txBox="1"/>
          <p:nvPr/>
        </p:nvSpPr>
        <p:spPr>
          <a:xfrm>
            <a:off x="685800" y="13716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if a user enters a blank task… that’s bad data… what happens?  What *should* happen? 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32F1832-5E63-46DB-A20E-0936D828C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991" y="2286000"/>
            <a:ext cx="3590951" cy="2686070"/>
          </a:xfrm>
          <a:prstGeom prst="rect">
            <a:avLst/>
          </a:prstGeom>
        </p:spPr>
      </p:pic>
      <p:sp>
        <p:nvSpPr>
          <p:cNvPr id="20" name="Arrow: Left 19">
            <a:extLst>
              <a:ext uri="{FF2B5EF4-FFF2-40B4-BE49-F238E27FC236}">
                <a16:creationId xmlns:a16="http://schemas.microsoft.com/office/drawing/2014/main" id="{BA94E6F1-5DA8-49D6-ABE0-A5ABE80DFDC7}"/>
              </a:ext>
            </a:extLst>
          </p:cNvPr>
          <p:cNvSpPr/>
          <p:nvPr/>
        </p:nvSpPr>
        <p:spPr>
          <a:xfrm>
            <a:off x="2743200" y="3124200"/>
            <a:ext cx="457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81E308-6CAB-47E0-B729-25519345C2B4}"/>
              </a:ext>
            </a:extLst>
          </p:cNvPr>
          <p:cNvSpPr txBox="1"/>
          <p:nvPr/>
        </p:nvSpPr>
        <p:spPr>
          <a:xfrm>
            <a:off x="3352800" y="3200400"/>
            <a:ext cx="1143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Nothin</a:t>
            </a:r>
            <a:r>
              <a:rPr lang="en-US" dirty="0"/>
              <a:t>’</a:t>
            </a:r>
          </a:p>
        </p:txBody>
      </p:sp>
      <p:sp>
        <p:nvSpPr>
          <p:cNvPr id="22" name="Arrow: Left 21">
            <a:extLst>
              <a:ext uri="{FF2B5EF4-FFF2-40B4-BE49-F238E27FC236}">
                <a16:creationId xmlns:a16="http://schemas.microsoft.com/office/drawing/2014/main" id="{453A855E-D044-447C-A0DB-045BF3A37601}"/>
              </a:ext>
            </a:extLst>
          </p:cNvPr>
          <p:cNvSpPr/>
          <p:nvPr/>
        </p:nvSpPr>
        <p:spPr>
          <a:xfrm>
            <a:off x="1333500" y="3543300"/>
            <a:ext cx="4572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10A3BC-359E-4BC8-B1AD-6AD3CA4C3C92}"/>
              </a:ext>
            </a:extLst>
          </p:cNvPr>
          <p:cNvSpPr txBox="1"/>
          <p:nvPr/>
        </p:nvSpPr>
        <p:spPr>
          <a:xfrm>
            <a:off x="1943100" y="3619500"/>
            <a:ext cx="16383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Click Add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2FF43E-DB86-4854-8492-09CB6672CF2D}"/>
              </a:ext>
            </a:extLst>
          </p:cNvPr>
          <p:cNvSpPr txBox="1"/>
          <p:nvPr/>
        </p:nvSpPr>
        <p:spPr>
          <a:xfrm>
            <a:off x="4572000" y="2087939"/>
            <a:ext cx="39719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There’s more than one acceptable response!  But… as a general rule, the application should: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Give useful / meaningful feedback to the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 bad data from going into a database or other valuable resource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Prevent any condition that would cause the application to crash and/or become unavailable! </a:t>
            </a:r>
          </a:p>
        </p:txBody>
      </p:sp>
    </p:spTree>
    <p:extLst>
      <p:ext uri="{BB962C8B-B14F-4D97-AF65-F5344CB8AC3E}">
        <p14:creationId xmlns:p14="http://schemas.microsoft.com/office/powerpoint/2010/main" val="1902009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E467-D14A-4ABD-88CA-649C6B72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side vs. Server Side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69A554-718D-4FCA-BBEA-D9FBAA52F4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Graphic 3" descr="Smart Phone">
            <a:extLst>
              <a:ext uri="{FF2B5EF4-FFF2-40B4-BE49-F238E27FC236}">
                <a16:creationId xmlns:a16="http://schemas.microsoft.com/office/drawing/2014/main" id="{8737D034-EDF5-4170-955D-32BC6641BB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7400" y="2448968"/>
            <a:ext cx="914400" cy="914400"/>
          </a:xfrm>
          <a:prstGeom prst="rect">
            <a:avLst/>
          </a:prstGeom>
        </p:spPr>
      </p:pic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44CC45A7-FACD-4AD0-AF8A-C7A8875241DC}"/>
              </a:ext>
            </a:extLst>
          </p:cNvPr>
          <p:cNvSpPr/>
          <p:nvPr/>
        </p:nvSpPr>
        <p:spPr>
          <a:xfrm>
            <a:off x="5280580" y="2457251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E79879F-3943-4484-A6E7-F04A33EF364C}"/>
              </a:ext>
            </a:extLst>
          </p:cNvPr>
          <p:cNvCxnSpPr>
            <a:cxnSpLocks/>
          </p:cNvCxnSpPr>
          <p:nvPr/>
        </p:nvCxnSpPr>
        <p:spPr>
          <a:xfrm flipH="1">
            <a:off x="6080680" y="2261781"/>
            <a:ext cx="688288" cy="45597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5FE1AA-CDDB-44EF-9EFE-96A8456991E5}"/>
              </a:ext>
            </a:extLst>
          </p:cNvPr>
          <p:cNvSpPr/>
          <p:nvPr/>
        </p:nvSpPr>
        <p:spPr>
          <a:xfrm>
            <a:off x="6842680" y="1548252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76911C-4CD1-43BD-A63E-B977CB256672}"/>
              </a:ext>
            </a:extLst>
          </p:cNvPr>
          <p:cNvCxnSpPr>
            <a:cxnSpLocks/>
          </p:cNvCxnSpPr>
          <p:nvPr/>
        </p:nvCxnSpPr>
        <p:spPr>
          <a:xfrm flipH="1" flipV="1">
            <a:off x="3049244" y="2901198"/>
            <a:ext cx="2040836" cy="497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D85349-1558-4086-8120-8FB48729AC49}"/>
              </a:ext>
            </a:extLst>
          </p:cNvPr>
          <p:cNvSpPr txBox="1"/>
          <p:nvPr/>
        </p:nvSpPr>
        <p:spPr>
          <a:xfrm>
            <a:off x="1775380" y="340978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D00E86-8AA9-4ECE-B8F6-8DEDD91AE39D}"/>
              </a:ext>
            </a:extLst>
          </p:cNvPr>
          <p:cNvSpPr txBox="1"/>
          <p:nvPr/>
        </p:nvSpPr>
        <p:spPr>
          <a:xfrm>
            <a:off x="4861480" y="340978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9AF07-2C8D-43C5-A093-86865AA50E67}"/>
              </a:ext>
            </a:extLst>
          </p:cNvPr>
          <p:cNvSpPr txBox="1"/>
          <p:nvPr/>
        </p:nvSpPr>
        <p:spPr>
          <a:xfrm>
            <a:off x="6423580" y="249038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491814-3C56-4AF3-A697-202595E3C163}"/>
              </a:ext>
            </a:extLst>
          </p:cNvPr>
          <p:cNvSpPr txBox="1"/>
          <p:nvPr/>
        </p:nvSpPr>
        <p:spPr>
          <a:xfrm>
            <a:off x="762000" y="1066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conceptualize our “to do” list application like this: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5862E25-43EC-4F78-89FF-B6C4732DE432}"/>
              </a:ext>
            </a:extLst>
          </p:cNvPr>
          <p:cNvSpPr/>
          <p:nvPr/>
        </p:nvSpPr>
        <p:spPr>
          <a:xfrm>
            <a:off x="228600" y="3866989"/>
            <a:ext cx="4038600" cy="21229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Client-Side</a:t>
            </a:r>
            <a:r>
              <a:rPr lang="en-US" dirty="0">
                <a:solidFill>
                  <a:schemeClr val="tx1"/>
                </a:solidFill>
              </a:rPr>
              <a:t> Error Trapping is implemented here.  JavaScript conditional statements and jQuery commands are used to provide immediate (and meaningful) feedback to the user wherever possible!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F6BCC6C-CE8F-44BF-A528-76218F830C05}"/>
              </a:ext>
            </a:extLst>
          </p:cNvPr>
          <p:cNvCxnSpPr>
            <a:cxnSpLocks/>
          </p:cNvCxnSpPr>
          <p:nvPr/>
        </p:nvCxnSpPr>
        <p:spPr>
          <a:xfrm flipV="1">
            <a:off x="914400" y="3581400"/>
            <a:ext cx="1143000" cy="197721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AF29380-9A2B-4050-A19A-0A441799DF2A}"/>
              </a:ext>
            </a:extLst>
          </p:cNvPr>
          <p:cNvSpPr/>
          <p:nvPr/>
        </p:nvSpPr>
        <p:spPr>
          <a:xfrm>
            <a:off x="4749668" y="3888885"/>
            <a:ext cx="4038600" cy="2101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Server-Side</a:t>
            </a:r>
            <a:r>
              <a:rPr lang="en-US" dirty="0">
                <a:solidFill>
                  <a:schemeClr val="tx1"/>
                </a:solidFill>
              </a:rPr>
              <a:t> Error Trapping is implemented here.  JavaScript conditional statements and Node JS commands are used to protect the database and ensure data quality.  (You learn about this in MIS3502!)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99318E-F7BC-4D7B-9439-91D3A96B8CA9}"/>
              </a:ext>
            </a:extLst>
          </p:cNvPr>
          <p:cNvCxnSpPr>
            <a:cxnSpLocks/>
          </p:cNvCxnSpPr>
          <p:nvPr/>
        </p:nvCxnSpPr>
        <p:spPr>
          <a:xfrm flipH="1" flipV="1">
            <a:off x="5920822" y="3581400"/>
            <a:ext cx="848146" cy="222777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3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3E467-D14A-4ABD-88CA-649C6B72F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 error trapping exists at several levels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E69A554-718D-4FCA-BBEA-D9FBAA52F4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Graphic 3" descr="Smart Phone">
            <a:extLst>
              <a:ext uri="{FF2B5EF4-FFF2-40B4-BE49-F238E27FC236}">
                <a16:creationId xmlns:a16="http://schemas.microsoft.com/office/drawing/2014/main" id="{8737D034-EDF5-4170-955D-32BC6641BB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57400" y="2448968"/>
            <a:ext cx="914400" cy="914400"/>
          </a:xfrm>
          <a:prstGeom prst="rect">
            <a:avLst/>
          </a:prstGeom>
        </p:spPr>
      </p:pic>
      <p:sp>
        <p:nvSpPr>
          <p:cNvPr id="5" name="Flowchart: Magnetic Disk 4">
            <a:extLst>
              <a:ext uri="{FF2B5EF4-FFF2-40B4-BE49-F238E27FC236}">
                <a16:creationId xmlns:a16="http://schemas.microsoft.com/office/drawing/2014/main" id="{44CC45A7-FACD-4AD0-AF8A-C7A8875241DC}"/>
              </a:ext>
            </a:extLst>
          </p:cNvPr>
          <p:cNvSpPr/>
          <p:nvPr/>
        </p:nvSpPr>
        <p:spPr>
          <a:xfrm>
            <a:off x="5280580" y="2457251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E79879F-3943-4484-A6E7-F04A33EF364C}"/>
              </a:ext>
            </a:extLst>
          </p:cNvPr>
          <p:cNvCxnSpPr>
            <a:cxnSpLocks/>
          </p:cNvCxnSpPr>
          <p:nvPr/>
        </p:nvCxnSpPr>
        <p:spPr>
          <a:xfrm flipH="1">
            <a:off x="6080680" y="2261781"/>
            <a:ext cx="688288" cy="45597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lowchart: Magnetic Disk 8">
            <a:extLst>
              <a:ext uri="{FF2B5EF4-FFF2-40B4-BE49-F238E27FC236}">
                <a16:creationId xmlns:a16="http://schemas.microsoft.com/office/drawing/2014/main" id="{E95FE1AA-CDDB-44EF-9EFE-96A8456991E5}"/>
              </a:ext>
            </a:extLst>
          </p:cNvPr>
          <p:cNvSpPr/>
          <p:nvPr/>
        </p:nvSpPr>
        <p:spPr>
          <a:xfrm>
            <a:off x="6842680" y="1548252"/>
            <a:ext cx="609600" cy="838200"/>
          </a:xfrm>
          <a:prstGeom prst="flowChartMagneticDisk">
            <a:avLst/>
          </a:prstGeom>
          <a:solidFill>
            <a:schemeClr val="bg1"/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076911C-4CD1-43BD-A63E-B977CB256672}"/>
              </a:ext>
            </a:extLst>
          </p:cNvPr>
          <p:cNvCxnSpPr>
            <a:cxnSpLocks/>
          </p:cNvCxnSpPr>
          <p:nvPr/>
        </p:nvCxnSpPr>
        <p:spPr>
          <a:xfrm flipH="1" flipV="1">
            <a:off x="3049244" y="2901198"/>
            <a:ext cx="2040836" cy="4970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98D85349-1558-4086-8120-8FB48729AC49}"/>
              </a:ext>
            </a:extLst>
          </p:cNvPr>
          <p:cNvSpPr txBox="1"/>
          <p:nvPr/>
        </p:nvSpPr>
        <p:spPr>
          <a:xfrm>
            <a:off x="1775380" y="340978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D00E86-8AA9-4ECE-B8F6-8DEDD91AE39D}"/>
              </a:ext>
            </a:extLst>
          </p:cNvPr>
          <p:cNvSpPr txBox="1"/>
          <p:nvPr/>
        </p:nvSpPr>
        <p:spPr>
          <a:xfrm>
            <a:off x="4861480" y="3409789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API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C9AF07-2C8D-43C5-A093-86865AA50E67}"/>
              </a:ext>
            </a:extLst>
          </p:cNvPr>
          <p:cNvSpPr txBox="1"/>
          <p:nvPr/>
        </p:nvSpPr>
        <p:spPr>
          <a:xfrm>
            <a:off x="6423580" y="249038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Database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491814-3C56-4AF3-A697-202595E3C163}"/>
              </a:ext>
            </a:extLst>
          </p:cNvPr>
          <p:cNvSpPr txBox="1"/>
          <p:nvPr/>
        </p:nvSpPr>
        <p:spPr>
          <a:xfrm>
            <a:off x="228600" y="1057212"/>
            <a:ext cx="541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can all agree that a blank to-do list item is pretty useless, right?  So how do we stop that from going into our database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5862E25-43EC-4F78-89FF-B6C4732DE432}"/>
              </a:ext>
            </a:extLst>
          </p:cNvPr>
          <p:cNvSpPr/>
          <p:nvPr/>
        </p:nvSpPr>
        <p:spPr>
          <a:xfrm>
            <a:off x="228600" y="3866989"/>
            <a:ext cx="3200400" cy="1933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Client-Side Error Trapping</a:t>
            </a:r>
            <a:r>
              <a:rPr lang="en-US" dirty="0">
                <a:solidFill>
                  <a:schemeClr val="tx1"/>
                </a:solidFill>
              </a:rPr>
              <a:t> This would be the first like of defense… and there’s absolutely no need to call the API if the task item is blank!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F6BCC6C-CE8F-44BF-A528-76218F830C05}"/>
              </a:ext>
            </a:extLst>
          </p:cNvPr>
          <p:cNvCxnSpPr>
            <a:cxnSpLocks/>
          </p:cNvCxnSpPr>
          <p:nvPr/>
        </p:nvCxnSpPr>
        <p:spPr>
          <a:xfrm flipV="1">
            <a:off x="914400" y="3595753"/>
            <a:ext cx="1065556" cy="183368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AF29380-9A2B-4050-A19A-0A441799DF2A}"/>
              </a:ext>
            </a:extLst>
          </p:cNvPr>
          <p:cNvSpPr/>
          <p:nvPr/>
        </p:nvSpPr>
        <p:spPr>
          <a:xfrm>
            <a:off x="3870880" y="3866989"/>
            <a:ext cx="2377520" cy="18513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Server-Side Error Trapping</a:t>
            </a:r>
            <a:r>
              <a:rPr lang="en-US" dirty="0">
                <a:solidFill>
                  <a:schemeClr val="tx1"/>
                </a:solidFill>
              </a:rPr>
              <a:t> – If the task is blank, don’t write it to the database!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899318E-F7BC-4D7B-9439-91D3A96B8CA9}"/>
              </a:ext>
            </a:extLst>
          </p:cNvPr>
          <p:cNvCxnSpPr>
            <a:cxnSpLocks/>
          </p:cNvCxnSpPr>
          <p:nvPr/>
        </p:nvCxnSpPr>
        <p:spPr>
          <a:xfrm flipV="1">
            <a:off x="4282521" y="3595753"/>
            <a:ext cx="807559" cy="176407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B42CC7C-E1E2-44DB-A2ED-C89A9AE2CD03}"/>
              </a:ext>
            </a:extLst>
          </p:cNvPr>
          <p:cNvSpPr/>
          <p:nvPr/>
        </p:nvSpPr>
        <p:spPr>
          <a:xfrm>
            <a:off x="6553200" y="3866988"/>
            <a:ext cx="2377520" cy="1990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Database level constraint</a:t>
            </a:r>
            <a:r>
              <a:rPr lang="en-US" dirty="0">
                <a:solidFill>
                  <a:schemeClr val="tx1"/>
                </a:solidFill>
              </a:rPr>
              <a:t> – If it’s important, then there can be additional levels of error trapping!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6280A8BF-53D4-4615-A9AC-07888AD4E90B}"/>
              </a:ext>
            </a:extLst>
          </p:cNvPr>
          <p:cNvCxnSpPr>
            <a:cxnSpLocks/>
          </p:cNvCxnSpPr>
          <p:nvPr/>
        </p:nvCxnSpPr>
        <p:spPr>
          <a:xfrm flipV="1">
            <a:off x="7231139" y="2975569"/>
            <a:ext cx="0" cy="749461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29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9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3CE74-8A12-4D56-879F-EA2917E7A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build a simple application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80C816-3831-47A6-9669-4AD6E99233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Graphic 3" descr="Smart Phone">
            <a:extLst>
              <a:ext uri="{FF2B5EF4-FFF2-40B4-BE49-F238E27FC236}">
                <a16:creationId xmlns:a16="http://schemas.microsoft.com/office/drawing/2014/main" id="{12729C13-0D3C-43E0-A379-E9AAC98141B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28561" y="2071567"/>
            <a:ext cx="2362200" cy="2362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CB3DCD-C4F2-4457-9491-55620F8B2610}"/>
              </a:ext>
            </a:extLst>
          </p:cNvPr>
          <p:cNvSpPr txBox="1"/>
          <p:nvPr/>
        </p:nvSpPr>
        <p:spPr>
          <a:xfrm>
            <a:off x="838200" y="5645741"/>
            <a:ext cx="746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>
                <a:solidFill>
                  <a:srgbClr val="00B050"/>
                </a:solidFill>
              </a:rPr>
              <a:t>These are all things you have learned about this semester!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3735BC-7DEA-49CC-BB7F-A76DDD58EC51}"/>
              </a:ext>
            </a:extLst>
          </p:cNvPr>
          <p:cNvSpPr txBox="1"/>
          <p:nvPr/>
        </p:nvSpPr>
        <p:spPr>
          <a:xfrm>
            <a:off x="152400" y="1012204"/>
            <a:ext cx="3352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You need to be able to present an interface to the user.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HTML is the foundation for your presentation.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Adding Bootstrap CSS to your HTML makes a huge difference!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9409A8-32FD-4BA7-A27A-80286D39CC39}"/>
              </a:ext>
            </a:extLst>
          </p:cNvPr>
          <p:cNvSpPr txBox="1"/>
          <p:nvPr/>
        </p:nvSpPr>
        <p:spPr>
          <a:xfrm>
            <a:off x="152400" y="3252667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You need to be able to manipulate that interface.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JavaScript and jQuery are tools that let you get data from user input, respond to click events, and manipulate the appearance of HTML tags.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94A218-673B-4FA5-BCAB-1208708BD999}"/>
              </a:ext>
            </a:extLst>
          </p:cNvPr>
          <p:cNvSpPr txBox="1"/>
          <p:nvPr/>
        </p:nvSpPr>
        <p:spPr>
          <a:xfrm>
            <a:off x="5340626" y="1012203"/>
            <a:ext cx="3352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You need to be able to perform calculations.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JavaScript functions, conditional statements, arithmetic expressions, functions and loops are all important ingredients in any solution!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83E14C-AB7A-4004-974D-FC35D919996C}"/>
              </a:ext>
            </a:extLst>
          </p:cNvPr>
          <p:cNvSpPr txBox="1"/>
          <p:nvPr/>
        </p:nvSpPr>
        <p:spPr>
          <a:xfrm>
            <a:off x="5437533" y="3405277"/>
            <a:ext cx="33561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You need to be able interact with “Cloud”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Reading from and writing to APIs is what allows your code to interact with meaningful data and perform interesting tasks!</a:t>
            </a:r>
          </a:p>
        </p:txBody>
      </p:sp>
    </p:spTree>
    <p:extLst>
      <p:ext uri="{BB962C8B-B14F-4D97-AF65-F5344CB8AC3E}">
        <p14:creationId xmlns:p14="http://schemas.microsoft.com/office/powerpoint/2010/main" val="371727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2DA27-7DE1-4DAE-B33D-1E22B5F42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en-US" dirty="0"/>
              <a:t>Building an interface with HTML, CSS and Bootstrap..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BA14B1-EDD8-44A3-BD0C-DAFB6A56880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D777CF-CF77-4916-B819-38ACFFBC9553}"/>
              </a:ext>
            </a:extLst>
          </p:cNvPr>
          <p:cNvSpPr txBox="1"/>
          <p:nvPr/>
        </p:nvSpPr>
        <p:spPr>
          <a:xfrm>
            <a:off x="228600" y="138697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Bootstrap layout we saw last time…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35DAB8-9629-48B6-8804-D0FCF5ED1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784" y="2088346"/>
            <a:ext cx="6148432" cy="2681307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6A1AFDA-9BE2-4FAB-8F4C-299082B0B37D}"/>
              </a:ext>
            </a:extLst>
          </p:cNvPr>
          <p:cNvSpPr/>
          <p:nvPr/>
        </p:nvSpPr>
        <p:spPr>
          <a:xfrm>
            <a:off x="1166768" y="5181600"/>
            <a:ext cx="1269184" cy="619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2 spans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8AA38C-73DB-445C-80FE-479BC92E8D63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1801360" y="4038600"/>
            <a:ext cx="318520" cy="114300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8F14220-F2DA-433C-B29B-8F15CFE39FB2}"/>
              </a:ext>
            </a:extLst>
          </p:cNvPr>
          <p:cNvSpPr/>
          <p:nvPr/>
        </p:nvSpPr>
        <p:spPr>
          <a:xfrm>
            <a:off x="6574392" y="5155096"/>
            <a:ext cx="1269184" cy="619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2 spans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E83011A-4156-4F98-96F9-99F5C136DC17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6934200" y="3886200"/>
            <a:ext cx="274784" cy="1268896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127E4E6-4ECB-4C78-B37E-1ED33E0572F0}"/>
              </a:ext>
            </a:extLst>
          </p:cNvPr>
          <p:cNvSpPr/>
          <p:nvPr/>
        </p:nvSpPr>
        <p:spPr>
          <a:xfrm>
            <a:off x="3657600" y="5181600"/>
            <a:ext cx="1269184" cy="619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8 spans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7B7A145-0254-463B-9C50-807927C4F546}"/>
              </a:ext>
            </a:extLst>
          </p:cNvPr>
          <p:cNvCxnSpPr>
            <a:cxnSpLocks/>
          </p:cNvCxnSpPr>
          <p:nvPr/>
        </p:nvCxnSpPr>
        <p:spPr>
          <a:xfrm flipV="1">
            <a:off x="4267200" y="4495800"/>
            <a:ext cx="0" cy="68580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Brace 19">
            <a:extLst>
              <a:ext uri="{FF2B5EF4-FFF2-40B4-BE49-F238E27FC236}">
                <a16:creationId xmlns:a16="http://schemas.microsoft.com/office/drawing/2014/main" id="{8AE7D73E-C5DE-4A3A-9252-553C5CEE921C}"/>
              </a:ext>
            </a:extLst>
          </p:cNvPr>
          <p:cNvSpPr/>
          <p:nvPr/>
        </p:nvSpPr>
        <p:spPr>
          <a:xfrm>
            <a:off x="1091792" y="2667000"/>
            <a:ext cx="203608" cy="1905000"/>
          </a:xfrm>
          <a:prstGeom prst="leftBrac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79F3DD14-04AC-434C-A48E-775780E2AE15}"/>
              </a:ext>
            </a:extLst>
          </p:cNvPr>
          <p:cNvSpPr/>
          <p:nvPr/>
        </p:nvSpPr>
        <p:spPr>
          <a:xfrm rot="16200000">
            <a:off x="102110" y="3416198"/>
            <a:ext cx="1269184" cy="406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row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A9E5E3E7-A54C-42FF-9C3A-0178CDEF9E6E}"/>
              </a:ext>
            </a:extLst>
          </p:cNvPr>
          <p:cNvSpPr/>
          <p:nvPr/>
        </p:nvSpPr>
        <p:spPr>
          <a:xfrm rot="16200000">
            <a:off x="-612660" y="3416198"/>
            <a:ext cx="1752600" cy="406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 container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4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  <p:bldP spid="16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12661</TotalTime>
  <Words>681</Words>
  <Application>Microsoft Office PowerPoint</Application>
  <PresentationFormat>On-screen Show (4:3)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 Single Page Architecture (part 2) </vt:lpstr>
      <vt:lpstr>Last class we…</vt:lpstr>
      <vt:lpstr>This class …</vt:lpstr>
      <vt:lpstr>Error Trapping</vt:lpstr>
      <vt:lpstr>An example: Our task list application</vt:lpstr>
      <vt:lpstr>Client side vs. Server Side</vt:lpstr>
      <vt:lpstr>Good error trapping exists at several levels</vt:lpstr>
      <vt:lpstr>To build a simple application</vt:lpstr>
      <vt:lpstr>Building an interface with HTML, CSS and Bootstrap..</vt:lpstr>
      <vt:lpstr>Some improvements…</vt:lpstr>
      <vt:lpstr>Let’s give it a try…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Taha Havakhor</cp:lastModifiedBy>
  <cp:revision>722</cp:revision>
  <dcterms:created xsi:type="dcterms:W3CDTF">2005-09-19T23:06:59Z</dcterms:created>
  <dcterms:modified xsi:type="dcterms:W3CDTF">2020-04-21T15:48:42Z</dcterms:modified>
</cp:coreProperties>
</file>