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7" r:id="rId1"/>
  </p:sldMasterIdLst>
  <p:notesMasterIdLst>
    <p:notesMasterId r:id="rId7"/>
  </p:notesMasterIdLst>
  <p:handoutMasterIdLst>
    <p:handoutMasterId r:id="rId8"/>
  </p:handoutMasterIdLst>
  <p:sldIdLst>
    <p:sldId id="297" r:id="rId2"/>
    <p:sldId id="525" r:id="rId3"/>
    <p:sldId id="523" r:id="rId4"/>
    <p:sldId id="524" r:id="rId5"/>
    <p:sldId id="529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remy Shafer" initials="JS" lastIdx="1" clrIdx="0">
    <p:extLst>
      <p:ext uri="{19B8F6BF-5375-455C-9EA6-DF929625EA0E}">
        <p15:presenceInfo xmlns:p15="http://schemas.microsoft.com/office/powerpoint/2012/main" userId="222115923638f96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92"/>
    <p:restoredTop sz="94643"/>
  </p:normalViewPr>
  <p:slideViewPr>
    <p:cSldViewPr>
      <p:cViewPr varScale="1">
        <p:scale>
          <a:sx n="108" d="100"/>
          <a:sy n="108" d="100"/>
        </p:scale>
        <p:origin x="143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9C55F18-4700-43F3-8C58-4A8FDEDC76D7}" type="datetimeFigureOut">
              <a:rPr lang="en-US"/>
              <a:pPr>
                <a:defRPr/>
              </a:pPr>
              <a:t>1/16/2020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6B9AD57-CD80-4BFC-9748-5FB960A3A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310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A9A64E0-28A4-44DE-AD1E-7AFA056F5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4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/>
              <a:t>Slide </a:t>
            </a:r>
            <a:fld id="{9CE16D7F-E021-4E83-8A0E-A7B16ADD10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3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9E1B3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38138" indent="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rgbClr val="9E1B34"/>
          </a:solidFill>
        </p:spPr>
        <p:txBody>
          <a:bodyPr/>
          <a:lstStyle>
            <a:lvl1pPr marL="338138" indent="0"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467600" y="6324600"/>
            <a:ext cx="1371600" cy="304800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01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762000" y="6248400"/>
            <a:ext cx="1981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 smtClean="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2895600" y="6248400"/>
            <a:ext cx="3352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900" smtClean="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34BFC489-BE6A-4BA8-9A77-07F98F1C1739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0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143000"/>
            <a:ext cx="9144000" cy="1749425"/>
          </a:xfrm>
          <a:solidFill>
            <a:srgbClr val="9C1831"/>
          </a:solidFill>
        </p:spPr>
        <p:txBody>
          <a:bodyPr>
            <a:normAutofit/>
          </a:bodyPr>
          <a:lstStyle/>
          <a:p>
            <a:pPr>
              <a:defRPr/>
            </a:pPr>
            <a:br>
              <a:rPr lang="en-US" sz="3600" dirty="0">
                <a:latin typeface="Arial" charset="0"/>
                <a:cs typeface="+mj-cs"/>
              </a:rPr>
            </a:br>
            <a:r>
              <a:rPr lang="en-US" sz="3200" dirty="0">
                <a:solidFill>
                  <a:schemeClr val="bg1"/>
                </a:solidFill>
              </a:rPr>
              <a:t>System Basics</a:t>
            </a:r>
            <a:br>
              <a:rPr lang="en-US" sz="3600" dirty="0">
                <a:latin typeface="Arial" charset="0"/>
                <a:cs typeface="+mj-cs"/>
              </a:rPr>
            </a:br>
            <a:endParaRPr lang="en-US" sz="3600" dirty="0">
              <a:latin typeface="Arial" charset="0"/>
              <a:cs typeface="+mj-cs"/>
            </a:endParaRPr>
          </a:p>
        </p:txBody>
      </p:sp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685800" y="3124200"/>
            <a:ext cx="78486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/>
              <a:t>MIS MIS2402</a:t>
            </a:r>
          </a:p>
          <a:p>
            <a:pPr algn="ctr" eaLnBrk="1" hangingPunct="1"/>
            <a:r>
              <a:rPr lang="en-US" sz="1800"/>
              <a:t>Department </a:t>
            </a:r>
            <a:r>
              <a:rPr lang="en-US" sz="1800" dirty="0"/>
              <a:t>of MIS</a:t>
            </a:r>
          </a:p>
          <a:p>
            <a:pPr algn="ctr" eaLnBrk="1" hangingPunct="1"/>
            <a:r>
              <a:rPr lang="en-US" sz="1800" dirty="0"/>
              <a:t>Fox School of Business</a:t>
            </a:r>
          </a:p>
          <a:p>
            <a:pPr algn="ctr" eaLnBrk="1" hangingPunct="1"/>
            <a:r>
              <a:rPr lang="en-US" sz="1800" dirty="0"/>
              <a:t>Temple University</a:t>
            </a:r>
          </a:p>
          <a:p>
            <a:pPr eaLnBrk="1" hangingPunct="1"/>
            <a:endParaRPr lang="en-US" sz="1800" dirty="0"/>
          </a:p>
        </p:txBody>
      </p:sp>
      <p:pic>
        <p:nvPicPr>
          <p:cNvPr id="1433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64638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4977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4448915-E772-474E-B6CD-202246CCC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" y="0"/>
            <a:ext cx="9220200" cy="1295400"/>
          </a:xfrm>
        </p:spPr>
        <p:txBody>
          <a:bodyPr/>
          <a:lstStyle/>
          <a:p>
            <a:r>
              <a:rPr lang="en-US" dirty="0"/>
              <a:t>Recall from last time: </a:t>
            </a:r>
            <a:br>
              <a:rPr lang="en-US" dirty="0"/>
            </a:br>
            <a:r>
              <a:rPr lang="en-US" dirty="0"/>
              <a:t>request and response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1295400"/>
            <a:ext cx="3243502" cy="4770913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D0DB1AAF-85B6-4046-BF1F-4CD823E43376}"/>
              </a:ext>
            </a:extLst>
          </p:cNvPr>
          <p:cNvSpPr txBox="1">
            <a:spLocks/>
          </p:cNvSpPr>
          <p:nvPr/>
        </p:nvSpPr>
        <p:spPr bwMode="auto">
          <a:xfrm>
            <a:off x="1848067" y="2948471"/>
            <a:ext cx="16764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0" baseline="0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000" kern="0" dirty="0"/>
              <a:t>The URL you asked for …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84103E96-4FBF-CF48-AB19-55383134F16A}"/>
              </a:ext>
            </a:extLst>
          </p:cNvPr>
          <p:cNvSpPr txBox="1">
            <a:spLocks/>
          </p:cNvSpPr>
          <p:nvPr/>
        </p:nvSpPr>
        <p:spPr bwMode="auto">
          <a:xfrm>
            <a:off x="5465916" y="2987972"/>
            <a:ext cx="16764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0" baseline="0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000" kern="0" dirty="0"/>
              <a:t>The response you got back.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038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en-US" dirty="0"/>
              <a:t>The components of an HTTP URL </a:t>
            </a:r>
            <a:br>
              <a:rPr lang="en-US" dirty="0"/>
            </a:br>
            <a:r>
              <a:rPr lang="en-US" dirty="0"/>
              <a:t>used by the Internet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257300" y="1371600"/>
          <a:ext cx="689610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Visio" r:id="rId3" imgW="4333824" imgH="535773" progId="Visio.Drawing.11">
                  <p:embed/>
                </p:oleObj>
              </mc:Choice>
              <mc:Fallback>
                <p:oleObj name="Visio" r:id="rId3" imgW="4333824" imgH="535773" progId="Visio.Drawing.11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300" y="1371600"/>
                        <a:ext cx="6896100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914400" y="2441575"/>
          <a:ext cx="7245350" cy="234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Document" r:id="rId5" imgW="7313400" imgH="2371955" progId="Word.Document.12">
                  <p:embed/>
                </p:oleObj>
              </mc:Choice>
              <mc:Fallback>
                <p:oleObj name="Document" r:id="rId5" imgW="7313400" imgH="2371955" progId="Word.Documen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4400" y="2441575"/>
                        <a:ext cx="7245350" cy="2341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7874CD70-A91B-8941-9555-345AD014A8C2}"/>
              </a:ext>
            </a:extLst>
          </p:cNvPr>
          <p:cNvSpPr txBox="1">
            <a:spLocks/>
          </p:cNvSpPr>
          <p:nvPr/>
        </p:nvSpPr>
        <p:spPr bwMode="auto">
          <a:xfrm>
            <a:off x="888569" y="5207517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0" baseline="0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URL is short for “Uniform Resource Locator”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619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914400" y="4876800"/>
            <a:ext cx="7315200" cy="114300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74270"/>
          </a:xfrm>
        </p:spPr>
        <p:txBody>
          <a:bodyPr/>
          <a:lstStyle/>
          <a:p>
            <a:r>
              <a:rPr lang="en-US" dirty="0"/>
              <a:t>Three ways to call an HTML page on the Internet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047DEC-B74C-A848-84C2-D12E5A7EE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2401888"/>
            <a:ext cx="2356547" cy="239131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D1E9DE8-2167-6749-B7BD-6C0B0889DB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777301" y="2401888"/>
            <a:ext cx="2356547" cy="2391312"/>
          </a:xfrm>
          <a:prstGeom prst="rect">
            <a:avLst/>
          </a:prstGeom>
        </p:spPr>
      </p:pic>
      <p:pic>
        <p:nvPicPr>
          <p:cNvPr id="4112" name="Picture 16" descr="Image result for machine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3861" y="5012870"/>
            <a:ext cx="1050925" cy="875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099215" y="5012870"/>
            <a:ext cx="5709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Of course, </a:t>
            </a:r>
            <a:r>
              <a:rPr lang="en-US" sz="1800" i="1" dirty="0"/>
              <a:t>a programming language like JavaScript,</a:t>
            </a:r>
            <a:r>
              <a:rPr lang="en-US" sz="1800" dirty="0"/>
              <a:t> can also reach out to a URL in response to one or more events… but let’s not get ahead of ourselves.</a:t>
            </a:r>
            <a:endParaRPr lang="en-US" sz="18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CA551E-2E09-495F-982A-9E9A8F62E308}"/>
              </a:ext>
            </a:extLst>
          </p:cNvPr>
          <p:cNvSpPr txBox="1"/>
          <p:nvPr/>
        </p:nvSpPr>
        <p:spPr>
          <a:xfrm>
            <a:off x="533401" y="1279070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Type the URL of a web page into the browser’s address bar.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Click on a link in the current web page to load the URL.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Click a “submit” button on a form that references the URL 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03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0B5E9-9001-4E7A-9E21-EC851749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for an exercise…</a:t>
            </a:r>
          </a:p>
        </p:txBody>
      </p:sp>
      <p:pic>
        <p:nvPicPr>
          <p:cNvPr id="4" name="Picture 2" descr="http://www.clker.com/cliparts/z/p/0/z/k/I/stop-sign-hi.png">
            <a:extLst>
              <a:ext uri="{FF2B5EF4-FFF2-40B4-BE49-F238E27FC236}">
                <a16:creationId xmlns:a16="http://schemas.microsoft.com/office/drawing/2014/main" id="{1F9D8781-330D-6744-9F0E-358831D63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862" y="1676400"/>
            <a:ext cx="2354276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66900" y="4423936"/>
            <a:ext cx="541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Let’s start our first assignment together.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183147"/>
      </p:ext>
    </p:extLst>
  </p:cSld>
  <p:clrMapOvr>
    <a:masterClrMapping/>
  </p:clrMapOvr>
</p:sld>
</file>

<file path=ppt/theme/theme1.xml><?xml version="1.0" encoding="utf-8"?>
<a:theme xmlns:a="http://schemas.openxmlformats.org/drawingml/2006/main" name="8_Master slides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7777DE"/>
      </a:folHlink>
    </a:clrScheme>
    <a:fontScheme name="8_Master slide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</Template>
  <TotalTime>2047</TotalTime>
  <Words>162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Times New Roman</vt:lpstr>
      <vt:lpstr>8_Master slides</vt:lpstr>
      <vt:lpstr>Visio</vt:lpstr>
      <vt:lpstr>Document</vt:lpstr>
      <vt:lpstr> System Basics </vt:lpstr>
      <vt:lpstr>Recall from last time:  request and response</vt:lpstr>
      <vt:lpstr>The components of an HTTP URL  used by the Internet</vt:lpstr>
      <vt:lpstr>Three ways to call an HTML page on the Internet</vt:lpstr>
      <vt:lpstr>Time for an exercise…</vt:lpstr>
    </vt:vector>
  </TitlesOfParts>
  <Company>Mike Murach &amp; Associates,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Taha Havakhor</cp:lastModifiedBy>
  <cp:revision>135</cp:revision>
  <dcterms:created xsi:type="dcterms:W3CDTF">2010-12-01T18:54:09Z</dcterms:created>
  <dcterms:modified xsi:type="dcterms:W3CDTF">2020-01-16T11:49:07Z</dcterms:modified>
</cp:coreProperties>
</file>