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297" r:id="rId2"/>
    <p:sldId id="352" r:id="rId3"/>
    <p:sldId id="323" r:id="rId4"/>
    <p:sldId id="353" r:id="rId5"/>
    <p:sldId id="522" r:id="rId6"/>
    <p:sldId id="519" r:id="rId7"/>
    <p:sldId id="525" r:id="rId8"/>
    <p:sldId id="523" r:id="rId9"/>
    <p:sldId id="524" r:id="rId10"/>
    <p:sldId id="526" r:id="rId11"/>
    <p:sldId id="527" r:id="rId12"/>
    <p:sldId id="394" r:id="rId13"/>
    <p:sldId id="528" r:id="rId14"/>
    <p:sldId id="52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Shafer" initials="JS" lastIdx="1" clrIdx="0">
    <p:extLst>
      <p:ext uri="{19B8F6BF-5375-455C-9EA6-DF929625EA0E}">
        <p15:presenceInfo xmlns:p15="http://schemas.microsoft.com/office/powerpoint/2012/main" userId="222115923638f9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43"/>
  </p:normalViewPr>
  <p:slideViewPr>
    <p:cSldViewPr>
      <p:cViewPr varScale="1">
        <p:scale>
          <a:sx n="103" d="100"/>
          <a:sy n="103" d="100"/>
        </p:scale>
        <p:origin x="15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FA6B7BC-825B-064C-A039-017BF2A5C9E5}">
      <dgm:prSet phldrT="[Text]"/>
      <dgm:spPr/>
      <dgm:t>
        <a:bodyPr/>
        <a:lstStyle/>
        <a:p>
          <a:r>
            <a:rPr lang="en-US" dirty="0"/>
            <a:t>HTML</a:t>
          </a:r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/>
      <dgm:spPr/>
      <dgm:t>
        <a:bodyPr/>
        <a:lstStyle/>
        <a:p>
          <a:r>
            <a:rPr lang="en-US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982F0-45A6-7645-944D-61F6B801D79D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0195-9935-8440-8CF3-A31DAD4497D1}">
      <dgm:prSet phldrT="[Text]"/>
      <dgm:spPr/>
      <dgm:t>
        <a:bodyPr/>
        <a:lstStyle/>
        <a:p>
          <a:r>
            <a:rPr lang="en-US" dirty="0"/>
            <a:t>HTML</a:t>
          </a:r>
        </a:p>
      </dgm:t>
    </dgm:pt>
    <dgm:pt modelId="{27F1FCB7-E54E-B142-ABCB-3990B4E99E18}" type="parTrans" cxnId="{9C05BDE0-272D-F645-81A4-874374C969E2}">
      <dgm:prSet/>
      <dgm:spPr/>
      <dgm:t>
        <a:bodyPr/>
        <a:lstStyle/>
        <a:p>
          <a:endParaRPr lang="en-US"/>
        </a:p>
      </dgm:t>
    </dgm:pt>
    <dgm:pt modelId="{6704FF5E-091E-E046-BD2C-F48215A71270}" type="sibTrans" cxnId="{9C05BDE0-272D-F645-81A4-874374C969E2}">
      <dgm:prSet/>
      <dgm:spPr/>
      <dgm:t>
        <a:bodyPr/>
        <a:lstStyle/>
        <a:p>
          <a:endParaRPr lang="en-US"/>
        </a:p>
      </dgm:t>
    </dgm:pt>
    <dgm:pt modelId="{C846A543-E40F-8948-9546-6360DDDF0A0D}">
      <dgm:prSet phldrT="[Text]"/>
      <dgm:spPr/>
      <dgm:t>
        <a:bodyPr/>
        <a:lstStyle/>
        <a:p>
          <a:r>
            <a:rPr lang="en-US" dirty="0"/>
            <a:t>HTML provides us with the structure of a document.</a:t>
          </a:r>
        </a:p>
      </dgm:t>
    </dgm:pt>
    <dgm:pt modelId="{A559EDF3-9374-F545-99EB-34B203294E7D}" type="parTrans" cxnId="{CB676711-98AC-4F44-96FF-F60BEE01BEB4}">
      <dgm:prSet/>
      <dgm:spPr/>
      <dgm:t>
        <a:bodyPr/>
        <a:lstStyle/>
        <a:p>
          <a:endParaRPr lang="en-US"/>
        </a:p>
      </dgm:t>
    </dgm:pt>
    <dgm:pt modelId="{6667267D-FCE6-194B-86E5-ECEA35EAB820}" type="sibTrans" cxnId="{CB676711-98AC-4F44-96FF-F60BEE01BEB4}">
      <dgm:prSet/>
      <dgm:spPr/>
      <dgm:t>
        <a:bodyPr/>
        <a:lstStyle/>
        <a:p>
          <a:endParaRPr lang="en-US"/>
        </a:p>
      </dgm:t>
    </dgm:pt>
    <dgm:pt modelId="{7C53E345-484A-F544-BAAD-35ABFBEA5398}">
      <dgm:prSet phldrT="[Text]"/>
      <dgm:spPr/>
      <dgm:t>
        <a:bodyPr/>
        <a:lstStyle/>
        <a:p>
          <a:r>
            <a:rPr lang="en-US" dirty="0"/>
            <a:t>CSS</a:t>
          </a:r>
        </a:p>
      </dgm:t>
    </dgm:pt>
    <dgm:pt modelId="{BBFD649E-D83D-0E48-A1FF-BA494DBA0D3E}" type="parTrans" cxnId="{D709E63C-C7D1-2F46-95E7-0611CA9F561C}">
      <dgm:prSet/>
      <dgm:spPr/>
      <dgm:t>
        <a:bodyPr/>
        <a:lstStyle/>
        <a:p>
          <a:endParaRPr lang="en-US"/>
        </a:p>
      </dgm:t>
    </dgm:pt>
    <dgm:pt modelId="{A1AF9E41-0940-1244-BDB5-4E23F66FE930}" type="sibTrans" cxnId="{D709E63C-C7D1-2F46-95E7-0611CA9F561C}">
      <dgm:prSet/>
      <dgm:spPr/>
      <dgm:t>
        <a:bodyPr/>
        <a:lstStyle/>
        <a:p>
          <a:endParaRPr lang="en-US"/>
        </a:p>
      </dgm:t>
    </dgm:pt>
    <dgm:pt modelId="{CF0C268A-AFBA-724A-B946-18CC06ED240C}">
      <dgm:prSet phldrT="[Text]"/>
      <dgm:spPr/>
      <dgm:t>
        <a:bodyPr/>
        <a:lstStyle/>
        <a:p>
          <a:r>
            <a:rPr lang="en-US" dirty="0"/>
            <a:t>CSS is used to control the visual appearance (or </a:t>
          </a:r>
          <a:r>
            <a:rPr lang="en-US" b="1" dirty="0"/>
            <a:t>style</a:t>
          </a:r>
          <a:r>
            <a:rPr lang="en-US" dirty="0"/>
            <a:t>) of the HTML document</a:t>
          </a:r>
        </a:p>
      </dgm:t>
    </dgm:pt>
    <dgm:pt modelId="{6594F62A-7799-D94B-8E2F-D092E08B6674}" type="parTrans" cxnId="{6E3B3021-B19C-2347-B73B-2B785365C895}">
      <dgm:prSet/>
      <dgm:spPr/>
      <dgm:t>
        <a:bodyPr/>
        <a:lstStyle/>
        <a:p>
          <a:endParaRPr lang="en-US"/>
        </a:p>
      </dgm:t>
    </dgm:pt>
    <dgm:pt modelId="{1958E0A4-F94E-DA42-8806-7C91F792AB9C}" type="sibTrans" cxnId="{6E3B3021-B19C-2347-B73B-2B785365C895}">
      <dgm:prSet/>
      <dgm:spPr/>
      <dgm:t>
        <a:bodyPr/>
        <a:lstStyle/>
        <a:p>
          <a:endParaRPr lang="en-US"/>
        </a:p>
      </dgm:t>
    </dgm:pt>
    <dgm:pt modelId="{F55AF334-DC4A-F748-B3E5-781627EF04CA}">
      <dgm:prSet phldrT="[Text]"/>
      <dgm:spPr/>
      <dgm:t>
        <a:bodyPr/>
        <a:lstStyle/>
        <a:p>
          <a:r>
            <a:rPr lang="en-US" dirty="0"/>
            <a:t>CSS is analogous to how your term paper </a:t>
          </a:r>
          <a:r>
            <a:rPr lang="en-US" b="1" dirty="0"/>
            <a:t>looks.</a:t>
          </a:r>
          <a:r>
            <a:rPr lang="en-US" b="0" dirty="0"/>
            <a:t>  (Choice of font, margins, etc.)</a:t>
          </a:r>
          <a:endParaRPr lang="en-US" dirty="0"/>
        </a:p>
      </dgm:t>
    </dgm:pt>
    <dgm:pt modelId="{88C7D8DF-F10B-4946-9F93-13F500C7CA09}" type="parTrans" cxnId="{E91B14E3-AF6E-B040-960E-C86D91E53F75}">
      <dgm:prSet/>
      <dgm:spPr/>
      <dgm:t>
        <a:bodyPr/>
        <a:lstStyle/>
        <a:p>
          <a:endParaRPr lang="en-US"/>
        </a:p>
      </dgm:t>
    </dgm:pt>
    <dgm:pt modelId="{85D830BF-DD5F-E441-A938-D35349C37944}" type="sibTrans" cxnId="{E91B14E3-AF6E-B040-960E-C86D91E53F75}">
      <dgm:prSet/>
      <dgm:spPr/>
      <dgm:t>
        <a:bodyPr/>
        <a:lstStyle/>
        <a:p>
          <a:endParaRPr lang="en-US"/>
        </a:p>
      </dgm:t>
    </dgm:pt>
    <dgm:pt modelId="{B982409B-BB6A-F94C-BC55-CC76A0446B4C}">
      <dgm:prSet phldrT="[Text]"/>
      <dgm:spPr/>
      <dgm:t>
        <a:bodyPr/>
        <a:lstStyle/>
        <a:p>
          <a:r>
            <a:rPr lang="en-US" dirty="0"/>
            <a:t>JavaScript</a:t>
          </a:r>
        </a:p>
      </dgm:t>
    </dgm:pt>
    <dgm:pt modelId="{C76D5CEB-019C-0140-A7A6-7E90989F872D}" type="parTrans" cxnId="{D20DBDAA-0187-074E-AEA3-5DD59B47A8D9}">
      <dgm:prSet/>
      <dgm:spPr/>
      <dgm:t>
        <a:bodyPr/>
        <a:lstStyle/>
        <a:p>
          <a:endParaRPr lang="en-US"/>
        </a:p>
      </dgm:t>
    </dgm:pt>
    <dgm:pt modelId="{EE797096-4789-4A4F-97E0-04634E192A1B}" type="sibTrans" cxnId="{D20DBDAA-0187-074E-AEA3-5DD59B47A8D9}">
      <dgm:prSet/>
      <dgm:spPr/>
      <dgm:t>
        <a:bodyPr/>
        <a:lstStyle/>
        <a:p>
          <a:endParaRPr lang="en-US"/>
        </a:p>
      </dgm:t>
    </dgm:pt>
    <dgm:pt modelId="{5D34B6FD-79D6-FE4F-A778-88D94CE8169E}">
      <dgm:prSet phldrT="[Text]"/>
      <dgm:spPr/>
      <dgm:t>
        <a:bodyPr/>
        <a:lstStyle/>
        <a:p>
          <a:r>
            <a:rPr lang="en-US" dirty="0"/>
            <a:t>JavaScript is is used to manipulate the HTML document in response to one or more events. </a:t>
          </a:r>
        </a:p>
      </dgm:t>
    </dgm:pt>
    <dgm:pt modelId="{7BC808B9-2A7A-DF42-831B-5DDBF9FED0F9}" type="parTrans" cxnId="{23645004-AAB9-D944-92E4-B2C87A9E17E6}">
      <dgm:prSet/>
      <dgm:spPr/>
      <dgm:t>
        <a:bodyPr/>
        <a:lstStyle/>
        <a:p>
          <a:endParaRPr lang="en-US"/>
        </a:p>
      </dgm:t>
    </dgm:pt>
    <dgm:pt modelId="{58064FBD-CFD4-2F4B-A459-4A8E69D438C5}" type="sibTrans" cxnId="{23645004-AAB9-D944-92E4-B2C87A9E17E6}">
      <dgm:prSet/>
      <dgm:spPr/>
      <dgm:t>
        <a:bodyPr/>
        <a:lstStyle/>
        <a:p>
          <a:endParaRPr lang="en-US"/>
        </a:p>
      </dgm:t>
    </dgm:pt>
    <dgm:pt modelId="{088D15B6-6F9A-4B4B-B562-311ADF485CCA}">
      <dgm:prSet phldrT="[Text]"/>
      <dgm:spPr/>
      <dgm:t>
        <a:bodyPr/>
        <a:lstStyle/>
        <a:p>
          <a:r>
            <a:rPr lang="en-US" dirty="0"/>
            <a:t>HTML structure should convey some meaning, like the outline to term paper.</a:t>
          </a:r>
        </a:p>
      </dgm:t>
    </dgm:pt>
    <dgm:pt modelId="{5D53BB91-7E00-F944-853A-6ED84E2956F7}" type="parTrans" cxnId="{2AE7623A-B802-B147-9E96-BCB8108A2BC0}">
      <dgm:prSet/>
      <dgm:spPr/>
      <dgm:t>
        <a:bodyPr/>
        <a:lstStyle/>
        <a:p>
          <a:endParaRPr lang="en-US"/>
        </a:p>
      </dgm:t>
    </dgm:pt>
    <dgm:pt modelId="{4CFD5E0C-D9B1-AE47-A50D-BC571C26ECA3}" type="sibTrans" cxnId="{2AE7623A-B802-B147-9E96-BCB8108A2BC0}">
      <dgm:prSet/>
      <dgm:spPr/>
      <dgm:t>
        <a:bodyPr/>
        <a:lstStyle/>
        <a:p>
          <a:endParaRPr lang="en-US"/>
        </a:p>
      </dgm:t>
    </dgm:pt>
    <dgm:pt modelId="{02FE401A-03DC-8649-99B4-EC204C0C4C36}">
      <dgm:prSet phldrT="[Text]"/>
      <dgm:spPr/>
      <dgm:t>
        <a:bodyPr/>
        <a:lstStyle/>
        <a:p>
          <a:r>
            <a:rPr lang="en-US" dirty="0"/>
            <a:t>Fun fact: HTML is short for: </a:t>
          </a:r>
          <a:r>
            <a:rPr lang="en-US" dirty="0" err="1"/>
            <a:t>HyperText</a:t>
          </a:r>
          <a:r>
            <a:rPr lang="en-US" dirty="0"/>
            <a:t> Markup Language</a:t>
          </a:r>
        </a:p>
      </dgm:t>
    </dgm:pt>
    <dgm:pt modelId="{BC0BDDA3-B926-D641-AE90-C40AF5CBC41E}" type="parTrans" cxnId="{7BB9CCAA-1167-2E4A-9F33-65E90C92F98D}">
      <dgm:prSet/>
      <dgm:spPr/>
      <dgm:t>
        <a:bodyPr/>
        <a:lstStyle/>
        <a:p>
          <a:endParaRPr lang="en-US"/>
        </a:p>
      </dgm:t>
    </dgm:pt>
    <dgm:pt modelId="{CDE657B1-12C8-0948-998D-F7DF88B7FCAD}" type="sibTrans" cxnId="{7BB9CCAA-1167-2E4A-9F33-65E90C92F98D}">
      <dgm:prSet/>
      <dgm:spPr/>
      <dgm:t>
        <a:bodyPr/>
        <a:lstStyle/>
        <a:p>
          <a:endParaRPr lang="en-US"/>
        </a:p>
      </dgm:t>
    </dgm:pt>
    <dgm:pt modelId="{88349CFB-D868-2D42-8C75-88EECB4A6A15}">
      <dgm:prSet phldrT="[Text]"/>
      <dgm:spPr/>
      <dgm:t>
        <a:bodyPr/>
        <a:lstStyle/>
        <a:p>
          <a:r>
            <a:rPr lang="en-US" dirty="0"/>
            <a:t>Fun fact: CSS is short for Cascading Style Sheet </a:t>
          </a:r>
        </a:p>
      </dgm:t>
    </dgm:pt>
    <dgm:pt modelId="{9243D226-6916-E842-BC16-960D1E763DFF}" type="parTrans" cxnId="{ECA66041-53C7-014E-A782-537831AACC1D}">
      <dgm:prSet/>
      <dgm:spPr/>
      <dgm:t>
        <a:bodyPr/>
        <a:lstStyle/>
        <a:p>
          <a:endParaRPr lang="en-US"/>
        </a:p>
      </dgm:t>
    </dgm:pt>
    <dgm:pt modelId="{8B6128CB-AC82-2C45-B105-35FE1E8E8DAE}" type="sibTrans" cxnId="{ECA66041-53C7-014E-A782-537831AACC1D}">
      <dgm:prSet/>
      <dgm:spPr/>
      <dgm:t>
        <a:bodyPr/>
        <a:lstStyle/>
        <a:p>
          <a:endParaRPr lang="en-US"/>
        </a:p>
      </dgm:t>
    </dgm:pt>
    <dgm:pt modelId="{0752AB62-B018-4C2C-8F9A-35081166EAC9}">
      <dgm:prSet phldrT="[Text]"/>
      <dgm:spPr/>
      <dgm:t>
        <a:bodyPr/>
        <a:lstStyle/>
        <a:p>
          <a:r>
            <a:rPr lang="en-US" dirty="0"/>
            <a:t>Fun fact: JavaScript is officially managed by the Mozilla Foundation.  It is based on a language specification defined by the ECMA International organization.</a:t>
          </a:r>
        </a:p>
      </dgm:t>
    </dgm:pt>
    <dgm:pt modelId="{E957DAE5-847C-4ECE-A173-AD2CE16461FA}" type="parTrans" cxnId="{8C505294-B0E6-4A70-AC73-E3D48A0ADFA4}">
      <dgm:prSet/>
      <dgm:spPr/>
      <dgm:t>
        <a:bodyPr/>
        <a:lstStyle/>
        <a:p>
          <a:endParaRPr lang="en-US"/>
        </a:p>
      </dgm:t>
    </dgm:pt>
    <dgm:pt modelId="{62F001EB-309F-47AA-A77C-EF4FD5500170}" type="sibTrans" cxnId="{8C505294-B0E6-4A70-AC73-E3D48A0ADFA4}">
      <dgm:prSet/>
      <dgm:spPr/>
      <dgm:t>
        <a:bodyPr/>
        <a:lstStyle/>
        <a:p>
          <a:endParaRPr lang="en-US"/>
        </a:p>
      </dgm:t>
    </dgm:pt>
    <dgm:pt modelId="{39A2F462-499C-B74E-94E0-146E0266B4EC}" type="pres">
      <dgm:prSet presAssocID="{8E2982F0-45A6-7645-944D-61F6B801D79D}" presName="Name0" presStyleCnt="0">
        <dgm:presLayoutVars>
          <dgm:dir/>
          <dgm:animLvl val="lvl"/>
          <dgm:resizeHandles val="exact"/>
        </dgm:presLayoutVars>
      </dgm:prSet>
      <dgm:spPr/>
    </dgm:pt>
    <dgm:pt modelId="{019FC0C5-9896-C44D-B1AD-3A340056FE96}" type="pres">
      <dgm:prSet presAssocID="{BDD00195-9935-8440-8CF3-A31DAD4497D1}" presName="linNode" presStyleCnt="0"/>
      <dgm:spPr/>
    </dgm:pt>
    <dgm:pt modelId="{D874C453-2A2F-EB48-AF5F-104F9E464FD9}" type="pres">
      <dgm:prSet presAssocID="{BDD00195-9935-8440-8CF3-A31DAD4497D1}" presName="parentText" presStyleLbl="node1" presStyleIdx="0" presStyleCnt="3" custScaleX="127527">
        <dgm:presLayoutVars>
          <dgm:chMax val="1"/>
          <dgm:bulletEnabled val="1"/>
        </dgm:presLayoutVars>
      </dgm:prSet>
      <dgm:spPr/>
    </dgm:pt>
    <dgm:pt modelId="{4812FB1A-4C79-004C-809F-919C2631A8EA}" type="pres">
      <dgm:prSet presAssocID="{BDD00195-9935-8440-8CF3-A31DAD4497D1}" presName="descendantText" presStyleLbl="alignAccFollowNode1" presStyleIdx="0" presStyleCnt="3" custScaleX="304098">
        <dgm:presLayoutVars>
          <dgm:bulletEnabled val="1"/>
        </dgm:presLayoutVars>
      </dgm:prSet>
      <dgm:spPr/>
    </dgm:pt>
    <dgm:pt modelId="{4058A7DA-1EB5-C349-98F5-DF4D232E2865}" type="pres">
      <dgm:prSet presAssocID="{6704FF5E-091E-E046-BD2C-F48215A71270}" presName="sp" presStyleCnt="0"/>
      <dgm:spPr/>
    </dgm:pt>
    <dgm:pt modelId="{CCCC6F42-E204-ED46-AFC9-933C0D707960}" type="pres">
      <dgm:prSet presAssocID="{7C53E345-484A-F544-BAAD-35ABFBEA5398}" presName="linNode" presStyleCnt="0"/>
      <dgm:spPr/>
    </dgm:pt>
    <dgm:pt modelId="{97818CAB-427A-6C41-AB05-230C911FBF51}" type="pres">
      <dgm:prSet presAssocID="{7C53E345-484A-F544-BAAD-35ABFBEA5398}" presName="parentText" presStyleLbl="node1" presStyleIdx="1" presStyleCnt="3" custScaleX="55567">
        <dgm:presLayoutVars>
          <dgm:chMax val="1"/>
          <dgm:bulletEnabled val="1"/>
        </dgm:presLayoutVars>
      </dgm:prSet>
      <dgm:spPr/>
    </dgm:pt>
    <dgm:pt modelId="{B9A6177F-328E-3B44-ACE8-5C65416B5262}" type="pres">
      <dgm:prSet presAssocID="{7C53E345-484A-F544-BAAD-35ABFBEA5398}" presName="descendantText" presStyleLbl="alignAccFollowNode1" presStyleIdx="1" presStyleCnt="3" custScaleX="127128">
        <dgm:presLayoutVars>
          <dgm:bulletEnabled val="1"/>
        </dgm:presLayoutVars>
      </dgm:prSet>
      <dgm:spPr/>
    </dgm:pt>
    <dgm:pt modelId="{D8CD7AEA-FCF3-5249-A7A9-AE694E1ED7F6}" type="pres">
      <dgm:prSet presAssocID="{A1AF9E41-0940-1244-BDB5-4E23F66FE930}" presName="sp" presStyleCnt="0"/>
      <dgm:spPr/>
    </dgm:pt>
    <dgm:pt modelId="{3E4552B6-0884-E644-962B-48012E468566}" type="pres">
      <dgm:prSet presAssocID="{B982409B-BB6A-F94C-BC55-CC76A0446B4C}" presName="linNode" presStyleCnt="0"/>
      <dgm:spPr/>
    </dgm:pt>
    <dgm:pt modelId="{7FD92BFD-A344-BA4B-803A-E908C19C6745}" type="pres">
      <dgm:prSet presAssocID="{B982409B-BB6A-F94C-BC55-CC76A0446B4C}" presName="parentText" presStyleLbl="node1" presStyleIdx="2" presStyleCnt="3" custScaleX="59951">
        <dgm:presLayoutVars>
          <dgm:chMax val="1"/>
          <dgm:bulletEnabled val="1"/>
        </dgm:presLayoutVars>
      </dgm:prSet>
      <dgm:spPr/>
    </dgm:pt>
    <dgm:pt modelId="{841D128E-3258-FC4F-9C79-6BF21121DDC3}" type="pres">
      <dgm:prSet presAssocID="{B982409B-BB6A-F94C-BC55-CC76A0446B4C}" presName="descendantText" presStyleLbl="alignAccFollowNode1" presStyleIdx="2" presStyleCnt="3" custScaleX="136829" custScaleY="124575">
        <dgm:presLayoutVars>
          <dgm:bulletEnabled val="1"/>
        </dgm:presLayoutVars>
      </dgm:prSet>
      <dgm:spPr/>
    </dgm:pt>
  </dgm:ptLst>
  <dgm:cxnLst>
    <dgm:cxn modelId="{23645004-AAB9-D944-92E4-B2C87A9E17E6}" srcId="{B982409B-BB6A-F94C-BC55-CC76A0446B4C}" destId="{5D34B6FD-79D6-FE4F-A778-88D94CE8169E}" srcOrd="0" destOrd="0" parTransId="{7BC808B9-2A7A-DF42-831B-5DDBF9FED0F9}" sibTransId="{58064FBD-CFD4-2F4B-A459-4A8E69D438C5}"/>
    <dgm:cxn modelId="{CB676711-98AC-4F44-96FF-F60BEE01BEB4}" srcId="{BDD00195-9935-8440-8CF3-A31DAD4497D1}" destId="{C846A543-E40F-8948-9546-6360DDDF0A0D}" srcOrd="0" destOrd="0" parTransId="{A559EDF3-9374-F545-99EB-34B203294E7D}" sibTransId="{6667267D-FCE6-194B-86E5-ECEA35EAB820}"/>
    <dgm:cxn modelId="{E1571319-E757-6A42-9E15-5F54FAAE29C9}" type="presOf" srcId="{8E2982F0-45A6-7645-944D-61F6B801D79D}" destId="{39A2F462-499C-B74E-94E0-146E0266B4EC}" srcOrd="0" destOrd="0" presId="urn:microsoft.com/office/officeart/2005/8/layout/vList5"/>
    <dgm:cxn modelId="{6E3B3021-B19C-2347-B73B-2B785365C895}" srcId="{7C53E345-484A-F544-BAAD-35ABFBEA5398}" destId="{CF0C268A-AFBA-724A-B946-18CC06ED240C}" srcOrd="0" destOrd="0" parTransId="{6594F62A-7799-D94B-8E2F-D092E08B6674}" sibTransId="{1958E0A4-F94E-DA42-8806-7C91F792AB9C}"/>
    <dgm:cxn modelId="{8E101627-80B9-4D7A-BB4F-5C643D1C92E5}" type="presOf" srcId="{0752AB62-B018-4C2C-8F9A-35081166EAC9}" destId="{841D128E-3258-FC4F-9C79-6BF21121DDC3}" srcOrd="0" destOrd="1" presId="urn:microsoft.com/office/officeart/2005/8/layout/vList5"/>
    <dgm:cxn modelId="{C5B9FB27-50B3-4A45-972B-F5BE27E7E8DB}" type="presOf" srcId="{02FE401A-03DC-8649-99B4-EC204C0C4C36}" destId="{4812FB1A-4C79-004C-809F-919C2631A8EA}" srcOrd="0" destOrd="2" presId="urn:microsoft.com/office/officeart/2005/8/layout/vList5"/>
    <dgm:cxn modelId="{3B8B6430-14FD-0E49-8DCE-59818ACCD711}" type="presOf" srcId="{5D34B6FD-79D6-FE4F-A778-88D94CE8169E}" destId="{841D128E-3258-FC4F-9C79-6BF21121DDC3}" srcOrd="0" destOrd="0" presId="urn:microsoft.com/office/officeart/2005/8/layout/vList5"/>
    <dgm:cxn modelId="{2AE7623A-B802-B147-9E96-BCB8108A2BC0}" srcId="{BDD00195-9935-8440-8CF3-A31DAD4497D1}" destId="{088D15B6-6F9A-4B4B-B562-311ADF485CCA}" srcOrd="1" destOrd="0" parTransId="{5D53BB91-7E00-F944-853A-6ED84E2956F7}" sibTransId="{4CFD5E0C-D9B1-AE47-A50D-BC571C26ECA3}"/>
    <dgm:cxn modelId="{D709E63C-C7D1-2F46-95E7-0611CA9F561C}" srcId="{8E2982F0-45A6-7645-944D-61F6B801D79D}" destId="{7C53E345-484A-F544-BAAD-35ABFBEA5398}" srcOrd="1" destOrd="0" parTransId="{BBFD649E-D83D-0E48-A1FF-BA494DBA0D3E}" sibTransId="{A1AF9E41-0940-1244-BDB5-4E23F66FE930}"/>
    <dgm:cxn modelId="{ECA66041-53C7-014E-A782-537831AACC1D}" srcId="{7C53E345-484A-F544-BAAD-35ABFBEA5398}" destId="{88349CFB-D868-2D42-8C75-88EECB4A6A15}" srcOrd="2" destOrd="0" parTransId="{9243D226-6916-E842-BC16-960D1E763DFF}" sibTransId="{8B6128CB-AC82-2C45-B105-35FE1E8E8DAE}"/>
    <dgm:cxn modelId="{93E8A153-963A-1143-9B29-BD5D0020CDAD}" type="presOf" srcId="{7C53E345-484A-F544-BAAD-35ABFBEA5398}" destId="{97818CAB-427A-6C41-AB05-230C911FBF51}" srcOrd="0" destOrd="0" presId="urn:microsoft.com/office/officeart/2005/8/layout/vList5"/>
    <dgm:cxn modelId="{05703D86-4C40-204C-B548-62DB816E14A3}" type="presOf" srcId="{C846A543-E40F-8948-9546-6360DDDF0A0D}" destId="{4812FB1A-4C79-004C-809F-919C2631A8EA}" srcOrd="0" destOrd="0" presId="urn:microsoft.com/office/officeart/2005/8/layout/vList5"/>
    <dgm:cxn modelId="{F353B589-CECB-8145-A634-1978B911B2BD}" type="presOf" srcId="{B982409B-BB6A-F94C-BC55-CC76A0446B4C}" destId="{7FD92BFD-A344-BA4B-803A-E908C19C6745}" srcOrd="0" destOrd="0" presId="urn:microsoft.com/office/officeart/2005/8/layout/vList5"/>
    <dgm:cxn modelId="{599F318A-6336-024F-9AFB-D910F1409EA7}" type="presOf" srcId="{F55AF334-DC4A-F748-B3E5-781627EF04CA}" destId="{B9A6177F-328E-3B44-ACE8-5C65416B5262}" srcOrd="0" destOrd="1" presId="urn:microsoft.com/office/officeart/2005/8/layout/vList5"/>
    <dgm:cxn modelId="{8C505294-B0E6-4A70-AC73-E3D48A0ADFA4}" srcId="{B982409B-BB6A-F94C-BC55-CC76A0446B4C}" destId="{0752AB62-B018-4C2C-8F9A-35081166EAC9}" srcOrd="1" destOrd="0" parTransId="{E957DAE5-847C-4ECE-A173-AD2CE16461FA}" sibTransId="{62F001EB-309F-47AA-A77C-EF4FD5500170}"/>
    <dgm:cxn modelId="{BDF12CA7-3688-E64C-9D61-89A0A20B2AD2}" type="presOf" srcId="{88349CFB-D868-2D42-8C75-88EECB4A6A15}" destId="{B9A6177F-328E-3B44-ACE8-5C65416B5262}" srcOrd="0" destOrd="2" presId="urn:microsoft.com/office/officeart/2005/8/layout/vList5"/>
    <dgm:cxn modelId="{D20DBDAA-0187-074E-AEA3-5DD59B47A8D9}" srcId="{8E2982F0-45A6-7645-944D-61F6B801D79D}" destId="{B982409B-BB6A-F94C-BC55-CC76A0446B4C}" srcOrd="2" destOrd="0" parTransId="{C76D5CEB-019C-0140-A7A6-7E90989F872D}" sibTransId="{EE797096-4789-4A4F-97E0-04634E192A1B}"/>
    <dgm:cxn modelId="{7BB9CCAA-1167-2E4A-9F33-65E90C92F98D}" srcId="{BDD00195-9935-8440-8CF3-A31DAD4497D1}" destId="{02FE401A-03DC-8649-99B4-EC204C0C4C36}" srcOrd="2" destOrd="0" parTransId="{BC0BDDA3-B926-D641-AE90-C40AF5CBC41E}" sibTransId="{CDE657B1-12C8-0948-998D-F7DF88B7FCAD}"/>
    <dgm:cxn modelId="{FEBB3AAF-8695-B348-AEEC-FAF36BE9C46D}" type="presOf" srcId="{BDD00195-9935-8440-8CF3-A31DAD4497D1}" destId="{D874C453-2A2F-EB48-AF5F-104F9E464FD9}" srcOrd="0" destOrd="0" presId="urn:microsoft.com/office/officeart/2005/8/layout/vList5"/>
    <dgm:cxn modelId="{9C05BDE0-272D-F645-81A4-874374C969E2}" srcId="{8E2982F0-45A6-7645-944D-61F6B801D79D}" destId="{BDD00195-9935-8440-8CF3-A31DAD4497D1}" srcOrd="0" destOrd="0" parTransId="{27F1FCB7-E54E-B142-ABCB-3990B4E99E18}" sibTransId="{6704FF5E-091E-E046-BD2C-F48215A71270}"/>
    <dgm:cxn modelId="{E91B14E3-AF6E-B040-960E-C86D91E53F75}" srcId="{7C53E345-484A-F544-BAAD-35ABFBEA5398}" destId="{F55AF334-DC4A-F748-B3E5-781627EF04CA}" srcOrd="1" destOrd="0" parTransId="{88C7D8DF-F10B-4946-9F93-13F500C7CA09}" sibTransId="{85D830BF-DD5F-E441-A938-D35349C37944}"/>
    <dgm:cxn modelId="{7FD6CDE3-7842-CA4E-9D87-E6B19FF3DDEF}" type="presOf" srcId="{088D15B6-6F9A-4B4B-B562-311ADF485CCA}" destId="{4812FB1A-4C79-004C-809F-919C2631A8EA}" srcOrd="0" destOrd="1" presId="urn:microsoft.com/office/officeart/2005/8/layout/vList5"/>
    <dgm:cxn modelId="{FF069BE4-10C3-D94B-B41C-CA2D15785224}" type="presOf" srcId="{CF0C268A-AFBA-724A-B946-18CC06ED240C}" destId="{B9A6177F-328E-3B44-ACE8-5C65416B5262}" srcOrd="0" destOrd="0" presId="urn:microsoft.com/office/officeart/2005/8/layout/vList5"/>
    <dgm:cxn modelId="{3EF72549-67D3-8341-96AB-D6F128D3CAE0}" type="presParOf" srcId="{39A2F462-499C-B74E-94E0-146E0266B4EC}" destId="{019FC0C5-9896-C44D-B1AD-3A340056FE96}" srcOrd="0" destOrd="0" presId="urn:microsoft.com/office/officeart/2005/8/layout/vList5"/>
    <dgm:cxn modelId="{ABA1BF24-6939-6941-B3D2-7449D750C52B}" type="presParOf" srcId="{019FC0C5-9896-C44D-B1AD-3A340056FE96}" destId="{D874C453-2A2F-EB48-AF5F-104F9E464FD9}" srcOrd="0" destOrd="0" presId="urn:microsoft.com/office/officeart/2005/8/layout/vList5"/>
    <dgm:cxn modelId="{70D6698F-3482-BB4E-ADF1-9B648474EE1C}" type="presParOf" srcId="{019FC0C5-9896-C44D-B1AD-3A340056FE96}" destId="{4812FB1A-4C79-004C-809F-919C2631A8EA}" srcOrd="1" destOrd="0" presId="urn:microsoft.com/office/officeart/2005/8/layout/vList5"/>
    <dgm:cxn modelId="{3105AF9C-4369-6548-8FC8-992EF6DBEE39}" type="presParOf" srcId="{39A2F462-499C-B74E-94E0-146E0266B4EC}" destId="{4058A7DA-1EB5-C349-98F5-DF4D232E2865}" srcOrd="1" destOrd="0" presId="urn:microsoft.com/office/officeart/2005/8/layout/vList5"/>
    <dgm:cxn modelId="{F51AEB8F-6140-4F49-AE41-16C2CC26999B}" type="presParOf" srcId="{39A2F462-499C-B74E-94E0-146E0266B4EC}" destId="{CCCC6F42-E204-ED46-AFC9-933C0D707960}" srcOrd="2" destOrd="0" presId="urn:microsoft.com/office/officeart/2005/8/layout/vList5"/>
    <dgm:cxn modelId="{3DDFBCBC-4E5B-BA4B-8A1A-D090B8853FA9}" type="presParOf" srcId="{CCCC6F42-E204-ED46-AFC9-933C0D707960}" destId="{97818CAB-427A-6C41-AB05-230C911FBF51}" srcOrd="0" destOrd="0" presId="urn:microsoft.com/office/officeart/2005/8/layout/vList5"/>
    <dgm:cxn modelId="{19C06AAF-251B-374A-ACEE-D03ECB0A65F6}" type="presParOf" srcId="{CCCC6F42-E204-ED46-AFC9-933C0D707960}" destId="{B9A6177F-328E-3B44-ACE8-5C65416B5262}" srcOrd="1" destOrd="0" presId="urn:microsoft.com/office/officeart/2005/8/layout/vList5"/>
    <dgm:cxn modelId="{4F4A0677-4854-764D-A03E-03CEFFEC3F49}" type="presParOf" srcId="{39A2F462-499C-B74E-94E0-146E0266B4EC}" destId="{D8CD7AEA-FCF3-5249-A7A9-AE694E1ED7F6}" srcOrd="3" destOrd="0" presId="urn:microsoft.com/office/officeart/2005/8/layout/vList5"/>
    <dgm:cxn modelId="{7ABEEC5E-57B4-8440-9485-325A3990AAAB}" type="presParOf" srcId="{39A2F462-499C-B74E-94E0-146E0266B4EC}" destId="{3E4552B6-0884-E644-962B-48012E468566}" srcOrd="4" destOrd="0" presId="urn:microsoft.com/office/officeart/2005/8/layout/vList5"/>
    <dgm:cxn modelId="{03E93F93-920C-7246-895E-AA55E11F8088}" type="presParOf" srcId="{3E4552B6-0884-E644-962B-48012E468566}" destId="{7FD92BFD-A344-BA4B-803A-E908C19C6745}" srcOrd="0" destOrd="0" presId="urn:microsoft.com/office/officeart/2005/8/layout/vList5"/>
    <dgm:cxn modelId="{1C4BEF3C-5775-B040-9EE9-FFBCA7E77197}" type="presParOf" srcId="{3E4552B6-0884-E644-962B-48012E468566}" destId="{841D128E-3258-FC4F-9C79-6BF21121DD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1600" b="1" i="0" baseline="0" dirty="0"/>
            <a:t>HTML</a:t>
          </a:r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1600" b="1" dirty="0"/>
            <a:t>CSS</a:t>
          </a:r>
          <a:endParaRPr lang="en-US" sz="1400" b="1" dirty="0"/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1800" b="1" i="0" baseline="0" dirty="0"/>
            <a:t>HTML</a:t>
          </a:r>
          <a:endParaRPr lang="en-US" sz="16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1800" b="1" dirty="0"/>
            <a:t>CSS</a:t>
          </a:r>
          <a:endParaRPr lang="en-US" sz="1400" b="1" dirty="0"/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880574" y="29984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HTML</a:t>
          </a:r>
        </a:p>
      </dsp:txBody>
      <dsp:txXfrm>
        <a:off x="1072474" y="281853"/>
        <a:ext cx="1055450" cy="647663"/>
      </dsp:txXfrm>
    </dsp:sp>
    <dsp:sp modelId="{1D6DDEB6-4CEE-4C4D-AB33-2EE7C1FF8E3A}">
      <dsp:nvSpPr>
        <dsp:cNvPr id="0" name=""/>
        <dsp:cNvSpPr/>
      </dsp:nvSpPr>
      <dsp:spPr>
        <a:xfrm>
          <a:off x="1399904" y="929516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CSS</a:t>
          </a:r>
        </a:p>
      </dsp:txBody>
      <dsp:txXfrm>
        <a:off x="1840075" y="1301322"/>
        <a:ext cx="863550" cy="791588"/>
      </dsp:txXfrm>
    </dsp:sp>
    <dsp:sp modelId="{86A42F4D-294E-2443-92C1-66D4D144A63F}">
      <dsp:nvSpPr>
        <dsp:cNvPr id="0" name=""/>
        <dsp:cNvSpPr/>
      </dsp:nvSpPr>
      <dsp:spPr>
        <a:xfrm>
          <a:off x="361244" y="929516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JavaScript</a:t>
          </a:r>
        </a:p>
      </dsp:txBody>
      <dsp:txXfrm>
        <a:off x="496774" y="1301322"/>
        <a:ext cx="863550" cy="791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2FB1A-4C79-004C-809F-919C2631A8EA}">
      <dsp:nvSpPr>
        <dsp:cNvPr id="0" name=""/>
        <dsp:cNvSpPr/>
      </dsp:nvSpPr>
      <dsp:spPr>
        <a:xfrm rot="5400000">
          <a:off x="4819369" y="-3046472"/>
          <a:ext cx="792627" cy="70867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HTML provides us with the structure of a document.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HTML structure should convey some meaning, like the outline to term paper.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Fun fact: HTML is short for: </a:t>
          </a:r>
          <a:r>
            <a:rPr lang="en-US" sz="1500" kern="1200" dirty="0" err="1"/>
            <a:t>HyperText</a:t>
          </a:r>
          <a:r>
            <a:rPr lang="en-US" sz="1500" kern="1200" dirty="0"/>
            <a:t> Markup Language</a:t>
          </a:r>
        </a:p>
      </dsp:txBody>
      <dsp:txXfrm rot="-5400000">
        <a:off x="1672318" y="139272"/>
        <a:ext cx="7048038" cy="715241"/>
      </dsp:txXfrm>
    </dsp:sp>
    <dsp:sp modelId="{D874C453-2A2F-EB48-AF5F-104F9E464FD9}">
      <dsp:nvSpPr>
        <dsp:cNvPr id="0" name=""/>
        <dsp:cNvSpPr/>
      </dsp:nvSpPr>
      <dsp:spPr>
        <a:xfrm>
          <a:off x="623" y="1501"/>
          <a:ext cx="1671695" cy="99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HTML</a:t>
          </a:r>
        </a:p>
      </dsp:txBody>
      <dsp:txXfrm>
        <a:off x="48989" y="49867"/>
        <a:ext cx="1574963" cy="894052"/>
      </dsp:txXfrm>
    </dsp:sp>
    <dsp:sp modelId="{B9A6177F-328E-3B44-ACE8-5C65416B5262}">
      <dsp:nvSpPr>
        <dsp:cNvPr id="0" name=""/>
        <dsp:cNvSpPr/>
      </dsp:nvSpPr>
      <dsp:spPr>
        <a:xfrm rot="5400000">
          <a:off x="4849437" y="-1978916"/>
          <a:ext cx="792627" cy="70322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CSS is used to control the visual appearance (or </a:t>
          </a:r>
          <a:r>
            <a:rPr lang="en-US" sz="1500" b="1" kern="1200" dirty="0"/>
            <a:t>style</a:t>
          </a:r>
          <a:r>
            <a:rPr lang="en-US" sz="1500" kern="1200" dirty="0"/>
            <a:t>) of the HTML document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CSS is analogous to how your term paper </a:t>
          </a:r>
          <a:r>
            <a:rPr lang="en-US" sz="1500" b="1" kern="1200" dirty="0"/>
            <a:t>looks.</a:t>
          </a:r>
          <a:r>
            <a:rPr lang="en-US" sz="1500" b="0" kern="1200" dirty="0"/>
            <a:t>  (Choice of font, margins, etc.)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Fun fact: CSS is short for Cascading Style Sheet </a:t>
          </a:r>
        </a:p>
      </dsp:txBody>
      <dsp:txXfrm rot="-5400000">
        <a:off x="1729617" y="1179597"/>
        <a:ext cx="6993575" cy="715241"/>
      </dsp:txXfrm>
    </dsp:sp>
    <dsp:sp modelId="{97818CAB-427A-6C41-AB05-230C911FBF51}">
      <dsp:nvSpPr>
        <dsp:cNvPr id="0" name=""/>
        <dsp:cNvSpPr/>
      </dsp:nvSpPr>
      <dsp:spPr>
        <a:xfrm>
          <a:off x="623" y="1041825"/>
          <a:ext cx="1728994" cy="99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CSS</a:t>
          </a:r>
        </a:p>
      </dsp:txBody>
      <dsp:txXfrm>
        <a:off x="48989" y="1090191"/>
        <a:ext cx="1632262" cy="894052"/>
      </dsp:txXfrm>
    </dsp:sp>
    <dsp:sp modelId="{841D128E-3258-FC4F-9C79-6BF21121DDC3}">
      <dsp:nvSpPr>
        <dsp:cNvPr id="0" name=""/>
        <dsp:cNvSpPr/>
      </dsp:nvSpPr>
      <dsp:spPr>
        <a:xfrm rot="5400000">
          <a:off x="4754004" y="-937122"/>
          <a:ext cx="987416" cy="7029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JavaScript is is used to manipulate the HTML document in response to one or more events.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Fun fact: JavaScript is officially managed by the Mozilla Foundation.  It is based on a language specification defined by the ECMA International organization.</a:t>
          </a:r>
        </a:p>
      </dsp:txBody>
      <dsp:txXfrm rot="-5400000">
        <a:off x="1733048" y="2132036"/>
        <a:ext cx="6981126" cy="891012"/>
      </dsp:txXfrm>
    </dsp:sp>
    <dsp:sp modelId="{7FD92BFD-A344-BA4B-803A-E908C19C6745}">
      <dsp:nvSpPr>
        <dsp:cNvPr id="0" name=""/>
        <dsp:cNvSpPr/>
      </dsp:nvSpPr>
      <dsp:spPr>
        <a:xfrm>
          <a:off x="623" y="2082149"/>
          <a:ext cx="1732425" cy="99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JavaScript</a:t>
          </a:r>
        </a:p>
      </dsp:txBody>
      <dsp:txXfrm>
        <a:off x="48989" y="2130515"/>
        <a:ext cx="1635693" cy="894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880574" y="29984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HTML</a:t>
          </a:r>
        </a:p>
      </dsp:txBody>
      <dsp:txXfrm>
        <a:off x="1072474" y="281853"/>
        <a:ext cx="1055450" cy="647663"/>
      </dsp:txXfrm>
    </dsp:sp>
    <dsp:sp modelId="{1D6DDEB6-4CEE-4C4D-AB33-2EE7C1FF8E3A}">
      <dsp:nvSpPr>
        <dsp:cNvPr id="0" name=""/>
        <dsp:cNvSpPr/>
      </dsp:nvSpPr>
      <dsp:spPr>
        <a:xfrm>
          <a:off x="1399904" y="929516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CSS</a:t>
          </a:r>
          <a:endParaRPr lang="en-US" sz="1400" b="1" kern="1200" dirty="0"/>
        </a:p>
      </dsp:txBody>
      <dsp:txXfrm>
        <a:off x="1840075" y="1301322"/>
        <a:ext cx="863550" cy="791588"/>
      </dsp:txXfrm>
    </dsp:sp>
    <dsp:sp modelId="{86A42F4D-294E-2443-92C1-66D4D144A63F}">
      <dsp:nvSpPr>
        <dsp:cNvPr id="0" name=""/>
        <dsp:cNvSpPr/>
      </dsp:nvSpPr>
      <dsp:spPr>
        <a:xfrm>
          <a:off x="361244" y="929516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JavaScript</a:t>
          </a:r>
        </a:p>
      </dsp:txBody>
      <dsp:txXfrm>
        <a:off x="496774" y="1301322"/>
        <a:ext cx="863550" cy="791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880574" y="29984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HTML</a:t>
          </a:r>
          <a:endParaRPr lang="en-US" sz="1600" b="1" i="0" kern="1200" baseline="0" dirty="0"/>
        </a:p>
      </dsp:txBody>
      <dsp:txXfrm>
        <a:off x="1072474" y="281853"/>
        <a:ext cx="1055450" cy="647663"/>
      </dsp:txXfrm>
    </dsp:sp>
    <dsp:sp modelId="{1D6DDEB6-4CEE-4C4D-AB33-2EE7C1FF8E3A}">
      <dsp:nvSpPr>
        <dsp:cNvPr id="0" name=""/>
        <dsp:cNvSpPr/>
      </dsp:nvSpPr>
      <dsp:spPr>
        <a:xfrm>
          <a:off x="1399904" y="929516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CSS</a:t>
          </a:r>
          <a:endParaRPr lang="en-US" sz="1400" b="1" kern="1200" dirty="0"/>
        </a:p>
      </dsp:txBody>
      <dsp:txXfrm>
        <a:off x="1840075" y="1301322"/>
        <a:ext cx="863550" cy="791588"/>
      </dsp:txXfrm>
    </dsp:sp>
    <dsp:sp modelId="{86A42F4D-294E-2443-92C1-66D4D144A63F}">
      <dsp:nvSpPr>
        <dsp:cNvPr id="0" name=""/>
        <dsp:cNvSpPr/>
      </dsp:nvSpPr>
      <dsp:spPr>
        <a:xfrm>
          <a:off x="361244" y="929516"/>
          <a:ext cx="1439251" cy="1439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JavaScript</a:t>
          </a:r>
        </a:p>
      </dsp:txBody>
      <dsp:txXfrm>
        <a:off x="496774" y="1301322"/>
        <a:ext cx="863550" cy="791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9C55F18-4700-43F3-8C58-4A8FDEDC76D7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B9AD57-CD80-4BFC-9748-5FB960A3A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9A64E0-28A4-44DE-AD1E-7AFA056F5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4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643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</a:t>
            </a:r>
            <a:r>
              <a:rPr lang="en-US" dirty="0" err="1"/>
              <a:t>legos</a:t>
            </a:r>
            <a:endParaRPr lang="en-US" dirty="0"/>
          </a:p>
          <a:p>
            <a:endParaRPr lang="en-US" dirty="0"/>
          </a:p>
          <a:p>
            <a:r>
              <a:rPr lang="en-US" dirty="0"/>
              <a:t>Legos are easy!</a:t>
            </a:r>
          </a:p>
          <a:p>
            <a:endParaRPr lang="en-US" dirty="0"/>
          </a:p>
          <a:p>
            <a:r>
              <a:rPr lang="en-US" dirty="0"/>
              <a:t>I could spend the whole</a:t>
            </a:r>
            <a:r>
              <a:rPr lang="en-US" baseline="0" dirty="0"/>
              <a:t> class talking about fine detail – this is a 2x6 brick, and this is a 2x2 brick, and this is a specialty brick.</a:t>
            </a:r>
          </a:p>
          <a:p>
            <a:endParaRPr lang="en-US" baseline="0" dirty="0"/>
          </a:p>
          <a:p>
            <a:r>
              <a:rPr lang="en-US" baseline="0" dirty="0"/>
              <a:t>Or, I could focus exclusively on the finished product – and present something that was overly complex, and ultimately not very useful.</a:t>
            </a:r>
          </a:p>
          <a:p>
            <a:endParaRPr lang="en-US" baseline="0" dirty="0"/>
          </a:p>
          <a:p>
            <a:r>
              <a:rPr lang="en-US" baseline="0" dirty="0"/>
              <a:t>Talk about the red brick – perspective that comes from building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73741-1A39-4A2F-9FBA-C9F45A20BFF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00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</a:t>
            </a:r>
            <a:r>
              <a:rPr lang="en-US" dirty="0" err="1"/>
              <a:t>legos</a:t>
            </a:r>
            <a:endParaRPr lang="en-US" dirty="0"/>
          </a:p>
          <a:p>
            <a:endParaRPr lang="en-US" dirty="0"/>
          </a:p>
          <a:p>
            <a:r>
              <a:rPr lang="en-US" dirty="0"/>
              <a:t>Legos are easy!</a:t>
            </a:r>
          </a:p>
          <a:p>
            <a:endParaRPr lang="en-US" dirty="0"/>
          </a:p>
          <a:p>
            <a:r>
              <a:rPr lang="en-US" dirty="0"/>
              <a:t>I could spend the whole</a:t>
            </a:r>
            <a:r>
              <a:rPr lang="en-US" baseline="0" dirty="0"/>
              <a:t> class talking about fine detail – this is a 2x6 brick, and this is a 2x2 brick, and this is a specialty brick.</a:t>
            </a:r>
          </a:p>
          <a:p>
            <a:endParaRPr lang="en-US" baseline="0" dirty="0"/>
          </a:p>
          <a:p>
            <a:r>
              <a:rPr lang="en-US" baseline="0" dirty="0"/>
              <a:t>Or, I could focus exclusively on the finished product – and present something that was overly complex, and ultimately not very useful.</a:t>
            </a:r>
          </a:p>
          <a:p>
            <a:endParaRPr lang="en-US" baseline="0" dirty="0"/>
          </a:p>
          <a:p>
            <a:r>
              <a:rPr lang="en-US" baseline="0" dirty="0"/>
              <a:t>Talk about the red brick – perspective that comes from building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73741-1A39-4A2F-9FBA-C9F45A20BFF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9CE16D7F-E021-4E83-8A0E-A7B16ADD1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67600" y="6324600"/>
            <a:ext cx="1371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1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34BFC489-BE6A-4BA8-9A77-07F98F1C1739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43000"/>
            <a:ext cx="9144000" cy="1749425"/>
          </a:xfrm>
          <a:solidFill>
            <a:srgbClr val="9C1831"/>
          </a:solidFill>
        </p:spPr>
        <p:txBody>
          <a:bodyPr>
            <a:normAutofit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</a:rPr>
              <a:t>Introduction to </a:t>
            </a:r>
            <a:r>
              <a:rPr lang="en-US" sz="3200" dirty="0">
                <a:solidFill>
                  <a:schemeClr val="bg1"/>
                </a:solidFill>
              </a:rPr>
              <a:t>MIS2402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MIS2402</a:t>
            </a:r>
          </a:p>
          <a:p>
            <a:pPr algn="ctr" eaLnBrk="1" hangingPunct="1"/>
            <a:r>
              <a:rPr lang="en-US" sz="1800" dirty="0"/>
              <a:t>Taha Havakhor</a:t>
            </a:r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7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3340-AE51-7D4E-9380-65D334C1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response?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A1FD4B-1BC0-7A42-A1A1-DFDD7B25B733}"/>
              </a:ext>
            </a:extLst>
          </p:cNvPr>
          <p:cNvSpPr txBox="1">
            <a:spLocks/>
          </p:cNvSpPr>
          <p:nvPr/>
        </p:nvSpPr>
        <p:spPr bwMode="auto">
          <a:xfrm>
            <a:off x="533400" y="4945849"/>
            <a:ext cx="792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Each language is interpreted by the browser and each language has a job to do.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B758AF-F2C5-A14A-A5A0-020B407CCB93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07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A successful response will return </a:t>
            </a:r>
            <a:r>
              <a:rPr lang="en-US" i="1" kern="0" dirty="0"/>
              <a:t>at least one </a:t>
            </a:r>
            <a:r>
              <a:rPr lang="en-US" kern="0" dirty="0"/>
              <a:t>text file.  (Really, usually more than one… but let’s start here!)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C3FEE7A-6EF4-7B46-85BF-35B738A41D00}"/>
              </a:ext>
            </a:extLst>
          </p:cNvPr>
          <p:cNvGraphicFramePr/>
          <p:nvPr/>
        </p:nvGraphicFramePr>
        <p:xfrm>
          <a:off x="609600" y="2255515"/>
          <a:ext cx="3200400" cy="239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9E24D69B-DBF3-AD44-8F5E-16793110FCBC}"/>
              </a:ext>
            </a:extLst>
          </p:cNvPr>
          <p:cNvSpPr/>
          <p:nvPr/>
        </p:nvSpPr>
        <p:spPr bwMode="auto">
          <a:xfrm>
            <a:off x="3429000" y="2296648"/>
            <a:ext cx="762000" cy="2316485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473A6E-0ED8-3D4C-8B6F-A89FB8828447}"/>
              </a:ext>
            </a:extLst>
          </p:cNvPr>
          <p:cNvSpPr txBox="1">
            <a:spLocks/>
          </p:cNvSpPr>
          <p:nvPr/>
        </p:nvSpPr>
        <p:spPr bwMode="auto">
          <a:xfrm>
            <a:off x="4419600" y="2182650"/>
            <a:ext cx="412254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b="0" kern="0" dirty="0"/>
              <a:t>In the HTTP response you are likely to find </a:t>
            </a:r>
            <a:r>
              <a:rPr lang="en-US" sz="2000" i="1" kern="0" dirty="0"/>
              <a:t>all three</a:t>
            </a:r>
            <a:r>
              <a:rPr lang="en-US" sz="2000" b="0" kern="0" dirty="0"/>
              <a:t> of these languages in a single text file.</a:t>
            </a:r>
            <a:br>
              <a:rPr lang="en-US" sz="2000" b="0" kern="0" dirty="0"/>
            </a:br>
            <a:br>
              <a:rPr lang="en-US" sz="2000" b="0" kern="0" dirty="0"/>
            </a:br>
            <a:r>
              <a:rPr lang="en-US" sz="2000" b="0" kern="0" dirty="0"/>
              <a:t>HTML and CSS are special purpose languages, while JavaScript is a general purpose programming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3340-AE51-7D4E-9380-65D334C1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three languages?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A1FD4B-1BC0-7A42-A1A1-DFDD7B25B733}"/>
              </a:ext>
            </a:extLst>
          </p:cNvPr>
          <p:cNvSpPr txBox="1">
            <a:spLocks/>
          </p:cNvSpPr>
          <p:nvPr/>
        </p:nvSpPr>
        <p:spPr bwMode="auto">
          <a:xfrm>
            <a:off x="914400" y="991117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Each language is interpreted by the browser and each language has a job to do.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0559B-983D-974B-AA5A-A943E173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34653"/>
            <a:ext cx="4267200" cy="85344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0A3FF9B-1905-864D-BC10-74F0BC009452}"/>
              </a:ext>
            </a:extLst>
          </p:cNvPr>
          <p:cNvGraphicFramePr/>
          <p:nvPr/>
        </p:nvGraphicFramePr>
        <p:xfrm>
          <a:off x="228600" y="2792965"/>
          <a:ext cx="8763000" cy="307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5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7AC0-C914-0948-A6A8-BD978CB9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 for this week 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26774C-FC08-1C48-B134-01940F78F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996367"/>
              </p:ext>
            </p:extLst>
          </p:nvPr>
        </p:nvGraphicFramePr>
        <p:xfrm>
          <a:off x="609600" y="2255515"/>
          <a:ext cx="3200400" cy="239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8DB105B6-FCDF-A844-A233-9E1E5F423748}"/>
              </a:ext>
            </a:extLst>
          </p:cNvPr>
          <p:cNvSpPr/>
          <p:nvPr/>
        </p:nvSpPr>
        <p:spPr bwMode="auto">
          <a:xfrm>
            <a:off x="4038600" y="2255515"/>
            <a:ext cx="762000" cy="2316485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10F80-59CC-F644-B4C0-EF03DBD7BF3F}"/>
              </a:ext>
            </a:extLst>
          </p:cNvPr>
          <p:cNvSpPr txBox="1">
            <a:spLocks/>
          </p:cNvSpPr>
          <p:nvPr/>
        </p:nvSpPr>
        <p:spPr bwMode="auto">
          <a:xfrm>
            <a:off x="5265549" y="2121095"/>
            <a:ext cx="3276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HTML and CSS are the focus this week.</a:t>
            </a:r>
          </a:p>
          <a:p>
            <a:endParaRPr lang="en-US" b="0" kern="0" dirty="0"/>
          </a:p>
          <a:p>
            <a:r>
              <a:rPr lang="en-US" b="0" kern="0" dirty="0"/>
              <a:t>We will review a collection of essential HTML tags and CSS attributes.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0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7AC0-C914-0948-A6A8-BD978CB9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some examples of CSS and HTML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26774C-FC08-1C48-B134-01940F78F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895386"/>
              </p:ext>
            </p:extLst>
          </p:nvPr>
        </p:nvGraphicFramePr>
        <p:xfrm>
          <a:off x="304800" y="1315224"/>
          <a:ext cx="3200400" cy="239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200" y="1315224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Exercise Time!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/>
              <a:t>We can use the “View page source” feature of Chrome to see the HTML and CSS behind these pages.</a:t>
            </a:r>
          </a:p>
          <a:p>
            <a:endParaRPr lang="en-US" sz="2000" dirty="0"/>
          </a:p>
          <a:p>
            <a:r>
              <a:rPr lang="en-US" sz="2000" dirty="0"/>
              <a:t>We can also use the “Inspect” feature to quickly zero in on one portion of HTML.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9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B5E9-9001-4E7A-9E21-EC851749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checklist for you …</a:t>
            </a:r>
          </a:p>
        </p:txBody>
      </p:sp>
      <p:pic>
        <p:nvPicPr>
          <p:cNvPr id="4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1F9D8781-330D-6744-9F0E-358831D6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2" y="1676400"/>
            <a:ext cx="23542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4423936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Review the HTML Essentials document.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E096-063F-4F42-9DC4-47B2E5CA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lies ahead?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2CD02-F7DE-4AF9-B569-F5C31B1C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81050"/>
            <a:ext cx="7143750" cy="529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5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9BAF6-66B7-422D-8F3F-C60F26553B6C}"/>
              </a:ext>
            </a:extLst>
          </p:cNvPr>
          <p:cNvSpPr txBox="1"/>
          <p:nvPr/>
        </p:nvSpPr>
        <p:spPr>
          <a:xfrm>
            <a:off x="609600" y="12192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Review the class site and discuss: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a typical week in MIS2402?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 Introduction to HTML and CSS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8AC-D140-46F2-A49B-85670A7D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week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A698ED-3CB7-41B3-B1D1-91A0A5830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927253"/>
              </p:ext>
            </p:extLst>
          </p:nvPr>
        </p:nvGraphicFramePr>
        <p:xfrm>
          <a:off x="152400" y="990600"/>
          <a:ext cx="8839201" cy="492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43">
                  <a:extLst>
                    <a:ext uri="{9D8B030D-6E8A-4147-A177-3AD203B41FA5}">
                      <a16:colId xmlns:a16="http://schemas.microsoft.com/office/drawing/2014/main" val="136439549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133209784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117426136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198022642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963520838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765642143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021496199"/>
                    </a:ext>
                  </a:extLst>
                </a:gridCol>
              </a:tblGrid>
              <a:tr h="871936">
                <a:tc>
                  <a:txBody>
                    <a:bodyPr/>
                    <a:lstStyle/>
                    <a:p>
                      <a:r>
                        <a:rPr lang="en-US" sz="1400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</a:t>
                      </a:r>
                    </a:p>
                    <a:p>
                      <a:r>
                        <a:rPr lang="en-US" sz="1400" dirty="0"/>
                        <a:t>5:30-6:40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</a:t>
                      </a:r>
                    </a:p>
                    <a:p>
                      <a:r>
                        <a:rPr lang="en-US" sz="1400" dirty="0"/>
                        <a:t>6:45-8:00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SAT-SUN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01842"/>
                  </a:ext>
                </a:extLst>
              </a:tr>
              <a:tr h="405736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 MEETS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Lecture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The week’s topic is introduced along with a light, supporting exercise or demo.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Assignments may be reviewed as well.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 MEETS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Lab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Apply the week’s material to</a:t>
                      </a:r>
                      <a:r>
                        <a:rPr lang="en-US" sz="1400" baseline="0" dirty="0"/>
                        <a:t> an assignment</a:t>
                      </a:r>
                      <a:r>
                        <a:rPr lang="en-US" sz="1400" dirty="0"/>
                        <a:t>.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Students are to continue work on the assignment outside of class.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Students</a:t>
                      </a:r>
                      <a:r>
                        <a:rPr lang="en-US" sz="1400" baseline="0" dirty="0"/>
                        <a:t> should b</a:t>
                      </a:r>
                      <a:r>
                        <a:rPr lang="en-US" sz="1400" dirty="0"/>
                        <a:t>ring to resolution any tasks that could not be finished in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769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B0D1-81ED-4BB3-B21E-8A594CC1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E49109-7643-4C94-BBEB-74BD0339A5B0}"/>
              </a:ext>
            </a:extLst>
          </p:cNvPr>
          <p:cNvSpPr txBox="1">
            <a:spLocks/>
          </p:cNvSpPr>
          <p:nvPr/>
        </p:nvSpPr>
        <p:spPr>
          <a:xfrm>
            <a:off x="304800" y="609600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Legos</a:t>
            </a:r>
          </a:p>
        </p:txBody>
      </p:sp>
      <p:pic>
        <p:nvPicPr>
          <p:cNvPr id="1026" name="Picture 2" descr="Image result for le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9655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E49109-7643-4C94-BBEB-74BD0339A5B0}"/>
              </a:ext>
            </a:extLst>
          </p:cNvPr>
          <p:cNvSpPr txBox="1">
            <a:spLocks/>
          </p:cNvSpPr>
          <p:nvPr/>
        </p:nvSpPr>
        <p:spPr>
          <a:xfrm>
            <a:off x="304800" y="4920193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Legos are easy!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B0D1-81ED-4BB3-B21E-8A594CC1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E49109-7643-4C94-BBEB-74BD0339A5B0}"/>
              </a:ext>
            </a:extLst>
          </p:cNvPr>
          <p:cNvSpPr txBox="1">
            <a:spLocks/>
          </p:cNvSpPr>
          <p:nvPr/>
        </p:nvSpPr>
        <p:spPr>
          <a:xfrm>
            <a:off x="228601" y="365125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Legos are hard…</a:t>
            </a:r>
          </a:p>
        </p:txBody>
      </p:sp>
      <p:pic>
        <p:nvPicPr>
          <p:cNvPr id="6" name="Picture 2" descr="Image result for art of the brick">
            <a:extLst>
              <a:ext uri="{FF2B5EF4-FFF2-40B4-BE49-F238E27FC236}">
                <a16:creationId xmlns:a16="http://schemas.microsoft.com/office/drawing/2014/main" id="{B700EC45-286E-4A70-8248-573DFA96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603730" cy="24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rt of the brick">
            <a:extLst>
              <a:ext uri="{FF2B5EF4-FFF2-40B4-BE49-F238E27FC236}">
                <a16:creationId xmlns:a16="http://schemas.microsoft.com/office/drawing/2014/main" id="{43A92CA9-9857-412A-9193-1856C8A8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5" y="1551284"/>
            <a:ext cx="19570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he Flash LEGO Sculpture">
            <a:extLst>
              <a:ext uri="{FF2B5EF4-FFF2-40B4-BE49-F238E27FC236}">
                <a16:creationId xmlns:a16="http://schemas.microsoft.com/office/drawing/2014/main" id="{4DCBBD3D-5118-4042-957A-B36C689D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30008"/>
            <a:ext cx="3071336" cy="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11" y="1461113"/>
            <a:ext cx="3032125" cy="20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980042"/>
            <a:ext cx="2558345" cy="1922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448915-E772-474E-B6CD-202246CC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295400"/>
          </a:xfrm>
        </p:spPr>
        <p:txBody>
          <a:bodyPr/>
          <a:lstStyle/>
          <a:p>
            <a:r>
              <a:rPr lang="en-US" dirty="0"/>
              <a:t>The most basic building block of all: </a:t>
            </a:r>
            <a:br>
              <a:rPr lang="en-US" dirty="0"/>
            </a:br>
            <a:r>
              <a:rPr lang="en-US" dirty="0"/>
              <a:t>request and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3243502" cy="47709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DB1AAF-85B6-4046-BF1F-4CD823E43376}"/>
              </a:ext>
            </a:extLst>
          </p:cNvPr>
          <p:cNvSpPr txBox="1">
            <a:spLocks/>
          </p:cNvSpPr>
          <p:nvPr/>
        </p:nvSpPr>
        <p:spPr bwMode="auto">
          <a:xfrm>
            <a:off x="1848067" y="2948471"/>
            <a:ext cx="1676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URL you asked for 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103E96-4FBF-CF48-AB19-55383134F16A}"/>
              </a:ext>
            </a:extLst>
          </p:cNvPr>
          <p:cNvSpPr txBox="1">
            <a:spLocks/>
          </p:cNvSpPr>
          <p:nvPr/>
        </p:nvSpPr>
        <p:spPr bwMode="auto">
          <a:xfrm>
            <a:off x="5465916" y="2987972"/>
            <a:ext cx="1676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response you got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3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/>
              <a:t>The components of an HTTP URL </a:t>
            </a:r>
            <a:br>
              <a:rPr lang="en-US" dirty="0"/>
            </a:br>
            <a:r>
              <a:rPr lang="en-US" dirty="0"/>
              <a:t>used by the Internet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57300" y="1371600"/>
          <a:ext cx="689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3" imgW="4333824" imgH="535773" progId="Visio.Drawing.11">
                  <p:embed/>
                </p:oleObj>
              </mc:Choice>
              <mc:Fallback>
                <p:oleObj name="Visio" r:id="rId3" imgW="4333824" imgH="535773" progId="Visio.Drawing.11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371600"/>
                        <a:ext cx="68961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14400" y="2441575"/>
          <a:ext cx="724535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5" imgW="7313400" imgH="2371955" progId="Word.Document.12">
                  <p:embed/>
                </p:oleObj>
              </mc:Choice>
              <mc:Fallback>
                <p:oleObj name="Document" r:id="rId5" imgW="7313400" imgH="2371955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441575"/>
                        <a:ext cx="7245350" cy="234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874CD70-A91B-8941-9555-345AD014A8C2}"/>
              </a:ext>
            </a:extLst>
          </p:cNvPr>
          <p:cNvSpPr txBox="1">
            <a:spLocks/>
          </p:cNvSpPr>
          <p:nvPr/>
        </p:nvSpPr>
        <p:spPr bwMode="auto">
          <a:xfrm>
            <a:off x="888569" y="5207517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URL is short for “Uniform Resource Locator”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1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14400" y="4876800"/>
            <a:ext cx="7315200" cy="1143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4270"/>
          </a:xfrm>
        </p:spPr>
        <p:txBody>
          <a:bodyPr/>
          <a:lstStyle/>
          <a:p>
            <a:r>
              <a:rPr lang="en-US" dirty="0"/>
              <a:t>Three ways to call an HTML page on the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47DEC-B74C-A848-84C2-D12E5A7EE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401888"/>
            <a:ext cx="2356547" cy="2391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E9DE8-2167-6749-B7BD-6C0B0889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77301" y="2401888"/>
            <a:ext cx="2356547" cy="2391312"/>
          </a:xfrm>
          <a:prstGeom prst="rect">
            <a:avLst/>
          </a:prstGeom>
        </p:spPr>
      </p:pic>
      <p:pic>
        <p:nvPicPr>
          <p:cNvPr id="4112" name="Picture 16" descr="Image result for machin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61" y="5012870"/>
            <a:ext cx="1050925" cy="8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99215" y="5012870"/>
            <a:ext cx="570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Of course, </a:t>
            </a:r>
            <a:r>
              <a:rPr lang="en-US" sz="1800" i="1" dirty="0"/>
              <a:t>a programming language like JavaScript,</a:t>
            </a:r>
            <a:r>
              <a:rPr lang="en-US" sz="1800" dirty="0"/>
              <a:t> can also reach out to a URL in response to one or more events… but let’s not get ahead of ourselves.</a:t>
            </a:r>
            <a:endParaRPr lang="en-US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A551E-2E09-495F-982A-9E9A8F62E308}"/>
              </a:ext>
            </a:extLst>
          </p:cNvPr>
          <p:cNvSpPr txBox="1"/>
          <p:nvPr/>
        </p:nvSpPr>
        <p:spPr>
          <a:xfrm>
            <a:off x="533401" y="127907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Type the URL of a web page into the browser’s address bar.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Click on a link in the current web page to load the URL.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a “submit” button on a form that references the URL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8_Master slides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777DE"/>
      </a:folHlink>
    </a:clrScheme>
    <a:fontScheme name="8_Master slid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2066</TotalTime>
  <Words>745</Words>
  <Application>Microsoft Office PowerPoint</Application>
  <PresentationFormat>On-screen Show (4:3)</PresentationFormat>
  <Paragraphs>122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Times New Roman</vt:lpstr>
      <vt:lpstr>8_Master slides</vt:lpstr>
      <vt:lpstr>Visio</vt:lpstr>
      <vt:lpstr>Document</vt:lpstr>
      <vt:lpstr> Introduction to MIS2402 </vt:lpstr>
      <vt:lpstr>What lies ahead?</vt:lpstr>
      <vt:lpstr>Agenda for today…</vt:lpstr>
      <vt:lpstr>A typical week</vt:lpstr>
      <vt:lpstr>Let’s talk about…</vt:lpstr>
      <vt:lpstr>Let’s talk about…</vt:lpstr>
      <vt:lpstr>The most basic building block of all:  request and response</vt:lpstr>
      <vt:lpstr>The components of an HTTP URL  used by the Internet</vt:lpstr>
      <vt:lpstr>Three ways to call an HTML page on the Internet</vt:lpstr>
      <vt:lpstr>What’s in the response?</vt:lpstr>
      <vt:lpstr>Why three languages?</vt:lpstr>
      <vt:lpstr>Our focus for this week …</vt:lpstr>
      <vt:lpstr>Let’s see some examples of CSS and HTML</vt:lpstr>
      <vt:lpstr>A checklist for you …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134</cp:revision>
  <dcterms:created xsi:type="dcterms:W3CDTF">2010-12-01T18:54:09Z</dcterms:created>
  <dcterms:modified xsi:type="dcterms:W3CDTF">2019-08-24T22:05:16Z</dcterms:modified>
</cp:coreProperties>
</file>