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21"/>
  </p:notesMasterIdLst>
  <p:handoutMasterIdLst>
    <p:handoutMasterId r:id="rId22"/>
  </p:handoutMasterIdLst>
  <p:sldIdLst>
    <p:sldId id="279" r:id="rId2"/>
    <p:sldId id="453" r:id="rId3"/>
    <p:sldId id="454" r:id="rId4"/>
    <p:sldId id="462" r:id="rId5"/>
    <p:sldId id="468" r:id="rId6"/>
    <p:sldId id="459" r:id="rId7"/>
    <p:sldId id="460" r:id="rId8"/>
    <p:sldId id="464" r:id="rId9"/>
    <p:sldId id="461" r:id="rId10"/>
    <p:sldId id="463" r:id="rId11"/>
    <p:sldId id="465" r:id="rId12"/>
    <p:sldId id="466" r:id="rId13"/>
    <p:sldId id="467" r:id="rId14"/>
    <p:sldId id="469" r:id="rId15"/>
    <p:sldId id="470" r:id="rId16"/>
    <p:sldId id="471" r:id="rId17"/>
    <p:sldId id="473" r:id="rId18"/>
    <p:sldId id="472" r:id="rId19"/>
    <p:sldId id="4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9" autoAdjust="0"/>
  </p:normalViewPr>
  <p:slideViewPr>
    <p:cSldViewPr>
      <p:cViewPr varScale="1">
        <p:scale>
          <a:sx n="94" d="100"/>
          <a:sy n="94" d="100"/>
        </p:scale>
        <p:origin x="16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  <a:cs typeface="+mj-cs"/>
              </a:rPr>
              <a:t>Conditional 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200" dirty="0">
                <a:solidFill>
                  <a:schemeClr val="bg1"/>
                </a:solidFill>
                <a:latin typeface="Arial" charset="0"/>
                <a:cs typeface="+mj-cs"/>
              </a:rPr>
              <a:t>tatements</a:t>
            </a:r>
            <a:br>
              <a:rPr lang="en-US" sz="3200" dirty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with JavaScript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 with logical </a:t>
            </a:r>
            <a:r>
              <a:rPr lang="en-US" dirty="0" err="1"/>
              <a:t>operatiors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41403"/>
              </p:ext>
            </p:extLst>
          </p:nvPr>
        </p:nvGraphicFramePr>
        <p:xfrm>
          <a:off x="322263" y="830263"/>
          <a:ext cx="7315200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4" imgW="7315200" imgH="4052520" progId="Word.Document.12">
                  <p:embed/>
                </p:oleObj>
              </mc:Choice>
              <mc:Fallback>
                <p:oleObj name="Document" r:id="rId4" imgW="7315200" imgH="4052520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263" y="830263"/>
                        <a:ext cx="7315200" cy="405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228600" y="4901309"/>
            <a:ext cx="8458200" cy="1118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So – what does this evaluate to: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/>
              <a:t>!(1 == 2) &amp;&amp; 'monkey' == 'monkey' || 'elephant' == 'hippo'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4706937" y="812104"/>
            <a:ext cx="4114800" cy="2562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Expressions evaluate to true or false.  Given: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testScore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= 100;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age = 55;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var limit = 60;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What do each of these expressions evaluate to?</a:t>
            </a:r>
          </a:p>
        </p:txBody>
      </p:sp>
    </p:spTree>
    <p:extLst>
      <p:ext uri="{BB962C8B-B14F-4D97-AF65-F5344CB8AC3E}">
        <p14:creationId xmlns:p14="http://schemas.microsoft.com/office/powerpoint/2010/main" val="38677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conditional expressions to work!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78681" y="1070253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syntax of the if statement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9479"/>
              </p:ext>
            </p:extLst>
          </p:nvPr>
        </p:nvGraphicFramePr>
        <p:xfrm>
          <a:off x="908050" y="1671638"/>
          <a:ext cx="7258050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Document" r:id="rId3" imgW="7325688" imgH="3075136" progId="Word.Document.12">
                  <p:embed/>
                </p:oleObj>
              </mc:Choice>
              <mc:Fallback>
                <p:oleObj name="Document" r:id="rId3" imgW="7325688" imgH="3075136" progId="Word.Documen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1671638"/>
                        <a:ext cx="7258050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CE3646-3CF0-4DAD-A79B-896E0CA38CDE}"/>
              </a:ext>
            </a:extLst>
          </p:cNvPr>
          <p:cNvCxnSpPr>
            <a:cxnSpLocks/>
          </p:cNvCxnSpPr>
          <p:nvPr/>
        </p:nvCxnSpPr>
        <p:spPr>
          <a:xfrm flipH="1">
            <a:off x="1447800" y="4572000"/>
            <a:ext cx="4191000" cy="1349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C80505-B809-4C60-B212-39631DE445E8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4114800"/>
            <a:ext cx="2057400" cy="76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96BD05-007A-4301-9A5C-FFB81D144AE9}"/>
              </a:ext>
            </a:extLst>
          </p:cNvPr>
          <p:cNvSpPr txBox="1"/>
          <p:nvPr/>
        </p:nvSpPr>
        <p:spPr>
          <a:xfrm>
            <a:off x="5867400" y="3962400"/>
            <a:ext cx="28956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It’s a code block “sandwich”.  The “{“ and “}” hold one or more lines of code.</a:t>
            </a:r>
          </a:p>
        </p:txBody>
      </p:sp>
    </p:spTree>
    <p:extLst>
      <p:ext uri="{BB962C8B-B14F-4D97-AF65-F5344CB8AC3E}">
        <p14:creationId xmlns:p14="http://schemas.microsoft.com/office/powerpoint/2010/main" val="2518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3200400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 if statement with multiple else clauses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83504"/>
              </p:ext>
            </p:extLst>
          </p:nvPr>
        </p:nvGraphicFramePr>
        <p:xfrm>
          <a:off x="984250" y="3641725"/>
          <a:ext cx="732631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Document" r:id="rId3" imgW="7325688" imgH="1845585" progId="Word.Document.12">
                  <p:embed/>
                </p:oleObj>
              </mc:Choice>
              <mc:Fallback>
                <p:oleObj name="Document" r:id="rId3" imgW="7325688" imgH="1845585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3641725"/>
                        <a:ext cx="7326313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49795"/>
              </p:ext>
            </p:extLst>
          </p:nvPr>
        </p:nvGraphicFramePr>
        <p:xfrm>
          <a:off x="984250" y="1219200"/>
          <a:ext cx="7256463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Document" r:id="rId5" imgW="7325688" imgH="2921127" progId="Word.Document.12">
                  <p:embed/>
                </p:oleObj>
              </mc:Choice>
              <mc:Fallback>
                <p:oleObj name="Document" r:id="rId5" imgW="7325688" imgH="2921127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0" y="1219200"/>
                        <a:ext cx="7256463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12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give this a try…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 descr="Image result for it's not rocket science">
            <a:extLst>
              <a:ext uri="{FF2B5EF4-FFF2-40B4-BE49-F238E27FC236}">
                <a16:creationId xmlns:a16="http://schemas.microsoft.com/office/drawing/2014/main" id="{BBDC05B3-DEBE-4923-9559-C299247B8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5320"/>
          <a:stretch/>
        </p:blipFill>
        <p:spPr bwMode="auto">
          <a:xfrm>
            <a:off x="2362200" y="1143000"/>
            <a:ext cx="4419600" cy="38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26D0A-3B00-4A2A-88CE-114E47A3974A}"/>
              </a:ext>
            </a:extLst>
          </p:cNvPr>
          <p:cNvSpPr txBox="1"/>
          <p:nvPr/>
        </p:nvSpPr>
        <p:spPr>
          <a:xfrm>
            <a:off x="0" y="541466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See rocket_01.html through rocket_05.html )</a:t>
            </a:r>
          </a:p>
        </p:txBody>
      </p:sp>
    </p:spTree>
    <p:extLst>
      <p:ext uri="{BB962C8B-B14F-4D97-AF65-F5344CB8AC3E}">
        <p14:creationId xmlns:p14="http://schemas.microsoft.com/office/powerpoint/2010/main" val="223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don’t live for long…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6D468-EFC3-4D4F-9DC7-EEE598EF0D76}"/>
              </a:ext>
            </a:extLst>
          </p:cNvPr>
          <p:cNvSpPr/>
          <p:nvPr/>
        </p:nvSpPr>
        <p:spPr>
          <a:xfrm>
            <a:off x="228600" y="3717013"/>
            <a:ext cx="1847850" cy="32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index.html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CC1EF76-A646-4F39-B327-2BC33DC32AC6}"/>
              </a:ext>
            </a:extLst>
          </p:cNvPr>
          <p:cNvSpPr/>
          <p:nvPr/>
        </p:nvSpPr>
        <p:spPr>
          <a:xfrm rot="5400000">
            <a:off x="2893366" y="571000"/>
            <a:ext cx="461667" cy="5486400"/>
          </a:xfrm>
          <a:prstGeom prst="leftBrace">
            <a:avLst>
              <a:gd name="adj1" fmla="val 8333"/>
              <a:gd name="adj2" fmla="val 4987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2366EA-A336-4A5B-AFD5-A2807C18C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5" t="24138" r="11646" b="13100"/>
          <a:stretch/>
        </p:blipFill>
        <p:spPr>
          <a:xfrm>
            <a:off x="2372385" y="1563205"/>
            <a:ext cx="1603153" cy="130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ABD2C8-1B6B-4F2F-BEE6-291180107558}"/>
              </a:ext>
            </a:extLst>
          </p:cNvPr>
          <p:cNvSpPr/>
          <p:nvPr/>
        </p:nvSpPr>
        <p:spPr>
          <a:xfrm>
            <a:off x="228600" y="4035766"/>
            <a:ext cx="1847850" cy="9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var x = ‘Fred’;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var y = 3.14;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A8BD0-737C-4C72-8993-56BC2F9B90E3}"/>
              </a:ext>
            </a:extLst>
          </p:cNvPr>
          <p:cNvSpPr/>
          <p:nvPr/>
        </p:nvSpPr>
        <p:spPr>
          <a:xfrm>
            <a:off x="2362200" y="988135"/>
            <a:ext cx="1600200" cy="575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browser’s “brain”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13733-500A-414A-8910-7D6212CBF214}"/>
              </a:ext>
            </a:extLst>
          </p:cNvPr>
          <p:cNvSpPr/>
          <p:nvPr/>
        </p:nvSpPr>
        <p:spPr>
          <a:xfrm>
            <a:off x="2396358" y="3717013"/>
            <a:ext cx="1718441" cy="32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file01.html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BF084C-C921-4EFF-85F6-57F4540AD9C7}"/>
              </a:ext>
            </a:extLst>
          </p:cNvPr>
          <p:cNvSpPr/>
          <p:nvPr/>
        </p:nvSpPr>
        <p:spPr>
          <a:xfrm>
            <a:off x="2396358" y="4035766"/>
            <a:ext cx="1718441" cy="9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console.log(x);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23DB-8D12-4BF0-B9BF-AFD386DCBDEC}"/>
              </a:ext>
            </a:extLst>
          </p:cNvPr>
          <p:cNvSpPr/>
          <p:nvPr/>
        </p:nvSpPr>
        <p:spPr>
          <a:xfrm>
            <a:off x="4343400" y="3717013"/>
            <a:ext cx="1718441" cy="32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file02.html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632B88-6BF1-4DCF-A64A-5439EECDA74E}"/>
              </a:ext>
            </a:extLst>
          </p:cNvPr>
          <p:cNvSpPr/>
          <p:nvPr/>
        </p:nvSpPr>
        <p:spPr>
          <a:xfrm>
            <a:off x="4343400" y="4035766"/>
            <a:ext cx="1718441" cy="9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console.log(y);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25EFE-8EAF-4659-8EC0-86CAD64FF126}"/>
              </a:ext>
            </a:extLst>
          </p:cNvPr>
          <p:cNvSpPr txBox="1"/>
          <p:nvPr/>
        </p:nvSpPr>
        <p:spPr>
          <a:xfrm>
            <a:off x="6052930" y="838200"/>
            <a:ext cx="28535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the script in index.html runs, the variables x and y get briefly created, used, and destroyed.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Those variable just don’t exist in file01.html and file02.html.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try, the JavaScript will not run in file01 and file02 because x and y simply don’t exist in that context.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47C01B9-F6BE-425C-B130-2AFEDF82FD99}"/>
              </a:ext>
            </a:extLst>
          </p:cNvPr>
          <p:cNvSpPr/>
          <p:nvPr/>
        </p:nvSpPr>
        <p:spPr>
          <a:xfrm>
            <a:off x="308113" y="5186147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D878C-73C2-4FF8-88BE-9DD0F28B90FA}"/>
              </a:ext>
            </a:extLst>
          </p:cNvPr>
          <p:cNvSpPr txBox="1"/>
          <p:nvPr/>
        </p:nvSpPr>
        <p:spPr>
          <a:xfrm>
            <a:off x="536713" y="5186147"/>
            <a:ext cx="205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 and y are used and immediately discarded.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2FB2341-4CA0-47F6-AC5D-523BC11EFF65}"/>
              </a:ext>
            </a:extLst>
          </p:cNvPr>
          <p:cNvSpPr/>
          <p:nvPr/>
        </p:nvSpPr>
        <p:spPr>
          <a:xfrm>
            <a:off x="2797866" y="5186147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4AD118-E3CD-4C10-917F-64B50797074A}"/>
              </a:ext>
            </a:extLst>
          </p:cNvPr>
          <p:cNvSpPr txBox="1"/>
          <p:nvPr/>
        </p:nvSpPr>
        <p:spPr>
          <a:xfrm>
            <a:off x="3026466" y="5186146"/>
            <a:ext cx="89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Error!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2C9850EA-9D01-471E-AA93-42389D2FBC81}"/>
              </a:ext>
            </a:extLst>
          </p:cNvPr>
          <p:cNvSpPr/>
          <p:nvPr/>
        </p:nvSpPr>
        <p:spPr>
          <a:xfrm>
            <a:off x="4757530" y="5186147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1A219-4D1A-4CB4-8584-04F01354A24E}"/>
              </a:ext>
            </a:extLst>
          </p:cNvPr>
          <p:cNvSpPr txBox="1"/>
          <p:nvPr/>
        </p:nvSpPr>
        <p:spPr>
          <a:xfrm>
            <a:off x="4986130" y="518614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Error!</a:t>
            </a:r>
          </a:p>
        </p:txBody>
      </p:sp>
    </p:spTree>
    <p:extLst>
      <p:ext uri="{BB962C8B-B14F-4D97-AF65-F5344CB8AC3E}">
        <p14:creationId xmlns:p14="http://schemas.microsoft.com/office/powerpoint/2010/main" val="18897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/>
      <p:bldP spid="19" grpId="0" animBg="1"/>
      <p:bldP spid="20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1962-E563-430A-A9EC-71509D9E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would be nice if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30341-4AC9-4D7B-899A-10EBFD494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BED9E-8DE7-4AE2-95D1-458656601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11"/>
          <a:stretch/>
        </p:blipFill>
        <p:spPr>
          <a:xfrm>
            <a:off x="7391401" y="3300563"/>
            <a:ext cx="1752600" cy="2033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E9DB1-17B2-4336-B7B8-C33CE2AF0269}"/>
              </a:ext>
            </a:extLst>
          </p:cNvPr>
          <p:cNvSpPr txBox="1"/>
          <p:nvPr/>
        </p:nvSpPr>
        <p:spPr>
          <a:xfrm>
            <a:off x="76200" y="781878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would be nice if there was a way to declare a variable in such a way that it stayed in the browser’s brain.</a:t>
            </a:r>
          </a:p>
          <a:p>
            <a:endParaRPr lang="en-US" dirty="0"/>
          </a:p>
          <a:p>
            <a:r>
              <a:rPr lang="en-US" b="1" dirty="0"/>
              <a:t>Surprise!</a:t>
            </a:r>
            <a:r>
              <a:rPr lang="en-US" dirty="0"/>
              <a:t>  Such a thing exists!  It’s called “Local Storage” and it allows you to store data in the browser’s memory indefinitely until it is </a:t>
            </a:r>
            <a:r>
              <a:rPr lang="en-US" dirty="0" err="1"/>
              <a:t>deliberatrly</a:t>
            </a:r>
            <a:r>
              <a:rPr lang="en-US" dirty="0"/>
              <a:t> cleared.  The </a:t>
            </a:r>
            <a:r>
              <a:rPr lang="en-US" dirty="0" err="1"/>
              <a:t>localStorage</a:t>
            </a:r>
            <a:r>
              <a:rPr lang="en-US" dirty="0"/>
              <a:t> object is built into the browser for you to 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88926-D838-4066-A5D1-72C5E5748A92}"/>
              </a:ext>
            </a:extLst>
          </p:cNvPr>
          <p:cNvSpPr txBox="1"/>
          <p:nvPr/>
        </p:nvSpPr>
        <p:spPr>
          <a:xfrm>
            <a:off x="76200" y="3618504"/>
            <a:ext cx="7315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what this object allows you to do is to specify the reserved word “</a:t>
            </a:r>
            <a:r>
              <a:rPr lang="en-US" dirty="0" err="1"/>
              <a:t>localStorage</a:t>
            </a:r>
            <a:r>
              <a:rPr lang="en-US" dirty="0"/>
              <a:t>” followed by a dot “.” followed by an identifier of your own choosing.  It’s a pretty easy syntax!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40DCB-87CF-4FC0-900F-69782932C12C}"/>
              </a:ext>
            </a:extLst>
          </p:cNvPr>
          <p:cNvSpPr txBox="1"/>
          <p:nvPr/>
        </p:nvSpPr>
        <p:spPr>
          <a:xfrm>
            <a:off x="228600" y="5334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localStorage.</a:t>
            </a:r>
            <a:r>
              <a:rPr lang="en-US" i="1" dirty="0" err="1"/>
              <a:t>myMadeUpName</a:t>
            </a:r>
            <a:r>
              <a:rPr lang="en-US" dirty="0"/>
              <a:t> = "owl";</a:t>
            </a:r>
          </a:p>
        </p:txBody>
      </p:sp>
    </p:spTree>
    <p:extLst>
      <p:ext uri="{BB962C8B-B14F-4D97-AF65-F5344CB8AC3E}">
        <p14:creationId xmlns:p14="http://schemas.microsoft.com/office/powerpoint/2010/main" val="18685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Let’s try </a:t>
            </a:r>
            <a:r>
              <a:rPr lang="en-US" dirty="0" err="1"/>
              <a:t>localStorage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6D468-EFC3-4D4F-9DC7-EEE598EF0D76}"/>
              </a:ext>
            </a:extLst>
          </p:cNvPr>
          <p:cNvSpPr/>
          <p:nvPr/>
        </p:nvSpPr>
        <p:spPr>
          <a:xfrm>
            <a:off x="228599" y="3717013"/>
            <a:ext cx="2603021" cy="325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index.html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CC1EF76-A646-4F39-B327-2BC33DC32AC6}"/>
              </a:ext>
            </a:extLst>
          </p:cNvPr>
          <p:cNvSpPr/>
          <p:nvPr/>
        </p:nvSpPr>
        <p:spPr>
          <a:xfrm rot="5400000">
            <a:off x="4264890" y="-800523"/>
            <a:ext cx="461821" cy="8229602"/>
          </a:xfrm>
          <a:prstGeom prst="leftBrace">
            <a:avLst>
              <a:gd name="adj1" fmla="val 8333"/>
              <a:gd name="adj2" fmla="val 4987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2366EA-A336-4A5B-AFD5-A2807C18C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5" t="24138" r="11646" b="13100"/>
          <a:stretch/>
        </p:blipFill>
        <p:spPr>
          <a:xfrm>
            <a:off x="3667785" y="1555137"/>
            <a:ext cx="1603153" cy="130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ABD2C8-1B6B-4F2F-BEE6-291180107558}"/>
              </a:ext>
            </a:extLst>
          </p:cNvPr>
          <p:cNvSpPr/>
          <p:nvPr/>
        </p:nvSpPr>
        <p:spPr>
          <a:xfrm>
            <a:off x="228598" y="4042669"/>
            <a:ext cx="2603021" cy="9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localStorage.x</a:t>
            </a:r>
            <a:r>
              <a:rPr lang="en-US" sz="1400" dirty="0">
                <a:solidFill>
                  <a:schemeClr val="tx1"/>
                </a:solidFill>
              </a:rPr>
              <a:t> = ‘Fred’;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localStorage.y</a:t>
            </a:r>
            <a:r>
              <a:rPr lang="en-US" sz="1400" dirty="0">
                <a:solidFill>
                  <a:schemeClr val="tx1"/>
                </a:solidFill>
              </a:rPr>
              <a:t> = 3.14;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A8BD0-737C-4C72-8993-56BC2F9B90E3}"/>
              </a:ext>
            </a:extLst>
          </p:cNvPr>
          <p:cNvSpPr/>
          <p:nvPr/>
        </p:nvSpPr>
        <p:spPr>
          <a:xfrm>
            <a:off x="3657600" y="980067"/>
            <a:ext cx="1600200" cy="575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browser’s “brain”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13733-500A-414A-8910-7D6212CBF214}"/>
              </a:ext>
            </a:extLst>
          </p:cNvPr>
          <p:cNvSpPr/>
          <p:nvPr/>
        </p:nvSpPr>
        <p:spPr>
          <a:xfrm>
            <a:off x="3098677" y="3734657"/>
            <a:ext cx="2743200" cy="318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file01.html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BF084C-C921-4EFF-85F6-57F4540AD9C7}"/>
              </a:ext>
            </a:extLst>
          </p:cNvPr>
          <p:cNvSpPr/>
          <p:nvPr/>
        </p:nvSpPr>
        <p:spPr>
          <a:xfrm>
            <a:off x="3098676" y="4074544"/>
            <a:ext cx="2743200" cy="94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console.log(</a:t>
            </a:r>
            <a:r>
              <a:rPr lang="en-US" sz="1400" dirty="0" err="1">
                <a:solidFill>
                  <a:schemeClr val="tx1"/>
                </a:solidFill>
              </a:rPr>
              <a:t>localStorage.x</a:t>
            </a:r>
            <a:r>
              <a:rPr lang="en-US" sz="1400" dirty="0">
                <a:solidFill>
                  <a:schemeClr val="tx1"/>
                </a:solidFill>
              </a:rPr>
              <a:t> );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23DB-8D12-4BF0-B9BF-AFD386DCBDEC}"/>
              </a:ext>
            </a:extLst>
          </p:cNvPr>
          <p:cNvSpPr/>
          <p:nvPr/>
        </p:nvSpPr>
        <p:spPr>
          <a:xfrm>
            <a:off x="6108938" y="3770857"/>
            <a:ext cx="2603022" cy="263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file02.html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632B88-6BF1-4DCF-A64A-5439EECDA74E}"/>
              </a:ext>
            </a:extLst>
          </p:cNvPr>
          <p:cNvSpPr/>
          <p:nvPr/>
        </p:nvSpPr>
        <p:spPr>
          <a:xfrm>
            <a:off x="6108939" y="4035766"/>
            <a:ext cx="2603021" cy="96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console.log(</a:t>
            </a:r>
            <a:r>
              <a:rPr lang="en-US" sz="1400" dirty="0" err="1">
                <a:solidFill>
                  <a:schemeClr val="tx1"/>
                </a:solidFill>
              </a:rPr>
              <a:t>localStorage.y</a:t>
            </a:r>
            <a:r>
              <a:rPr lang="en-US" sz="1400" dirty="0">
                <a:solidFill>
                  <a:schemeClr val="tx1"/>
                </a:solidFill>
              </a:rPr>
              <a:t>);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47C01B9-F6BE-425C-B130-2AFEDF82FD99}"/>
              </a:ext>
            </a:extLst>
          </p:cNvPr>
          <p:cNvSpPr/>
          <p:nvPr/>
        </p:nvSpPr>
        <p:spPr>
          <a:xfrm>
            <a:off x="704021" y="5191928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D878C-73C2-4FF8-88BE-9DD0F28B90FA}"/>
              </a:ext>
            </a:extLst>
          </p:cNvPr>
          <p:cNvSpPr txBox="1"/>
          <p:nvPr/>
        </p:nvSpPr>
        <p:spPr>
          <a:xfrm>
            <a:off x="932621" y="5191928"/>
            <a:ext cx="205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runs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2FB2341-4CA0-47F6-AC5D-523BC11EFF65}"/>
              </a:ext>
            </a:extLst>
          </p:cNvPr>
          <p:cNvSpPr/>
          <p:nvPr/>
        </p:nvSpPr>
        <p:spPr>
          <a:xfrm>
            <a:off x="3848100" y="5191928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4AD118-E3CD-4C10-917F-64B50797074A}"/>
              </a:ext>
            </a:extLst>
          </p:cNvPr>
          <p:cNvSpPr txBox="1"/>
          <p:nvPr/>
        </p:nvSpPr>
        <p:spPr>
          <a:xfrm>
            <a:off x="4076700" y="519192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Works!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2C9850EA-9D01-471E-AA93-42389D2FBC81}"/>
              </a:ext>
            </a:extLst>
          </p:cNvPr>
          <p:cNvSpPr/>
          <p:nvPr/>
        </p:nvSpPr>
        <p:spPr>
          <a:xfrm>
            <a:off x="6629400" y="5223824"/>
            <a:ext cx="228600" cy="304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1A219-4D1A-4CB4-8584-04F01354A24E}"/>
              </a:ext>
            </a:extLst>
          </p:cNvPr>
          <p:cNvSpPr txBox="1"/>
          <p:nvPr/>
        </p:nvSpPr>
        <p:spPr>
          <a:xfrm>
            <a:off x="6858000" y="522382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Works!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B51FD-8EEB-4989-AD55-2ECD54F4E09E}"/>
              </a:ext>
            </a:extLst>
          </p:cNvPr>
          <p:cNvSpPr txBox="1"/>
          <p:nvPr/>
        </p:nvSpPr>
        <p:spPr>
          <a:xfrm>
            <a:off x="380999" y="980067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x and y are now in the browser’s memory:</a:t>
            </a:r>
          </a:p>
        </p:txBody>
      </p:sp>
      <p:pic>
        <p:nvPicPr>
          <p:cNvPr id="8194" name="Picture 2" descr="Image result for thought bubble">
            <a:extLst>
              <a:ext uri="{FF2B5EF4-FFF2-40B4-BE49-F238E27FC236}">
                <a16:creationId xmlns:a16="http://schemas.microsoft.com/office/drawing/2014/main" id="{B11329B8-C708-4BFB-ACAA-E62F6A6E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7376"/>
            <a:ext cx="3494015" cy="13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F38221-3627-4B35-B652-0020BF129A4B}"/>
              </a:ext>
            </a:extLst>
          </p:cNvPr>
          <p:cNvSpPr txBox="1"/>
          <p:nvPr/>
        </p:nvSpPr>
        <p:spPr>
          <a:xfrm>
            <a:off x="6108939" y="1313766"/>
            <a:ext cx="26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localStorage.x</a:t>
            </a:r>
            <a:r>
              <a:rPr lang="en-US" sz="1400" dirty="0"/>
              <a:t> = ‘Fred’;</a:t>
            </a:r>
          </a:p>
          <a:p>
            <a:pPr algn="ctr"/>
            <a:r>
              <a:rPr lang="en-US" sz="1400" dirty="0" err="1"/>
              <a:t>localStorage.y</a:t>
            </a:r>
            <a:r>
              <a:rPr lang="en-US" sz="1400" dirty="0"/>
              <a:t> = 3.14;</a:t>
            </a:r>
          </a:p>
        </p:txBody>
      </p:sp>
    </p:spTree>
    <p:extLst>
      <p:ext uri="{BB962C8B-B14F-4D97-AF65-F5344CB8AC3E}">
        <p14:creationId xmlns:p14="http://schemas.microsoft.com/office/powerpoint/2010/main" val="23649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9" grpId="0" animBg="1"/>
      <p:bldP spid="20" grpId="0"/>
      <p:bldP spid="23" grpId="0" animBg="1"/>
      <p:bldP spid="24" grpId="0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79DB-5034-4FBD-BED9-5D8D706B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7461C-FD36-4DF6-8402-A8921178A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D27C6-3A2A-41F6-9305-CA81CF7630F8}"/>
              </a:ext>
            </a:extLst>
          </p:cNvPr>
          <p:cNvSpPr txBox="1"/>
          <p:nvPr/>
        </p:nvSpPr>
        <p:spPr>
          <a:xfrm>
            <a:off x="304800" y="990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a variety of ways to achieve this effect of “remembering” data from page to page – but the Local Storage option is probably the easiest.  This option came into existence as part of the HTML 5 specification.  So, all major browsers now support the local storage object.  (There is also a “session storage” object which is subtly different.)  </a:t>
            </a:r>
          </a:p>
          <a:p>
            <a:endParaRPr lang="en-US" dirty="0"/>
          </a:p>
          <a:p>
            <a:r>
              <a:rPr lang="en-US" dirty="0"/>
              <a:t>So... You were born at the right time!  Other/older approaches used something called “cookies” and were pretty complicated.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9DEFA-D2E4-474C-92B8-71A1C90F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0"/>
          <a:stretch/>
        </p:blipFill>
        <p:spPr>
          <a:xfrm>
            <a:off x="5867399" y="4420236"/>
            <a:ext cx="2815281" cy="16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DC83-AE64-4416-AE44-B6A3248A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have to do with “if” statements?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739FF-6289-40BC-B549-F4C9140D9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0EEF4-DC61-46C7-BDD5-E5BD1AB5131A}"/>
              </a:ext>
            </a:extLst>
          </p:cNvPr>
          <p:cNvSpPr txBox="1"/>
          <p:nvPr/>
        </p:nvSpPr>
        <p:spPr>
          <a:xfrm>
            <a:off x="457200" y="91690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we want to check </a:t>
            </a:r>
            <a:r>
              <a:rPr lang="en-US" b="1" dirty="0"/>
              <a:t>if</a:t>
            </a:r>
            <a:r>
              <a:rPr lang="en-US" dirty="0"/>
              <a:t> a </a:t>
            </a:r>
            <a:r>
              <a:rPr lang="en-US" dirty="0" err="1"/>
              <a:t>localStorage</a:t>
            </a:r>
            <a:r>
              <a:rPr lang="en-US" dirty="0"/>
              <a:t> item exists before we try to use it.  We use a </a:t>
            </a:r>
            <a:r>
              <a:rPr lang="en-US" b="1" dirty="0"/>
              <a:t>conditional statement</a:t>
            </a:r>
            <a:r>
              <a:rPr lang="en-US" dirty="0"/>
              <a:t> to check </a:t>
            </a:r>
            <a:r>
              <a:rPr lang="en-US" b="1" dirty="0"/>
              <a:t>if</a:t>
            </a:r>
            <a:r>
              <a:rPr lang="en-US" dirty="0"/>
              <a:t> the item is present.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DBE34-9198-4650-A544-997032EFF245}"/>
              </a:ext>
            </a:extLst>
          </p:cNvPr>
          <p:cNvSpPr txBox="1"/>
          <p:nvPr/>
        </p:nvSpPr>
        <p:spPr>
          <a:xfrm>
            <a:off x="457200" y="2142936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 this:</a:t>
            </a:r>
          </a:p>
          <a:p>
            <a:endParaRPr lang="en-US" dirty="0"/>
          </a:p>
          <a:p>
            <a:r>
              <a:rPr lang="en-US" sz="2000" dirty="0"/>
              <a:t>if (</a:t>
            </a:r>
            <a:r>
              <a:rPr lang="en-US" sz="2000" dirty="0" err="1"/>
              <a:t>localStorage.x</a:t>
            </a:r>
            <a:r>
              <a:rPr lang="en-US" sz="2000" dirty="0"/>
              <a:t>){</a:t>
            </a:r>
          </a:p>
          <a:p>
            <a:r>
              <a:rPr lang="en-US" sz="2000" dirty="0"/>
              <a:t>   console.log("I remembered what x is!");</a:t>
            </a:r>
          </a:p>
          <a:p>
            <a:r>
              <a:rPr lang="en-US" sz="2000" dirty="0"/>
              <a:t>   console.log(</a:t>
            </a:r>
            <a:r>
              <a:rPr lang="en-US" sz="2000" dirty="0" err="1"/>
              <a:t>localStorage.x</a:t>
            </a:r>
            <a:r>
              <a:rPr lang="en-US" sz="2000" dirty="0"/>
              <a:t>); </a:t>
            </a:r>
          </a:p>
          <a:p>
            <a:r>
              <a:rPr lang="en-US" sz="2000" dirty="0"/>
              <a:t>} else {</a:t>
            </a:r>
          </a:p>
          <a:p>
            <a:r>
              <a:rPr lang="en-US" sz="2000" dirty="0"/>
              <a:t>   console.log("I never heard of x. What are you talking about?"); </a:t>
            </a:r>
          </a:p>
          <a:p>
            <a:r>
              <a:rPr lang="en-US" sz="2000" dirty="0"/>
              <a:t>}</a:t>
            </a:r>
          </a:p>
          <a:p>
            <a:r>
              <a:rPr lang="en-US" dirty="0"/>
              <a:t>          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C3022-1C23-4EDD-9A12-80D869AD7902}"/>
              </a:ext>
            </a:extLst>
          </p:cNvPr>
          <p:cNvSpPr txBox="1"/>
          <p:nvPr/>
        </p:nvSpPr>
        <p:spPr>
          <a:xfrm>
            <a:off x="491576" y="514731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See “remembering” and “forgetting” in brain.zip</a:t>
            </a:r>
          </a:p>
        </p:txBody>
      </p:sp>
      <p:pic>
        <p:nvPicPr>
          <p:cNvPr id="7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932E7B1B-2293-4B37-9E6D-D6BC80C8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76" y="5105400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38606E-B4DF-4C2D-97D5-3DBB9B5EA0E4}"/>
              </a:ext>
            </a:extLst>
          </p:cNvPr>
          <p:cNvCxnSpPr>
            <a:cxnSpLocks/>
          </p:cNvCxnSpPr>
          <p:nvPr/>
        </p:nvCxnSpPr>
        <p:spPr>
          <a:xfrm flipH="1">
            <a:off x="2209800" y="2433935"/>
            <a:ext cx="2133600" cy="5378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E6C77F-2E1B-4203-80B0-62CF38F0ED8F}"/>
              </a:ext>
            </a:extLst>
          </p:cNvPr>
          <p:cNvSpPr txBox="1"/>
          <p:nvPr/>
        </p:nvSpPr>
        <p:spPr>
          <a:xfrm>
            <a:off x="4457700" y="1925639"/>
            <a:ext cx="4191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“x” exists this will evaluate as true, and false if “x” doesn’t exist!</a:t>
            </a:r>
          </a:p>
        </p:txBody>
      </p:sp>
    </p:spTree>
    <p:extLst>
      <p:ext uri="{BB962C8B-B14F-4D97-AF65-F5344CB8AC3E}">
        <p14:creationId xmlns:p14="http://schemas.microsoft.com/office/powerpoint/2010/main" val="19460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9D138-4015-4C0F-B74F-61A34F279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899160"/>
            <a:ext cx="50596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5AD8-1E10-204B-BD8B-C671440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5ABC-8D64-DB4E-8C86-B94D374776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030797"/>
            <a:ext cx="5504898" cy="2260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Sandwiches:</a:t>
            </a:r>
          </a:p>
          <a:p>
            <a:r>
              <a:rPr lang="en-US" dirty="0"/>
              <a:t>How is programming like a sandwich?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F040B-222D-3D41-B298-4FC4FDB9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2787650" cy="24652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81C6A-7C80-8545-AB4E-B89C06B03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8C5280-1926-4BE9-B466-914A3B2B18E8}"/>
              </a:ext>
            </a:extLst>
          </p:cNvPr>
          <p:cNvSpPr txBox="1">
            <a:spLocks/>
          </p:cNvSpPr>
          <p:nvPr/>
        </p:nvSpPr>
        <p:spPr bwMode="auto">
          <a:xfrm>
            <a:off x="228600" y="2742469"/>
            <a:ext cx="5504898" cy="22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Some other food for thought:</a:t>
            </a:r>
          </a:p>
          <a:p>
            <a:r>
              <a:rPr lang="en-US" kern="0" dirty="0"/>
              <a:t>How do we </a:t>
            </a:r>
            <a:r>
              <a:rPr lang="en-US" b="1" i="1" kern="0" dirty="0"/>
              <a:t>assign</a:t>
            </a:r>
            <a:r>
              <a:rPr lang="en-US" kern="0" dirty="0"/>
              <a:t> a value to a JavaScript variable?</a:t>
            </a:r>
          </a:p>
          <a:p>
            <a:r>
              <a:rPr lang="en-US" kern="0" dirty="0"/>
              <a:t>When we say two things are </a:t>
            </a:r>
            <a:r>
              <a:rPr lang="en-US" b="1" i="1" kern="0" dirty="0"/>
              <a:t>equal</a:t>
            </a:r>
            <a:r>
              <a:rPr lang="en-US" kern="0" dirty="0"/>
              <a:t>, are we </a:t>
            </a:r>
            <a:r>
              <a:rPr lang="en-US" b="1" i="1" kern="0" dirty="0"/>
              <a:t>assigning</a:t>
            </a:r>
            <a:r>
              <a:rPr lang="en-US" kern="0" dirty="0"/>
              <a:t> or </a:t>
            </a:r>
            <a:r>
              <a:rPr lang="en-US" b="1" i="1" kern="0" dirty="0"/>
              <a:t>comparing</a:t>
            </a:r>
            <a:r>
              <a:rPr lang="en-US" kern="0" dirty="0"/>
              <a:t> those two things?</a:t>
            </a:r>
          </a:p>
        </p:txBody>
      </p:sp>
    </p:spTree>
    <p:extLst>
      <p:ext uri="{BB962C8B-B14F-4D97-AF65-F5344CB8AC3E}">
        <p14:creationId xmlns:p14="http://schemas.microsoft.com/office/powerpoint/2010/main" val="17456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Using breakpoints in the Chrome Developer Tools</a:t>
            </a:r>
          </a:p>
          <a:p>
            <a:r>
              <a:rPr lang="en-US" dirty="0"/>
              <a:t>A new data type</a:t>
            </a:r>
          </a:p>
          <a:p>
            <a:r>
              <a:rPr lang="en-US" dirty="0"/>
              <a:t>Logical Expressions</a:t>
            </a:r>
          </a:p>
          <a:p>
            <a:r>
              <a:rPr lang="en-US" dirty="0"/>
              <a:t>Putting logical expressions to work:</a:t>
            </a:r>
          </a:p>
          <a:p>
            <a:pPr lvl="1"/>
            <a:r>
              <a:rPr lang="en-US" dirty="0"/>
              <a:t>If statements</a:t>
            </a:r>
          </a:p>
          <a:p>
            <a:r>
              <a:rPr lang="en-US" dirty="0"/>
              <a:t>A couple remarks about variables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7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4" y="96958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Setting one or more breakpoints in your code will allow you, the developer, to get a better understanding of how your code is working.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4836" y="5416194"/>
            <a:ext cx="635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Let’s see an example of this. (see rocket.zip)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D75D2-CEDB-4C6F-B4CC-9AA7F917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832790"/>
            <a:ext cx="8458200" cy="3526304"/>
          </a:xfrm>
          <a:prstGeom prst="rect">
            <a:avLst/>
          </a:prstGeom>
        </p:spPr>
      </p:pic>
      <p:pic>
        <p:nvPicPr>
          <p:cNvPr id="4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1F9D8781-330D-6744-9F0E-358831D6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76" y="5110796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A231-F30B-234C-A8BF-0ED2EF8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data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8ED0E-7EAA-2E49-8269-A34AB3A1B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159F5-C87F-4957-8D11-D14638662AC5}"/>
              </a:ext>
            </a:extLst>
          </p:cNvPr>
          <p:cNvSpPr txBox="1"/>
          <p:nvPr/>
        </p:nvSpPr>
        <p:spPr>
          <a:xfrm>
            <a:off x="142874" y="96958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Discuss: </a:t>
            </a:r>
            <a:r>
              <a:rPr lang="en-US" dirty="0"/>
              <a:t>What were the two data types we introduced last class?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B80A8-A2A0-470A-B1D3-6BCB06D1D6B6}"/>
              </a:ext>
            </a:extLst>
          </p:cNvPr>
          <p:cNvSpPr txBox="1"/>
          <p:nvPr/>
        </p:nvSpPr>
        <p:spPr>
          <a:xfrm>
            <a:off x="142874" y="1527241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 we are going to introduce another data type: the Boolean value.</a:t>
            </a:r>
          </a:p>
          <a:p>
            <a:endParaRPr lang="en-US" dirty="0"/>
          </a:p>
          <a:p>
            <a:r>
              <a:rPr lang="en-US" dirty="0"/>
              <a:t>Boolean means “true” or “false” and… it gets its name from a famous mathematician named George Boole.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71204-7E72-4D0D-91BF-7AF5B9DFFF7A}"/>
              </a:ext>
            </a:extLst>
          </p:cNvPr>
          <p:cNvSpPr txBox="1"/>
          <p:nvPr/>
        </p:nvSpPr>
        <p:spPr>
          <a:xfrm>
            <a:off x="142874" y="3096901"/>
            <a:ext cx="6542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Boole lived long before computers were invented.  If only he could see where his ideas have taken us!</a:t>
            </a:r>
          </a:p>
        </p:txBody>
      </p:sp>
      <p:pic>
        <p:nvPicPr>
          <p:cNvPr id="9218" name="Picture 2" descr="George Boole color.jpg">
            <a:extLst>
              <a:ext uri="{FF2B5EF4-FFF2-40B4-BE49-F238E27FC236}">
                <a16:creationId xmlns:a16="http://schemas.microsoft.com/office/drawing/2014/main" id="{41078447-9C07-44B9-8444-FEC5D029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95" y="3188930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750A3-B237-401B-9702-B2D8C8FF985B}"/>
              </a:ext>
            </a:extLst>
          </p:cNvPr>
          <p:cNvSpPr txBox="1"/>
          <p:nvPr/>
        </p:nvSpPr>
        <p:spPr>
          <a:xfrm>
            <a:off x="142875" y="4297041"/>
            <a:ext cx="6542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JavaScript we can explicitly assign a Boolean value like this:</a:t>
            </a:r>
          </a:p>
          <a:p>
            <a:r>
              <a:rPr lang="en-US" dirty="0"/>
              <a:t>var </a:t>
            </a:r>
            <a:r>
              <a:rPr lang="en-US" dirty="0" err="1"/>
              <a:t>some_name</a:t>
            </a:r>
            <a:r>
              <a:rPr lang="en-US" dirty="0"/>
              <a:t> = true;</a:t>
            </a:r>
          </a:p>
          <a:p>
            <a:r>
              <a:rPr lang="en-US" dirty="0"/>
              <a:t>var </a:t>
            </a:r>
            <a:r>
              <a:rPr lang="en-US" dirty="0" err="1"/>
              <a:t>some_other_name</a:t>
            </a:r>
            <a:r>
              <a:rPr lang="en-US" dirty="0"/>
              <a:t> = false;</a:t>
            </a:r>
          </a:p>
        </p:txBody>
      </p:sp>
    </p:spTree>
    <p:extLst>
      <p:ext uri="{BB962C8B-B14F-4D97-AF65-F5344CB8AC3E}">
        <p14:creationId xmlns:p14="http://schemas.microsoft.com/office/powerpoint/2010/main" val="10620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A231-F30B-234C-A8BF-0ED2EF84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8ED0E-7EAA-2E49-8269-A34AB3A1B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AC6316-FEE3-2A4F-AC3C-66C693570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876454"/>
              </p:ext>
            </p:extLst>
          </p:nvPr>
        </p:nvGraphicFramePr>
        <p:xfrm>
          <a:off x="1905000" y="2819400"/>
          <a:ext cx="7129463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3" imgW="7313400" imgH="2727159" progId="Word.Document.12">
                  <p:embed/>
                </p:oleObj>
              </mc:Choice>
              <mc:Fallback>
                <p:oleObj name="Document" r:id="rId3" imgW="7313400" imgH="2727159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819400"/>
                        <a:ext cx="7129463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7E0E36-C4C8-BA4E-9D20-4D003F6CF0FA}"/>
              </a:ext>
            </a:extLst>
          </p:cNvPr>
          <p:cNvSpPr/>
          <p:nvPr/>
        </p:nvSpPr>
        <p:spPr bwMode="auto">
          <a:xfrm>
            <a:off x="457200" y="1066800"/>
            <a:ext cx="80772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Usually we are more interested in determining true or false values by comparing two things.  We use the following operators to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compare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27306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1336-C93F-E240-8264-12461338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9BB4A-4A61-F54D-B8D7-5F7A76DD0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69EB13-6CA6-354C-8D21-3BC99857F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366305"/>
              </p:ext>
            </p:extLst>
          </p:nvPr>
        </p:nvGraphicFramePr>
        <p:xfrm>
          <a:off x="304800" y="838200"/>
          <a:ext cx="7315200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Document" r:id="rId3" imgW="7315200" imgH="5294160" progId="Word.Document.12">
                  <p:embed/>
                </p:oleObj>
              </mc:Choice>
              <mc:Fallback>
                <p:oleObj name="Document" r:id="rId3" imgW="7315200" imgH="529416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EB6256-5BD4-FA4A-B37B-8B6E45433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7315200" cy="529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5334000" y="993466"/>
            <a:ext cx="3505200" cy="2590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This code illustrates some logical expressions.  Logical expressions  evaluate to true or false.</a:t>
            </a: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What do each of these expressions evaluate to?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5CE875-C58B-4D45-9C49-DE8CFE01A2C6}"/>
              </a:ext>
            </a:extLst>
          </p:cNvPr>
          <p:cNvSpPr/>
          <p:nvPr/>
        </p:nvSpPr>
        <p:spPr bwMode="auto">
          <a:xfrm>
            <a:off x="5334000" y="3943988"/>
            <a:ext cx="3352800" cy="1847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Think quick!  If == is a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comparison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operator, what is the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assignment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operator in JavaScript?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67369"/>
              </p:ext>
            </p:extLst>
          </p:nvPr>
        </p:nvGraphicFramePr>
        <p:xfrm>
          <a:off x="915300" y="3106258"/>
          <a:ext cx="7313400" cy="140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Document" r:id="rId3" imgW="7313400" imgH="1402436" progId="Word.Document.12">
                  <p:embed/>
                </p:oleObj>
              </mc:Choice>
              <mc:Fallback>
                <p:oleObj name="Document" r:id="rId3" imgW="7313400" imgH="1402436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300" y="3106258"/>
                        <a:ext cx="7313400" cy="1402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915300" y="2540592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syntax of the global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isNaN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method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892722" y="1035070"/>
            <a:ext cx="74676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Sometimes we need to test a variable and figure if it is a number or not.  For that we use something called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isNaN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.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The abbreviation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isNaN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means “is Not a Number”.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2821E36-99F7-4F38-894B-798246A87760}"/>
              </a:ext>
            </a:extLst>
          </p:cNvPr>
          <p:cNvSpPr/>
          <p:nvPr/>
        </p:nvSpPr>
        <p:spPr bwMode="auto">
          <a:xfrm>
            <a:off x="892722" y="4779900"/>
            <a:ext cx="74676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isNaN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() is a global method.  The term “global” means it is available everywhere in your JavaScript code.  Global methods are also sometimes called functions.</a:t>
            </a:r>
          </a:p>
        </p:txBody>
      </p:sp>
    </p:spTree>
    <p:extLst>
      <p:ext uri="{BB962C8B-B14F-4D97-AF65-F5344CB8AC3E}">
        <p14:creationId xmlns:p14="http://schemas.microsoft.com/office/powerpoint/2010/main" val="38359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099F-6999-3D47-8390-BAFE706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3B288-19BC-FD46-A165-9B6301F97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64881"/>
              </p:ext>
            </p:extLst>
          </p:nvPr>
        </p:nvGraphicFramePr>
        <p:xfrm>
          <a:off x="1066800" y="2968778"/>
          <a:ext cx="7313400" cy="310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Document" r:id="rId3" imgW="7313400" imgH="3102413" progId="Word.Document.12">
                  <p:embed/>
                </p:oleObj>
              </mc:Choice>
              <mc:Fallback>
                <p:oleObj name="Document" r:id="rId3" imgW="7313400" imgH="3102413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968778"/>
                        <a:ext cx="7313400" cy="310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FD0E9FB-CC5C-435C-AE11-80E40567D382}"/>
              </a:ext>
            </a:extLst>
          </p:cNvPr>
          <p:cNvSpPr/>
          <p:nvPr/>
        </p:nvSpPr>
        <p:spPr bwMode="auto">
          <a:xfrm>
            <a:off x="457200" y="914400"/>
            <a:ext cx="807720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OK, now we are getting fancy!  It is often useful to consider two or more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boolean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expressions at the same time.  For example: we might want to know if condition “A”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and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condition “B” are both true.</a:t>
            </a: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To build such compound expressions, we use logical operators.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1071</Words>
  <Application>Microsoft Office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Default Design</vt:lpstr>
      <vt:lpstr>Document</vt:lpstr>
      <vt:lpstr> Conditional Statements with JavaScript </vt:lpstr>
      <vt:lpstr>Let’s talk about…</vt:lpstr>
      <vt:lpstr>Agenda</vt:lpstr>
      <vt:lpstr>Breakpoints</vt:lpstr>
      <vt:lpstr>A new data type</vt:lpstr>
      <vt:lpstr>The relational operators</vt:lpstr>
      <vt:lpstr>Conditional expressions</vt:lpstr>
      <vt:lpstr>Another test</vt:lpstr>
      <vt:lpstr>The logical operators</vt:lpstr>
      <vt:lpstr>Conditional expressions with logical operatiors</vt:lpstr>
      <vt:lpstr>Putting conditional expressions to work!</vt:lpstr>
      <vt:lpstr>PowerPoint Presentation</vt:lpstr>
      <vt:lpstr>Let’s give this a try…</vt:lpstr>
      <vt:lpstr>Variables don’t live for long…</vt:lpstr>
      <vt:lpstr>It would be nice if …</vt:lpstr>
      <vt:lpstr>Let’s try localStorage</vt:lpstr>
      <vt:lpstr>Historic note</vt:lpstr>
      <vt:lpstr>What does this have to do with “if” statements?</vt:lpstr>
      <vt:lpstr>Next time …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196</cp:revision>
  <dcterms:created xsi:type="dcterms:W3CDTF">2010-11-30T18:46:51Z</dcterms:created>
  <dcterms:modified xsi:type="dcterms:W3CDTF">2019-09-16T20:30:42Z</dcterms:modified>
</cp:coreProperties>
</file>