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1" r:id="rId1"/>
  </p:sldMasterIdLst>
  <p:notesMasterIdLst>
    <p:notesMasterId r:id="rId17"/>
  </p:notesMasterIdLst>
  <p:handoutMasterIdLst>
    <p:handoutMasterId r:id="rId18"/>
  </p:handoutMasterIdLst>
  <p:sldIdLst>
    <p:sldId id="279" r:id="rId2"/>
    <p:sldId id="454" r:id="rId3"/>
    <p:sldId id="480" r:id="rId4"/>
    <p:sldId id="470" r:id="rId5"/>
    <p:sldId id="472" r:id="rId6"/>
    <p:sldId id="481" r:id="rId7"/>
    <p:sldId id="441" r:id="rId8"/>
    <p:sldId id="483" r:id="rId9"/>
    <p:sldId id="473" r:id="rId10"/>
    <p:sldId id="474" r:id="rId11"/>
    <p:sldId id="475" r:id="rId12"/>
    <p:sldId id="476" r:id="rId13"/>
    <p:sldId id="477" r:id="rId14"/>
    <p:sldId id="482" r:id="rId15"/>
    <p:sldId id="467"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a:ea typeface="+mn-ea"/>
        <a:cs typeface="+mn-cs"/>
      </a:defRPr>
    </a:lvl1pPr>
    <a:lvl2pPr marL="457200" algn="l" rtl="0" eaLnBrk="0" fontAlgn="base" hangingPunct="0">
      <a:spcBef>
        <a:spcPct val="0"/>
      </a:spcBef>
      <a:spcAft>
        <a:spcPct val="0"/>
      </a:spcAft>
      <a:defRPr sz="2400" kern="1200">
        <a:solidFill>
          <a:schemeClr val="tx1"/>
        </a:solidFill>
        <a:latin typeface="Times New Roman"/>
        <a:ea typeface="+mn-ea"/>
        <a:cs typeface="+mn-cs"/>
      </a:defRPr>
    </a:lvl2pPr>
    <a:lvl3pPr marL="914400" algn="l" rtl="0" eaLnBrk="0" fontAlgn="base" hangingPunct="0">
      <a:spcBef>
        <a:spcPct val="0"/>
      </a:spcBef>
      <a:spcAft>
        <a:spcPct val="0"/>
      </a:spcAft>
      <a:defRPr sz="2400" kern="1200">
        <a:solidFill>
          <a:schemeClr val="tx1"/>
        </a:solidFill>
        <a:latin typeface="Times New Roman"/>
        <a:ea typeface="+mn-ea"/>
        <a:cs typeface="+mn-cs"/>
      </a:defRPr>
    </a:lvl3pPr>
    <a:lvl4pPr marL="1371600" algn="l" rtl="0" eaLnBrk="0" fontAlgn="base" hangingPunct="0">
      <a:spcBef>
        <a:spcPct val="0"/>
      </a:spcBef>
      <a:spcAft>
        <a:spcPct val="0"/>
      </a:spcAft>
      <a:defRPr sz="2400" kern="1200">
        <a:solidFill>
          <a:schemeClr val="tx1"/>
        </a:solidFill>
        <a:latin typeface="Times New Roman"/>
        <a:ea typeface="+mn-ea"/>
        <a:cs typeface="+mn-cs"/>
      </a:defRPr>
    </a:lvl4pPr>
    <a:lvl5pPr marL="1828800" algn="l" rtl="0" eaLnBrk="0" fontAlgn="base" hangingPunct="0">
      <a:spcBef>
        <a:spcPct val="0"/>
      </a:spcBef>
      <a:spcAft>
        <a:spcPct val="0"/>
      </a:spcAft>
      <a:defRPr sz="2400" kern="1200">
        <a:solidFill>
          <a:schemeClr val="tx1"/>
        </a:solidFill>
        <a:latin typeface="Times New Roman"/>
        <a:ea typeface="+mn-ea"/>
        <a:cs typeface="+mn-cs"/>
      </a:defRPr>
    </a:lvl5pPr>
    <a:lvl6pPr marL="2286000" algn="l" defTabSz="914400" rtl="0" eaLnBrk="1" latinLnBrk="0" hangingPunct="1">
      <a:defRPr sz="2400" kern="1200">
        <a:solidFill>
          <a:schemeClr val="tx1"/>
        </a:solidFill>
        <a:latin typeface="Times New Roman"/>
        <a:ea typeface="+mn-ea"/>
        <a:cs typeface="+mn-cs"/>
      </a:defRPr>
    </a:lvl6pPr>
    <a:lvl7pPr marL="2743200" algn="l" defTabSz="914400" rtl="0" eaLnBrk="1" latinLnBrk="0" hangingPunct="1">
      <a:defRPr sz="2400" kern="1200">
        <a:solidFill>
          <a:schemeClr val="tx1"/>
        </a:solidFill>
        <a:latin typeface="Times New Roman"/>
        <a:ea typeface="+mn-ea"/>
        <a:cs typeface="+mn-cs"/>
      </a:defRPr>
    </a:lvl7pPr>
    <a:lvl8pPr marL="3200400" algn="l" defTabSz="914400" rtl="0" eaLnBrk="1" latinLnBrk="0" hangingPunct="1">
      <a:defRPr sz="2400" kern="1200">
        <a:solidFill>
          <a:schemeClr val="tx1"/>
        </a:solidFill>
        <a:latin typeface="Times New Roman"/>
        <a:ea typeface="+mn-ea"/>
        <a:cs typeface="+mn-cs"/>
      </a:defRPr>
    </a:lvl8pPr>
    <a:lvl9pPr marL="3657600" algn="l" defTabSz="914400" rtl="0" eaLnBrk="1" latinLnBrk="0" hangingPunct="1">
      <a:defRPr sz="2400" kern="1200">
        <a:solidFill>
          <a:schemeClr val="tx1"/>
        </a:solidFill>
        <a:latin typeface="Times New Roman"/>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remy Shafer" initials="JS" lastIdx="1" clrIdx="0">
    <p:extLst>
      <p:ext uri="{19B8F6BF-5375-455C-9EA6-DF929625EA0E}">
        <p15:presenceInfo xmlns:p15="http://schemas.microsoft.com/office/powerpoint/2012/main" userId="222115923638f9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29" autoAdjust="0"/>
  </p:normalViewPr>
  <p:slideViewPr>
    <p:cSldViewPr>
      <p:cViewPr varScale="1">
        <p:scale>
          <a:sx n="91" d="100"/>
          <a:sy n="91" d="100"/>
        </p:scale>
        <p:origin x="178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31T16:40:31.750" idx="1">
    <p:pos x="10" y="10"/>
    <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765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94633A84-D730-4DB1-B585-7559B92CE5D8}" type="datetimeFigureOut">
              <a:rPr lang="en-US"/>
              <a:pPr>
                <a:defRPr/>
              </a:pPr>
              <a:t>9/24/2019</a:t>
            </a:fld>
            <a:endParaRPr lang="en-US" dirty="0"/>
          </a:p>
        </p:txBody>
      </p:sp>
      <p:sp>
        <p:nvSpPr>
          <p:cNvPr id="2765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765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C669EC8-97E7-4C24-A864-1853E75085DC}" type="slidenum">
              <a:rPr lang="en-US"/>
              <a:pPr>
                <a:defRPr/>
              </a:pPr>
              <a:t>‹#›</a:t>
            </a:fld>
            <a:endParaRPr lang="en-US" dirty="0"/>
          </a:p>
        </p:txBody>
      </p:sp>
    </p:spTree>
    <p:extLst>
      <p:ext uri="{BB962C8B-B14F-4D97-AF65-F5344CB8AC3E}">
        <p14:creationId xmlns:p14="http://schemas.microsoft.com/office/powerpoint/2010/main" val="978985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32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dirty="0"/>
          </a:p>
        </p:txBody>
      </p:sp>
      <p:sp>
        <p:nvSpPr>
          <p:cNvPr id="553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32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dirty="0"/>
          </a:p>
        </p:txBody>
      </p:sp>
      <p:sp>
        <p:nvSpPr>
          <p:cNvPr id="532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82C5A2EE-74B4-4329-B2EC-6DFE0575EDC9}" type="slidenum">
              <a:rPr lang="en-US"/>
              <a:pPr>
                <a:defRPr/>
              </a:pPr>
              <a:t>‹#›</a:t>
            </a:fld>
            <a:endParaRPr lang="en-US" dirty="0"/>
          </a:p>
        </p:txBody>
      </p:sp>
    </p:spTree>
    <p:extLst>
      <p:ext uri="{BB962C8B-B14F-4D97-AF65-F5344CB8AC3E}">
        <p14:creationId xmlns:p14="http://schemas.microsoft.com/office/powerpoint/2010/main" val="23924556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2C5A2EE-74B4-4329-B2EC-6DFE0575EDC9}" type="slidenum">
              <a:rPr lang="en-US" smtClean="0"/>
              <a:pPr>
                <a:defRPr/>
              </a:pPr>
              <a:t>13</a:t>
            </a:fld>
            <a:endParaRPr lang="en-US" dirty="0"/>
          </a:p>
        </p:txBody>
      </p:sp>
    </p:spTree>
    <p:extLst>
      <p:ext uri="{BB962C8B-B14F-4D97-AF65-F5344CB8AC3E}">
        <p14:creationId xmlns:p14="http://schemas.microsoft.com/office/powerpoint/2010/main" val="4215296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dirty="0"/>
              <a:t> </a:t>
            </a:r>
            <a:fld id="{17DDCD1E-9BA8-4657-90E7-3BE4705B08E6}" type="slidenum">
              <a:rPr lang="en-US" altLang="en-US"/>
              <a:pPr>
                <a:defRPr/>
              </a:pPr>
              <a:t>‹#›</a:t>
            </a:fld>
            <a:endParaRPr lang="en-US" altLang="en-US" dirty="0"/>
          </a:p>
        </p:txBody>
      </p:sp>
      <p:sp>
        <p:nvSpPr>
          <p:cNvPr id="5" name="Rectangle 11"/>
          <p:cNvSpPr>
            <a:spLocks noGrp="1" noChangeArrowheads="1"/>
          </p:cNvSpPr>
          <p:nvPr>
            <p:ph type="ftr" sz="quarter" idx="11"/>
          </p:nvPr>
        </p:nvSpPr>
        <p:spPr>
          <a:ln/>
        </p:spPr>
        <p:txBody>
          <a:bodyPr/>
          <a:lstStyle>
            <a:lvl1pPr>
              <a:defRPr/>
            </a:lvl1pPr>
          </a:lstStyle>
          <a:p>
            <a:pPr>
              <a:defRPr/>
            </a:pPr>
            <a:endParaRPr lang="en-US" altLang="en-US" sz="2000" dirty="0"/>
          </a:p>
        </p:txBody>
      </p:sp>
    </p:spTree>
    <p:extLst>
      <p:ext uri="{BB962C8B-B14F-4D97-AF65-F5344CB8AC3E}">
        <p14:creationId xmlns:p14="http://schemas.microsoft.com/office/powerpoint/2010/main" val="124397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24000"/>
          </a:xfrm>
          <a:solidFill>
            <a:srgbClr val="9E1B34"/>
          </a:solidFill>
        </p:spPr>
        <p:txBody>
          <a:bodyPr/>
          <a:lstStyle>
            <a:lvl1pPr marL="338138" indent="0" algn="l">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sldNum" sz="quarter" idx="10"/>
          </p:nvPr>
        </p:nvSpPr>
        <p:spPr>
          <a:ln/>
        </p:spPr>
        <p:txBody>
          <a:bodyPr/>
          <a:lstStyle>
            <a:lvl1pPr>
              <a:defRPr/>
            </a:lvl1pPr>
          </a:lstStyle>
          <a:p>
            <a:pPr>
              <a:defRPr/>
            </a:pPr>
            <a:r>
              <a:rPr lang="en-US" altLang="en-US" dirty="0"/>
              <a:t> </a:t>
            </a:r>
            <a:fld id="{60B5F925-20BE-417C-B0AE-5F0F53AB456D}" type="slidenum">
              <a:rPr lang="en-US" altLang="en-US"/>
              <a:pPr>
                <a:defRPr/>
              </a:pPr>
              <a:t>‹#›</a:t>
            </a:fld>
            <a:endParaRPr lang="en-US" altLang="en-US" dirty="0"/>
          </a:p>
        </p:txBody>
      </p:sp>
    </p:spTree>
    <p:extLst>
      <p:ext uri="{BB962C8B-B14F-4D97-AF65-F5344CB8AC3E}">
        <p14:creationId xmlns:p14="http://schemas.microsoft.com/office/powerpoint/2010/main" val="438488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p:cNvSpPr txBox="1">
            <a:spLocks/>
          </p:cNvSpPr>
          <p:nvPr userDrawn="1"/>
        </p:nvSpPr>
        <p:spPr bwMode="auto">
          <a:xfrm>
            <a:off x="0" y="6096000"/>
            <a:ext cx="9144000" cy="762000"/>
          </a:xfrm>
          <a:prstGeom prst="rect">
            <a:avLst/>
          </a:prstGeom>
          <a:solidFill>
            <a:srgbClr val="9E1B3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338138" indent="0" algn="l"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endParaRPr lang="en-US" kern="0" dirty="0">
              <a:solidFill>
                <a:srgbClr val="FFFFFF"/>
              </a:solidFill>
            </a:endParaRPr>
          </a:p>
        </p:txBody>
      </p:sp>
      <p:sp>
        <p:nvSpPr>
          <p:cNvPr id="2" name="Title 1"/>
          <p:cNvSpPr>
            <a:spLocks noGrp="1"/>
          </p:cNvSpPr>
          <p:nvPr>
            <p:ph type="title"/>
          </p:nvPr>
        </p:nvSpPr>
        <p:spPr>
          <a:xfrm>
            <a:off x="0" y="0"/>
            <a:ext cx="9144000" cy="838200"/>
          </a:xfrm>
          <a:solidFill>
            <a:srgbClr val="9E1B34"/>
          </a:solidFill>
        </p:spPr>
        <p:txBody>
          <a:bodyPr/>
          <a:lstStyle>
            <a:lvl1pPr marL="338138" indent="0" algn="l">
              <a:defRPr sz="3200">
                <a:solidFill>
                  <a:schemeClr val="bg1"/>
                </a:solidFill>
              </a:defRPr>
            </a:lvl1pPr>
          </a:lstStyle>
          <a:p>
            <a:r>
              <a:rPr lang="en-US" dirty="0"/>
              <a:t>Click to edit Master title style</a:t>
            </a:r>
          </a:p>
        </p:txBody>
      </p:sp>
      <p:sp>
        <p:nvSpPr>
          <p:cNvPr id="6" name="Slide Number Placeholder 5"/>
          <p:cNvSpPr>
            <a:spLocks noGrp="1"/>
          </p:cNvSpPr>
          <p:nvPr>
            <p:ph type="sldNum" sz="quarter" idx="11"/>
          </p:nvPr>
        </p:nvSpPr>
        <p:spPr>
          <a:xfrm>
            <a:off x="6553200" y="6330332"/>
            <a:ext cx="2133600" cy="304800"/>
          </a:xfrm>
        </p:spPr>
        <p:txBody>
          <a:bodyPr/>
          <a:lstStyle>
            <a:lvl1pPr>
              <a:defRPr sz="2000" baseline="0"/>
            </a:lvl1pPr>
          </a:lstStyle>
          <a:p>
            <a:pPr>
              <a:defRPr/>
            </a:pPr>
            <a:fld id="{60B5F925-20BE-417C-B0AE-5F0F53AB456D}" type="slidenum">
              <a:rPr lang="en-US" altLang="en-US" smtClean="0">
                <a:solidFill>
                  <a:schemeClr val="bg1"/>
                </a:solidFill>
              </a:rPr>
              <a:pPr>
                <a:defRPr/>
              </a:pPr>
              <a:t>‹#›</a:t>
            </a:fld>
            <a:r>
              <a:rPr lang="en-US" altLang="en-US" dirty="0">
                <a:solidFill>
                  <a:srgbClr val="000000"/>
                </a:solidFill>
              </a:rPr>
              <a:t> </a:t>
            </a:r>
            <a:endParaRPr lang="en-US" altLang="en-US" dirty="0">
              <a:solidFill>
                <a:srgbClr val="FFFFFF"/>
              </a:solidFill>
            </a:endParaRPr>
          </a:p>
        </p:txBody>
      </p:sp>
    </p:spTree>
    <p:extLst>
      <p:ext uri="{BB962C8B-B14F-4D97-AF65-F5344CB8AC3E}">
        <p14:creationId xmlns:p14="http://schemas.microsoft.com/office/powerpoint/2010/main" val="770535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3" name="Rectangle 9"/>
          <p:cNvSpPr>
            <a:spLocks noGrp="1" noChangeArrowheads="1"/>
          </p:cNvSpPr>
          <p:nvPr>
            <p:ph type="sldNum" sz="quarter" idx="4"/>
          </p:nvPr>
        </p:nvSpPr>
        <p:spPr bwMode="auto">
          <a:xfrm>
            <a:off x="6553200" y="61722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600" smtClean="0"/>
            </a:lvl1pPr>
          </a:lstStyle>
          <a:p>
            <a:pPr>
              <a:defRPr/>
            </a:pPr>
            <a:r>
              <a:rPr lang="en-US" altLang="en-US" dirty="0"/>
              <a:t> </a:t>
            </a:r>
            <a:fld id="{C9241B87-E365-4365-BDC6-1241D33F009D}" type="slidenum">
              <a:rPr lang="en-US" altLang="en-US"/>
              <a:pPr>
                <a:defRPr/>
              </a:pPr>
              <a:t>‹#›</a:t>
            </a:fld>
            <a:endParaRPr lang="en-US" altLang="en-US" dirty="0"/>
          </a:p>
        </p:txBody>
      </p:sp>
      <p:sp>
        <p:nvSpPr>
          <p:cNvPr id="1035" name="Rectangle 11"/>
          <p:cNvSpPr>
            <a:spLocks noGrp="1" noChangeArrowheads="1"/>
          </p:cNvSpPr>
          <p:nvPr>
            <p:ph type="ftr" sz="quarter" idx="3"/>
          </p:nvPr>
        </p:nvSpPr>
        <p:spPr bwMode="auto">
          <a:xfrm>
            <a:off x="457200" y="6172200"/>
            <a:ext cx="518318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600" smtClean="0"/>
            </a:lvl1pPr>
          </a:lstStyle>
          <a:p>
            <a:pPr>
              <a:defRPr/>
            </a:pPr>
            <a:endParaRPr lang="en-US" altLang="en-US" sz="2000" dirty="0"/>
          </a:p>
        </p:txBody>
      </p:sp>
    </p:spTree>
    <p:extLst>
      <p:ext uri="{BB962C8B-B14F-4D97-AF65-F5344CB8AC3E}">
        <p14:creationId xmlns:p14="http://schemas.microsoft.com/office/powerpoint/2010/main" val="6725012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3" r:id="rId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6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17.emf"/><Relationship Id="rId5" Type="http://schemas.openxmlformats.org/officeDocument/2006/relationships/package" Target="../embeddings/Microsoft_Word_Document7.docx"/><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8.docx"/><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8.vml"/><Relationship Id="rId5" Type="http://schemas.openxmlformats.org/officeDocument/2006/relationships/image" Target="../media/image19.emf"/><Relationship Id="rId4" Type="http://schemas.openxmlformats.org/officeDocument/2006/relationships/package" Target="../embeddings/Microsoft_Word_Document9.docx"/></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Word_Document2.docx"/><Relationship Id="rId7" Type="http://schemas.openxmlformats.org/officeDocument/2006/relationships/image" Target="../media/image7.png"/><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package" Target="../embeddings/Microsoft_Word_Document3.docx"/><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comments" Target="../comments/comment1.xm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525" y="1143000"/>
            <a:ext cx="9144000" cy="1749425"/>
          </a:xfrm>
          <a:solidFill>
            <a:srgbClr val="9E1B34"/>
          </a:solidFill>
        </p:spPr>
        <p:txBody>
          <a:bodyPr>
            <a:normAutofit fontScale="90000"/>
          </a:bodyPr>
          <a:lstStyle/>
          <a:p>
            <a:pPr>
              <a:defRPr/>
            </a:pPr>
            <a:br>
              <a:rPr lang="en-US" sz="3600" dirty="0">
                <a:latin typeface="Arial" charset="0"/>
                <a:cs typeface="+mj-cs"/>
              </a:rPr>
            </a:br>
            <a:r>
              <a:rPr lang="en-US" sz="3200" dirty="0">
                <a:solidFill>
                  <a:schemeClr val="bg1"/>
                </a:solidFill>
                <a:latin typeface="Arial" charset="0"/>
              </a:rPr>
              <a:t>Loops and Arrays</a:t>
            </a:r>
            <a:br>
              <a:rPr lang="en-US" sz="3200" dirty="0">
                <a:solidFill>
                  <a:schemeClr val="bg1"/>
                </a:solidFill>
                <a:latin typeface="Arial" charset="0"/>
              </a:rPr>
            </a:br>
            <a:r>
              <a:rPr lang="en-US" sz="3200" dirty="0">
                <a:solidFill>
                  <a:schemeClr val="bg1"/>
                </a:solidFill>
                <a:latin typeface="Arial" charset="0"/>
              </a:rPr>
              <a:t>in JavaScript </a:t>
            </a:r>
            <a:br>
              <a:rPr lang="en-US" sz="3600" dirty="0">
                <a:latin typeface="Arial" charset="0"/>
                <a:cs typeface="+mj-cs"/>
              </a:rPr>
            </a:br>
            <a:endParaRPr lang="en-US" sz="3600" dirty="0">
              <a:latin typeface="Arial" charset="0"/>
              <a:cs typeface="+mj-cs"/>
            </a:endParaRPr>
          </a:p>
        </p:txBody>
      </p:sp>
      <p:sp>
        <p:nvSpPr>
          <p:cNvPr id="14338" name="TextBox 2"/>
          <p:cNvSpPr txBox="1">
            <a:spLocks noChangeArrowheads="1"/>
          </p:cNvSpPr>
          <p:nvPr/>
        </p:nvSpPr>
        <p:spPr bwMode="auto">
          <a:xfrm>
            <a:off x="685800" y="3124200"/>
            <a:ext cx="78486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t>MIS 2402</a:t>
            </a:r>
          </a:p>
          <a:p>
            <a:pPr algn="ctr" eaLnBrk="1" hangingPunct="1"/>
            <a:r>
              <a:rPr lang="en-US" sz="1800" dirty="0"/>
              <a:t>Department of MIS</a:t>
            </a:r>
          </a:p>
          <a:p>
            <a:pPr algn="ctr" eaLnBrk="1" hangingPunct="1"/>
            <a:r>
              <a:rPr lang="en-US" sz="1800" dirty="0"/>
              <a:t>Fox School of Business</a:t>
            </a:r>
          </a:p>
          <a:p>
            <a:pPr algn="ctr" eaLnBrk="1" hangingPunct="1"/>
            <a:r>
              <a:rPr lang="en-US" sz="1800" dirty="0"/>
              <a:t>Temple University</a:t>
            </a:r>
          </a:p>
          <a:p>
            <a:pPr eaLnBrk="1" hangingPunct="1"/>
            <a:endParaRPr lang="en-US" sz="1800" dirty="0"/>
          </a:p>
        </p:txBody>
      </p:sp>
      <p:pic>
        <p:nvPicPr>
          <p:cNvPr id="1433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8" y="0"/>
            <a:ext cx="9164638" cy="114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908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180DD-6B02-5D4E-81FC-FFED48CAECE3}"/>
              </a:ext>
            </a:extLst>
          </p:cNvPr>
          <p:cNvSpPr>
            <a:spLocks noGrp="1"/>
          </p:cNvSpPr>
          <p:nvPr>
            <p:ph type="title"/>
          </p:nvPr>
        </p:nvSpPr>
        <p:spPr/>
        <p:txBody>
          <a:bodyPr/>
          <a:lstStyle/>
          <a:p>
            <a:r>
              <a:rPr lang="en-US" dirty="0"/>
              <a:t>How to add values to an array</a:t>
            </a:r>
          </a:p>
        </p:txBody>
      </p:sp>
      <p:sp>
        <p:nvSpPr>
          <p:cNvPr id="3" name="Slide Number Placeholder 2">
            <a:extLst>
              <a:ext uri="{FF2B5EF4-FFF2-40B4-BE49-F238E27FC236}">
                <a16:creationId xmlns:a16="http://schemas.microsoft.com/office/drawing/2014/main" id="{6F007D13-ED1D-394A-8D16-25FCCABCD332}"/>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10</a:t>
            </a:fld>
            <a:r>
              <a:rPr lang="en-US" altLang="en-US" dirty="0">
                <a:solidFill>
                  <a:srgbClr val="000000"/>
                </a:solidFill>
              </a:rPr>
              <a:t> </a:t>
            </a:r>
            <a:endParaRPr lang="en-US" altLang="en-US" dirty="0">
              <a:solidFill>
                <a:srgbClr val="FFFFFF"/>
              </a:solidFill>
            </a:endParaRPr>
          </a:p>
        </p:txBody>
      </p:sp>
      <p:graphicFrame>
        <p:nvGraphicFramePr>
          <p:cNvPr id="5" name="Object 4">
            <a:extLst>
              <a:ext uri="{FF2B5EF4-FFF2-40B4-BE49-F238E27FC236}">
                <a16:creationId xmlns:a16="http://schemas.microsoft.com/office/drawing/2014/main" id="{26322562-2199-7C4B-B0B1-EFA5F404C599}"/>
              </a:ext>
            </a:extLst>
          </p:cNvPr>
          <p:cNvGraphicFramePr>
            <a:graphicFrameLocks noChangeAspect="1"/>
          </p:cNvGraphicFramePr>
          <p:nvPr>
            <p:extLst>
              <p:ext uri="{D42A27DB-BD31-4B8C-83A1-F6EECF244321}">
                <p14:modId xmlns:p14="http://schemas.microsoft.com/office/powerpoint/2010/main" val="2509671464"/>
              </p:ext>
            </p:extLst>
          </p:nvPr>
        </p:nvGraphicFramePr>
        <p:xfrm>
          <a:off x="908050" y="1003300"/>
          <a:ext cx="7315200" cy="952500"/>
        </p:xfrm>
        <a:graphic>
          <a:graphicData uri="http://schemas.openxmlformats.org/presentationml/2006/ole">
            <mc:AlternateContent xmlns:mc="http://schemas.openxmlformats.org/markup-compatibility/2006">
              <mc:Choice xmlns:v="urn:schemas-microsoft-com:vml" Requires="v">
                <p:oleObj spid="_x0000_s14389" name="Document" r:id="rId3" imgW="7315200" imgH="952500" progId="Word.Document.12">
                  <p:embed/>
                </p:oleObj>
              </mc:Choice>
              <mc:Fallback>
                <p:oleObj name="Document" r:id="rId3" imgW="7315200" imgH="952500" progId="Word.Document.12">
                  <p:embed/>
                  <p:pic>
                    <p:nvPicPr>
                      <p:cNvPr id="7" name="Object 6"/>
                      <p:cNvPicPr/>
                      <p:nvPr/>
                    </p:nvPicPr>
                    <p:blipFill>
                      <a:blip r:embed="rId4"/>
                      <a:stretch>
                        <a:fillRect/>
                      </a:stretch>
                    </p:blipFill>
                    <p:spPr>
                      <a:xfrm>
                        <a:off x="908050" y="1003300"/>
                        <a:ext cx="7315200" cy="952500"/>
                      </a:xfrm>
                      <a:prstGeom prst="rect">
                        <a:avLst/>
                      </a:prstGeom>
                    </p:spPr>
                  </p:pic>
                </p:oleObj>
              </mc:Fallback>
            </mc:AlternateContent>
          </a:graphicData>
        </a:graphic>
      </p:graphicFrame>
      <p:sp>
        <p:nvSpPr>
          <p:cNvPr id="6" name="Rounded Rectangle 5">
            <a:extLst>
              <a:ext uri="{FF2B5EF4-FFF2-40B4-BE49-F238E27FC236}">
                <a16:creationId xmlns:a16="http://schemas.microsoft.com/office/drawing/2014/main" id="{DFB53ED5-BAE2-BE43-B3BC-8BEB08C3EDD0}"/>
              </a:ext>
            </a:extLst>
          </p:cNvPr>
          <p:cNvSpPr/>
          <p:nvPr/>
        </p:nvSpPr>
        <p:spPr bwMode="auto">
          <a:xfrm>
            <a:off x="679450" y="2431432"/>
            <a:ext cx="7772400" cy="987734"/>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This number, inside the square brackets, is the index to the array.  It indicates what piece of the array we are going to add a value to.</a:t>
            </a:r>
          </a:p>
        </p:txBody>
      </p:sp>
      <p:sp>
        <p:nvSpPr>
          <p:cNvPr id="7" name="Up Arrow 6">
            <a:extLst>
              <a:ext uri="{FF2B5EF4-FFF2-40B4-BE49-F238E27FC236}">
                <a16:creationId xmlns:a16="http://schemas.microsoft.com/office/drawing/2014/main" id="{E4458D3C-64A6-F649-AF15-1844AD575F43}"/>
              </a:ext>
            </a:extLst>
          </p:cNvPr>
          <p:cNvSpPr/>
          <p:nvPr/>
        </p:nvSpPr>
        <p:spPr>
          <a:xfrm>
            <a:off x="2286000" y="1983030"/>
            <a:ext cx="457200" cy="317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a:extLst>
              <a:ext uri="{FF2B5EF4-FFF2-40B4-BE49-F238E27FC236}">
                <a16:creationId xmlns:a16="http://schemas.microsoft.com/office/drawing/2014/main" id="{51339A6C-F48D-F64A-98A2-93855C3A4039}"/>
              </a:ext>
            </a:extLst>
          </p:cNvPr>
          <p:cNvSpPr/>
          <p:nvPr/>
        </p:nvSpPr>
        <p:spPr bwMode="auto">
          <a:xfrm>
            <a:off x="679450" y="3583648"/>
            <a:ext cx="7772400" cy="531152"/>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QUESTION: What is the index of the </a:t>
            </a:r>
            <a:r>
              <a:rPr lang="en-US" sz="2000" b="1" dirty="0">
                <a:ln w="0"/>
                <a:solidFill>
                  <a:schemeClr val="tx1"/>
                </a:solidFill>
                <a:effectLst>
                  <a:outerShdw blurRad="38100" dist="19050" dir="2700000" algn="tl" rotWithShape="0">
                    <a:schemeClr val="dk1">
                      <a:alpha val="40000"/>
                    </a:schemeClr>
                  </a:outerShdw>
                </a:effectLst>
                <a:latin typeface="Times New Roman" pitchFamily="18" charset="0"/>
              </a:rPr>
              <a:t>first</a:t>
            </a:r>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 value in the above array?</a:t>
            </a:r>
          </a:p>
        </p:txBody>
      </p:sp>
      <p:sp>
        <p:nvSpPr>
          <p:cNvPr id="10" name="Rounded Rectangle 9">
            <a:extLst>
              <a:ext uri="{FF2B5EF4-FFF2-40B4-BE49-F238E27FC236}">
                <a16:creationId xmlns:a16="http://schemas.microsoft.com/office/drawing/2014/main" id="{967B0CDA-978F-5343-A30E-175D693160D6}"/>
              </a:ext>
            </a:extLst>
          </p:cNvPr>
          <p:cNvSpPr/>
          <p:nvPr/>
        </p:nvSpPr>
        <p:spPr bwMode="auto">
          <a:xfrm>
            <a:off x="660400" y="4335814"/>
            <a:ext cx="7772400" cy="782880"/>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Careful! JavaScript arrays are zero-based and that is often a source of trouble for first-time coders.</a:t>
            </a:r>
            <a:b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br>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p:txBody>
      </p:sp>
      <p:sp>
        <p:nvSpPr>
          <p:cNvPr id="12" name="Rounded Rectangle 11">
            <a:extLst>
              <a:ext uri="{FF2B5EF4-FFF2-40B4-BE49-F238E27FC236}">
                <a16:creationId xmlns:a16="http://schemas.microsoft.com/office/drawing/2014/main" id="{BB083DE0-CE44-BA4D-851A-62AD267F0651}"/>
              </a:ext>
            </a:extLst>
          </p:cNvPr>
          <p:cNvSpPr/>
          <p:nvPr/>
        </p:nvSpPr>
        <p:spPr bwMode="auto">
          <a:xfrm>
            <a:off x="660400" y="5252462"/>
            <a:ext cx="7772400" cy="782880"/>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Now that the totals array exist, and some values have been assigned to it, I can use totals[2], totals[1] and totals[0] like any other primitive variable.</a:t>
            </a:r>
            <a:b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br>
            <a:endParaRPr lang="en-US" sz="2000" dirty="0">
              <a:ln w="0"/>
              <a:solidFill>
                <a:schemeClr val="tx1"/>
              </a:solidFill>
              <a:effectLst>
                <a:outerShdw blurRad="38100" dist="19050" dir="2700000" algn="tl" rotWithShape="0">
                  <a:schemeClr val="dk1">
                    <a:alpha val="40000"/>
                  </a:schemeClr>
                </a:outerShdw>
              </a:effectLst>
              <a:latin typeface="Times New Roman" pitchFamily="18" charset="0"/>
            </a:endParaRPr>
          </a:p>
        </p:txBody>
      </p:sp>
    </p:spTree>
    <p:extLst>
      <p:ext uri="{BB962C8B-B14F-4D97-AF65-F5344CB8AC3E}">
        <p14:creationId xmlns:p14="http://schemas.microsoft.com/office/powerpoint/2010/main" val="104597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571B5-1DA0-0949-BD7E-38158B857380}"/>
              </a:ext>
            </a:extLst>
          </p:cNvPr>
          <p:cNvSpPr>
            <a:spLocks noGrp="1"/>
          </p:cNvSpPr>
          <p:nvPr>
            <p:ph type="title"/>
          </p:nvPr>
        </p:nvSpPr>
        <p:spPr/>
        <p:txBody>
          <a:bodyPr/>
          <a:lstStyle/>
          <a:p>
            <a:r>
              <a:rPr lang="en-US" dirty="0"/>
              <a:t>How big is the array?</a:t>
            </a:r>
          </a:p>
        </p:txBody>
      </p:sp>
      <p:sp>
        <p:nvSpPr>
          <p:cNvPr id="3" name="Slide Number Placeholder 2">
            <a:extLst>
              <a:ext uri="{FF2B5EF4-FFF2-40B4-BE49-F238E27FC236}">
                <a16:creationId xmlns:a16="http://schemas.microsoft.com/office/drawing/2014/main" id="{22B29B82-2D52-AF4E-9ECF-07FC463E2F39}"/>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11</a:t>
            </a:fld>
            <a:r>
              <a:rPr lang="en-US" altLang="en-US" dirty="0">
                <a:solidFill>
                  <a:srgbClr val="000000"/>
                </a:solidFill>
              </a:rPr>
              <a:t> </a:t>
            </a:r>
            <a:endParaRPr lang="en-US" altLang="en-US" dirty="0">
              <a:solidFill>
                <a:srgbClr val="FFFFFF"/>
              </a:solidFill>
            </a:endParaRPr>
          </a:p>
        </p:txBody>
      </p:sp>
      <p:graphicFrame>
        <p:nvGraphicFramePr>
          <p:cNvPr id="7" name="Object 6">
            <a:extLst>
              <a:ext uri="{FF2B5EF4-FFF2-40B4-BE49-F238E27FC236}">
                <a16:creationId xmlns:a16="http://schemas.microsoft.com/office/drawing/2014/main" id="{1BBC3A33-181D-BF41-B405-AB0AD83B366C}"/>
              </a:ext>
            </a:extLst>
          </p:cNvPr>
          <p:cNvGraphicFramePr>
            <a:graphicFrameLocks noChangeAspect="1"/>
          </p:cNvGraphicFramePr>
          <p:nvPr>
            <p:extLst>
              <p:ext uri="{D42A27DB-BD31-4B8C-83A1-F6EECF244321}">
                <p14:modId xmlns:p14="http://schemas.microsoft.com/office/powerpoint/2010/main" val="872455012"/>
              </p:ext>
            </p:extLst>
          </p:nvPr>
        </p:nvGraphicFramePr>
        <p:xfrm>
          <a:off x="609600" y="1254124"/>
          <a:ext cx="8402638" cy="1298575"/>
        </p:xfrm>
        <a:graphic>
          <a:graphicData uri="http://schemas.openxmlformats.org/presentationml/2006/ole">
            <mc:AlternateContent xmlns:mc="http://schemas.openxmlformats.org/markup-compatibility/2006">
              <mc:Choice xmlns:v="urn:schemas-microsoft-com:vml" Requires="v">
                <p:oleObj spid="_x0000_s15461" name="Document" r:id="rId3" imgW="7315200" imgH="1130300" progId="Word.Document.12">
                  <p:embed/>
                </p:oleObj>
              </mc:Choice>
              <mc:Fallback>
                <p:oleObj name="Document" r:id="rId3" imgW="7315200" imgH="1130300" progId="Word.Document.12">
                  <p:embed/>
                  <p:pic>
                    <p:nvPicPr>
                      <p:cNvPr id="15" name="Object 14"/>
                      <p:cNvPicPr/>
                      <p:nvPr/>
                    </p:nvPicPr>
                    <p:blipFill>
                      <a:blip r:embed="rId4"/>
                      <a:stretch>
                        <a:fillRect/>
                      </a:stretch>
                    </p:blipFill>
                    <p:spPr>
                      <a:xfrm>
                        <a:off x="609600" y="1254124"/>
                        <a:ext cx="8402638" cy="1298575"/>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79A9970A-EFBD-BB4B-B13B-66FE71315E66}"/>
              </a:ext>
            </a:extLst>
          </p:cNvPr>
          <p:cNvGraphicFramePr>
            <a:graphicFrameLocks noChangeAspect="1"/>
          </p:cNvGraphicFramePr>
          <p:nvPr>
            <p:extLst>
              <p:ext uri="{D42A27DB-BD31-4B8C-83A1-F6EECF244321}">
                <p14:modId xmlns:p14="http://schemas.microsoft.com/office/powerpoint/2010/main" val="3352784002"/>
              </p:ext>
            </p:extLst>
          </p:nvPr>
        </p:nvGraphicFramePr>
        <p:xfrm>
          <a:off x="609600" y="3650785"/>
          <a:ext cx="8402638" cy="2217738"/>
        </p:xfrm>
        <a:graphic>
          <a:graphicData uri="http://schemas.openxmlformats.org/presentationml/2006/ole">
            <mc:AlternateContent xmlns:mc="http://schemas.openxmlformats.org/markup-compatibility/2006">
              <mc:Choice xmlns:v="urn:schemas-microsoft-com:vml" Requires="v">
                <p:oleObj spid="_x0000_s15462" name="Document" r:id="rId5" imgW="7315200" imgH="1930400" progId="Word.Document.12">
                  <p:embed/>
                </p:oleObj>
              </mc:Choice>
              <mc:Fallback>
                <p:oleObj name="Document" r:id="rId5" imgW="7315200" imgH="1930400" progId="Word.Document.12">
                  <p:embed/>
                  <p:pic>
                    <p:nvPicPr>
                      <p:cNvPr id="7" name="Object 6">
                        <a:extLst>
                          <a:ext uri="{FF2B5EF4-FFF2-40B4-BE49-F238E27FC236}">
                            <a16:creationId xmlns:a16="http://schemas.microsoft.com/office/drawing/2014/main" id="{1BBC3A33-181D-BF41-B405-AB0AD83B366C}"/>
                          </a:ext>
                        </a:extLst>
                      </p:cNvPr>
                      <p:cNvPicPr/>
                      <p:nvPr/>
                    </p:nvPicPr>
                    <p:blipFill>
                      <a:blip r:embed="rId6"/>
                      <a:stretch>
                        <a:fillRect/>
                      </a:stretch>
                    </p:blipFill>
                    <p:spPr>
                      <a:xfrm>
                        <a:off x="609600" y="3650785"/>
                        <a:ext cx="8402638" cy="2217738"/>
                      </a:xfrm>
                      <a:prstGeom prst="rect">
                        <a:avLst/>
                      </a:prstGeom>
                    </p:spPr>
                  </p:pic>
                </p:oleObj>
              </mc:Fallback>
            </mc:AlternateContent>
          </a:graphicData>
        </a:graphic>
      </p:graphicFrame>
      <p:sp>
        <p:nvSpPr>
          <p:cNvPr id="9" name="Rounded Rectangle 8">
            <a:extLst>
              <a:ext uri="{FF2B5EF4-FFF2-40B4-BE49-F238E27FC236}">
                <a16:creationId xmlns:a16="http://schemas.microsoft.com/office/drawing/2014/main" id="{C5402DA4-9AE4-2F44-9877-B902A9E8DFDE}"/>
              </a:ext>
            </a:extLst>
          </p:cNvPr>
          <p:cNvSpPr/>
          <p:nvPr/>
        </p:nvSpPr>
        <p:spPr bwMode="auto">
          <a:xfrm>
            <a:off x="609600" y="2663051"/>
            <a:ext cx="7772400" cy="987734"/>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QUESTION: Using the totals array from the last slide, what number would this command display?  </a:t>
            </a:r>
            <a:r>
              <a:rPr lang="en-US" sz="2000" b="1" dirty="0">
                <a:ln w="0"/>
                <a:solidFill>
                  <a:schemeClr val="tx1"/>
                </a:solidFill>
                <a:effectLst>
                  <a:outerShdw blurRad="38100" dist="19050" dir="2700000" algn="tl" rotWithShape="0">
                    <a:schemeClr val="dk1">
                      <a:alpha val="40000"/>
                    </a:schemeClr>
                  </a:outerShdw>
                </a:effectLst>
                <a:latin typeface="Times New Roman" pitchFamily="18" charset="0"/>
              </a:rPr>
              <a:t>console.log(totals.length);</a:t>
            </a:r>
          </a:p>
        </p:txBody>
      </p:sp>
    </p:spTree>
    <p:extLst>
      <p:ext uri="{BB962C8B-B14F-4D97-AF65-F5344CB8AC3E}">
        <p14:creationId xmlns:p14="http://schemas.microsoft.com/office/powerpoint/2010/main" val="417977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EFB29-802F-5D45-9957-46A5AB028F0C}"/>
              </a:ext>
            </a:extLst>
          </p:cNvPr>
          <p:cNvSpPr>
            <a:spLocks noGrp="1"/>
          </p:cNvSpPr>
          <p:nvPr>
            <p:ph type="title"/>
          </p:nvPr>
        </p:nvSpPr>
        <p:spPr/>
        <p:txBody>
          <a:bodyPr/>
          <a:lstStyle/>
          <a:p>
            <a:r>
              <a:rPr lang="en-US" dirty="0"/>
              <a:t>Putting arrays to work</a:t>
            </a:r>
          </a:p>
        </p:txBody>
      </p:sp>
      <p:sp>
        <p:nvSpPr>
          <p:cNvPr id="3" name="Slide Number Placeholder 2">
            <a:extLst>
              <a:ext uri="{FF2B5EF4-FFF2-40B4-BE49-F238E27FC236}">
                <a16:creationId xmlns:a16="http://schemas.microsoft.com/office/drawing/2014/main" id="{7C69C97B-9337-A649-8B0A-F5273811DC12}"/>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12</a:t>
            </a:fld>
            <a:r>
              <a:rPr lang="en-US" altLang="en-US" dirty="0">
                <a:solidFill>
                  <a:srgbClr val="000000"/>
                </a:solidFill>
              </a:rPr>
              <a:t> </a:t>
            </a:r>
            <a:endParaRPr lang="en-US" altLang="en-US" dirty="0">
              <a:solidFill>
                <a:srgbClr val="FFFFFF"/>
              </a:solidFill>
            </a:endParaRPr>
          </a:p>
        </p:txBody>
      </p:sp>
      <p:graphicFrame>
        <p:nvGraphicFramePr>
          <p:cNvPr id="4" name="Object 3">
            <a:extLst>
              <a:ext uri="{FF2B5EF4-FFF2-40B4-BE49-F238E27FC236}">
                <a16:creationId xmlns:a16="http://schemas.microsoft.com/office/drawing/2014/main" id="{F7ACFB51-06C9-424D-8AE2-2E65198609BF}"/>
              </a:ext>
            </a:extLst>
          </p:cNvPr>
          <p:cNvGraphicFramePr>
            <a:graphicFrameLocks noChangeAspect="1"/>
          </p:cNvGraphicFramePr>
          <p:nvPr>
            <p:extLst>
              <p:ext uri="{D42A27DB-BD31-4B8C-83A1-F6EECF244321}">
                <p14:modId xmlns:p14="http://schemas.microsoft.com/office/powerpoint/2010/main" val="618601832"/>
              </p:ext>
            </p:extLst>
          </p:nvPr>
        </p:nvGraphicFramePr>
        <p:xfrm>
          <a:off x="446088" y="815975"/>
          <a:ext cx="9775825" cy="6629400"/>
        </p:xfrm>
        <a:graphic>
          <a:graphicData uri="http://schemas.openxmlformats.org/presentationml/2006/ole">
            <mc:AlternateContent xmlns:mc="http://schemas.openxmlformats.org/markup-compatibility/2006">
              <mc:Choice xmlns:v="urn:schemas-microsoft-com:vml" Requires="v">
                <p:oleObj spid="_x0000_s16434" name="Document" r:id="rId3" imgW="7317363" imgH="4940673" progId="Word.Document.12">
                  <p:embed/>
                </p:oleObj>
              </mc:Choice>
              <mc:Fallback>
                <p:oleObj name="Document" r:id="rId3" imgW="7317363" imgH="4940673" progId="Word.Document.12">
                  <p:embed/>
                  <p:pic>
                    <p:nvPicPr>
                      <p:cNvPr id="15" name="Object 14"/>
                      <p:cNvPicPr/>
                      <p:nvPr/>
                    </p:nvPicPr>
                    <p:blipFill>
                      <a:blip r:embed="rId4"/>
                      <a:stretch>
                        <a:fillRect/>
                      </a:stretch>
                    </p:blipFill>
                    <p:spPr>
                      <a:xfrm>
                        <a:off x="446088" y="815975"/>
                        <a:ext cx="9775825" cy="6629400"/>
                      </a:xfrm>
                      <a:prstGeom prst="rect">
                        <a:avLst/>
                      </a:prstGeom>
                    </p:spPr>
                  </p:pic>
                </p:oleObj>
              </mc:Fallback>
            </mc:AlternateContent>
          </a:graphicData>
        </a:graphic>
      </p:graphicFrame>
    </p:spTree>
    <p:extLst>
      <p:ext uri="{BB962C8B-B14F-4D97-AF65-F5344CB8AC3E}">
        <p14:creationId xmlns:p14="http://schemas.microsoft.com/office/powerpoint/2010/main" val="420697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67399-6998-4146-BD59-CFEEBC9CDA03}"/>
              </a:ext>
            </a:extLst>
          </p:cNvPr>
          <p:cNvSpPr>
            <a:spLocks noGrp="1"/>
          </p:cNvSpPr>
          <p:nvPr>
            <p:ph type="title"/>
          </p:nvPr>
        </p:nvSpPr>
        <p:spPr/>
        <p:txBody>
          <a:bodyPr/>
          <a:lstStyle/>
          <a:p>
            <a:r>
              <a:rPr lang="en-US" dirty="0"/>
              <a:t>Putting arrays to work</a:t>
            </a:r>
            <a:r>
              <a:rPr lang="en-US" sz="1400" dirty="0"/>
              <a:t>(2)</a:t>
            </a:r>
          </a:p>
        </p:txBody>
      </p:sp>
      <p:sp>
        <p:nvSpPr>
          <p:cNvPr id="3" name="Slide Number Placeholder 2">
            <a:extLst>
              <a:ext uri="{FF2B5EF4-FFF2-40B4-BE49-F238E27FC236}">
                <a16:creationId xmlns:a16="http://schemas.microsoft.com/office/drawing/2014/main" id="{48FB8890-54C6-FA49-8783-17EC30BBCF9D}"/>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13</a:t>
            </a:fld>
            <a:r>
              <a:rPr lang="en-US" altLang="en-US" dirty="0">
                <a:solidFill>
                  <a:srgbClr val="000000"/>
                </a:solidFill>
              </a:rPr>
              <a:t> </a:t>
            </a:r>
            <a:endParaRPr lang="en-US" altLang="en-US" dirty="0">
              <a:solidFill>
                <a:srgbClr val="FFFFFF"/>
              </a:solidFill>
            </a:endParaRPr>
          </a:p>
        </p:txBody>
      </p:sp>
      <p:graphicFrame>
        <p:nvGraphicFramePr>
          <p:cNvPr id="4" name="Object 3">
            <a:extLst>
              <a:ext uri="{FF2B5EF4-FFF2-40B4-BE49-F238E27FC236}">
                <a16:creationId xmlns:a16="http://schemas.microsoft.com/office/drawing/2014/main" id="{CE4705DE-BB1C-3242-902E-4195DE1A39C4}"/>
              </a:ext>
            </a:extLst>
          </p:cNvPr>
          <p:cNvGraphicFramePr>
            <a:graphicFrameLocks noChangeAspect="1"/>
          </p:cNvGraphicFramePr>
          <p:nvPr>
            <p:extLst>
              <p:ext uri="{D42A27DB-BD31-4B8C-83A1-F6EECF244321}">
                <p14:modId xmlns:p14="http://schemas.microsoft.com/office/powerpoint/2010/main" val="4151387886"/>
              </p:ext>
            </p:extLst>
          </p:nvPr>
        </p:nvGraphicFramePr>
        <p:xfrm>
          <a:off x="576263" y="1012825"/>
          <a:ext cx="7021512" cy="3135313"/>
        </p:xfrm>
        <a:graphic>
          <a:graphicData uri="http://schemas.openxmlformats.org/presentationml/2006/ole">
            <mc:AlternateContent xmlns:mc="http://schemas.openxmlformats.org/markup-compatibility/2006">
              <mc:Choice xmlns:v="urn:schemas-microsoft-com:vml" Requires="v">
                <p:oleObj spid="_x0000_s17458" name="Document" r:id="rId4" imgW="7317363" imgH="3261462" progId="Word.Document.12">
                  <p:embed/>
                </p:oleObj>
              </mc:Choice>
              <mc:Fallback>
                <p:oleObj name="Document" r:id="rId4" imgW="7317363" imgH="3261462" progId="Word.Document.12">
                  <p:embed/>
                  <p:pic>
                    <p:nvPicPr>
                      <p:cNvPr id="13" name="Object 12"/>
                      <p:cNvPicPr/>
                      <p:nvPr/>
                    </p:nvPicPr>
                    <p:blipFill>
                      <a:blip r:embed="rId5"/>
                      <a:stretch>
                        <a:fillRect/>
                      </a:stretch>
                    </p:blipFill>
                    <p:spPr>
                      <a:xfrm>
                        <a:off x="576263" y="1012825"/>
                        <a:ext cx="7021512" cy="3135313"/>
                      </a:xfrm>
                      <a:prstGeom prst="rect">
                        <a:avLst/>
                      </a:prstGeom>
                    </p:spPr>
                  </p:pic>
                </p:oleObj>
              </mc:Fallback>
            </mc:AlternateContent>
          </a:graphicData>
        </a:graphic>
      </p:graphicFrame>
      <p:sp>
        <p:nvSpPr>
          <p:cNvPr id="5" name="Rounded Rectangle 4">
            <a:extLst>
              <a:ext uri="{FF2B5EF4-FFF2-40B4-BE49-F238E27FC236}">
                <a16:creationId xmlns:a16="http://schemas.microsoft.com/office/drawing/2014/main" id="{4F5FB169-6B2B-7A46-B3F5-1A8EFA41A1E6}"/>
              </a:ext>
            </a:extLst>
          </p:cNvPr>
          <p:cNvSpPr/>
          <p:nvPr/>
        </p:nvSpPr>
        <p:spPr bwMode="auto">
          <a:xfrm>
            <a:off x="4495800" y="3657600"/>
            <a:ext cx="4572000" cy="2386168"/>
          </a:xfrm>
          <a:prstGeom prst="roundRect">
            <a:avLst/>
          </a:prstGeom>
          <a:solidFill>
            <a:schemeClr val="accent2">
              <a:lumMod val="20000"/>
              <a:lumOff val="80000"/>
            </a:schemeClr>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en-US" sz="2000" dirty="0">
                <a:ln w="0"/>
                <a:solidFill>
                  <a:schemeClr val="tx1"/>
                </a:solidFill>
                <a:effectLst>
                  <a:outerShdw blurRad="38100" dist="19050" dir="2700000" algn="tl" rotWithShape="0">
                    <a:schemeClr val="dk1">
                      <a:alpha val="40000"/>
                    </a:schemeClr>
                  </a:outerShdw>
                </a:effectLst>
                <a:latin typeface="Times New Roman" pitchFamily="18" charset="0"/>
              </a:rPr>
              <a:t>QUESTION: What one line of code here could we add after “what’s next” that would write the sum of totals to the console?  What about the average?  Recalling last week’s challenge, what else could we do to report the result of our calculation?</a:t>
            </a:r>
            <a:endParaRPr lang="en-US" sz="2000" b="1" dirty="0">
              <a:ln w="0"/>
              <a:solidFill>
                <a:schemeClr val="tx1"/>
              </a:solidFill>
              <a:effectLst>
                <a:outerShdw blurRad="38100" dist="19050" dir="2700000" algn="tl" rotWithShape="0">
                  <a:schemeClr val="dk1">
                    <a:alpha val="40000"/>
                  </a:schemeClr>
                </a:outerShdw>
              </a:effectLst>
              <a:latin typeface="Times New Roman" pitchFamily="18" charset="0"/>
            </a:endParaRPr>
          </a:p>
        </p:txBody>
      </p:sp>
      <p:sp>
        <p:nvSpPr>
          <p:cNvPr id="6" name="Up Arrow 5">
            <a:extLst>
              <a:ext uri="{FF2B5EF4-FFF2-40B4-BE49-F238E27FC236}">
                <a16:creationId xmlns:a16="http://schemas.microsoft.com/office/drawing/2014/main" id="{79E13D8A-FFEF-774B-B303-6B177CC6E498}"/>
              </a:ext>
            </a:extLst>
          </p:cNvPr>
          <p:cNvSpPr/>
          <p:nvPr/>
        </p:nvSpPr>
        <p:spPr>
          <a:xfrm rot="17593838">
            <a:off x="3314741" y="3587293"/>
            <a:ext cx="457200" cy="169775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37635E4-76F1-4D82-B08B-319DFEB2BB5B}"/>
              </a:ext>
            </a:extLst>
          </p:cNvPr>
          <p:cNvSpPr/>
          <p:nvPr/>
        </p:nvSpPr>
        <p:spPr>
          <a:xfrm>
            <a:off x="685800" y="5029200"/>
            <a:ext cx="2882520" cy="461665"/>
          </a:xfrm>
          <a:prstGeom prst="rect">
            <a:avLst/>
          </a:prstGeom>
        </p:spPr>
        <p:txBody>
          <a:bodyPr wrap="none">
            <a:spAutoFit/>
          </a:bodyPr>
          <a:lstStyle/>
          <a:p>
            <a:r>
              <a:rPr lang="en-US" dirty="0"/>
              <a:t> (see rocket_07.html) </a:t>
            </a:r>
          </a:p>
        </p:txBody>
      </p:sp>
    </p:spTree>
    <p:extLst>
      <p:ext uri="{BB962C8B-B14F-4D97-AF65-F5344CB8AC3E}">
        <p14:creationId xmlns:p14="http://schemas.microsoft.com/office/powerpoint/2010/main" val="410413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DC143-8770-4A95-B745-B39ABC051109}"/>
              </a:ext>
            </a:extLst>
          </p:cNvPr>
          <p:cNvSpPr>
            <a:spLocks noGrp="1"/>
          </p:cNvSpPr>
          <p:nvPr>
            <p:ph type="title"/>
          </p:nvPr>
        </p:nvSpPr>
        <p:spPr/>
        <p:txBody>
          <a:bodyPr/>
          <a:lstStyle/>
          <a:p>
            <a:r>
              <a:rPr lang="en-US" dirty="0"/>
              <a:t>So… what are loops good for?</a:t>
            </a:r>
          </a:p>
        </p:txBody>
      </p:sp>
      <p:sp>
        <p:nvSpPr>
          <p:cNvPr id="3" name="Slide Number Placeholder 2">
            <a:extLst>
              <a:ext uri="{FF2B5EF4-FFF2-40B4-BE49-F238E27FC236}">
                <a16:creationId xmlns:a16="http://schemas.microsoft.com/office/drawing/2014/main" id="{E145EB42-1906-45E1-80D6-38118B798E0B}"/>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14</a:t>
            </a:fld>
            <a:r>
              <a:rPr lang="en-US" altLang="en-US">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399ACA85-4D57-4555-8AA8-34514F8F0C7E}"/>
              </a:ext>
            </a:extLst>
          </p:cNvPr>
          <p:cNvSpPr txBox="1"/>
          <p:nvPr/>
        </p:nvSpPr>
        <p:spPr>
          <a:xfrm>
            <a:off x="609600" y="2918839"/>
            <a:ext cx="3810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Generating repetitive HTML.  &lt;table&gt; rows, &lt;select&gt; options, &lt;ul&gt; items, &lt;</a:t>
            </a:r>
            <a:r>
              <a:rPr lang="en-US" dirty="0" err="1"/>
              <a:t>ol</a:t>
            </a:r>
            <a:r>
              <a:rPr lang="en-US" dirty="0"/>
              <a:t>&gt; items.</a:t>
            </a:r>
          </a:p>
        </p:txBody>
      </p:sp>
      <p:sp>
        <p:nvSpPr>
          <p:cNvPr id="5" name="TextBox 4">
            <a:extLst>
              <a:ext uri="{FF2B5EF4-FFF2-40B4-BE49-F238E27FC236}">
                <a16:creationId xmlns:a16="http://schemas.microsoft.com/office/drawing/2014/main" id="{8DC4EBAA-D970-4A87-AE99-09A4014710E6}"/>
              </a:ext>
            </a:extLst>
          </p:cNvPr>
          <p:cNvSpPr txBox="1"/>
          <p:nvPr/>
        </p:nvSpPr>
        <p:spPr>
          <a:xfrm>
            <a:off x="1981200" y="1024486"/>
            <a:ext cx="31242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Performing a calculation that requires iterations.</a:t>
            </a:r>
          </a:p>
        </p:txBody>
      </p:sp>
      <p:sp>
        <p:nvSpPr>
          <p:cNvPr id="7" name="TextBox 6">
            <a:extLst>
              <a:ext uri="{FF2B5EF4-FFF2-40B4-BE49-F238E27FC236}">
                <a16:creationId xmlns:a16="http://schemas.microsoft.com/office/drawing/2014/main" id="{528A05BE-6789-49CE-8FA0-E44DEC2C6966}"/>
              </a:ext>
            </a:extLst>
          </p:cNvPr>
          <p:cNvSpPr txBox="1"/>
          <p:nvPr/>
        </p:nvSpPr>
        <p:spPr>
          <a:xfrm>
            <a:off x="4914900" y="2405375"/>
            <a:ext cx="3276600" cy="83099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Stepping though each element of an array.</a:t>
            </a:r>
          </a:p>
        </p:txBody>
      </p:sp>
      <p:sp>
        <p:nvSpPr>
          <p:cNvPr id="8" name="TextBox 7">
            <a:extLst>
              <a:ext uri="{FF2B5EF4-FFF2-40B4-BE49-F238E27FC236}">
                <a16:creationId xmlns:a16="http://schemas.microsoft.com/office/drawing/2014/main" id="{1B5F4C90-9045-4973-A856-C4E3E6507C3D}"/>
              </a:ext>
            </a:extLst>
          </p:cNvPr>
          <p:cNvSpPr txBox="1"/>
          <p:nvPr/>
        </p:nvSpPr>
        <p:spPr>
          <a:xfrm>
            <a:off x="4343400" y="4731121"/>
            <a:ext cx="3124200" cy="830997"/>
          </a:xfrm>
          <a:prstGeom prst="rect">
            <a:avLst/>
          </a:prstGeom>
          <a:noFill/>
        </p:spPr>
        <p:txBody>
          <a:bodyPr wrap="square" rtlCol="0">
            <a:spAutoFit/>
          </a:bodyPr>
          <a:lstStyle/>
          <a:p>
            <a:r>
              <a:rPr lang="en-US" dirty="0"/>
              <a:t>Any combination of the above!</a:t>
            </a:r>
          </a:p>
        </p:txBody>
      </p:sp>
      <p:sp>
        <p:nvSpPr>
          <p:cNvPr id="9" name="Rectangle 8">
            <a:extLst>
              <a:ext uri="{FF2B5EF4-FFF2-40B4-BE49-F238E27FC236}">
                <a16:creationId xmlns:a16="http://schemas.microsoft.com/office/drawing/2014/main" id="{057367BC-4BD6-4575-83C4-445FB1D91764}"/>
              </a:ext>
            </a:extLst>
          </p:cNvPr>
          <p:cNvSpPr/>
          <p:nvPr/>
        </p:nvSpPr>
        <p:spPr>
          <a:xfrm>
            <a:off x="5410200" y="5562118"/>
            <a:ext cx="2882520" cy="461665"/>
          </a:xfrm>
          <a:prstGeom prst="rect">
            <a:avLst/>
          </a:prstGeom>
        </p:spPr>
        <p:txBody>
          <a:bodyPr wrap="none">
            <a:spAutoFit/>
          </a:bodyPr>
          <a:lstStyle/>
          <a:p>
            <a:r>
              <a:rPr lang="en-US" dirty="0"/>
              <a:t> (see rocket_08.html) </a:t>
            </a:r>
          </a:p>
        </p:txBody>
      </p:sp>
    </p:spTree>
    <p:extLst>
      <p:ext uri="{BB962C8B-B14F-4D97-AF65-F5344CB8AC3E}">
        <p14:creationId xmlns:p14="http://schemas.microsoft.com/office/powerpoint/2010/main" val="18538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age result for loops">
            <a:extLst>
              <a:ext uri="{FF2B5EF4-FFF2-40B4-BE49-F238E27FC236}">
                <a16:creationId xmlns:a16="http://schemas.microsoft.com/office/drawing/2014/main" id="{E32B2D72-9818-4EA9-942F-5BCF77746E0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54"/>
          <a:stretch/>
        </p:blipFill>
        <p:spPr bwMode="auto">
          <a:xfrm>
            <a:off x="0" y="797708"/>
            <a:ext cx="9144000" cy="529829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Next time…</a:t>
            </a:r>
          </a:p>
        </p:txBody>
      </p:sp>
      <p:sp>
        <p:nvSpPr>
          <p:cNvPr id="3" name="Slide Number Placeholder 2"/>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15</a:t>
            </a:fld>
            <a:r>
              <a:rPr lang="en-US" altLang="en-US" dirty="0">
                <a:solidFill>
                  <a:srgbClr val="000000"/>
                </a:solidFill>
              </a:rPr>
              <a:t> </a:t>
            </a:r>
            <a:endParaRPr lang="en-US" altLang="en-US" dirty="0">
              <a:solidFill>
                <a:srgbClr val="FFFFFF"/>
              </a:solidFill>
            </a:endParaRPr>
          </a:p>
        </p:txBody>
      </p:sp>
    </p:spTree>
    <p:extLst>
      <p:ext uri="{BB962C8B-B14F-4D97-AF65-F5344CB8AC3E}">
        <p14:creationId xmlns:p14="http://schemas.microsoft.com/office/powerpoint/2010/main" val="2235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F432-EEC5-4744-A450-BF2844DEA93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E0FC81C-91BE-C84A-B4C2-901AD79DEE55}"/>
              </a:ext>
            </a:extLst>
          </p:cNvPr>
          <p:cNvSpPr>
            <a:spLocks noGrp="1"/>
          </p:cNvSpPr>
          <p:nvPr>
            <p:ph idx="4294967295"/>
          </p:nvPr>
        </p:nvSpPr>
        <p:spPr>
          <a:xfrm>
            <a:off x="457200" y="1143000"/>
            <a:ext cx="8229600" cy="4525963"/>
          </a:xfrm>
        </p:spPr>
        <p:txBody>
          <a:bodyPr/>
          <a:lstStyle/>
          <a:p>
            <a:r>
              <a:rPr lang="en-US" dirty="0"/>
              <a:t>Syntax for writing “for” loops in JavaScript</a:t>
            </a:r>
          </a:p>
          <a:p>
            <a:r>
              <a:rPr lang="en-US" dirty="0"/>
              <a:t>Introduction to arrays</a:t>
            </a:r>
          </a:p>
          <a:p>
            <a:r>
              <a:rPr lang="en-US" dirty="0"/>
              <a:t>Some practical examples of loops</a:t>
            </a:r>
          </a:p>
          <a:p>
            <a:endParaRPr lang="en-US" dirty="0"/>
          </a:p>
        </p:txBody>
      </p:sp>
      <p:sp>
        <p:nvSpPr>
          <p:cNvPr id="7" name="Slide Number Placeholder 6">
            <a:extLst>
              <a:ext uri="{FF2B5EF4-FFF2-40B4-BE49-F238E27FC236}">
                <a16:creationId xmlns:a16="http://schemas.microsoft.com/office/drawing/2014/main" id="{4A1DF31C-1EF1-0B4E-A451-DD543CFECA5A}"/>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2</a:t>
            </a:fld>
            <a:r>
              <a:rPr lang="en-US" altLang="en-US" dirty="0">
                <a:solidFill>
                  <a:srgbClr val="000000"/>
                </a:solidFill>
              </a:rPr>
              <a:t> </a:t>
            </a:r>
            <a:endParaRPr lang="en-US" altLang="en-US" dirty="0">
              <a:solidFill>
                <a:srgbClr val="FFFFFF"/>
              </a:solidFill>
            </a:endParaRPr>
          </a:p>
        </p:txBody>
      </p:sp>
    </p:spTree>
    <p:extLst>
      <p:ext uri="{BB962C8B-B14F-4D97-AF65-F5344CB8AC3E}">
        <p14:creationId xmlns:p14="http://schemas.microsoft.com/office/powerpoint/2010/main" val="281097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BD02E-7444-4A42-AEE8-E319B2BF8854}"/>
              </a:ext>
            </a:extLst>
          </p:cNvPr>
          <p:cNvSpPr>
            <a:spLocks noGrp="1"/>
          </p:cNvSpPr>
          <p:nvPr>
            <p:ph type="title"/>
          </p:nvPr>
        </p:nvSpPr>
        <p:spPr/>
        <p:txBody>
          <a:bodyPr/>
          <a:lstStyle/>
          <a:p>
            <a:r>
              <a:rPr lang="en-US" dirty="0"/>
              <a:t>What’s a loop?</a:t>
            </a:r>
          </a:p>
        </p:txBody>
      </p:sp>
      <p:sp>
        <p:nvSpPr>
          <p:cNvPr id="3" name="Slide Number Placeholder 2">
            <a:extLst>
              <a:ext uri="{FF2B5EF4-FFF2-40B4-BE49-F238E27FC236}">
                <a16:creationId xmlns:a16="http://schemas.microsoft.com/office/drawing/2014/main" id="{F6BD682D-BFD0-426B-B7E7-6867B6A8E19A}"/>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3</a:t>
            </a:fld>
            <a:r>
              <a:rPr lang="en-US" altLang="en-US" dirty="0">
                <a:solidFill>
                  <a:srgbClr val="000000"/>
                </a:solidFill>
              </a:rPr>
              <a:t> </a:t>
            </a:r>
            <a:endParaRPr lang="en-US" altLang="en-US" dirty="0">
              <a:solidFill>
                <a:srgbClr val="FFFFFF"/>
              </a:solidFill>
            </a:endParaRPr>
          </a:p>
        </p:txBody>
      </p:sp>
      <p:sp>
        <p:nvSpPr>
          <p:cNvPr id="4" name="TextBox 3">
            <a:extLst>
              <a:ext uri="{FF2B5EF4-FFF2-40B4-BE49-F238E27FC236}">
                <a16:creationId xmlns:a16="http://schemas.microsoft.com/office/drawing/2014/main" id="{8762394F-6247-468B-8CAB-E138F88B6A63}"/>
              </a:ext>
            </a:extLst>
          </p:cNvPr>
          <p:cNvSpPr txBox="1"/>
          <p:nvPr/>
        </p:nvSpPr>
        <p:spPr>
          <a:xfrm>
            <a:off x="4953000" y="1143000"/>
            <a:ext cx="3505200" cy="3416320"/>
          </a:xfrm>
          <a:prstGeom prst="rect">
            <a:avLst/>
          </a:prstGeom>
          <a:noFill/>
        </p:spPr>
        <p:txBody>
          <a:bodyPr wrap="square" rtlCol="0">
            <a:spAutoFit/>
          </a:bodyPr>
          <a:lstStyle/>
          <a:p>
            <a:r>
              <a:rPr lang="en-US" dirty="0"/>
              <a:t>In programming, a “loop” is a series of commands (called “a block of code”) that repeats for a specified number of iterations.  </a:t>
            </a:r>
          </a:p>
          <a:p>
            <a:endParaRPr lang="en-US" dirty="0"/>
          </a:p>
          <a:p>
            <a:r>
              <a:rPr lang="en-US" dirty="0"/>
              <a:t>It’s a programmatic way of doing the same thing over and over again.</a:t>
            </a:r>
          </a:p>
        </p:txBody>
      </p:sp>
      <p:pic>
        <p:nvPicPr>
          <p:cNvPr id="20482" name="Picture 2" descr="Image result for loop roller coaster">
            <a:extLst>
              <a:ext uri="{FF2B5EF4-FFF2-40B4-BE49-F238E27FC236}">
                <a16:creationId xmlns:a16="http://schemas.microsoft.com/office/drawing/2014/main" id="{BEBC2BC7-E986-43EA-8FBA-1B8239EFC8E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092200"/>
            <a:ext cx="3505200" cy="46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137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4842E-B720-804C-A8A2-E49C258D65B8}"/>
              </a:ext>
            </a:extLst>
          </p:cNvPr>
          <p:cNvSpPr>
            <a:spLocks noGrp="1"/>
          </p:cNvSpPr>
          <p:nvPr>
            <p:ph type="title"/>
          </p:nvPr>
        </p:nvSpPr>
        <p:spPr/>
        <p:txBody>
          <a:bodyPr/>
          <a:lstStyle/>
          <a:p>
            <a:r>
              <a:rPr lang="en-US" dirty="0"/>
              <a:t>The syntax of a JavaScript for loop</a:t>
            </a:r>
          </a:p>
        </p:txBody>
      </p:sp>
      <p:sp>
        <p:nvSpPr>
          <p:cNvPr id="3" name="Slide Number Placeholder 2">
            <a:extLst>
              <a:ext uri="{FF2B5EF4-FFF2-40B4-BE49-F238E27FC236}">
                <a16:creationId xmlns:a16="http://schemas.microsoft.com/office/drawing/2014/main" id="{9A834458-D1EE-E840-B468-AB20232DB6E2}"/>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4</a:t>
            </a:fld>
            <a:r>
              <a:rPr lang="en-US" altLang="en-US" dirty="0">
                <a:solidFill>
                  <a:srgbClr val="000000"/>
                </a:solidFill>
              </a:rPr>
              <a:t> </a:t>
            </a:r>
            <a:endParaRPr lang="en-US" altLang="en-US" dirty="0">
              <a:solidFill>
                <a:srgbClr val="FFFFFF"/>
              </a:solidFill>
            </a:endParaRPr>
          </a:p>
        </p:txBody>
      </p:sp>
      <p:graphicFrame>
        <p:nvGraphicFramePr>
          <p:cNvPr id="5" name="Object 4">
            <a:extLst>
              <a:ext uri="{FF2B5EF4-FFF2-40B4-BE49-F238E27FC236}">
                <a16:creationId xmlns:a16="http://schemas.microsoft.com/office/drawing/2014/main" id="{1C70138C-A460-374F-93A3-CF916C4D6BA8}"/>
              </a:ext>
            </a:extLst>
          </p:cNvPr>
          <p:cNvGraphicFramePr>
            <a:graphicFrameLocks noChangeAspect="1"/>
          </p:cNvGraphicFramePr>
          <p:nvPr>
            <p:extLst>
              <p:ext uri="{D42A27DB-BD31-4B8C-83A1-F6EECF244321}">
                <p14:modId xmlns:p14="http://schemas.microsoft.com/office/powerpoint/2010/main" val="255214084"/>
              </p:ext>
            </p:extLst>
          </p:nvPr>
        </p:nvGraphicFramePr>
        <p:xfrm>
          <a:off x="174625" y="1828800"/>
          <a:ext cx="8783638" cy="3157538"/>
        </p:xfrm>
        <a:graphic>
          <a:graphicData uri="http://schemas.openxmlformats.org/presentationml/2006/ole">
            <mc:AlternateContent xmlns:mc="http://schemas.openxmlformats.org/markup-compatibility/2006">
              <mc:Choice xmlns:v="urn:schemas-microsoft-com:vml" Requires="v">
                <p:oleObj spid="_x0000_s10297" name="Document" r:id="rId3" imgW="7546031" imgH="2703042" progId="Word.Document.12">
                  <p:embed/>
                </p:oleObj>
              </mc:Choice>
              <mc:Fallback>
                <p:oleObj name="Document" r:id="rId3" imgW="7546031" imgH="2703042" progId="Word.Document.12">
                  <p:embed/>
                  <p:pic>
                    <p:nvPicPr>
                      <p:cNvPr id="6" name="Object 5"/>
                      <p:cNvPicPr/>
                      <p:nvPr/>
                    </p:nvPicPr>
                    <p:blipFill>
                      <a:blip r:embed="rId4"/>
                      <a:stretch>
                        <a:fillRect/>
                      </a:stretch>
                    </p:blipFill>
                    <p:spPr>
                      <a:xfrm>
                        <a:off x="174625" y="1828800"/>
                        <a:ext cx="8783638" cy="3157538"/>
                      </a:xfrm>
                      <a:prstGeom prst="rect">
                        <a:avLst/>
                      </a:prstGeom>
                    </p:spPr>
                  </p:pic>
                </p:oleObj>
              </mc:Fallback>
            </mc:AlternateContent>
          </a:graphicData>
        </a:graphic>
      </p:graphicFrame>
      <p:sp>
        <p:nvSpPr>
          <p:cNvPr id="7" name="Up Arrow 6">
            <a:extLst>
              <a:ext uri="{FF2B5EF4-FFF2-40B4-BE49-F238E27FC236}">
                <a16:creationId xmlns:a16="http://schemas.microsoft.com/office/drawing/2014/main" id="{D84DA51E-5F17-654C-8C85-ADF50F71DC2E}"/>
              </a:ext>
            </a:extLst>
          </p:cNvPr>
          <p:cNvSpPr/>
          <p:nvPr/>
        </p:nvSpPr>
        <p:spPr>
          <a:xfrm rot="8732677">
            <a:off x="1802311" y="1328167"/>
            <a:ext cx="457200" cy="317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Up Arrow 7">
            <a:extLst>
              <a:ext uri="{FF2B5EF4-FFF2-40B4-BE49-F238E27FC236}">
                <a16:creationId xmlns:a16="http://schemas.microsoft.com/office/drawing/2014/main" id="{CC7A48AC-D122-1545-87AA-E37F00A94778}"/>
              </a:ext>
            </a:extLst>
          </p:cNvPr>
          <p:cNvSpPr/>
          <p:nvPr/>
        </p:nvSpPr>
        <p:spPr>
          <a:xfrm rot="8732677">
            <a:off x="4661467" y="1334154"/>
            <a:ext cx="457200" cy="317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a:extLst>
              <a:ext uri="{FF2B5EF4-FFF2-40B4-BE49-F238E27FC236}">
                <a16:creationId xmlns:a16="http://schemas.microsoft.com/office/drawing/2014/main" id="{3B12304D-7384-6D4C-9A78-9069CB668365}"/>
              </a:ext>
            </a:extLst>
          </p:cNvPr>
          <p:cNvSpPr/>
          <p:nvPr/>
        </p:nvSpPr>
        <p:spPr>
          <a:xfrm rot="8732677">
            <a:off x="6391178" y="1327238"/>
            <a:ext cx="457200" cy="3175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5CEE710D-048D-4979-B6D6-C1A4D0B64755}"/>
              </a:ext>
            </a:extLst>
          </p:cNvPr>
          <p:cNvSpPr txBox="1"/>
          <p:nvPr/>
        </p:nvSpPr>
        <p:spPr>
          <a:xfrm>
            <a:off x="135732" y="2971800"/>
            <a:ext cx="8673341" cy="3508653"/>
          </a:xfrm>
          <a:prstGeom prst="rect">
            <a:avLst/>
          </a:prstGeom>
          <a:noFill/>
        </p:spPr>
        <p:txBody>
          <a:bodyPr wrap="square" rtlCol="0">
            <a:spAutoFit/>
          </a:bodyPr>
          <a:lstStyle/>
          <a:p>
            <a:r>
              <a:rPr lang="en-US" b="1" dirty="0">
                <a:solidFill>
                  <a:schemeClr val="accent2"/>
                </a:solidFill>
                <a:latin typeface="+mn-lt"/>
              </a:rPr>
              <a:t>For example: Write the numbers 1 to 100 to the console.</a:t>
            </a:r>
          </a:p>
          <a:p>
            <a:endParaRPr lang="en-US" b="1" dirty="0">
              <a:solidFill>
                <a:schemeClr val="accent2"/>
              </a:solidFill>
              <a:latin typeface="+mn-lt"/>
            </a:endParaRPr>
          </a:p>
          <a:p>
            <a:endParaRPr lang="en-US" b="1" dirty="0">
              <a:solidFill>
                <a:schemeClr val="accent2"/>
              </a:solidFill>
              <a:latin typeface="+mn-lt"/>
            </a:endParaRPr>
          </a:p>
          <a:p>
            <a:endParaRPr lang="en-US" b="1" dirty="0">
              <a:solidFill>
                <a:schemeClr val="accent2"/>
              </a:solidFill>
              <a:latin typeface="+mn-lt"/>
            </a:endParaRPr>
          </a:p>
          <a:p>
            <a:endParaRPr lang="en-US" b="1" dirty="0">
              <a:solidFill>
                <a:schemeClr val="accent2"/>
              </a:solidFill>
              <a:latin typeface="+mn-lt"/>
            </a:endParaRPr>
          </a:p>
          <a:p>
            <a:endParaRPr lang="en-US" b="1" dirty="0">
              <a:solidFill>
                <a:schemeClr val="accent2"/>
              </a:solidFill>
              <a:latin typeface="+mn-lt"/>
            </a:endParaRPr>
          </a:p>
          <a:p>
            <a:r>
              <a:rPr lang="en-US" sz="1800" b="1" dirty="0">
                <a:latin typeface="Courier New" panose="02070309020205020404" pitchFamily="49" charset="0"/>
                <a:cs typeface="Courier New" panose="02070309020205020404" pitchFamily="49" charset="0"/>
              </a:rPr>
              <a:t>for (var x = 1; x &lt;= 100; x++)  {</a:t>
            </a:r>
          </a:p>
          <a:p>
            <a:r>
              <a:rPr lang="en-US" sz="1800" b="1" dirty="0">
                <a:latin typeface="Courier New" panose="02070309020205020404" pitchFamily="49" charset="0"/>
                <a:cs typeface="Courier New" panose="02070309020205020404" pitchFamily="49" charset="0"/>
              </a:rPr>
              <a:t>    console.log(x);</a:t>
            </a:r>
          </a:p>
          <a:p>
            <a:r>
              <a:rPr lang="en-US" sz="1800" b="1" dirty="0">
                <a:latin typeface="Courier New" panose="02070309020205020404" pitchFamily="49" charset="0"/>
                <a:cs typeface="Courier New" panose="02070309020205020404" pitchFamily="49" charset="0"/>
              </a:rPr>
              <a:t>}</a:t>
            </a:r>
          </a:p>
          <a:p>
            <a:endParaRPr lang="en-US" dirty="0"/>
          </a:p>
        </p:txBody>
      </p:sp>
      <p:sp>
        <p:nvSpPr>
          <p:cNvPr id="4" name="TextBox 3">
            <a:extLst>
              <a:ext uri="{FF2B5EF4-FFF2-40B4-BE49-F238E27FC236}">
                <a16:creationId xmlns:a16="http://schemas.microsoft.com/office/drawing/2014/main" id="{D11F65AF-045A-41B7-964A-4E85D3FAD0E3}"/>
              </a:ext>
            </a:extLst>
          </p:cNvPr>
          <p:cNvSpPr txBox="1"/>
          <p:nvPr/>
        </p:nvSpPr>
        <p:spPr>
          <a:xfrm>
            <a:off x="218127" y="3632537"/>
            <a:ext cx="1739574" cy="1015663"/>
          </a:xfrm>
          <a:prstGeom prst="rect">
            <a:avLst/>
          </a:prstGeom>
          <a:solidFill>
            <a:schemeClr val="bg1">
              <a:lumMod val="85000"/>
            </a:schemeClr>
          </a:solidFill>
        </p:spPr>
        <p:txBody>
          <a:bodyPr wrap="square" rtlCol="0">
            <a:spAutoFit/>
          </a:bodyPr>
          <a:lstStyle/>
          <a:p>
            <a:r>
              <a:rPr lang="en-US" sz="2000" dirty="0"/>
              <a:t>x is declared and assigned a value.</a:t>
            </a:r>
          </a:p>
        </p:txBody>
      </p:sp>
      <p:sp>
        <p:nvSpPr>
          <p:cNvPr id="11" name="TextBox 10">
            <a:extLst>
              <a:ext uri="{FF2B5EF4-FFF2-40B4-BE49-F238E27FC236}">
                <a16:creationId xmlns:a16="http://schemas.microsoft.com/office/drawing/2014/main" id="{933BE0EB-D511-46F7-8A78-5F5EA0725754}"/>
              </a:ext>
            </a:extLst>
          </p:cNvPr>
          <p:cNvSpPr txBox="1"/>
          <p:nvPr/>
        </p:nvSpPr>
        <p:spPr>
          <a:xfrm>
            <a:off x="2527867" y="3534698"/>
            <a:ext cx="2362200" cy="1015663"/>
          </a:xfrm>
          <a:prstGeom prst="rect">
            <a:avLst/>
          </a:prstGeom>
          <a:solidFill>
            <a:schemeClr val="bg1">
              <a:lumMod val="85000"/>
            </a:schemeClr>
          </a:solidFill>
        </p:spPr>
        <p:txBody>
          <a:bodyPr wrap="square" rtlCol="0">
            <a:spAutoFit/>
          </a:bodyPr>
          <a:lstStyle/>
          <a:p>
            <a:r>
              <a:rPr lang="en-US" sz="2000" dirty="0"/>
              <a:t>The loop continues while this expression is true.</a:t>
            </a:r>
          </a:p>
        </p:txBody>
      </p:sp>
      <p:sp>
        <p:nvSpPr>
          <p:cNvPr id="12" name="TextBox 11">
            <a:extLst>
              <a:ext uri="{FF2B5EF4-FFF2-40B4-BE49-F238E27FC236}">
                <a16:creationId xmlns:a16="http://schemas.microsoft.com/office/drawing/2014/main" id="{D4D1C4F3-4C4C-4197-AA43-E7E031080E30}"/>
              </a:ext>
            </a:extLst>
          </p:cNvPr>
          <p:cNvSpPr txBox="1"/>
          <p:nvPr/>
        </p:nvSpPr>
        <p:spPr>
          <a:xfrm>
            <a:off x="5503735" y="3773708"/>
            <a:ext cx="2362200" cy="707886"/>
          </a:xfrm>
          <a:prstGeom prst="rect">
            <a:avLst/>
          </a:prstGeom>
          <a:solidFill>
            <a:schemeClr val="bg1">
              <a:lumMod val="85000"/>
            </a:schemeClr>
          </a:solidFill>
        </p:spPr>
        <p:txBody>
          <a:bodyPr wrap="square" rtlCol="0">
            <a:spAutoFit/>
          </a:bodyPr>
          <a:lstStyle/>
          <a:p>
            <a:r>
              <a:rPr lang="en-US" sz="2000" dirty="0"/>
              <a:t>A shorthand way of saying x = x + 1</a:t>
            </a:r>
          </a:p>
        </p:txBody>
      </p:sp>
      <p:sp>
        <p:nvSpPr>
          <p:cNvPr id="13" name="TextBox 12">
            <a:extLst>
              <a:ext uri="{FF2B5EF4-FFF2-40B4-BE49-F238E27FC236}">
                <a16:creationId xmlns:a16="http://schemas.microsoft.com/office/drawing/2014/main" id="{6AB71AB2-C1DC-40FD-9F4C-47F5B82FAC48}"/>
              </a:ext>
            </a:extLst>
          </p:cNvPr>
          <p:cNvSpPr txBox="1"/>
          <p:nvPr/>
        </p:nvSpPr>
        <p:spPr>
          <a:xfrm>
            <a:off x="6248400" y="5117702"/>
            <a:ext cx="2362200" cy="707886"/>
          </a:xfrm>
          <a:prstGeom prst="rect">
            <a:avLst/>
          </a:prstGeom>
          <a:solidFill>
            <a:schemeClr val="bg1">
              <a:lumMod val="85000"/>
            </a:schemeClr>
          </a:solidFill>
        </p:spPr>
        <p:txBody>
          <a:bodyPr wrap="square" rtlCol="0">
            <a:spAutoFit/>
          </a:bodyPr>
          <a:lstStyle/>
          <a:p>
            <a:r>
              <a:rPr lang="en-US" sz="2000" dirty="0"/>
              <a:t>The code block begins and ends.</a:t>
            </a:r>
          </a:p>
        </p:txBody>
      </p:sp>
      <p:cxnSp>
        <p:nvCxnSpPr>
          <p:cNvPr id="14" name="Straight Arrow Connector 13">
            <a:extLst>
              <a:ext uri="{FF2B5EF4-FFF2-40B4-BE49-F238E27FC236}">
                <a16:creationId xmlns:a16="http://schemas.microsoft.com/office/drawing/2014/main" id="{90473BCE-A91C-4B56-BC4D-8F72A7272A31}"/>
              </a:ext>
            </a:extLst>
          </p:cNvPr>
          <p:cNvCxnSpPr>
            <a:cxnSpLocks/>
          </p:cNvCxnSpPr>
          <p:nvPr/>
        </p:nvCxnSpPr>
        <p:spPr>
          <a:xfrm>
            <a:off x="1066800" y="4648200"/>
            <a:ext cx="381000" cy="420716"/>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16" name="Straight Arrow Connector 15">
            <a:extLst>
              <a:ext uri="{FF2B5EF4-FFF2-40B4-BE49-F238E27FC236}">
                <a16:creationId xmlns:a16="http://schemas.microsoft.com/office/drawing/2014/main" id="{0BC8F1BE-A585-4A91-BA46-DA8B6E915A2A}"/>
              </a:ext>
            </a:extLst>
          </p:cNvPr>
          <p:cNvCxnSpPr>
            <a:cxnSpLocks/>
          </p:cNvCxnSpPr>
          <p:nvPr/>
        </p:nvCxnSpPr>
        <p:spPr>
          <a:xfrm flipH="1">
            <a:off x="2971800" y="4726126"/>
            <a:ext cx="304800" cy="387133"/>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19" name="Straight Arrow Connector 18">
            <a:extLst>
              <a:ext uri="{FF2B5EF4-FFF2-40B4-BE49-F238E27FC236}">
                <a16:creationId xmlns:a16="http://schemas.microsoft.com/office/drawing/2014/main" id="{20534BB9-D9C5-40E6-9E05-807D8D05DB53}"/>
              </a:ext>
            </a:extLst>
          </p:cNvPr>
          <p:cNvCxnSpPr>
            <a:cxnSpLocks/>
          </p:cNvCxnSpPr>
          <p:nvPr/>
        </p:nvCxnSpPr>
        <p:spPr>
          <a:xfrm flipH="1">
            <a:off x="4114800" y="4648200"/>
            <a:ext cx="1388936" cy="465059"/>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6DB4D468-F825-45AB-8ACF-7D5712E94B25}"/>
              </a:ext>
            </a:extLst>
          </p:cNvPr>
          <p:cNvCxnSpPr>
            <a:cxnSpLocks/>
          </p:cNvCxnSpPr>
          <p:nvPr/>
        </p:nvCxnSpPr>
        <p:spPr>
          <a:xfrm flipH="1" flipV="1">
            <a:off x="4809268" y="5352269"/>
            <a:ext cx="1289942" cy="119376"/>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25" name="Straight Arrow Connector 24">
            <a:extLst>
              <a:ext uri="{FF2B5EF4-FFF2-40B4-BE49-F238E27FC236}">
                <a16:creationId xmlns:a16="http://schemas.microsoft.com/office/drawing/2014/main" id="{332E9F25-4588-4D56-AE30-4F8E8F9DF62B}"/>
              </a:ext>
            </a:extLst>
          </p:cNvPr>
          <p:cNvCxnSpPr>
            <a:cxnSpLocks/>
          </p:cNvCxnSpPr>
          <p:nvPr/>
        </p:nvCxnSpPr>
        <p:spPr>
          <a:xfrm flipH="1">
            <a:off x="457200" y="5693361"/>
            <a:ext cx="5642010" cy="263591"/>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158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4" grpId="0" animBg="1"/>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FF01-F7E6-B545-9352-40C4F0559E4E}"/>
              </a:ext>
            </a:extLst>
          </p:cNvPr>
          <p:cNvSpPr>
            <a:spLocks noGrp="1"/>
          </p:cNvSpPr>
          <p:nvPr>
            <p:ph type="title"/>
          </p:nvPr>
        </p:nvSpPr>
        <p:spPr/>
        <p:txBody>
          <a:bodyPr/>
          <a:lstStyle/>
          <a:p>
            <a:r>
              <a:rPr lang="en-US" dirty="0"/>
              <a:t>Another (simple) example of a for loop</a:t>
            </a:r>
          </a:p>
        </p:txBody>
      </p:sp>
      <p:sp>
        <p:nvSpPr>
          <p:cNvPr id="3" name="Slide Number Placeholder 2">
            <a:extLst>
              <a:ext uri="{FF2B5EF4-FFF2-40B4-BE49-F238E27FC236}">
                <a16:creationId xmlns:a16="http://schemas.microsoft.com/office/drawing/2014/main" id="{10A4422F-F399-B040-A055-4B89F38541A0}"/>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5</a:t>
            </a:fld>
            <a:r>
              <a:rPr lang="en-US" altLang="en-US" dirty="0">
                <a:solidFill>
                  <a:srgbClr val="000000"/>
                </a:solidFill>
              </a:rPr>
              <a:t> </a:t>
            </a:r>
            <a:endParaRPr lang="en-US" altLang="en-US" dirty="0">
              <a:solidFill>
                <a:srgbClr val="FFFFFF"/>
              </a:solidFill>
            </a:endParaRPr>
          </a:p>
        </p:txBody>
      </p:sp>
      <p:graphicFrame>
        <p:nvGraphicFramePr>
          <p:cNvPr id="9" name="Object 8">
            <a:extLst>
              <a:ext uri="{FF2B5EF4-FFF2-40B4-BE49-F238E27FC236}">
                <a16:creationId xmlns:a16="http://schemas.microsoft.com/office/drawing/2014/main" id="{0AA7E6FF-80CA-4962-999C-4F65E41D28A4}"/>
              </a:ext>
            </a:extLst>
          </p:cNvPr>
          <p:cNvGraphicFramePr>
            <a:graphicFrameLocks noChangeAspect="1"/>
          </p:cNvGraphicFramePr>
          <p:nvPr>
            <p:extLst>
              <p:ext uri="{D42A27DB-BD31-4B8C-83A1-F6EECF244321}">
                <p14:modId xmlns:p14="http://schemas.microsoft.com/office/powerpoint/2010/main" val="1959995620"/>
              </p:ext>
            </p:extLst>
          </p:nvPr>
        </p:nvGraphicFramePr>
        <p:xfrm>
          <a:off x="685800" y="1077564"/>
          <a:ext cx="8653463" cy="3744913"/>
        </p:xfrm>
        <a:graphic>
          <a:graphicData uri="http://schemas.openxmlformats.org/presentationml/2006/ole">
            <mc:AlternateContent xmlns:mc="http://schemas.openxmlformats.org/markup-compatibility/2006">
              <mc:Choice xmlns:v="urn:schemas-microsoft-com:vml" Requires="v">
                <p:oleObj spid="_x0000_s12367" name="Document" r:id="rId3" imgW="7546031" imgH="3261462" progId="Word.Document.12">
                  <p:embed/>
                </p:oleObj>
              </mc:Choice>
              <mc:Fallback>
                <p:oleObj name="Document" r:id="rId3" imgW="7546031" imgH="3261462" progId="Word.Document.12">
                  <p:embed/>
                  <p:pic>
                    <p:nvPicPr>
                      <p:cNvPr id="5" name="Object 4">
                        <a:extLst>
                          <a:ext uri="{FF2B5EF4-FFF2-40B4-BE49-F238E27FC236}">
                            <a16:creationId xmlns:a16="http://schemas.microsoft.com/office/drawing/2014/main" id="{1C70138C-A460-374F-93A3-CF916C4D6BA8}"/>
                          </a:ext>
                        </a:extLst>
                      </p:cNvPr>
                      <p:cNvPicPr/>
                      <p:nvPr/>
                    </p:nvPicPr>
                    <p:blipFill>
                      <a:blip r:embed="rId4"/>
                      <a:stretch>
                        <a:fillRect/>
                      </a:stretch>
                    </p:blipFill>
                    <p:spPr>
                      <a:xfrm>
                        <a:off x="685800" y="1077564"/>
                        <a:ext cx="8653463" cy="3744913"/>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29730A72-6615-4185-854B-5A6631B28C82}"/>
              </a:ext>
            </a:extLst>
          </p:cNvPr>
          <p:cNvSpPr txBox="1"/>
          <p:nvPr/>
        </p:nvSpPr>
        <p:spPr>
          <a:xfrm>
            <a:off x="5111786" y="2583031"/>
            <a:ext cx="3498813" cy="707886"/>
          </a:xfrm>
          <a:prstGeom prst="rect">
            <a:avLst/>
          </a:prstGeom>
          <a:solidFill>
            <a:schemeClr val="bg1">
              <a:lumMod val="85000"/>
            </a:schemeClr>
          </a:solidFill>
        </p:spPr>
        <p:txBody>
          <a:bodyPr wrap="square" rtlCol="0">
            <a:spAutoFit/>
          </a:bodyPr>
          <a:lstStyle/>
          <a:p>
            <a:r>
              <a:rPr lang="en-US" sz="2000" dirty="0"/>
              <a:t>We’re using a variable to control the number of iteration.</a:t>
            </a:r>
          </a:p>
        </p:txBody>
      </p:sp>
      <p:cxnSp>
        <p:nvCxnSpPr>
          <p:cNvPr id="7" name="Straight Arrow Connector 6">
            <a:extLst>
              <a:ext uri="{FF2B5EF4-FFF2-40B4-BE49-F238E27FC236}">
                <a16:creationId xmlns:a16="http://schemas.microsoft.com/office/drawing/2014/main" id="{4FC59C5A-A8A6-4398-AB66-1AE77E39A0A4}"/>
              </a:ext>
            </a:extLst>
          </p:cNvPr>
          <p:cNvCxnSpPr>
            <a:cxnSpLocks/>
          </p:cNvCxnSpPr>
          <p:nvPr/>
        </p:nvCxnSpPr>
        <p:spPr>
          <a:xfrm flipH="1">
            <a:off x="3483961" y="3257469"/>
            <a:ext cx="1388936" cy="465059"/>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1BC23A30-2787-4E66-9D5E-338DDE674780}"/>
              </a:ext>
            </a:extLst>
          </p:cNvPr>
          <p:cNvCxnSpPr>
            <a:cxnSpLocks/>
          </p:cNvCxnSpPr>
          <p:nvPr/>
        </p:nvCxnSpPr>
        <p:spPr>
          <a:xfrm flipH="1">
            <a:off x="5334000" y="3429000"/>
            <a:ext cx="533400" cy="445928"/>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045CCB6D-D600-4EF0-B628-62502E2FF64B}"/>
              </a:ext>
            </a:extLst>
          </p:cNvPr>
          <p:cNvSpPr txBox="1"/>
          <p:nvPr/>
        </p:nvSpPr>
        <p:spPr>
          <a:xfrm>
            <a:off x="228600" y="1905000"/>
            <a:ext cx="3962400" cy="1015663"/>
          </a:xfrm>
          <a:prstGeom prst="rect">
            <a:avLst/>
          </a:prstGeom>
          <a:solidFill>
            <a:schemeClr val="bg1">
              <a:lumMod val="85000"/>
            </a:schemeClr>
          </a:solidFill>
        </p:spPr>
        <p:txBody>
          <a:bodyPr wrap="square" rtlCol="0">
            <a:spAutoFit/>
          </a:bodyPr>
          <a:lstStyle/>
          <a:p>
            <a:r>
              <a:rPr lang="en-US" sz="2000" dirty="0"/>
              <a:t>Thinking ahead! We establish </a:t>
            </a:r>
            <a:br>
              <a:rPr lang="en-US" sz="2000" dirty="0"/>
            </a:br>
            <a:r>
              <a:rPr lang="en-US" sz="2000" dirty="0"/>
              <a:t>sumOfNumbers here so we can use it later in the loop.</a:t>
            </a:r>
          </a:p>
        </p:txBody>
      </p:sp>
      <p:cxnSp>
        <p:nvCxnSpPr>
          <p:cNvPr id="12" name="Straight Arrow Connector 11">
            <a:extLst>
              <a:ext uri="{FF2B5EF4-FFF2-40B4-BE49-F238E27FC236}">
                <a16:creationId xmlns:a16="http://schemas.microsoft.com/office/drawing/2014/main" id="{D8228990-6E9C-40EF-8312-F0A694D485A0}"/>
              </a:ext>
            </a:extLst>
          </p:cNvPr>
          <p:cNvCxnSpPr>
            <a:cxnSpLocks/>
          </p:cNvCxnSpPr>
          <p:nvPr/>
        </p:nvCxnSpPr>
        <p:spPr>
          <a:xfrm>
            <a:off x="1676400" y="3018105"/>
            <a:ext cx="457200" cy="410895"/>
          </a:xfrm>
          <a:prstGeom prst="straightConnector1">
            <a:avLst/>
          </a:prstGeom>
          <a:ln w="5080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8994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BFF01-F7E6-B545-9352-40C4F0559E4E}"/>
              </a:ext>
            </a:extLst>
          </p:cNvPr>
          <p:cNvSpPr>
            <a:spLocks noGrp="1"/>
          </p:cNvSpPr>
          <p:nvPr>
            <p:ph type="title"/>
          </p:nvPr>
        </p:nvSpPr>
        <p:spPr/>
        <p:txBody>
          <a:bodyPr/>
          <a:lstStyle/>
          <a:p>
            <a:r>
              <a:rPr lang="en-US" dirty="0"/>
              <a:t>Another example of a for loop</a:t>
            </a:r>
          </a:p>
        </p:txBody>
      </p:sp>
      <p:sp>
        <p:nvSpPr>
          <p:cNvPr id="3" name="Slide Number Placeholder 2">
            <a:extLst>
              <a:ext uri="{FF2B5EF4-FFF2-40B4-BE49-F238E27FC236}">
                <a16:creationId xmlns:a16="http://schemas.microsoft.com/office/drawing/2014/main" id="{10A4422F-F399-B040-A055-4B89F38541A0}"/>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6</a:t>
            </a:fld>
            <a:r>
              <a:rPr lang="en-US" altLang="en-US" dirty="0">
                <a:solidFill>
                  <a:srgbClr val="000000"/>
                </a:solidFill>
              </a:rPr>
              <a:t> </a:t>
            </a:r>
            <a:endParaRPr lang="en-US" altLang="en-US" dirty="0">
              <a:solidFill>
                <a:srgbClr val="FFFFFF"/>
              </a:solidFill>
            </a:endParaRPr>
          </a:p>
        </p:txBody>
      </p:sp>
      <p:graphicFrame>
        <p:nvGraphicFramePr>
          <p:cNvPr id="4" name="Object 3">
            <a:extLst>
              <a:ext uri="{FF2B5EF4-FFF2-40B4-BE49-F238E27FC236}">
                <a16:creationId xmlns:a16="http://schemas.microsoft.com/office/drawing/2014/main" id="{01AD2F19-054E-FB4E-B340-8C23A619C18E}"/>
              </a:ext>
            </a:extLst>
          </p:cNvPr>
          <p:cNvGraphicFramePr>
            <a:graphicFrameLocks noChangeAspect="1"/>
          </p:cNvGraphicFramePr>
          <p:nvPr>
            <p:extLst>
              <p:ext uri="{D42A27DB-BD31-4B8C-83A1-F6EECF244321}">
                <p14:modId xmlns:p14="http://schemas.microsoft.com/office/powerpoint/2010/main" val="3174737710"/>
              </p:ext>
            </p:extLst>
          </p:nvPr>
        </p:nvGraphicFramePr>
        <p:xfrm>
          <a:off x="152400" y="914400"/>
          <a:ext cx="10777538" cy="2655888"/>
        </p:xfrm>
        <a:graphic>
          <a:graphicData uri="http://schemas.openxmlformats.org/presentationml/2006/ole">
            <mc:AlternateContent xmlns:mc="http://schemas.openxmlformats.org/markup-compatibility/2006">
              <mc:Choice xmlns:v="urn:schemas-microsoft-com:vml" Requires="v">
                <p:oleObj spid="_x0000_s19534" name="Document" r:id="rId3" imgW="7317363" imgH="1803823" progId="Word.Document.12">
                  <p:embed/>
                </p:oleObj>
              </mc:Choice>
              <mc:Fallback>
                <p:oleObj name="Document" r:id="rId3" imgW="7317363" imgH="1803823" progId="Word.Document.12">
                  <p:embed/>
                  <p:pic>
                    <p:nvPicPr>
                      <p:cNvPr id="4" name="Object 3">
                        <a:extLst>
                          <a:ext uri="{FF2B5EF4-FFF2-40B4-BE49-F238E27FC236}">
                            <a16:creationId xmlns:a16="http://schemas.microsoft.com/office/drawing/2014/main" id="{01AD2F19-054E-FB4E-B340-8C23A619C18E}"/>
                          </a:ext>
                        </a:extLst>
                      </p:cNvPr>
                      <p:cNvPicPr/>
                      <p:nvPr/>
                    </p:nvPicPr>
                    <p:blipFill>
                      <a:blip r:embed="rId4"/>
                      <a:stretch>
                        <a:fillRect/>
                      </a:stretch>
                    </p:blipFill>
                    <p:spPr>
                      <a:xfrm>
                        <a:off x="152400" y="914400"/>
                        <a:ext cx="10777538" cy="2655888"/>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63D80C46-0EFD-3844-9504-CF763B8D605F}"/>
              </a:ext>
            </a:extLst>
          </p:cNvPr>
          <p:cNvGraphicFramePr>
            <a:graphicFrameLocks noChangeAspect="1"/>
          </p:cNvGraphicFramePr>
          <p:nvPr>
            <p:extLst>
              <p:ext uri="{D42A27DB-BD31-4B8C-83A1-F6EECF244321}">
                <p14:modId xmlns:p14="http://schemas.microsoft.com/office/powerpoint/2010/main" val="2847267166"/>
              </p:ext>
            </p:extLst>
          </p:nvPr>
        </p:nvGraphicFramePr>
        <p:xfrm>
          <a:off x="533400" y="3025775"/>
          <a:ext cx="8272463" cy="1862138"/>
        </p:xfrm>
        <a:graphic>
          <a:graphicData uri="http://schemas.openxmlformats.org/presentationml/2006/ole">
            <mc:AlternateContent xmlns:mc="http://schemas.openxmlformats.org/markup-compatibility/2006">
              <mc:Choice xmlns:v="urn:schemas-microsoft-com:vml" Requires="v">
                <p:oleObj spid="_x0000_s19535" name="Document" r:id="rId5" imgW="7317363" imgH="1644018" progId="Word.Document.12">
                  <p:embed/>
                </p:oleObj>
              </mc:Choice>
              <mc:Fallback>
                <p:oleObj name="Document" r:id="rId5" imgW="7317363" imgH="1644018" progId="Word.Document.12">
                  <p:embed/>
                  <p:pic>
                    <p:nvPicPr>
                      <p:cNvPr id="5" name="Object 4">
                        <a:extLst>
                          <a:ext uri="{FF2B5EF4-FFF2-40B4-BE49-F238E27FC236}">
                            <a16:creationId xmlns:a16="http://schemas.microsoft.com/office/drawing/2014/main" id="{63D80C46-0EFD-3844-9504-CF763B8D605F}"/>
                          </a:ext>
                        </a:extLst>
                      </p:cNvPr>
                      <p:cNvPicPr/>
                      <p:nvPr/>
                    </p:nvPicPr>
                    <p:blipFill>
                      <a:blip r:embed="rId6"/>
                      <a:stretch>
                        <a:fillRect/>
                      </a:stretch>
                    </p:blipFill>
                    <p:spPr>
                      <a:xfrm>
                        <a:off x="533400" y="3025775"/>
                        <a:ext cx="8272463" cy="1862138"/>
                      </a:xfrm>
                      <a:prstGeom prst="rect">
                        <a:avLst/>
                      </a:prstGeom>
                    </p:spPr>
                  </p:pic>
                </p:oleObj>
              </mc:Fallback>
            </mc:AlternateContent>
          </a:graphicData>
        </a:graphic>
      </p:graphicFrame>
      <p:pic>
        <p:nvPicPr>
          <p:cNvPr id="6" name="Picture 2" descr="http://www.clker.com/cliparts/z/p/0/z/k/I/stop-sign-hi.png">
            <a:extLst>
              <a:ext uri="{FF2B5EF4-FFF2-40B4-BE49-F238E27FC236}">
                <a16:creationId xmlns:a16="http://schemas.microsoft.com/office/drawing/2014/main" id="{77CE5E4E-506A-E943-A0F1-BC3BE55B16A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87776" y="5110796"/>
            <a:ext cx="845648" cy="848494"/>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11ADB9B-A105-DF40-ACDF-56F2F0E3CDB0}"/>
              </a:ext>
            </a:extLst>
          </p:cNvPr>
          <p:cNvSpPr txBox="1"/>
          <p:nvPr/>
        </p:nvSpPr>
        <p:spPr>
          <a:xfrm>
            <a:off x="762000" y="5101271"/>
            <a:ext cx="7197176" cy="830997"/>
          </a:xfrm>
          <a:prstGeom prst="rect">
            <a:avLst/>
          </a:prstGeom>
          <a:noFill/>
        </p:spPr>
        <p:txBody>
          <a:bodyPr wrap="square" rtlCol="0">
            <a:spAutoFit/>
          </a:bodyPr>
          <a:lstStyle/>
          <a:p>
            <a:pPr algn="r"/>
            <a:r>
              <a:rPr lang="en-US" dirty="0"/>
              <a:t>Let’s see a loop at work!</a:t>
            </a:r>
            <a:br>
              <a:rPr lang="en-US" dirty="0"/>
            </a:br>
            <a:r>
              <a:rPr lang="en-US" dirty="0"/>
              <a:t> (see rocket_06.html in rocket2.zip)</a:t>
            </a:r>
          </a:p>
        </p:txBody>
      </p:sp>
      <p:sp>
        <p:nvSpPr>
          <p:cNvPr id="8" name="Arrow: Left 7">
            <a:extLst>
              <a:ext uri="{FF2B5EF4-FFF2-40B4-BE49-F238E27FC236}">
                <a16:creationId xmlns:a16="http://schemas.microsoft.com/office/drawing/2014/main" id="{FB227E33-E84A-48C1-8096-142FAA477EE7}"/>
              </a:ext>
            </a:extLst>
          </p:cNvPr>
          <p:cNvSpPr/>
          <p:nvPr/>
        </p:nvSpPr>
        <p:spPr>
          <a:xfrm>
            <a:off x="7557264" y="2070336"/>
            <a:ext cx="1261024" cy="468459"/>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897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an array?</a:t>
            </a:r>
          </a:p>
        </p:txBody>
      </p:sp>
      <p:pic>
        <p:nvPicPr>
          <p:cNvPr id="3" name="Picture 2"/>
          <p:cNvPicPr>
            <a:picLocks noChangeAspect="1"/>
          </p:cNvPicPr>
          <p:nvPr/>
        </p:nvPicPr>
        <p:blipFill>
          <a:blip r:embed="rId2"/>
          <a:stretch>
            <a:fillRect/>
          </a:stretch>
        </p:blipFill>
        <p:spPr>
          <a:xfrm>
            <a:off x="795538" y="1135062"/>
            <a:ext cx="4169120" cy="2743200"/>
          </a:xfrm>
          <a:prstGeom prst="rect">
            <a:avLst/>
          </a:prstGeom>
        </p:spPr>
      </p:pic>
      <p:sp>
        <p:nvSpPr>
          <p:cNvPr id="4" name="TextBox 3"/>
          <p:cNvSpPr txBox="1"/>
          <p:nvPr/>
        </p:nvSpPr>
        <p:spPr>
          <a:xfrm>
            <a:off x="723899" y="3997731"/>
            <a:ext cx="7696200" cy="1754326"/>
          </a:xfrm>
          <a:prstGeom prst="rect">
            <a:avLst/>
          </a:prstGeom>
          <a:noFill/>
        </p:spPr>
        <p:txBody>
          <a:bodyPr wrap="square" rtlCol="0">
            <a:spAutoFit/>
          </a:bodyPr>
          <a:lstStyle/>
          <a:p>
            <a:r>
              <a:rPr lang="en-US" sz="1800" dirty="0"/>
              <a:t>An array is a data type that can contain one or more items called </a:t>
            </a:r>
            <a:r>
              <a:rPr lang="en-US" sz="1800" i="1" dirty="0"/>
              <a:t>elements</a:t>
            </a:r>
            <a:r>
              <a:rPr lang="en-US" sz="1800" dirty="0"/>
              <a:t>.   Each element stores a </a:t>
            </a:r>
            <a:r>
              <a:rPr lang="en-US" sz="1800" i="1" dirty="0"/>
              <a:t>value</a:t>
            </a:r>
            <a:r>
              <a:rPr lang="en-US" sz="1800" dirty="0"/>
              <a:t> that you can refer to with an index.  The </a:t>
            </a:r>
            <a:r>
              <a:rPr lang="en-US" sz="1800" i="1" dirty="0"/>
              <a:t>length</a:t>
            </a:r>
            <a:r>
              <a:rPr lang="en-US" sz="1800" dirty="0"/>
              <a:t> of the array indicates the number of elements that it contains.</a:t>
            </a:r>
            <a:br>
              <a:rPr lang="en-US" sz="1800" dirty="0"/>
            </a:br>
            <a:br>
              <a:rPr lang="en-US" sz="1800" dirty="0"/>
            </a:br>
            <a:r>
              <a:rPr lang="en-US" sz="1800" dirty="0"/>
              <a:t>In short, an array is a structure that allows us to store multiple pieces of similar data.</a:t>
            </a:r>
            <a:endParaRPr lang="en-US" sz="1800" i="1" dirty="0"/>
          </a:p>
        </p:txBody>
      </p:sp>
      <p:pic>
        <p:nvPicPr>
          <p:cNvPr id="26626" name="Picture 2" descr="Image result for egg car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1135062"/>
            <a:ext cx="3671943" cy="2743200"/>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Image result for hardware draw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2405" y="1135062"/>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a:extLst>
              <a:ext uri="{FF2B5EF4-FFF2-40B4-BE49-F238E27FC236}">
                <a16:creationId xmlns:a16="http://schemas.microsoft.com/office/drawing/2014/main" id="{722DD02F-C5D0-4827-BCFC-B753DF13C7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19712" y="1458912"/>
            <a:ext cx="2857500" cy="2095500"/>
          </a:xfrm>
          <a:prstGeom prst="rect">
            <a:avLst/>
          </a:prstGeom>
        </p:spPr>
      </p:pic>
    </p:spTree>
    <p:extLst>
      <p:ext uri="{BB962C8B-B14F-4D97-AF65-F5344CB8AC3E}">
        <p14:creationId xmlns:p14="http://schemas.microsoft.com/office/powerpoint/2010/main" val="369158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1+#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6628"/>
                                        </p:tgtEl>
                                        <p:attrNameLst>
                                          <p:attrName>style.visibility</p:attrName>
                                        </p:attrNameLst>
                                      </p:cBhvr>
                                      <p:to>
                                        <p:strVal val="visible"/>
                                      </p:to>
                                    </p:set>
                                    <p:anim calcmode="lin" valueType="num">
                                      <p:cBhvr additive="base">
                                        <p:cTn id="13" dur="500" fill="hold"/>
                                        <p:tgtEl>
                                          <p:spTgt spid="26628"/>
                                        </p:tgtEl>
                                        <p:attrNameLst>
                                          <p:attrName>ppt_x</p:attrName>
                                        </p:attrNameLst>
                                      </p:cBhvr>
                                      <p:tavLst>
                                        <p:tav tm="0">
                                          <p:val>
                                            <p:strVal val="1+#ppt_w/2"/>
                                          </p:val>
                                        </p:tav>
                                        <p:tav tm="100000">
                                          <p:val>
                                            <p:strVal val="#ppt_x"/>
                                          </p:val>
                                        </p:tav>
                                      </p:tavLst>
                                    </p:anim>
                                    <p:anim calcmode="lin" valueType="num">
                                      <p:cBhvr additive="base">
                                        <p:cTn id="14" dur="500" fill="hold"/>
                                        <p:tgtEl>
                                          <p:spTgt spid="266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EDB1B-131C-4514-97EA-63F06CD2E689}"/>
              </a:ext>
            </a:extLst>
          </p:cNvPr>
          <p:cNvSpPr>
            <a:spLocks noGrp="1"/>
          </p:cNvSpPr>
          <p:nvPr>
            <p:ph type="title"/>
          </p:nvPr>
        </p:nvSpPr>
        <p:spPr/>
        <p:txBody>
          <a:bodyPr/>
          <a:lstStyle/>
          <a:p>
            <a:r>
              <a:rPr lang="en-US" dirty="0"/>
              <a:t>Flat array structure</a:t>
            </a:r>
          </a:p>
        </p:txBody>
      </p:sp>
      <p:sp>
        <p:nvSpPr>
          <p:cNvPr id="3" name="Slide Number Placeholder 2">
            <a:extLst>
              <a:ext uri="{FF2B5EF4-FFF2-40B4-BE49-F238E27FC236}">
                <a16:creationId xmlns:a16="http://schemas.microsoft.com/office/drawing/2014/main" id="{4E19A5DC-E74E-4980-BC33-BFB75F642F6D}"/>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8</a:t>
            </a:fld>
            <a:r>
              <a:rPr lang="en-US" altLang="en-US">
                <a:solidFill>
                  <a:srgbClr val="000000"/>
                </a:solidFill>
              </a:rPr>
              <a:t> </a:t>
            </a:r>
            <a:endParaRPr lang="en-US" altLang="en-US" dirty="0">
              <a:solidFill>
                <a:srgbClr val="FFFFFF"/>
              </a:solidFill>
            </a:endParaRPr>
          </a:p>
        </p:txBody>
      </p:sp>
      <p:pic>
        <p:nvPicPr>
          <p:cNvPr id="7" name="Picture 6" descr="A picture containing object, clock&#10;&#10;Description automatically generated">
            <a:extLst>
              <a:ext uri="{FF2B5EF4-FFF2-40B4-BE49-F238E27FC236}">
                <a16:creationId xmlns:a16="http://schemas.microsoft.com/office/drawing/2014/main" id="{F5CBB4D4-C512-4CE5-9065-4778E85AE3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524000"/>
            <a:ext cx="7772400" cy="3048000"/>
          </a:xfrm>
          <a:prstGeom prst="rect">
            <a:avLst/>
          </a:prstGeom>
        </p:spPr>
      </p:pic>
    </p:spTree>
    <p:extLst>
      <p:ext uri="{BB962C8B-B14F-4D97-AF65-F5344CB8AC3E}">
        <p14:creationId xmlns:p14="http://schemas.microsoft.com/office/powerpoint/2010/main" val="2272050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7208B-FB74-F34D-8CB1-CF9AAE088D96}"/>
              </a:ext>
            </a:extLst>
          </p:cNvPr>
          <p:cNvSpPr>
            <a:spLocks noGrp="1"/>
          </p:cNvSpPr>
          <p:nvPr>
            <p:ph type="title"/>
          </p:nvPr>
        </p:nvSpPr>
        <p:spPr/>
        <p:txBody>
          <a:bodyPr/>
          <a:lstStyle/>
          <a:p>
            <a:r>
              <a:rPr lang="en-US" dirty="0"/>
              <a:t>The syntax for creating an array</a:t>
            </a:r>
          </a:p>
        </p:txBody>
      </p:sp>
      <p:sp>
        <p:nvSpPr>
          <p:cNvPr id="3" name="Slide Number Placeholder 2">
            <a:extLst>
              <a:ext uri="{FF2B5EF4-FFF2-40B4-BE49-F238E27FC236}">
                <a16:creationId xmlns:a16="http://schemas.microsoft.com/office/drawing/2014/main" id="{E93C7D2A-A789-F54A-B004-470875751BE4}"/>
              </a:ext>
            </a:extLst>
          </p:cNvPr>
          <p:cNvSpPr>
            <a:spLocks noGrp="1"/>
          </p:cNvSpPr>
          <p:nvPr>
            <p:ph type="sldNum" sz="quarter" idx="11"/>
          </p:nvPr>
        </p:nvSpPr>
        <p:spPr/>
        <p:txBody>
          <a:bodyPr/>
          <a:lstStyle/>
          <a:p>
            <a:pPr>
              <a:defRPr/>
            </a:pPr>
            <a:fld id="{60B5F925-20BE-417C-B0AE-5F0F53AB456D}" type="slidenum">
              <a:rPr lang="en-US" altLang="en-US" smtClean="0">
                <a:solidFill>
                  <a:schemeClr val="bg1"/>
                </a:solidFill>
              </a:rPr>
              <a:pPr>
                <a:defRPr/>
              </a:pPr>
              <a:t>9</a:t>
            </a:fld>
            <a:r>
              <a:rPr lang="en-US" altLang="en-US" dirty="0">
                <a:solidFill>
                  <a:srgbClr val="000000"/>
                </a:solidFill>
              </a:rPr>
              <a:t> </a:t>
            </a:r>
            <a:endParaRPr lang="en-US" altLang="en-US" dirty="0">
              <a:solidFill>
                <a:srgbClr val="FFFFFF"/>
              </a:solidFill>
            </a:endParaRPr>
          </a:p>
        </p:txBody>
      </p:sp>
      <p:graphicFrame>
        <p:nvGraphicFramePr>
          <p:cNvPr id="5" name="Object 4">
            <a:extLst>
              <a:ext uri="{FF2B5EF4-FFF2-40B4-BE49-F238E27FC236}">
                <a16:creationId xmlns:a16="http://schemas.microsoft.com/office/drawing/2014/main" id="{9C5D253A-1E2D-5F4B-8B4F-D2940A6AD361}"/>
              </a:ext>
            </a:extLst>
          </p:cNvPr>
          <p:cNvGraphicFramePr>
            <a:graphicFrameLocks noChangeAspect="1"/>
          </p:cNvGraphicFramePr>
          <p:nvPr>
            <p:extLst>
              <p:ext uri="{D42A27DB-BD31-4B8C-83A1-F6EECF244321}">
                <p14:modId xmlns:p14="http://schemas.microsoft.com/office/powerpoint/2010/main" val="2240399065"/>
              </p:ext>
            </p:extLst>
          </p:nvPr>
        </p:nvGraphicFramePr>
        <p:xfrm>
          <a:off x="282575" y="1295400"/>
          <a:ext cx="8523288" cy="3908425"/>
        </p:xfrm>
        <a:graphic>
          <a:graphicData uri="http://schemas.openxmlformats.org/presentationml/2006/ole">
            <mc:AlternateContent xmlns:mc="http://schemas.openxmlformats.org/markup-compatibility/2006">
              <mc:Choice xmlns:v="urn:schemas-microsoft-com:vml" Requires="v">
                <p:oleObj spid="_x0000_s13366" name="Document" r:id="rId3" imgW="7317363" imgH="3346572" progId="Word.Document.12">
                  <p:embed/>
                </p:oleObj>
              </mc:Choice>
              <mc:Fallback>
                <p:oleObj name="Document" r:id="rId3" imgW="7317363" imgH="3346572" progId="Word.Document.12">
                  <p:embed/>
                  <p:pic>
                    <p:nvPicPr>
                      <p:cNvPr id="13" name="Object 12"/>
                      <p:cNvPicPr/>
                      <p:nvPr/>
                    </p:nvPicPr>
                    <p:blipFill>
                      <a:blip r:embed="rId4"/>
                      <a:stretch>
                        <a:fillRect/>
                      </a:stretch>
                    </p:blipFill>
                    <p:spPr>
                      <a:xfrm>
                        <a:off x="282575" y="1295400"/>
                        <a:ext cx="8523288" cy="3908425"/>
                      </a:xfrm>
                      <a:prstGeom prst="rect">
                        <a:avLst/>
                      </a:prstGeom>
                    </p:spPr>
                  </p:pic>
                </p:oleObj>
              </mc:Fallback>
            </mc:AlternateContent>
          </a:graphicData>
        </a:graphic>
      </p:graphicFrame>
    </p:spTree>
    <p:extLst>
      <p:ext uri="{BB962C8B-B14F-4D97-AF65-F5344CB8AC3E}">
        <p14:creationId xmlns:p14="http://schemas.microsoft.com/office/powerpoint/2010/main" val="383457064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8793</TotalTime>
  <Words>537</Words>
  <Application>Microsoft Office PowerPoint</Application>
  <PresentationFormat>On-screen Show (4:3)</PresentationFormat>
  <Paragraphs>68</Paragraphs>
  <Slides>15</Slides>
  <Notes>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Courier New</vt:lpstr>
      <vt:lpstr>Times New Roman</vt:lpstr>
      <vt:lpstr>Default Design</vt:lpstr>
      <vt:lpstr>Document</vt:lpstr>
      <vt:lpstr> Loops and Arrays in JavaScript  </vt:lpstr>
      <vt:lpstr>Agenda</vt:lpstr>
      <vt:lpstr>What’s a loop?</vt:lpstr>
      <vt:lpstr>The syntax of a JavaScript for loop</vt:lpstr>
      <vt:lpstr>Another (simple) example of a for loop</vt:lpstr>
      <vt:lpstr>Another example of a for loop</vt:lpstr>
      <vt:lpstr>What’s an array?</vt:lpstr>
      <vt:lpstr>Flat array structure</vt:lpstr>
      <vt:lpstr>The syntax for creating an array</vt:lpstr>
      <vt:lpstr>How to add values to an array</vt:lpstr>
      <vt:lpstr>How big is the array?</vt:lpstr>
      <vt:lpstr>Putting arrays to work</vt:lpstr>
      <vt:lpstr>Putting arrays to work(2)</vt:lpstr>
      <vt:lpstr>So… what are loops good for?</vt:lpstr>
      <vt:lpstr>Next time…</vt:lpstr>
    </vt:vector>
  </TitlesOfParts>
  <Company>Mike Murach &amp; Associates,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dc:creator>
  <cp:lastModifiedBy>Taha Havakhor</cp:lastModifiedBy>
  <cp:revision>197</cp:revision>
  <dcterms:created xsi:type="dcterms:W3CDTF">2010-11-30T18:46:51Z</dcterms:created>
  <dcterms:modified xsi:type="dcterms:W3CDTF">2019-09-24T18:51:27Z</dcterms:modified>
</cp:coreProperties>
</file>