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1"/>
  </p:sldMasterIdLst>
  <p:notesMasterIdLst>
    <p:notesMasterId r:id="rId21"/>
  </p:notesMasterIdLst>
  <p:handoutMasterIdLst>
    <p:handoutMasterId r:id="rId22"/>
  </p:handoutMasterIdLst>
  <p:sldIdLst>
    <p:sldId id="279" r:id="rId2"/>
    <p:sldId id="493" r:id="rId3"/>
    <p:sldId id="487" r:id="rId4"/>
    <p:sldId id="483" r:id="rId5"/>
    <p:sldId id="454" r:id="rId6"/>
    <p:sldId id="490" r:id="rId7"/>
    <p:sldId id="491" r:id="rId8"/>
    <p:sldId id="492" r:id="rId9"/>
    <p:sldId id="494" r:id="rId10"/>
    <p:sldId id="468" r:id="rId11"/>
    <p:sldId id="475" r:id="rId12"/>
    <p:sldId id="472" r:id="rId13"/>
    <p:sldId id="482" r:id="rId14"/>
    <p:sldId id="484" r:id="rId15"/>
    <p:sldId id="489" r:id="rId16"/>
    <p:sldId id="486" r:id="rId17"/>
    <p:sldId id="485" r:id="rId18"/>
    <p:sldId id="467" r:id="rId19"/>
    <p:sldId id="488"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Shafer" initials="JS" lastIdx="1" clrIdx="0">
    <p:extLst>
      <p:ext uri="{19B8F6BF-5375-455C-9EA6-DF929625EA0E}">
        <p15:presenceInfo xmlns:p15="http://schemas.microsoft.com/office/powerpoint/2012/main" userId="222115923638f9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2" autoAdjust="0"/>
    <p:restoredTop sz="86356" autoAdjust="0"/>
  </p:normalViewPr>
  <p:slideViewPr>
    <p:cSldViewPr>
      <p:cViewPr varScale="1">
        <p:scale>
          <a:sx n="94" d="100"/>
          <a:sy n="94" d="100"/>
        </p:scale>
        <p:origin x="20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94633A84-D730-4DB1-B585-7559B92CE5D8}" type="datetimeFigureOut">
              <a:rPr lang="en-US"/>
              <a:pPr>
                <a:defRPr/>
              </a:pPr>
              <a:t>10/1/2019</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C669EC8-97E7-4C24-A864-1853E75085DC}" type="slidenum">
              <a:rPr lang="en-US"/>
              <a:pPr>
                <a:defRPr/>
              </a:pPr>
              <a:t>‹#›</a:t>
            </a:fld>
            <a:endParaRPr lang="en-US"/>
          </a:p>
        </p:txBody>
      </p:sp>
    </p:spTree>
    <p:extLst>
      <p:ext uri="{BB962C8B-B14F-4D97-AF65-F5344CB8AC3E}">
        <p14:creationId xmlns:p14="http://schemas.microsoft.com/office/powerpoint/2010/main" val="97898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2C5A2EE-74B4-4329-B2EC-6DFE0575EDC9}" type="slidenum">
              <a:rPr lang="en-US"/>
              <a:pPr>
                <a:defRPr/>
              </a:pPr>
              <a:t>‹#›</a:t>
            </a:fld>
            <a:endParaRPr lang="en-US"/>
          </a:p>
        </p:txBody>
      </p:sp>
    </p:spTree>
    <p:extLst>
      <p:ext uri="{BB962C8B-B14F-4D97-AF65-F5344CB8AC3E}">
        <p14:creationId xmlns:p14="http://schemas.microsoft.com/office/powerpoint/2010/main" val="2392455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ltLang="en-US"/>
              <a:t> </a:t>
            </a:r>
            <a:fld id="{17DDCD1E-9BA8-4657-90E7-3BE4705B08E6}" type="slidenum">
              <a:rPr lang="en-US" altLang="en-US"/>
              <a:pPr>
                <a:defRPr/>
              </a:pPr>
              <a:t>‹#›</a:t>
            </a:fld>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sz="2000"/>
          </a:p>
        </p:txBody>
      </p:sp>
    </p:spTree>
    <p:extLst>
      <p:ext uri="{BB962C8B-B14F-4D97-AF65-F5344CB8AC3E}">
        <p14:creationId xmlns:p14="http://schemas.microsoft.com/office/powerpoint/2010/main" val="124397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9E1B34"/>
          </a:solidFill>
        </p:spPr>
        <p:txBody>
          <a:bodyPr/>
          <a:lstStyle>
            <a:lvl1pPr marL="338138" indent="0"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ltLang="en-US" dirty="0"/>
              <a:t> </a:t>
            </a:r>
            <a:fld id="{60B5F925-20BE-417C-B0AE-5F0F53AB456D}" type="slidenum">
              <a:rPr lang="en-US" altLang="en-US"/>
              <a:pPr>
                <a:defRPr/>
              </a:pPr>
              <a:t>‹#›</a:t>
            </a:fld>
            <a:endParaRPr lang="en-US" altLang="en-US" dirty="0"/>
          </a:p>
        </p:txBody>
      </p:sp>
    </p:spTree>
    <p:extLst>
      <p:ext uri="{BB962C8B-B14F-4D97-AF65-F5344CB8AC3E}">
        <p14:creationId xmlns:p14="http://schemas.microsoft.com/office/powerpoint/2010/main" val="43848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9144000" cy="762000"/>
          </a:xfrm>
          <a:prstGeom prst="rect">
            <a:avLst/>
          </a:prstGeom>
          <a:solidFill>
            <a:srgbClr val="9E1B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kern="0" dirty="0">
              <a:solidFill>
                <a:srgbClr val="FFFFFF"/>
              </a:solidFill>
            </a:endParaRPr>
          </a:p>
        </p:txBody>
      </p:sp>
      <p:sp>
        <p:nvSpPr>
          <p:cNvPr id="2" name="Title 1"/>
          <p:cNvSpPr>
            <a:spLocks noGrp="1"/>
          </p:cNvSpPr>
          <p:nvPr>
            <p:ph type="title"/>
          </p:nvPr>
        </p:nvSpPr>
        <p:spPr>
          <a:xfrm>
            <a:off x="0" y="0"/>
            <a:ext cx="9144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6553200" y="6330332"/>
            <a:ext cx="2133600" cy="304800"/>
          </a:xfrm>
        </p:spPr>
        <p:txBody>
          <a:bodyPr/>
          <a:lstStyle>
            <a:lvl1pPr>
              <a:defRPr sz="2000" baseline="0"/>
            </a:lvl1pPr>
          </a:lstStyle>
          <a:p>
            <a:pPr>
              <a:defRPr/>
            </a:pPr>
            <a:fld id="{60B5F925-20BE-417C-B0AE-5F0F53AB456D}" type="slidenum">
              <a:rPr lang="en-US" altLang="en-US" smtClean="0">
                <a:solidFill>
                  <a:schemeClr val="bg1"/>
                </a:solidFill>
              </a:rPr>
              <a:pPr>
                <a:defRPr/>
              </a:pPr>
              <a:t>‹#›</a:t>
            </a:fld>
            <a:r>
              <a:rPr lang="en-US" altLang="en-US" dirty="0">
                <a:solidFill>
                  <a:srgbClr val="000000"/>
                </a:solidFill>
              </a:rPr>
              <a:t> </a:t>
            </a:r>
            <a:endParaRPr lang="en-US" altLang="en-US" dirty="0">
              <a:solidFill>
                <a:srgbClr val="FFFFFF"/>
              </a:solidFill>
            </a:endParaRPr>
          </a:p>
        </p:txBody>
      </p:sp>
    </p:spTree>
    <p:extLst>
      <p:ext uri="{BB962C8B-B14F-4D97-AF65-F5344CB8AC3E}">
        <p14:creationId xmlns:p14="http://schemas.microsoft.com/office/powerpoint/2010/main" val="770535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6553200" y="6172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smtClean="0"/>
            </a:lvl1pPr>
          </a:lstStyle>
          <a:p>
            <a:pPr>
              <a:defRPr/>
            </a:pPr>
            <a:r>
              <a:rPr lang="en-US" altLang="en-US"/>
              <a:t> </a:t>
            </a:r>
            <a:fld id="{C9241B87-E365-4365-BDC6-1241D33F009D}" type="slidenum">
              <a:rPr lang="en-US" altLang="en-US"/>
              <a:pPr>
                <a:defRPr/>
              </a:pPr>
              <a:t>‹#›</a:t>
            </a:fld>
            <a:endParaRPr lang="en-US" altLang="en-US"/>
          </a:p>
        </p:txBody>
      </p:sp>
      <p:sp>
        <p:nvSpPr>
          <p:cNvPr id="1035" name="Rectangle 11"/>
          <p:cNvSpPr>
            <a:spLocks noGrp="1" noChangeArrowheads="1"/>
          </p:cNvSpPr>
          <p:nvPr>
            <p:ph type="ftr" sz="quarter" idx="3"/>
          </p:nvPr>
        </p:nvSpPr>
        <p:spPr bwMode="auto">
          <a:xfrm>
            <a:off x="457200" y="6172200"/>
            <a:ext cx="518318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600" smtClean="0"/>
            </a:lvl1pPr>
          </a:lstStyle>
          <a:p>
            <a:pPr>
              <a:defRPr/>
            </a:pPr>
            <a:endParaRPr lang="en-US" altLang="en-US" sz="2000"/>
          </a:p>
        </p:txBody>
      </p:sp>
    </p:spTree>
    <p:extLst>
      <p:ext uri="{BB962C8B-B14F-4D97-AF65-F5344CB8AC3E}">
        <p14:creationId xmlns:p14="http://schemas.microsoft.com/office/powerpoint/2010/main" val="67250127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3"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4.tif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525" y="1143000"/>
            <a:ext cx="9144000" cy="1749425"/>
          </a:xfrm>
          <a:solidFill>
            <a:srgbClr val="9E1B34"/>
          </a:solidFill>
        </p:spPr>
        <p:txBody>
          <a:bodyPr>
            <a:normAutofit fontScale="90000"/>
          </a:bodyPr>
          <a:lstStyle/>
          <a:p>
            <a:pPr>
              <a:defRPr/>
            </a:pPr>
            <a:br>
              <a:rPr lang="en-US" sz="3600" dirty="0">
                <a:latin typeface="Arial" charset="0"/>
                <a:cs typeface="+mj-cs"/>
              </a:rPr>
            </a:br>
            <a:r>
              <a:rPr lang="en-US" sz="3200" dirty="0">
                <a:solidFill>
                  <a:schemeClr val="bg1"/>
                </a:solidFill>
                <a:latin typeface="Arial" charset="0"/>
              </a:rPr>
              <a:t>JavaScript objects, </a:t>
            </a:r>
            <a:br>
              <a:rPr lang="en-US" sz="3200" dirty="0">
                <a:solidFill>
                  <a:schemeClr val="bg1"/>
                </a:solidFill>
                <a:latin typeface="Arial" charset="0"/>
              </a:rPr>
            </a:br>
            <a:r>
              <a:rPr lang="en-US" sz="3200" dirty="0">
                <a:solidFill>
                  <a:schemeClr val="bg1"/>
                </a:solidFill>
                <a:latin typeface="Arial" charset="0"/>
              </a:rPr>
              <a:t>functions, and events</a:t>
            </a:r>
            <a:br>
              <a:rPr lang="en-US" sz="3600" dirty="0">
                <a:latin typeface="Arial" charset="0"/>
                <a:cs typeface="+mj-cs"/>
              </a:rPr>
            </a:br>
            <a:endParaRPr lang="en-US" sz="3600" dirty="0">
              <a:latin typeface="Arial" charset="0"/>
              <a:cs typeface="+mj-cs"/>
            </a:endParaRPr>
          </a:p>
        </p:txBody>
      </p:sp>
      <p:sp>
        <p:nvSpPr>
          <p:cNvPr id="14338" name="TextBox 2"/>
          <p:cNvSpPr txBox="1">
            <a:spLocks noChangeArrowheads="1"/>
          </p:cNvSpPr>
          <p:nvPr/>
        </p:nvSpPr>
        <p:spPr bwMode="auto">
          <a:xfrm>
            <a:off x="685800" y="3124200"/>
            <a:ext cx="7848600"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MIS 2402</a:t>
            </a:r>
          </a:p>
          <a:p>
            <a:pPr algn="ctr" eaLnBrk="1" hangingPunct="1"/>
            <a:r>
              <a:rPr lang="en-US" sz="1800" dirty="0"/>
              <a:t>Department of MIS</a:t>
            </a:r>
          </a:p>
          <a:p>
            <a:pPr algn="ctr" eaLnBrk="1" hangingPunct="1"/>
            <a:r>
              <a:rPr lang="en-US" sz="1800" dirty="0"/>
              <a:t>Fox School of Business</a:t>
            </a:r>
          </a:p>
          <a:p>
            <a:pPr algn="ctr" eaLnBrk="1" hangingPunct="1"/>
            <a:r>
              <a:rPr lang="en-US" sz="1800" dirty="0"/>
              <a:t>Temple University</a:t>
            </a:r>
          </a:p>
          <a:p>
            <a:pPr eaLnBrk="1" hangingPunct="1"/>
            <a:endParaRPr lang="en-US" sz="1800" dirty="0"/>
          </a:p>
        </p:txBody>
      </p:sp>
      <p:pic>
        <p:nvPicPr>
          <p:cNvPr id="143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64638" cy="114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08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0AAFE-6D60-1E4D-A383-83577B8E2433}"/>
              </a:ext>
            </a:extLst>
          </p:cNvPr>
          <p:cNvSpPr>
            <a:spLocks noGrp="1"/>
          </p:cNvSpPr>
          <p:nvPr>
            <p:ph type="title"/>
          </p:nvPr>
        </p:nvSpPr>
        <p:spPr/>
        <p:txBody>
          <a:bodyPr/>
          <a:lstStyle/>
          <a:p>
            <a:r>
              <a:rPr lang="en-US" dirty="0"/>
              <a:t>What’s an object?</a:t>
            </a:r>
          </a:p>
        </p:txBody>
      </p:sp>
      <p:sp>
        <p:nvSpPr>
          <p:cNvPr id="3" name="Slide Number Placeholder 2">
            <a:extLst>
              <a:ext uri="{FF2B5EF4-FFF2-40B4-BE49-F238E27FC236}">
                <a16:creationId xmlns:a16="http://schemas.microsoft.com/office/drawing/2014/main" id="{56057090-2B85-9846-934F-2C1A01C7CF86}"/>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10</a:t>
            </a:fld>
            <a:r>
              <a:rPr lang="en-US" altLang="en-US">
                <a:solidFill>
                  <a:srgbClr val="000000"/>
                </a:solidFill>
              </a:rPr>
              <a:t> </a:t>
            </a:r>
            <a:endParaRPr lang="en-US" altLang="en-US" dirty="0">
              <a:solidFill>
                <a:srgbClr val="FFFFFF"/>
              </a:solidFill>
            </a:endParaRPr>
          </a:p>
        </p:txBody>
      </p:sp>
      <p:pic>
        <p:nvPicPr>
          <p:cNvPr id="4" name="Picture 3">
            <a:extLst>
              <a:ext uri="{FF2B5EF4-FFF2-40B4-BE49-F238E27FC236}">
                <a16:creationId xmlns:a16="http://schemas.microsoft.com/office/drawing/2014/main" id="{2C6CDD05-64CF-AE4A-B654-33E4599793A6}"/>
              </a:ext>
            </a:extLst>
          </p:cNvPr>
          <p:cNvPicPr>
            <a:picLocks noChangeAspect="1"/>
          </p:cNvPicPr>
          <p:nvPr/>
        </p:nvPicPr>
        <p:blipFill>
          <a:blip r:embed="rId2"/>
          <a:stretch>
            <a:fillRect/>
          </a:stretch>
        </p:blipFill>
        <p:spPr>
          <a:xfrm>
            <a:off x="3810000" y="5444158"/>
            <a:ext cx="1178065" cy="504885"/>
          </a:xfrm>
          <a:prstGeom prst="rect">
            <a:avLst/>
          </a:prstGeom>
        </p:spPr>
      </p:pic>
      <p:sp>
        <p:nvSpPr>
          <p:cNvPr id="5" name="TextBox 4">
            <a:extLst>
              <a:ext uri="{FF2B5EF4-FFF2-40B4-BE49-F238E27FC236}">
                <a16:creationId xmlns:a16="http://schemas.microsoft.com/office/drawing/2014/main" id="{E36FA7D1-9384-6C41-8836-62F6FD666BCE}"/>
              </a:ext>
            </a:extLst>
          </p:cNvPr>
          <p:cNvSpPr txBox="1"/>
          <p:nvPr/>
        </p:nvSpPr>
        <p:spPr>
          <a:xfrm>
            <a:off x="342900" y="900793"/>
            <a:ext cx="8458200" cy="4524315"/>
          </a:xfrm>
          <a:prstGeom prst="rect">
            <a:avLst/>
          </a:prstGeom>
          <a:noFill/>
        </p:spPr>
        <p:txBody>
          <a:bodyPr wrap="square" rtlCol="0">
            <a:spAutoFit/>
          </a:bodyPr>
          <a:lstStyle/>
          <a:p>
            <a:r>
              <a:rPr lang="en-US" dirty="0"/>
              <a:t>In JavaScript, an object is known as a complex data type.  It’s “complex” because, unlike primitive data types (like number and string) objects can hold more than one value.  We call the values stored in objects, </a:t>
            </a:r>
            <a:r>
              <a:rPr lang="en-US" i="1" dirty="0"/>
              <a:t>properties</a:t>
            </a:r>
            <a:r>
              <a:rPr lang="en-US" dirty="0"/>
              <a:t>.</a:t>
            </a:r>
          </a:p>
          <a:p>
            <a:endParaRPr lang="en-US" dirty="0"/>
          </a:p>
          <a:p>
            <a:r>
              <a:rPr lang="en-US" dirty="0"/>
              <a:t>What makes objects even more special is that they can have </a:t>
            </a:r>
            <a:r>
              <a:rPr lang="en-US" i="1" dirty="0"/>
              <a:t>methods </a:t>
            </a:r>
            <a:r>
              <a:rPr lang="en-US" dirty="0"/>
              <a:t>and </a:t>
            </a:r>
            <a:r>
              <a:rPr lang="en-US" i="1" dirty="0"/>
              <a:t>events.  </a:t>
            </a:r>
            <a:r>
              <a:rPr lang="en-US" dirty="0"/>
              <a:t>Methods enable the object to perform actions. Methods are like </a:t>
            </a:r>
            <a:r>
              <a:rPr lang="en-US" b="1" dirty="0"/>
              <a:t>verbs</a:t>
            </a:r>
            <a:r>
              <a:rPr lang="en-US" dirty="0"/>
              <a:t>.  Events describe what can happen to an object.  Events are like </a:t>
            </a:r>
            <a:r>
              <a:rPr lang="en-US" b="1" dirty="0"/>
              <a:t>triggers.</a:t>
            </a:r>
            <a:br>
              <a:rPr lang="en-US" dirty="0"/>
            </a:br>
            <a:br>
              <a:rPr lang="en-US" dirty="0"/>
            </a:br>
            <a:r>
              <a:rPr lang="en-US" dirty="0"/>
              <a:t>Being able to specify </a:t>
            </a:r>
            <a:r>
              <a:rPr lang="en-US" i="1" dirty="0"/>
              <a:t>properties</a:t>
            </a:r>
            <a:r>
              <a:rPr lang="en-US" dirty="0"/>
              <a:t>, </a:t>
            </a:r>
            <a:r>
              <a:rPr lang="en-US" i="1" dirty="0"/>
              <a:t>methods, </a:t>
            </a:r>
            <a:r>
              <a:rPr lang="en-US" dirty="0"/>
              <a:t>and</a:t>
            </a:r>
            <a:r>
              <a:rPr lang="en-US" i="1" dirty="0"/>
              <a:t> events</a:t>
            </a:r>
            <a:r>
              <a:rPr lang="en-US" dirty="0"/>
              <a:t> makes the object data type a very powerful tool for any programming task.</a:t>
            </a:r>
          </a:p>
        </p:txBody>
      </p:sp>
    </p:spTree>
    <p:extLst>
      <p:ext uri="{BB962C8B-B14F-4D97-AF65-F5344CB8AC3E}">
        <p14:creationId xmlns:p14="http://schemas.microsoft.com/office/powerpoint/2010/main" val="192065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0-ppt_w/2"/>
                                          </p:val>
                                        </p:tav>
                                      </p:tavLst>
                                    </p:anim>
                                    <p:anim calcmode="lin" valueType="num">
                                      <p:cBhvr additive="base">
                                        <p:cTn id="13" dur="500"/>
                                        <p:tgtEl>
                                          <p:spTgt spid="4"/>
                                        </p:tgtEl>
                                        <p:attrNameLst>
                                          <p:attrName>ppt_y</p:attrName>
                                        </p:attrNameLst>
                                      </p:cBhvr>
                                      <p:tavLst>
                                        <p:tav tm="0">
                                          <p:val>
                                            <p:strVal val="ppt_y"/>
                                          </p:val>
                                        </p:tav>
                                        <p:tav tm="100000">
                                          <p:val>
                                            <p:strVal val="ppt_y"/>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44CF1-97E9-6246-8B9C-FB8A8315DCE2}"/>
              </a:ext>
            </a:extLst>
          </p:cNvPr>
          <p:cNvSpPr>
            <a:spLocks noGrp="1"/>
          </p:cNvSpPr>
          <p:nvPr>
            <p:ph type="title"/>
          </p:nvPr>
        </p:nvSpPr>
        <p:spPr/>
        <p:txBody>
          <a:bodyPr/>
          <a:lstStyle/>
          <a:p>
            <a:r>
              <a:rPr lang="en-US" dirty="0"/>
              <a:t>An hypothetical example – a car</a:t>
            </a:r>
          </a:p>
        </p:txBody>
      </p:sp>
      <p:sp>
        <p:nvSpPr>
          <p:cNvPr id="3" name="Slide Number Placeholder 2">
            <a:extLst>
              <a:ext uri="{FF2B5EF4-FFF2-40B4-BE49-F238E27FC236}">
                <a16:creationId xmlns:a16="http://schemas.microsoft.com/office/drawing/2014/main" id="{93048405-6624-A343-83FA-EB8EF7D62F23}"/>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11</a:t>
            </a:fld>
            <a:r>
              <a:rPr lang="en-US" altLang="en-US">
                <a:solidFill>
                  <a:srgbClr val="000000"/>
                </a:solidFill>
              </a:rPr>
              <a:t> </a:t>
            </a:r>
            <a:endParaRPr lang="en-US" altLang="en-US" dirty="0">
              <a:solidFill>
                <a:srgbClr val="FFFFFF"/>
              </a:solidFill>
            </a:endParaRPr>
          </a:p>
        </p:txBody>
      </p:sp>
      <p:pic>
        <p:nvPicPr>
          <p:cNvPr id="4" name="Picture 3">
            <a:extLst>
              <a:ext uri="{FF2B5EF4-FFF2-40B4-BE49-F238E27FC236}">
                <a16:creationId xmlns:a16="http://schemas.microsoft.com/office/drawing/2014/main" id="{5347130F-754B-B845-83FA-C97DDA241B0E}"/>
              </a:ext>
            </a:extLst>
          </p:cNvPr>
          <p:cNvPicPr>
            <a:picLocks noChangeAspect="1"/>
          </p:cNvPicPr>
          <p:nvPr/>
        </p:nvPicPr>
        <p:blipFill>
          <a:blip r:embed="rId2"/>
          <a:stretch>
            <a:fillRect/>
          </a:stretch>
        </p:blipFill>
        <p:spPr>
          <a:xfrm>
            <a:off x="914401" y="2286000"/>
            <a:ext cx="3200400" cy="1371600"/>
          </a:xfrm>
          <a:prstGeom prst="rect">
            <a:avLst/>
          </a:prstGeom>
        </p:spPr>
      </p:pic>
      <p:sp>
        <p:nvSpPr>
          <p:cNvPr id="5" name="TextBox 4">
            <a:extLst>
              <a:ext uri="{FF2B5EF4-FFF2-40B4-BE49-F238E27FC236}">
                <a16:creationId xmlns:a16="http://schemas.microsoft.com/office/drawing/2014/main" id="{2CEC69EE-649D-4144-B3AD-7847F10A3C97}"/>
              </a:ext>
            </a:extLst>
          </p:cNvPr>
          <p:cNvSpPr txBox="1"/>
          <p:nvPr/>
        </p:nvSpPr>
        <p:spPr>
          <a:xfrm>
            <a:off x="4724400" y="838200"/>
            <a:ext cx="3962400" cy="5693866"/>
          </a:xfrm>
          <a:prstGeom prst="rect">
            <a:avLst/>
          </a:prstGeom>
          <a:noFill/>
        </p:spPr>
        <p:txBody>
          <a:bodyPr wrap="square" rtlCol="0">
            <a:spAutoFit/>
          </a:bodyPr>
          <a:lstStyle/>
          <a:p>
            <a:r>
              <a:rPr lang="en-US" sz="2000" dirty="0"/>
              <a:t>Properties</a:t>
            </a:r>
          </a:p>
          <a:p>
            <a:r>
              <a:rPr lang="en-US" sz="2000" dirty="0" err="1"/>
              <a:t>car.color</a:t>
            </a:r>
            <a:r>
              <a:rPr lang="en-US" sz="2000" dirty="0"/>
              <a:t> = “red”;</a:t>
            </a:r>
          </a:p>
          <a:p>
            <a:r>
              <a:rPr lang="en-US" sz="2000" dirty="0" err="1"/>
              <a:t>car.fuel_type</a:t>
            </a:r>
            <a:r>
              <a:rPr lang="en-US" sz="2000" dirty="0"/>
              <a:t> = “regular”;</a:t>
            </a:r>
          </a:p>
          <a:p>
            <a:r>
              <a:rPr lang="en-US" sz="2000" dirty="0" err="1"/>
              <a:t>car.engine_type</a:t>
            </a:r>
            <a:r>
              <a:rPr lang="en-US" sz="2000" dirty="0"/>
              <a:t> = “v6”;</a:t>
            </a:r>
          </a:p>
          <a:p>
            <a:endParaRPr lang="en-US" sz="2000" dirty="0"/>
          </a:p>
          <a:p>
            <a:r>
              <a:rPr lang="en-US" sz="2000" dirty="0"/>
              <a:t>Methods:</a:t>
            </a:r>
          </a:p>
          <a:p>
            <a:r>
              <a:rPr lang="en-US" sz="2000" dirty="0" err="1"/>
              <a:t>car.unlockDoors</a:t>
            </a:r>
            <a:r>
              <a:rPr lang="en-US" sz="2000" dirty="0"/>
              <a:t>(</a:t>
            </a:r>
            <a:r>
              <a:rPr lang="en-US" sz="2000" i="1" dirty="0"/>
              <a:t>key</a:t>
            </a:r>
            <a:r>
              <a:rPr lang="en-US" sz="2000" dirty="0"/>
              <a:t>);</a:t>
            </a:r>
          </a:p>
          <a:p>
            <a:r>
              <a:rPr lang="en-US" sz="2000" dirty="0" err="1"/>
              <a:t>car.applyBreak</a:t>
            </a:r>
            <a:r>
              <a:rPr lang="en-US" sz="2000" dirty="0"/>
              <a:t>(</a:t>
            </a:r>
            <a:r>
              <a:rPr lang="en-US" sz="2000" i="1" dirty="0"/>
              <a:t>speed</a:t>
            </a:r>
            <a:r>
              <a:rPr lang="en-US" sz="2000" dirty="0"/>
              <a:t>);</a:t>
            </a:r>
          </a:p>
          <a:p>
            <a:r>
              <a:rPr lang="en-US" sz="2000" dirty="0" err="1"/>
              <a:t>car.turnIgnition</a:t>
            </a:r>
            <a:r>
              <a:rPr lang="en-US" sz="2000" dirty="0"/>
              <a:t>(</a:t>
            </a:r>
            <a:r>
              <a:rPr lang="en-US" sz="2000" i="1" dirty="0" err="1"/>
              <a:t>key,position</a:t>
            </a:r>
            <a:r>
              <a:rPr lang="en-US" sz="2000" dirty="0"/>
              <a:t>);</a:t>
            </a:r>
          </a:p>
          <a:p>
            <a:r>
              <a:rPr lang="en-US" sz="2000" dirty="0" err="1"/>
              <a:t>car.changeGear</a:t>
            </a:r>
            <a:r>
              <a:rPr lang="en-US" sz="2000" dirty="0"/>
              <a:t>(</a:t>
            </a:r>
            <a:r>
              <a:rPr lang="en-US" sz="2000" i="1" dirty="0" err="1"/>
              <a:t>gearType</a:t>
            </a:r>
            <a:r>
              <a:rPr lang="en-US" sz="2000" dirty="0"/>
              <a:t>);</a:t>
            </a:r>
          </a:p>
          <a:p>
            <a:r>
              <a:rPr lang="en-US" sz="2000" dirty="0" err="1"/>
              <a:t>car.isEngineRunning</a:t>
            </a:r>
            <a:r>
              <a:rPr lang="en-US" sz="2000" dirty="0"/>
              <a:t>();</a:t>
            </a:r>
          </a:p>
          <a:p>
            <a:r>
              <a:rPr lang="en-US" sz="2000" dirty="0" err="1"/>
              <a:t>car.releaseBrake</a:t>
            </a:r>
            <a:r>
              <a:rPr lang="en-US" sz="2000" dirty="0"/>
              <a:t>(</a:t>
            </a:r>
            <a:r>
              <a:rPr lang="en-US" sz="2000" i="1" dirty="0"/>
              <a:t>speed</a:t>
            </a:r>
            <a:r>
              <a:rPr lang="en-US" sz="2000" dirty="0"/>
              <a:t>);</a:t>
            </a:r>
          </a:p>
          <a:p>
            <a:endParaRPr lang="en-US" sz="2000" dirty="0"/>
          </a:p>
          <a:p>
            <a:r>
              <a:rPr lang="en-US" sz="2000" dirty="0"/>
              <a:t>Events:</a:t>
            </a:r>
          </a:p>
          <a:p>
            <a:r>
              <a:rPr lang="en-US" sz="2000" dirty="0" err="1"/>
              <a:t>car.onObstacle</a:t>
            </a:r>
            <a:r>
              <a:rPr lang="en-US" sz="2000" dirty="0"/>
              <a:t>( function (){ 	</a:t>
            </a:r>
            <a:r>
              <a:rPr lang="en-US" sz="2000" dirty="0" err="1"/>
              <a:t>takeEvasiveAction</a:t>
            </a:r>
            <a:r>
              <a:rPr lang="en-US" sz="2000" dirty="0"/>
              <a:t>()</a:t>
            </a:r>
          </a:p>
          <a:p>
            <a:r>
              <a:rPr lang="en-US" sz="2000" dirty="0"/>
              <a:t>	} ); </a:t>
            </a:r>
          </a:p>
          <a:p>
            <a:endParaRPr lang="en-US" dirty="0"/>
          </a:p>
        </p:txBody>
      </p:sp>
      <p:sp>
        <p:nvSpPr>
          <p:cNvPr id="6" name="TextBox 5">
            <a:extLst>
              <a:ext uri="{FF2B5EF4-FFF2-40B4-BE49-F238E27FC236}">
                <a16:creationId xmlns:a16="http://schemas.microsoft.com/office/drawing/2014/main" id="{7D4F6254-9636-1D4F-BE02-AF036D83121A}"/>
              </a:ext>
            </a:extLst>
          </p:cNvPr>
          <p:cNvSpPr txBox="1"/>
          <p:nvPr/>
        </p:nvSpPr>
        <p:spPr>
          <a:xfrm>
            <a:off x="361950" y="4419600"/>
            <a:ext cx="4000500" cy="830997"/>
          </a:xfrm>
          <a:prstGeom prst="rect">
            <a:avLst/>
          </a:prstGeom>
          <a:noFill/>
          <a:ln w="50800">
            <a:solidFill>
              <a:schemeClr val="accent2"/>
            </a:solidFill>
          </a:ln>
        </p:spPr>
        <p:txBody>
          <a:bodyPr wrap="square" rtlCol="0">
            <a:spAutoFit/>
          </a:bodyPr>
          <a:lstStyle/>
          <a:p>
            <a:r>
              <a:rPr lang="en-US" dirty="0"/>
              <a:t>With this convention, </a:t>
            </a:r>
            <a:r>
              <a:rPr lang="en-US" b="1" i="1" dirty="0"/>
              <a:t>anything</a:t>
            </a:r>
            <a:r>
              <a:rPr lang="en-US" dirty="0"/>
              <a:t> can be expressed as an object.</a:t>
            </a:r>
          </a:p>
        </p:txBody>
      </p:sp>
    </p:spTree>
    <p:extLst>
      <p:ext uri="{BB962C8B-B14F-4D97-AF65-F5344CB8AC3E}">
        <p14:creationId xmlns:p14="http://schemas.microsoft.com/office/powerpoint/2010/main" val="343228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774D-0600-FB47-B61D-75EFD212852C}"/>
              </a:ext>
            </a:extLst>
          </p:cNvPr>
          <p:cNvSpPr>
            <a:spLocks noGrp="1"/>
          </p:cNvSpPr>
          <p:nvPr>
            <p:ph type="title"/>
          </p:nvPr>
        </p:nvSpPr>
        <p:spPr/>
        <p:txBody>
          <a:bodyPr/>
          <a:lstStyle/>
          <a:p>
            <a:r>
              <a:rPr lang="en-US" dirty="0"/>
              <a:t>Objects are everywhere: Strings</a:t>
            </a:r>
          </a:p>
        </p:txBody>
      </p:sp>
      <p:sp>
        <p:nvSpPr>
          <p:cNvPr id="3" name="Slide Number Placeholder 2">
            <a:extLst>
              <a:ext uri="{FF2B5EF4-FFF2-40B4-BE49-F238E27FC236}">
                <a16:creationId xmlns:a16="http://schemas.microsoft.com/office/drawing/2014/main" id="{13090833-752D-8742-8B76-CB42614D32B2}"/>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12</a:t>
            </a:fld>
            <a:r>
              <a:rPr lang="en-US" altLang="en-US">
                <a:solidFill>
                  <a:srgbClr val="000000"/>
                </a:solidFill>
              </a:rPr>
              <a:t> </a:t>
            </a:r>
            <a:endParaRPr lang="en-US" altLang="en-US" dirty="0">
              <a:solidFill>
                <a:srgbClr val="FFFFFF"/>
              </a:solidFill>
            </a:endParaRPr>
          </a:p>
        </p:txBody>
      </p:sp>
      <p:graphicFrame>
        <p:nvGraphicFramePr>
          <p:cNvPr id="4" name="Object 3">
            <a:extLst>
              <a:ext uri="{FF2B5EF4-FFF2-40B4-BE49-F238E27FC236}">
                <a16:creationId xmlns:a16="http://schemas.microsoft.com/office/drawing/2014/main" id="{7A1ADD2F-B7F7-8344-A78D-EC25AAFABAD0}"/>
              </a:ext>
            </a:extLst>
          </p:cNvPr>
          <p:cNvGraphicFramePr>
            <a:graphicFrameLocks noChangeAspect="1"/>
          </p:cNvGraphicFramePr>
          <p:nvPr>
            <p:extLst>
              <p:ext uri="{D42A27DB-BD31-4B8C-83A1-F6EECF244321}">
                <p14:modId xmlns:p14="http://schemas.microsoft.com/office/powerpoint/2010/main" val="3430622449"/>
              </p:ext>
            </p:extLst>
          </p:nvPr>
        </p:nvGraphicFramePr>
        <p:xfrm>
          <a:off x="455613" y="1374775"/>
          <a:ext cx="7275512" cy="4378325"/>
        </p:xfrm>
        <a:graphic>
          <a:graphicData uri="http://schemas.openxmlformats.org/presentationml/2006/ole">
            <mc:AlternateContent xmlns:mc="http://schemas.openxmlformats.org/markup-compatibility/2006">
              <mc:Choice xmlns:v="urn:schemas-microsoft-com:vml" Requires="v">
                <p:oleObj spid="_x0000_s5191" name="Document" r:id="rId3" imgW="7317363" imgH="4408468" progId="Word.Document.12">
                  <p:embed/>
                </p:oleObj>
              </mc:Choice>
              <mc:Fallback>
                <p:oleObj name="Document" r:id="rId3" imgW="7317363" imgH="4408468" progId="Word.Document.12">
                  <p:embed/>
                  <p:pic>
                    <p:nvPicPr>
                      <p:cNvPr id="4" name="Object 3">
                        <a:extLst>
                          <a:ext uri="{FF2B5EF4-FFF2-40B4-BE49-F238E27FC236}">
                            <a16:creationId xmlns:a16="http://schemas.microsoft.com/office/drawing/2014/main" id="{7A1ADD2F-B7F7-8344-A78D-EC25AAFABAD0}"/>
                          </a:ext>
                        </a:extLst>
                      </p:cNvPr>
                      <p:cNvPicPr/>
                      <p:nvPr/>
                    </p:nvPicPr>
                    <p:blipFill>
                      <a:blip r:embed="rId4"/>
                      <a:stretch>
                        <a:fillRect/>
                      </a:stretch>
                    </p:blipFill>
                    <p:spPr>
                      <a:xfrm>
                        <a:off x="455613" y="1374775"/>
                        <a:ext cx="7275512" cy="4378325"/>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58FA738A-DE1D-0E4B-A9EB-8DD2A91912A8}"/>
              </a:ext>
            </a:extLst>
          </p:cNvPr>
          <p:cNvSpPr txBox="1">
            <a:spLocks/>
          </p:cNvSpPr>
          <p:nvPr/>
        </p:nvSpPr>
        <p:spPr bwMode="auto">
          <a:xfrm>
            <a:off x="457200" y="922390"/>
            <a:ext cx="7315200" cy="601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spcBef>
                <a:spcPct val="20000"/>
              </a:spcBef>
              <a:buNone/>
              <a:defRPr sz="2800">
                <a:latin typeface="+mn-lt"/>
              </a:defRPr>
            </a:lvl1pPr>
            <a:lvl2pPr marL="742950" indent="-285750">
              <a:spcBef>
                <a:spcPct val="20000"/>
              </a:spcBef>
              <a:buChar char="–"/>
              <a:defRPr sz="2600">
                <a:latin typeface="+mn-lt"/>
              </a:defRPr>
            </a:lvl2pPr>
            <a:lvl3pPr marL="1143000" indent="-228600">
              <a:spcBef>
                <a:spcPct val="20000"/>
              </a:spcBef>
              <a:buChar char="•"/>
              <a:defRPr>
                <a:latin typeface="+mn-lt"/>
              </a:defRPr>
            </a:lvl3pPr>
            <a:lvl4pPr marL="1600200" indent="-228600">
              <a:spcBef>
                <a:spcPct val="20000"/>
              </a:spcBef>
              <a:buChar char="–"/>
              <a:defRPr sz="2200">
                <a:latin typeface="+mn-lt"/>
              </a:defRPr>
            </a:lvl4pPr>
            <a:lvl5pPr marL="2057400" indent="-228600">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r>
              <a:rPr lang="en-US" dirty="0">
                <a:solidFill>
                  <a:schemeClr val="accent2"/>
                </a:solidFill>
              </a:rPr>
              <a:t>Properties and methods of a String object</a:t>
            </a:r>
          </a:p>
        </p:txBody>
      </p:sp>
      <p:sp>
        <p:nvSpPr>
          <p:cNvPr id="6" name="TextBox 5">
            <a:extLst>
              <a:ext uri="{FF2B5EF4-FFF2-40B4-BE49-F238E27FC236}">
                <a16:creationId xmlns:a16="http://schemas.microsoft.com/office/drawing/2014/main" id="{32E5A7D5-270D-470E-BE15-CAF8842E9C36}"/>
              </a:ext>
            </a:extLst>
          </p:cNvPr>
          <p:cNvSpPr txBox="1"/>
          <p:nvPr/>
        </p:nvSpPr>
        <p:spPr>
          <a:xfrm>
            <a:off x="4171950" y="1523999"/>
            <a:ext cx="4514850" cy="2677656"/>
          </a:xfrm>
          <a:prstGeom prst="rect">
            <a:avLst/>
          </a:prstGeom>
          <a:noFill/>
          <a:ln w="50800">
            <a:solidFill>
              <a:schemeClr val="accent2"/>
            </a:solidFill>
          </a:ln>
        </p:spPr>
        <p:txBody>
          <a:bodyPr wrap="square" rtlCol="0">
            <a:spAutoFit/>
          </a:bodyPr>
          <a:lstStyle/>
          <a:p>
            <a:r>
              <a:rPr lang="en-US" b="1" dirty="0"/>
              <a:t>Take note:</a:t>
            </a:r>
            <a:r>
              <a:rPr lang="en-US" dirty="0"/>
              <a:t> </a:t>
            </a:r>
            <a:r>
              <a:rPr lang="en-US" dirty="0" err="1"/>
              <a:t>name.length</a:t>
            </a:r>
            <a:r>
              <a:rPr lang="en-US" dirty="0"/>
              <a:t> is a property.  It has a single value.  </a:t>
            </a:r>
          </a:p>
          <a:p>
            <a:endParaRPr lang="en-US" dirty="0"/>
          </a:p>
          <a:p>
            <a:r>
              <a:rPr lang="en-US" dirty="0"/>
              <a:t>Meanwhile, </a:t>
            </a:r>
            <a:r>
              <a:rPr lang="en-US" dirty="0" err="1"/>
              <a:t>name.toLowerCase</a:t>
            </a:r>
            <a:r>
              <a:rPr lang="en-US" dirty="0"/>
              <a:t>() is a method.  The method </a:t>
            </a:r>
            <a:r>
              <a:rPr lang="en-US" i="1" dirty="0"/>
              <a:t>does something.</a:t>
            </a:r>
            <a:r>
              <a:rPr lang="en-US" dirty="0"/>
              <a:t>  </a:t>
            </a:r>
            <a:r>
              <a:rPr lang="en-US"/>
              <a:t>Method </a:t>
            </a:r>
            <a:r>
              <a:rPr lang="en-US" dirty="0"/>
              <a:t>names all end with a pair of parenthesis.</a:t>
            </a:r>
          </a:p>
        </p:txBody>
      </p:sp>
    </p:spTree>
    <p:extLst>
      <p:ext uri="{BB962C8B-B14F-4D97-AF65-F5344CB8AC3E}">
        <p14:creationId xmlns:p14="http://schemas.microsoft.com/office/powerpoint/2010/main" val="287464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774D-0600-FB47-B61D-75EFD212852C}"/>
              </a:ext>
            </a:extLst>
          </p:cNvPr>
          <p:cNvSpPr>
            <a:spLocks noGrp="1"/>
          </p:cNvSpPr>
          <p:nvPr>
            <p:ph type="title"/>
          </p:nvPr>
        </p:nvSpPr>
        <p:spPr/>
        <p:txBody>
          <a:bodyPr/>
          <a:lstStyle/>
          <a:p>
            <a:r>
              <a:rPr lang="en-US" dirty="0"/>
              <a:t>Objects are everywhere: Numbers</a:t>
            </a:r>
          </a:p>
        </p:txBody>
      </p:sp>
      <p:sp>
        <p:nvSpPr>
          <p:cNvPr id="3" name="Slide Number Placeholder 2">
            <a:extLst>
              <a:ext uri="{FF2B5EF4-FFF2-40B4-BE49-F238E27FC236}">
                <a16:creationId xmlns:a16="http://schemas.microsoft.com/office/drawing/2014/main" id="{13090833-752D-8742-8B76-CB42614D32B2}"/>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13</a:t>
            </a:fld>
            <a:r>
              <a:rPr lang="en-US" altLang="en-US">
                <a:solidFill>
                  <a:srgbClr val="000000"/>
                </a:solidFill>
              </a:rPr>
              <a:t> </a:t>
            </a:r>
            <a:endParaRPr lang="en-US" altLang="en-US" dirty="0">
              <a:solidFill>
                <a:srgbClr val="FFFFFF"/>
              </a:solidFill>
            </a:endParaRPr>
          </a:p>
        </p:txBody>
      </p:sp>
      <p:graphicFrame>
        <p:nvGraphicFramePr>
          <p:cNvPr id="4" name="Object 3">
            <a:extLst>
              <a:ext uri="{FF2B5EF4-FFF2-40B4-BE49-F238E27FC236}">
                <a16:creationId xmlns:a16="http://schemas.microsoft.com/office/drawing/2014/main" id="{7A1ADD2F-B7F7-8344-A78D-EC25AAFABAD0}"/>
              </a:ext>
            </a:extLst>
          </p:cNvPr>
          <p:cNvGraphicFramePr>
            <a:graphicFrameLocks noChangeAspect="1"/>
          </p:cNvGraphicFramePr>
          <p:nvPr/>
        </p:nvGraphicFramePr>
        <p:xfrm>
          <a:off x="603250" y="1647825"/>
          <a:ext cx="7094538" cy="2471738"/>
        </p:xfrm>
        <a:graphic>
          <a:graphicData uri="http://schemas.openxmlformats.org/presentationml/2006/ole">
            <mc:AlternateContent xmlns:mc="http://schemas.openxmlformats.org/markup-compatibility/2006">
              <mc:Choice xmlns:v="urn:schemas-microsoft-com:vml" Requires="v">
                <p:oleObj spid="_x0000_s6214" name="Document" r:id="rId3" imgW="7325688" imgH="2555896" progId="Word.Document.12">
                  <p:embed/>
                </p:oleObj>
              </mc:Choice>
              <mc:Fallback>
                <p:oleObj name="Document" r:id="rId3" imgW="7325688" imgH="2555896" progId="Word.Document.12">
                  <p:embed/>
                  <p:pic>
                    <p:nvPicPr>
                      <p:cNvPr id="4" name="Object 3">
                        <a:extLst>
                          <a:ext uri="{FF2B5EF4-FFF2-40B4-BE49-F238E27FC236}">
                            <a16:creationId xmlns:a16="http://schemas.microsoft.com/office/drawing/2014/main" id="{7A1ADD2F-B7F7-8344-A78D-EC25AAFABAD0}"/>
                          </a:ext>
                        </a:extLst>
                      </p:cNvPr>
                      <p:cNvPicPr/>
                      <p:nvPr/>
                    </p:nvPicPr>
                    <p:blipFill>
                      <a:blip r:embed="rId4"/>
                      <a:stretch>
                        <a:fillRect/>
                      </a:stretch>
                    </p:blipFill>
                    <p:spPr>
                      <a:xfrm>
                        <a:off x="603250" y="1647825"/>
                        <a:ext cx="7094538" cy="2471738"/>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58FA738A-DE1D-0E4B-A9EB-8DD2A91912A8}"/>
              </a:ext>
            </a:extLst>
          </p:cNvPr>
          <p:cNvSpPr txBox="1">
            <a:spLocks/>
          </p:cNvSpPr>
          <p:nvPr/>
        </p:nvSpPr>
        <p:spPr bwMode="auto">
          <a:xfrm>
            <a:off x="457200" y="922390"/>
            <a:ext cx="7315200" cy="601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spcBef>
                <a:spcPct val="20000"/>
              </a:spcBef>
              <a:buNone/>
              <a:defRPr sz="2800">
                <a:latin typeface="+mn-lt"/>
              </a:defRPr>
            </a:lvl1pPr>
            <a:lvl2pPr marL="742950" indent="-285750">
              <a:spcBef>
                <a:spcPct val="20000"/>
              </a:spcBef>
              <a:buChar char="–"/>
              <a:defRPr sz="2600">
                <a:latin typeface="+mn-lt"/>
              </a:defRPr>
            </a:lvl2pPr>
            <a:lvl3pPr marL="1143000" indent="-228600">
              <a:spcBef>
                <a:spcPct val="20000"/>
              </a:spcBef>
              <a:buChar char="•"/>
              <a:defRPr>
                <a:latin typeface="+mn-lt"/>
              </a:defRPr>
            </a:lvl3pPr>
            <a:lvl4pPr marL="1600200" indent="-228600">
              <a:spcBef>
                <a:spcPct val="20000"/>
              </a:spcBef>
              <a:buChar char="–"/>
              <a:defRPr sz="2200">
                <a:latin typeface="+mn-lt"/>
              </a:defRPr>
            </a:lvl4pPr>
            <a:lvl5pPr marL="2057400" indent="-228600">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r>
              <a:rPr lang="en-US" dirty="0">
                <a:solidFill>
                  <a:schemeClr val="accent2"/>
                </a:solidFill>
              </a:rPr>
              <a:t>Methods of a Number object</a:t>
            </a:r>
          </a:p>
        </p:txBody>
      </p:sp>
      <p:pic>
        <p:nvPicPr>
          <p:cNvPr id="6" name="Picture 5">
            <a:extLst>
              <a:ext uri="{FF2B5EF4-FFF2-40B4-BE49-F238E27FC236}">
                <a16:creationId xmlns:a16="http://schemas.microsoft.com/office/drawing/2014/main" id="{3CB61CF0-C009-A74C-BBE3-F2C1EF585714}"/>
              </a:ext>
            </a:extLst>
          </p:cNvPr>
          <p:cNvPicPr>
            <a:picLocks noChangeAspect="1"/>
          </p:cNvPicPr>
          <p:nvPr/>
        </p:nvPicPr>
        <p:blipFill>
          <a:blip r:embed="rId5"/>
          <a:stretch>
            <a:fillRect/>
          </a:stretch>
        </p:blipFill>
        <p:spPr>
          <a:xfrm>
            <a:off x="6248400" y="4495800"/>
            <a:ext cx="1828800" cy="1371600"/>
          </a:xfrm>
          <a:prstGeom prst="rect">
            <a:avLst/>
          </a:prstGeom>
        </p:spPr>
      </p:pic>
      <p:sp>
        <p:nvSpPr>
          <p:cNvPr id="8" name="TextBox 7">
            <a:extLst>
              <a:ext uri="{FF2B5EF4-FFF2-40B4-BE49-F238E27FC236}">
                <a16:creationId xmlns:a16="http://schemas.microsoft.com/office/drawing/2014/main" id="{4716AA79-BBCF-2D40-8DCB-062AD804C4C2}"/>
              </a:ext>
            </a:extLst>
          </p:cNvPr>
          <p:cNvSpPr txBox="1"/>
          <p:nvPr/>
        </p:nvSpPr>
        <p:spPr>
          <a:xfrm>
            <a:off x="838200" y="4494343"/>
            <a:ext cx="5410200" cy="1015663"/>
          </a:xfrm>
          <a:prstGeom prst="rect">
            <a:avLst/>
          </a:prstGeom>
          <a:noFill/>
          <a:ln w="50800">
            <a:solidFill>
              <a:schemeClr val="accent2"/>
            </a:solidFill>
          </a:ln>
        </p:spPr>
        <p:txBody>
          <a:bodyPr wrap="square" rtlCol="0">
            <a:spAutoFit/>
          </a:bodyPr>
          <a:lstStyle>
            <a:defPPr>
              <a:defRPr lang="en-US"/>
            </a:defPPr>
          </a:lstStyle>
          <a:p>
            <a:r>
              <a:rPr lang="en-US" sz="2000" dirty="0"/>
              <a:t>Congratulations.  You are now part of the very secret society that understand that *everything* in JavaScript is object-oriented.</a:t>
            </a:r>
            <a:endParaRPr lang="en-US" sz="2000" b="1" i="1" dirty="0"/>
          </a:p>
        </p:txBody>
      </p:sp>
    </p:spTree>
    <p:extLst>
      <p:ext uri="{BB962C8B-B14F-4D97-AF65-F5344CB8AC3E}">
        <p14:creationId xmlns:p14="http://schemas.microsoft.com/office/powerpoint/2010/main" val="202813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574B5-6107-424B-8719-A9EBFED98B5A}"/>
              </a:ext>
            </a:extLst>
          </p:cNvPr>
          <p:cNvSpPr>
            <a:spLocks noGrp="1"/>
          </p:cNvSpPr>
          <p:nvPr>
            <p:ph type="title"/>
          </p:nvPr>
        </p:nvSpPr>
        <p:spPr/>
        <p:txBody>
          <a:bodyPr/>
          <a:lstStyle/>
          <a:p>
            <a:r>
              <a:rPr lang="en-US" dirty="0"/>
              <a:t>The only events you need… </a:t>
            </a:r>
          </a:p>
        </p:txBody>
      </p:sp>
      <p:sp>
        <p:nvSpPr>
          <p:cNvPr id="3" name="Slide Number Placeholder 2">
            <a:extLst>
              <a:ext uri="{FF2B5EF4-FFF2-40B4-BE49-F238E27FC236}">
                <a16:creationId xmlns:a16="http://schemas.microsoft.com/office/drawing/2014/main" id="{69701FC3-3E2E-4EB5-99B5-DCF3BAB6100D}"/>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14</a:t>
            </a:fld>
            <a:r>
              <a:rPr lang="en-US" altLang="en-US">
                <a:solidFill>
                  <a:srgbClr val="000000"/>
                </a:solidFill>
              </a:rPr>
              <a:t> </a:t>
            </a:r>
            <a:endParaRPr lang="en-US" altLang="en-US" dirty="0">
              <a:solidFill>
                <a:srgbClr val="FFFFFF"/>
              </a:solidFill>
            </a:endParaRPr>
          </a:p>
        </p:txBody>
      </p:sp>
      <p:sp>
        <p:nvSpPr>
          <p:cNvPr id="6" name="TextBox 5">
            <a:extLst>
              <a:ext uri="{FF2B5EF4-FFF2-40B4-BE49-F238E27FC236}">
                <a16:creationId xmlns:a16="http://schemas.microsoft.com/office/drawing/2014/main" id="{969B77C4-C514-40BE-95EF-271CA03B75D0}"/>
              </a:ext>
            </a:extLst>
          </p:cNvPr>
          <p:cNvSpPr txBox="1"/>
          <p:nvPr/>
        </p:nvSpPr>
        <p:spPr>
          <a:xfrm>
            <a:off x="387626" y="907470"/>
            <a:ext cx="8458200" cy="1938992"/>
          </a:xfrm>
          <a:prstGeom prst="rect">
            <a:avLst/>
          </a:prstGeom>
          <a:noFill/>
        </p:spPr>
        <p:txBody>
          <a:bodyPr wrap="square" rtlCol="0">
            <a:spAutoFit/>
          </a:bodyPr>
          <a:lstStyle/>
          <a:p>
            <a:r>
              <a:rPr lang="en-US" sz="2000" dirty="0"/>
              <a:t>Recall that events are things that happen.  In this course, we will limit ourselves to </a:t>
            </a:r>
            <a:r>
              <a:rPr lang="en-US" sz="2000" b="1" i="1" dirty="0"/>
              <a:t>two</a:t>
            </a:r>
            <a:r>
              <a:rPr lang="en-US" sz="2000" dirty="0"/>
              <a:t> events.  </a:t>
            </a:r>
          </a:p>
          <a:p>
            <a:endParaRPr lang="en-US" sz="2000" dirty="0"/>
          </a:p>
          <a:p>
            <a:r>
              <a:rPr lang="en-US" sz="2000" dirty="0"/>
              <a:t>#1.  The “click” event. The “click” event takes place when a tag (usually a button) is clicked.</a:t>
            </a:r>
          </a:p>
          <a:p>
            <a:endParaRPr lang="en-US" sz="2000" dirty="0"/>
          </a:p>
        </p:txBody>
      </p:sp>
      <p:sp>
        <p:nvSpPr>
          <p:cNvPr id="7" name="TextBox 6">
            <a:extLst>
              <a:ext uri="{FF2B5EF4-FFF2-40B4-BE49-F238E27FC236}">
                <a16:creationId xmlns:a16="http://schemas.microsoft.com/office/drawing/2014/main" id="{121F93C8-83AC-4534-AA54-09756EFCA844}"/>
              </a:ext>
            </a:extLst>
          </p:cNvPr>
          <p:cNvSpPr txBox="1"/>
          <p:nvPr/>
        </p:nvSpPr>
        <p:spPr>
          <a:xfrm>
            <a:off x="4807226" y="2341628"/>
            <a:ext cx="4038600" cy="1631216"/>
          </a:xfrm>
          <a:prstGeom prst="rect">
            <a:avLst/>
          </a:prstGeom>
          <a:noFill/>
        </p:spPr>
        <p:txBody>
          <a:bodyPr wrap="square" rtlCol="0">
            <a:spAutoFit/>
          </a:bodyPr>
          <a:lstStyle/>
          <a:p>
            <a:endParaRPr lang="en-US" sz="2000" dirty="0"/>
          </a:p>
          <a:p>
            <a:r>
              <a:rPr lang="en-US" sz="2000" dirty="0"/>
              <a:t>We can use jQuery to detect the click event, like this:</a:t>
            </a:r>
          </a:p>
          <a:p>
            <a:endParaRPr lang="en-US" sz="2000" dirty="0"/>
          </a:p>
          <a:p>
            <a:r>
              <a:rPr lang="en-US" sz="2000" dirty="0"/>
              <a:t>$(‘#</a:t>
            </a:r>
            <a:r>
              <a:rPr lang="en-US" sz="2000" dirty="0" err="1"/>
              <a:t>some_id_here</a:t>
            </a:r>
            <a:r>
              <a:rPr lang="en-US" sz="2000" dirty="0"/>
              <a:t>’).click();</a:t>
            </a:r>
          </a:p>
        </p:txBody>
      </p:sp>
      <p:cxnSp>
        <p:nvCxnSpPr>
          <p:cNvPr id="11" name="Straight Arrow Connector 10">
            <a:extLst>
              <a:ext uri="{FF2B5EF4-FFF2-40B4-BE49-F238E27FC236}">
                <a16:creationId xmlns:a16="http://schemas.microsoft.com/office/drawing/2014/main" id="{C0F243FB-3E72-4082-8341-D6E383DEF118}"/>
              </a:ext>
            </a:extLst>
          </p:cNvPr>
          <p:cNvCxnSpPr>
            <a:cxnSpLocks/>
          </p:cNvCxnSpPr>
          <p:nvPr/>
        </p:nvCxnSpPr>
        <p:spPr>
          <a:xfrm flipH="1" flipV="1">
            <a:off x="7467600" y="4011540"/>
            <a:ext cx="152400" cy="636660"/>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69DBC7ED-D32D-4F6D-A5AE-ED4381B04D87}"/>
              </a:ext>
            </a:extLst>
          </p:cNvPr>
          <p:cNvSpPr txBox="1"/>
          <p:nvPr/>
        </p:nvSpPr>
        <p:spPr>
          <a:xfrm>
            <a:off x="4823791" y="4728712"/>
            <a:ext cx="4191000" cy="1200329"/>
          </a:xfrm>
          <a:prstGeom prst="rect">
            <a:avLst/>
          </a:prstGeom>
          <a:solidFill>
            <a:schemeClr val="bg1">
              <a:lumMod val="85000"/>
            </a:schemeClr>
          </a:solidFill>
        </p:spPr>
        <p:txBody>
          <a:bodyPr wrap="square" rtlCol="0">
            <a:spAutoFit/>
          </a:bodyPr>
          <a:lstStyle/>
          <a:p>
            <a:r>
              <a:rPr lang="en-US" dirty="0"/>
              <a:t>When the click event happens, the command inside these parenthesis executes.</a:t>
            </a:r>
          </a:p>
        </p:txBody>
      </p:sp>
      <p:pic>
        <p:nvPicPr>
          <p:cNvPr id="7170" name="Picture 2" descr="Image result for click animation">
            <a:extLst>
              <a:ext uri="{FF2B5EF4-FFF2-40B4-BE49-F238E27FC236}">
                <a16:creationId xmlns:a16="http://schemas.microsoft.com/office/drawing/2014/main" id="{11A7B71F-F45F-4355-B0AC-E00A11CC5DF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45549"/>
            <a:ext cx="2143125" cy="1419225"/>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A371421C-9BC9-43E5-9E2A-6A9D113B4127}"/>
              </a:ext>
            </a:extLst>
          </p:cNvPr>
          <p:cNvCxnSpPr>
            <a:cxnSpLocks/>
          </p:cNvCxnSpPr>
          <p:nvPr/>
        </p:nvCxnSpPr>
        <p:spPr>
          <a:xfrm flipV="1">
            <a:off x="4419600" y="3972845"/>
            <a:ext cx="1447800" cy="903955"/>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FC7BFFA3-599F-4224-BAAA-BD2324B92217}"/>
              </a:ext>
            </a:extLst>
          </p:cNvPr>
          <p:cNvSpPr txBox="1"/>
          <p:nvPr/>
        </p:nvSpPr>
        <p:spPr>
          <a:xfrm>
            <a:off x="190500" y="4648200"/>
            <a:ext cx="4191000" cy="830997"/>
          </a:xfrm>
          <a:prstGeom prst="rect">
            <a:avLst/>
          </a:prstGeom>
          <a:solidFill>
            <a:schemeClr val="bg1">
              <a:lumMod val="85000"/>
            </a:schemeClr>
          </a:solidFill>
        </p:spPr>
        <p:txBody>
          <a:bodyPr wrap="square" rtlCol="0">
            <a:spAutoFit/>
          </a:bodyPr>
          <a:lstStyle/>
          <a:p>
            <a:r>
              <a:rPr lang="en-US" dirty="0"/>
              <a:t>Here we are identifying the tag being clicked.</a:t>
            </a:r>
          </a:p>
        </p:txBody>
      </p:sp>
    </p:spTree>
    <p:extLst>
      <p:ext uri="{BB962C8B-B14F-4D97-AF65-F5344CB8AC3E}">
        <p14:creationId xmlns:p14="http://schemas.microsoft.com/office/powerpoint/2010/main" val="367777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1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8337-CD7F-4493-ADFE-6C2068EEC1C1}"/>
              </a:ext>
            </a:extLst>
          </p:cNvPr>
          <p:cNvSpPr>
            <a:spLocks noGrp="1"/>
          </p:cNvSpPr>
          <p:nvPr>
            <p:ph type="title"/>
          </p:nvPr>
        </p:nvSpPr>
        <p:spPr/>
        <p:txBody>
          <a:bodyPr/>
          <a:lstStyle/>
          <a:p>
            <a:r>
              <a:rPr lang="en-US" dirty="0"/>
              <a:t>But wait, there’s more…</a:t>
            </a:r>
          </a:p>
        </p:txBody>
      </p:sp>
      <p:sp>
        <p:nvSpPr>
          <p:cNvPr id="3" name="Slide Number Placeholder 2">
            <a:extLst>
              <a:ext uri="{FF2B5EF4-FFF2-40B4-BE49-F238E27FC236}">
                <a16:creationId xmlns:a16="http://schemas.microsoft.com/office/drawing/2014/main" id="{8D926C7A-84E2-4680-B277-E6D8CB4E8CB3}"/>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15</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7795162E-18E9-4D8A-96A8-2617DD028CEA}"/>
              </a:ext>
            </a:extLst>
          </p:cNvPr>
          <p:cNvSpPr txBox="1"/>
          <p:nvPr/>
        </p:nvSpPr>
        <p:spPr>
          <a:xfrm>
            <a:off x="228600" y="2514600"/>
            <a:ext cx="4038600" cy="400110"/>
          </a:xfrm>
          <a:prstGeom prst="rect">
            <a:avLst/>
          </a:prstGeom>
          <a:noFill/>
        </p:spPr>
        <p:txBody>
          <a:bodyPr wrap="square" rtlCol="0">
            <a:spAutoFit/>
          </a:bodyPr>
          <a:lstStyle/>
          <a:p>
            <a:r>
              <a:rPr lang="en-US" sz="2000" dirty="0"/>
              <a:t>$(‘#</a:t>
            </a:r>
            <a:r>
              <a:rPr lang="en-US" sz="2000" dirty="0" err="1"/>
              <a:t>some_id_here</a:t>
            </a:r>
            <a:r>
              <a:rPr lang="en-US" sz="2000" dirty="0"/>
              <a:t>’).click();</a:t>
            </a:r>
          </a:p>
        </p:txBody>
      </p:sp>
      <p:cxnSp>
        <p:nvCxnSpPr>
          <p:cNvPr id="5" name="Straight Arrow Connector 4">
            <a:extLst>
              <a:ext uri="{FF2B5EF4-FFF2-40B4-BE49-F238E27FC236}">
                <a16:creationId xmlns:a16="http://schemas.microsoft.com/office/drawing/2014/main" id="{FCB22495-A2AD-4985-8ADB-FC5EB40997FB}"/>
              </a:ext>
            </a:extLst>
          </p:cNvPr>
          <p:cNvCxnSpPr>
            <a:cxnSpLocks/>
          </p:cNvCxnSpPr>
          <p:nvPr/>
        </p:nvCxnSpPr>
        <p:spPr>
          <a:xfrm flipH="1">
            <a:off x="3048000" y="1403012"/>
            <a:ext cx="457200" cy="1111588"/>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C4917CA-D901-43CD-A05B-0DDE32BBF54C}"/>
              </a:ext>
            </a:extLst>
          </p:cNvPr>
          <p:cNvSpPr txBox="1"/>
          <p:nvPr/>
        </p:nvSpPr>
        <p:spPr>
          <a:xfrm>
            <a:off x="3657600" y="990600"/>
            <a:ext cx="4876800" cy="2308324"/>
          </a:xfrm>
          <a:prstGeom prst="rect">
            <a:avLst/>
          </a:prstGeom>
          <a:solidFill>
            <a:schemeClr val="bg1">
              <a:lumMod val="85000"/>
            </a:schemeClr>
          </a:solidFill>
        </p:spPr>
        <p:txBody>
          <a:bodyPr wrap="square" rtlCol="0">
            <a:spAutoFit/>
          </a:bodyPr>
          <a:lstStyle/>
          <a:p>
            <a:r>
              <a:rPr lang="en-US" dirty="0"/>
              <a:t>When we specify the commands that are to be executed in response to the click event, we *must* bundle them together as a single function.  This is true if we have one command to execute or many.</a:t>
            </a:r>
          </a:p>
        </p:txBody>
      </p:sp>
      <p:sp>
        <p:nvSpPr>
          <p:cNvPr id="12" name="TextBox 11">
            <a:extLst>
              <a:ext uri="{FF2B5EF4-FFF2-40B4-BE49-F238E27FC236}">
                <a16:creationId xmlns:a16="http://schemas.microsoft.com/office/drawing/2014/main" id="{1761A86C-AAC1-416F-844E-CCEC3F73D1B2}"/>
              </a:ext>
            </a:extLst>
          </p:cNvPr>
          <p:cNvSpPr txBox="1"/>
          <p:nvPr/>
        </p:nvSpPr>
        <p:spPr>
          <a:xfrm>
            <a:off x="3674165" y="4648200"/>
            <a:ext cx="6858000" cy="1015663"/>
          </a:xfrm>
          <a:prstGeom prst="rect">
            <a:avLst/>
          </a:prstGeom>
          <a:noFill/>
        </p:spPr>
        <p:txBody>
          <a:bodyPr wrap="square" rtlCol="0">
            <a:spAutoFit/>
          </a:bodyPr>
          <a:lstStyle/>
          <a:p>
            <a:r>
              <a:rPr lang="en-US" sz="2000" dirty="0"/>
              <a:t>$(‘#</a:t>
            </a:r>
            <a:r>
              <a:rPr lang="en-US" sz="2000" dirty="0" err="1"/>
              <a:t>some_id_here</a:t>
            </a:r>
            <a:r>
              <a:rPr lang="en-US" sz="2000" dirty="0"/>
              <a:t>’).click(function(){</a:t>
            </a:r>
          </a:p>
          <a:p>
            <a:r>
              <a:rPr lang="en-US" sz="2000" dirty="0"/>
              <a:t>     // … all the commands go here</a:t>
            </a:r>
          </a:p>
          <a:p>
            <a:r>
              <a:rPr lang="en-US" sz="2000" dirty="0"/>
              <a:t>});</a:t>
            </a:r>
          </a:p>
        </p:txBody>
      </p:sp>
      <p:sp>
        <p:nvSpPr>
          <p:cNvPr id="13" name="TextBox 12">
            <a:extLst>
              <a:ext uri="{FF2B5EF4-FFF2-40B4-BE49-F238E27FC236}">
                <a16:creationId xmlns:a16="http://schemas.microsoft.com/office/drawing/2014/main" id="{61158A00-6E33-4EEE-8348-667BF517230A}"/>
              </a:ext>
            </a:extLst>
          </p:cNvPr>
          <p:cNvSpPr txBox="1"/>
          <p:nvPr/>
        </p:nvSpPr>
        <p:spPr>
          <a:xfrm>
            <a:off x="371061" y="3863736"/>
            <a:ext cx="3057940" cy="461665"/>
          </a:xfrm>
          <a:prstGeom prst="rect">
            <a:avLst/>
          </a:prstGeom>
          <a:solidFill>
            <a:schemeClr val="bg1">
              <a:lumMod val="85000"/>
            </a:schemeClr>
          </a:solidFill>
        </p:spPr>
        <p:txBody>
          <a:bodyPr wrap="square" rtlCol="0">
            <a:spAutoFit/>
          </a:bodyPr>
          <a:lstStyle/>
          <a:p>
            <a:pPr algn="ctr"/>
            <a:r>
              <a:rPr lang="en-US" dirty="0"/>
              <a:t>Like this.</a:t>
            </a:r>
          </a:p>
        </p:txBody>
      </p:sp>
      <p:cxnSp>
        <p:nvCxnSpPr>
          <p:cNvPr id="14" name="Straight Arrow Connector 13">
            <a:extLst>
              <a:ext uri="{FF2B5EF4-FFF2-40B4-BE49-F238E27FC236}">
                <a16:creationId xmlns:a16="http://schemas.microsoft.com/office/drawing/2014/main" id="{F12DAD76-C49C-47C0-B766-B5C209BD1FEF}"/>
              </a:ext>
            </a:extLst>
          </p:cNvPr>
          <p:cNvCxnSpPr>
            <a:cxnSpLocks/>
          </p:cNvCxnSpPr>
          <p:nvPr/>
        </p:nvCxnSpPr>
        <p:spPr>
          <a:xfrm>
            <a:off x="3674166" y="4094568"/>
            <a:ext cx="2879034" cy="553632"/>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5886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12" grpId="0" build="p"/>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6616E3-09FE-49AC-86AD-E9117CDDA7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756" y="2018907"/>
            <a:ext cx="4038600" cy="3035913"/>
          </a:xfrm>
          <a:prstGeom prst="rect">
            <a:avLst/>
          </a:prstGeom>
        </p:spPr>
      </p:pic>
      <p:sp>
        <p:nvSpPr>
          <p:cNvPr id="2" name="Title 1">
            <a:extLst>
              <a:ext uri="{FF2B5EF4-FFF2-40B4-BE49-F238E27FC236}">
                <a16:creationId xmlns:a16="http://schemas.microsoft.com/office/drawing/2014/main" id="{595574B5-6107-424B-8719-A9EBFED98B5A}"/>
              </a:ext>
            </a:extLst>
          </p:cNvPr>
          <p:cNvSpPr>
            <a:spLocks noGrp="1"/>
          </p:cNvSpPr>
          <p:nvPr>
            <p:ph type="title"/>
          </p:nvPr>
        </p:nvSpPr>
        <p:spPr/>
        <p:txBody>
          <a:bodyPr/>
          <a:lstStyle/>
          <a:p>
            <a:r>
              <a:rPr lang="en-US" dirty="0"/>
              <a:t>The “document ready” event.</a:t>
            </a:r>
          </a:p>
        </p:txBody>
      </p:sp>
      <p:sp>
        <p:nvSpPr>
          <p:cNvPr id="3" name="Slide Number Placeholder 2">
            <a:extLst>
              <a:ext uri="{FF2B5EF4-FFF2-40B4-BE49-F238E27FC236}">
                <a16:creationId xmlns:a16="http://schemas.microsoft.com/office/drawing/2014/main" id="{69701FC3-3E2E-4EB5-99B5-DCF3BAB6100D}"/>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16</a:t>
            </a:fld>
            <a:r>
              <a:rPr lang="en-US" altLang="en-US">
                <a:solidFill>
                  <a:srgbClr val="000000"/>
                </a:solidFill>
              </a:rPr>
              <a:t> </a:t>
            </a:r>
            <a:endParaRPr lang="en-US" altLang="en-US" dirty="0">
              <a:solidFill>
                <a:srgbClr val="FFFFFF"/>
              </a:solidFill>
            </a:endParaRPr>
          </a:p>
        </p:txBody>
      </p:sp>
      <p:pic>
        <p:nvPicPr>
          <p:cNvPr id="5" name="Picture 4">
            <a:extLst>
              <a:ext uri="{FF2B5EF4-FFF2-40B4-BE49-F238E27FC236}">
                <a16:creationId xmlns:a16="http://schemas.microsoft.com/office/drawing/2014/main" id="{192E5F45-354C-4B91-95CB-91075575DD6F}"/>
              </a:ext>
            </a:extLst>
          </p:cNvPr>
          <p:cNvPicPr>
            <a:picLocks noChangeAspect="1"/>
          </p:cNvPicPr>
          <p:nvPr/>
        </p:nvPicPr>
        <p:blipFill>
          <a:blip r:embed="rId3"/>
          <a:stretch>
            <a:fillRect/>
          </a:stretch>
        </p:blipFill>
        <p:spPr>
          <a:xfrm>
            <a:off x="1758849" y="3072072"/>
            <a:ext cx="1362413" cy="1449268"/>
          </a:xfrm>
          <a:prstGeom prst="rect">
            <a:avLst/>
          </a:prstGeom>
        </p:spPr>
      </p:pic>
      <p:sp>
        <p:nvSpPr>
          <p:cNvPr id="6" name="TextBox 5">
            <a:extLst>
              <a:ext uri="{FF2B5EF4-FFF2-40B4-BE49-F238E27FC236}">
                <a16:creationId xmlns:a16="http://schemas.microsoft.com/office/drawing/2014/main" id="{969B77C4-C514-40BE-95EF-271CA03B75D0}"/>
              </a:ext>
            </a:extLst>
          </p:cNvPr>
          <p:cNvSpPr txBox="1"/>
          <p:nvPr/>
        </p:nvSpPr>
        <p:spPr>
          <a:xfrm>
            <a:off x="387626" y="907470"/>
            <a:ext cx="8458200" cy="1015663"/>
          </a:xfrm>
          <a:prstGeom prst="rect">
            <a:avLst/>
          </a:prstGeom>
          <a:noFill/>
        </p:spPr>
        <p:txBody>
          <a:bodyPr wrap="square" rtlCol="0">
            <a:spAutoFit/>
          </a:bodyPr>
          <a:lstStyle/>
          <a:p>
            <a:r>
              <a:rPr lang="en-US" sz="2000" dirty="0"/>
              <a:t>#2. The “document ready” event takes place when an html document is completely loaded into the browser.</a:t>
            </a:r>
          </a:p>
          <a:p>
            <a:endParaRPr lang="en-US" sz="2000" dirty="0"/>
          </a:p>
        </p:txBody>
      </p:sp>
      <p:sp>
        <p:nvSpPr>
          <p:cNvPr id="7" name="TextBox 6">
            <a:extLst>
              <a:ext uri="{FF2B5EF4-FFF2-40B4-BE49-F238E27FC236}">
                <a16:creationId xmlns:a16="http://schemas.microsoft.com/office/drawing/2014/main" id="{121F93C8-83AC-4534-AA54-09756EFCA844}"/>
              </a:ext>
            </a:extLst>
          </p:cNvPr>
          <p:cNvSpPr txBox="1"/>
          <p:nvPr/>
        </p:nvSpPr>
        <p:spPr>
          <a:xfrm>
            <a:off x="5023854" y="1767967"/>
            <a:ext cx="4038600" cy="1631216"/>
          </a:xfrm>
          <a:prstGeom prst="rect">
            <a:avLst/>
          </a:prstGeom>
          <a:noFill/>
        </p:spPr>
        <p:txBody>
          <a:bodyPr wrap="square" rtlCol="0">
            <a:spAutoFit/>
          </a:bodyPr>
          <a:lstStyle/>
          <a:p>
            <a:endParaRPr lang="en-US" sz="2000" dirty="0"/>
          </a:p>
          <a:p>
            <a:r>
              <a:rPr lang="en-US" sz="2000" dirty="0"/>
              <a:t>We can use jQuery to detect the document ready event, like this:</a:t>
            </a:r>
          </a:p>
          <a:p>
            <a:endParaRPr lang="en-US" sz="2000" dirty="0"/>
          </a:p>
          <a:p>
            <a:r>
              <a:rPr lang="en-US" sz="2000" dirty="0"/>
              <a:t>$(document).ready();</a:t>
            </a:r>
          </a:p>
        </p:txBody>
      </p:sp>
      <p:sp>
        <p:nvSpPr>
          <p:cNvPr id="10" name="Speech Bubble: Oval 9">
            <a:extLst>
              <a:ext uri="{FF2B5EF4-FFF2-40B4-BE49-F238E27FC236}">
                <a16:creationId xmlns:a16="http://schemas.microsoft.com/office/drawing/2014/main" id="{56352234-35B9-4782-A729-16FDF956EF85}"/>
              </a:ext>
            </a:extLst>
          </p:cNvPr>
          <p:cNvSpPr/>
          <p:nvPr/>
        </p:nvSpPr>
        <p:spPr>
          <a:xfrm>
            <a:off x="2663687" y="2500572"/>
            <a:ext cx="1362413" cy="57150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I am ready!</a:t>
            </a:r>
          </a:p>
        </p:txBody>
      </p:sp>
      <p:cxnSp>
        <p:nvCxnSpPr>
          <p:cNvPr id="11" name="Straight Arrow Connector 10">
            <a:extLst>
              <a:ext uri="{FF2B5EF4-FFF2-40B4-BE49-F238E27FC236}">
                <a16:creationId xmlns:a16="http://schemas.microsoft.com/office/drawing/2014/main" id="{C0F243FB-3E72-4082-8341-D6E383DEF118}"/>
              </a:ext>
            </a:extLst>
          </p:cNvPr>
          <p:cNvCxnSpPr>
            <a:cxnSpLocks/>
            <a:endCxn id="7" idx="2"/>
          </p:cNvCxnSpPr>
          <p:nvPr/>
        </p:nvCxnSpPr>
        <p:spPr>
          <a:xfrm flipV="1">
            <a:off x="6934200" y="3399183"/>
            <a:ext cx="108954" cy="639417"/>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69DBC7ED-D32D-4F6D-A5AE-ED4381B04D87}"/>
              </a:ext>
            </a:extLst>
          </p:cNvPr>
          <p:cNvSpPr txBox="1"/>
          <p:nvPr/>
        </p:nvSpPr>
        <p:spPr>
          <a:xfrm>
            <a:off x="4838700" y="4223823"/>
            <a:ext cx="4191000" cy="830997"/>
          </a:xfrm>
          <a:prstGeom prst="rect">
            <a:avLst/>
          </a:prstGeom>
          <a:solidFill>
            <a:schemeClr val="bg1">
              <a:lumMod val="85000"/>
            </a:schemeClr>
          </a:solidFill>
        </p:spPr>
        <p:txBody>
          <a:bodyPr wrap="square" rtlCol="0">
            <a:spAutoFit/>
          </a:bodyPr>
          <a:lstStyle/>
          <a:p>
            <a:r>
              <a:rPr lang="en-US" dirty="0"/>
              <a:t>Again the function to execute goes inside these parenthesis.</a:t>
            </a:r>
          </a:p>
        </p:txBody>
      </p:sp>
      <p:pic>
        <p:nvPicPr>
          <p:cNvPr id="13" name="Picture 2" descr="http://www.clker.com/cliparts/z/p/0/z/k/I/stop-sign-hi.png">
            <a:extLst>
              <a:ext uri="{FF2B5EF4-FFF2-40B4-BE49-F238E27FC236}">
                <a16:creationId xmlns:a16="http://schemas.microsoft.com/office/drawing/2014/main" id="{841CC242-18A6-4E3F-A2B1-2D1C00E537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5214728"/>
            <a:ext cx="876372" cy="735802"/>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A3A1A5A-3D0A-491C-992C-39B503A91ACD}"/>
              </a:ext>
            </a:extLst>
          </p:cNvPr>
          <p:cNvSpPr txBox="1"/>
          <p:nvPr/>
        </p:nvSpPr>
        <p:spPr>
          <a:xfrm>
            <a:off x="3121262" y="5214728"/>
            <a:ext cx="4647414" cy="830997"/>
          </a:xfrm>
          <a:prstGeom prst="rect">
            <a:avLst/>
          </a:prstGeom>
          <a:solidFill>
            <a:schemeClr val="bg1"/>
          </a:solidFill>
        </p:spPr>
        <p:txBody>
          <a:bodyPr wrap="square" rtlCol="0">
            <a:spAutoFit/>
          </a:bodyPr>
          <a:lstStyle/>
          <a:p>
            <a:pPr algn="r"/>
            <a:r>
              <a:rPr lang="en-US" dirty="0"/>
              <a:t> See fun03.html, fun04.html and fun05.html)</a:t>
            </a:r>
          </a:p>
        </p:txBody>
      </p:sp>
    </p:spTree>
    <p:extLst>
      <p:ext uri="{BB962C8B-B14F-4D97-AF65-F5344CB8AC3E}">
        <p14:creationId xmlns:p14="http://schemas.microsoft.com/office/powerpoint/2010/main" val="349152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10" grpId="0" animBg="1"/>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E6D0-1901-4A01-AE49-AE7C0C31F01B}"/>
              </a:ext>
            </a:extLst>
          </p:cNvPr>
          <p:cNvSpPr>
            <a:spLocks noGrp="1"/>
          </p:cNvSpPr>
          <p:nvPr>
            <p:ph type="title"/>
          </p:nvPr>
        </p:nvSpPr>
        <p:spPr/>
        <p:txBody>
          <a:bodyPr/>
          <a:lstStyle/>
          <a:p>
            <a:r>
              <a:rPr lang="en-US" dirty="0"/>
              <a:t>Putting it all together</a:t>
            </a:r>
          </a:p>
        </p:txBody>
      </p:sp>
      <p:sp>
        <p:nvSpPr>
          <p:cNvPr id="3" name="Slide Number Placeholder 2">
            <a:extLst>
              <a:ext uri="{FF2B5EF4-FFF2-40B4-BE49-F238E27FC236}">
                <a16:creationId xmlns:a16="http://schemas.microsoft.com/office/drawing/2014/main" id="{49151A78-76C5-4248-8FDB-57FAACA5743F}"/>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17</a:t>
            </a:fld>
            <a:r>
              <a:rPr lang="en-US" altLang="en-US">
                <a:solidFill>
                  <a:srgbClr val="000000"/>
                </a:solidFill>
              </a:rPr>
              <a:t> </a:t>
            </a:r>
            <a:endParaRPr lang="en-US" altLang="en-US" dirty="0">
              <a:solidFill>
                <a:srgbClr val="FFFFFF"/>
              </a:solidFill>
            </a:endParaRPr>
          </a:p>
        </p:txBody>
      </p:sp>
      <p:pic>
        <p:nvPicPr>
          <p:cNvPr id="4" name="Picture 3">
            <a:extLst>
              <a:ext uri="{FF2B5EF4-FFF2-40B4-BE49-F238E27FC236}">
                <a16:creationId xmlns:a16="http://schemas.microsoft.com/office/drawing/2014/main" id="{A8CBDCA4-C54C-479F-8666-FB96ADA4FE94}"/>
              </a:ext>
            </a:extLst>
          </p:cNvPr>
          <p:cNvPicPr>
            <a:picLocks noChangeAspect="1"/>
          </p:cNvPicPr>
          <p:nvPr/>
        </p:nvPicPr>
        <p:blipFill>
          <a:blip r:embed="rId2"/>
          <a:stretch>
            <a:fillRect/>
          </a:stretch>
        </p:blipFill>
        <p:spPr>
          <a:xfrm>
            <a:off x="228601" y="1524000"/>
            <a:ext cx="3048000" cy="2959608"/>
          </a:xfrm>
          <a:prstGeom prst="rect">
            <a:avLst/>
          </a:prstGeom>
        </p:spPr>
      </p:pic>
      <p:sp>
        <p:nvSpPr>
          <p:cNvPr id="5" name="TextBox 4">
            <a:extLst>
              <a:ext uri="{FF2B5EF4-FFF2-40B4-BE49-F238E27FC236}">
                <a16:creationId xmlns:a16="http://schemas.microsoft.com/office/drawing/2014/main" id="{79967024-DC08-4FDD-B48B-468FD21A3915}"/>
              </a:ext>
            </a:extLst>
          </p:cNvPr>
          <p:cNvSpPr txBox="1"/>
          <p:nvPr/>
        </p:nvSpPr>
        <p:spPr>
          <a:xfrm>
            <a:off x="3581400" y="1371600"/>
            <a:ext cx="4876801" cy="4154984"/>
          </a:xfrm>
          <a:prstGeom prst="rect">
            <a:avLst/>
          </a:prstGeom>
          <a:noFill/>
        </p:spPr>
        <p:txBody>
          <a:bodyPr wrap="square" rtlCol="0">
            <a:spAutoFit/>
          </a:bodyPr>
          <a:lstStyle/>
          <a:p>
            <a:r>
              <a:rPr lang="en-US" dirty="0"/>
              <a:t>In fun06.html let’s write some HTML and JavaScript that waits for a user to click on a button.</a:t>
            </a:r>
          </a:p>
          <a:p>
            <a:endParaRPr lang="en-US" dirty="0"/>
          </a:p>
          <a:p>
            <a:r>
              <a:rPr lang="en-US" dirty="0"/>
              <a:t>When the user clicks on the button, prompt the user for degrees Fahrenheit and calculate the degrees Celsius.</a:t>
            </a:r>
          </a:p>
          <a:p>
            <a:endParaRPr lang="en-US" dirty="0"/>
          </a:p>
          <a:p>
            <a:r>
              <a:rPr lang="en-US" dirty="0"/>
              <a:t>Define a function named </a:t>
            </a:r>
            <a:r>
              <a:rPr lang="en-US" dirty="0" err="1"/>
              <a:t>convertFtoC</a:t>
            </a:r>
            <a:r>
              <a:rPr lang="en-US" dirty="0"/>
              <a:t> to do the math for you.</a:t>
            </a:r>
          </a:p>
        </p:txBody>
      </p:sp>
    </p:spTree>
    <p:extLst>
      <p:ext uri="{BB962C8B-B14F-4D97-AF65-F5344CB8AC3E}">
        <p14:creationId xmlns:p14="http://schemas.microsoft.com/office/powerpoint/2010/main" val="2894337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you want to do all that?</a:t>
            </a:r>
          </a:p>
        </p:txBody>
      </p:sp>
      <p:sp>
        <p:nvSpPr>
          <p:cNvPr id="3" name="Slide Number Placeholder 2"/>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18</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7993916C-ADCD-49E5-86E3-03D0CE9429AE}"/>
              </a:ext>
            </a:extLst>
          </p:cNvPr>
          <p:cNvSpPr txBox="1"/>
          <p:nvPr/>
        </p:nvSpPr>
        <p:spPr>
          <a:xfrm>
            <a:off x="228600" y="1066800"/>
            <a:ext cx="8686800" cy="5262979"/>
          </a:xfrm>
          <a:prstGeom prst="rect">
            <a:avLst/>
          </a:prstGeom>
          <a:noFill/>
        </p:spPr>
        <p:txBody>
          <a:bodyPr wrap="square" rtlCol="0">
            <a:spAutoFit/>
          </a:bodyPr>
          <a:lstStyle/>
          <a:p>
            <a:pPr marL="342900" indent="-342900">
              <a:buFont typeface="Arial" panose="020B0604020202020204" pitchFamily="34" charset="0"/>
              <a:buChar char="•"/>
            </a:pPr>
            <a:r>
              <a:rPr lang="en-US" dirty="0"/>
              <a:t>Functions in JavaScript (or any other programming language) allow us to “divide and conquer”.  They provide a mechanism to break large, complicated problems down into a collection of smaller, simpler problems.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Functions allow use assign meaningful names to blocks of code.  For example: the name </a:t>
            </a:r>
            <a:r>
              <a:rPr lang="en-US" dirty="0" err="1"/>
              <a:t>convertFtoC</a:t>
            </a:r>
            <a:r>
              <a:rPr lang="en-US" dirty="0"/>
              <a:t> is more understandable that y = (x - 32) * (5/9);</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Functions help us avoid writing the same sort of code, over and over.  Once I write a </a:t>
            </a:r>
            <a:r>
              <a:rPr lang="en-US" dirty="0" err="1"/>
              <a:t>convertFtoC</a:t>
            </a:r>
            <a:r>
              <a:rPr lang="en-US" dirty="0"/>
              <a:t> function, why would I ever write that formula ever again?  I shouldn’t have to.</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235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B0D3-121E-49BB-ADC6-4075C52FE454}"/>
              </a:ext>
            </a:extLst>
          </p:cNvPr>
          <p:cNvSpPr>
            <a:spLocks noGrp="1"/>
          </p:cNvSpPr>
          <p:nvPr>
            <p:ph type="title"/>
          </p:nvPr>
        </p:nvSpPr>
        <p:spPr/>
        <p:txBody>
          <a:bodyPr/>
          <a:lstStyle/>
          <a:p>
            <a:r>
              <a:rPr lang="en-US"/>
              <a:t>Next time…</a:t>
            </a:r>
          </a:p>
        </p:txBody>
      </p:sp>
      <p:sp>
        <p:nvSpPr>
          <p:cNvPr id="3" name="Slide Number Placeholder 2">
            <a:extLst>
              <a:ext uri="{FF2B5EF4-FFF2-40B4-BE49-F238E27FC236}">
                <a16:creationId xmlns:a16="http://schemas.microsoft.com/office/drawing/2014/main" id="{478F9A58-1871-4FC5-B7FF-F4655832A0C5}"/>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19</a:t>
            </a:fld>
            <a:r>
              <a:rPr lang="en-US" altLang="en-US">
                <a:solidFill>
                  <a:srgbClr val="000000"/>
                </a:solidFill>
              </a:rPr>
              <a:t> </a:t>
            </a:r>
            <a:endParaRPr lang="en-US" altLang="en-US" dirty="0">
              <a:solidFill>
                <a:srgbClr val="FFFFFF"/>
              </a:solidFill>
            </a:endParaRPr>
          </a:p>
        </p:txBody>
      </p:sp>
      <p:pic>
        <p:nvPicPr>
          <p:cNvPr id="8194" name="Picture 2" descr="Image result for calculators">
            <a:extLst>
              <a:ext uri="{FF2B5EF4-FFF2-40B4-BE49-F238E27FC236}">
                <a16:creationId xmlns:a16="http://schemas.microsoft.com/office/drawing/2014/main" id="{8B1A8838-D8D7-4F02-9A1A-7BE089C66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90600"/>
            <a:ext cx="4962525" cy="35068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386906-C569-4085-BDB4-91144F6279EE}"/>
              </a:ext>
            </a:extLst>
          </p:cNvPr>
          <p:cNvSpPr txBox="1"/>
          <p:nvPr/>
        </p:nvSpPr>
        <p:spPr>
          <a:xfrm>
            <a:off x="762000" y="4649851"/>
            <a:ext cx="7543800" cy="1200329"/>
          </a:xfrm>
          <a:prstGeom prst="rect">
            <a:avLst/>
          </a:prstGeom>
          <a:noFill/>
        </p:spPr>
        <p:txBody>
          <a:bodyPr wrap="square" rtlCol="0">
            <a:spAutoFit/>
          </a:bodyPr>
          <a:lstStyle/>
          <a:p>
            <a:r>
              <a:rPr lang="en-US" dirty="0"/>
              <a:t>Next time we’ll practice writing functions to do some calculations for us.  We’ll integrate these simple calculations with buttons on a web page.  </a:t>
            </a:r>
          </a:p>
        </p:txBody>
      </p:sp>
    </p:spTree>
    <p:extLst>
      <p:ext uri="{BB962C8B-B14F-4D97-AF65-F5344CB8AC3E}">
        <p14:creationId xmlns:p14="http://schemas.microsoft.com/office/powerpoint/2010/main" val="3115835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6CD9-1FA1-4945-B278-EABE6EF7615E}"/>
              </a:ext>
            </a:extLst>
          </p:cNvPr>
          <p:cNvSpPr>
            <a:spLocks noGrp="1"/>
          </p:cNvSpPr>
          <p:nvPr>
            <p:ph type="title"/>
          </p:nvPr>
        </p:nvSpPr>
        <p:spPr/>
        <p:txBody>
          <a:bodyPr/>
          <a:lstStyle/>
          <a:p>
            <a:r>
              <a:rPr lang="en-US" dirty="0"/>
              <a:t>Advisory!</a:t>
            </a:r>
          </a:p>
        </p:txBody>
      </p:sp>
      <p:sp>
        <p:nvSpPr>
          <p:cNvPr id="3" name="Slide Number Placeholder 2">
            <a:extLst>
              <a:ext uri="{FF2B5EF4-FFF2-40B4-BE49-F238E27FC236}">
                <a16:creationId xmlns:a16="http://schemas.microsoft.com/office/drawing/2014/main" id="{F120B102-7D15-4221-AFB5-6D6A74155A04}"/>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2</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D3307238-1B0A-4B3C-833B-86DF2D867D31}"/>
              </a:ext>
            </a:extLst>
          </p:cNvPr>
          <p:cNvSpPr txBox="1"/>
          <p:nvPr/>
        </p:nvSpPr>
        <p:spPr>
          <a:xfrm>
            <a:off x="2514600" y="1002821"/>
            <a:ext cx="6400800" cy="5262979"/>
          </a:xfrm>
          <a:prstGeom prst="rect">
            <a:avLst/>
          </a:prstGeom>
          <a:noFill/>
        </p:spPr>
        <p:txBody>
          <a:bodyPr wrap="square" rtlCol="0">
            <a:spAutoFit/>
          </a:bodyPr>
          <a:lstStyle/>
          <a:p>
            <a:r>
              <a:rPr lang="en-US" dirty="0"/>
              <a:t>This lecture presents some *big* ideas that will be very important in the days ahead.</a:t>
            </a:r>
          </a:p>
          <a:p>
            <a:endParaRPr lang="en-US" dirty="0"/>
          </a:p>
          <a:p>
            <a:r>
              <a:rPr lang="en-US" dirty="0"/>
              <a:t>It’ll be extra important to think both in terms of </a:t>
            </a:r>
            <a:r>
              <a:rPr lang="en-US" i="1" dirty="0"/>
              <a:t>generalities</a:t>
            </a:r>
            <a:r>
              <a:rPr lang="en-US" dirty="0"/>
              <a:t> (What is it we are trying to do? And why?) and in </a:t>
            </a:r>
            <a:r>
              <a:rPr lang="en-US" i="1" dirty="0"/>
              <a:t>specifics</a:t>
            </a:r>
            <a:r>
              <a:rPr lang="en-US" dirty="0"/>
              <a:t> (How do we express these ideas in JavaScript? What’s the syntax?)</a:t>
            </a:r>
          </a:p>
          <a:p>
            <a:endParaRPr lang="en-US" dirty="0"/>
          </a:p>
          <a:p>
            <a:r>
              <a:rPr lang="en-US" dirty="0"/>
              <a:t>Every lecture is important, but this one in particular will lay the groundwork for the rest of the semester.  </a:t>
            </a:r>
          </a:p>
          <a:p>
            <a:endParaRPr lang="en-US" dirty="0"/>
          </a:p>
          <a:p>
            <a:r>
              <a:rPr lang="en-US" dirty="0"/>
              <a:t>Functions are even more important than loops!</a:t>
            </a:r>
          </a:p>
          <a:p>
            <a:endParaRPr lang="en-US" dirty="0"/>
          </a:p>
        </p:txBody>
      </p:sp>
      <p:pic>
        <p:nvPicPr>
          <p:cNvPr id="5" name="Picture 4">
            <a:extLst>
              <a:ext uri="{FF2B5EF4-FFF2-40B4-BE49-F238E27FC236}">
                <a16:creationId xmlns:a16="http://schemas.microsoft.com/office/drawing/2014/main" id="{74D88F74-A5F0-402F-8617-EE1389559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800"/>
            <a:ext cx="1676400" cy="1676400"/>
          </a:xfrm>
          <a:prstGeom prst="rect">
            <a:avLst/>
          </a:prstGeom>
        </p:spPr>
      </p:pic>
    </p:spTree>
    <p:extLst>
      <p:ext uri="{BB962C8B-B14F-4D97-AF65-F5344CB8AC3E}">
        <p14:creationId xmlns:p14="http://schemas.microsoft.com/office/powerpoint/2010/main" val="1262678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65AD8-1E10-204B-BD8B-C671440D5D0E}"/>
              </a:ext>
            </a:extLst>
          </p:cNvPr>
          <p:cNvSpPr>
            <a:spLocks noGrp="1"/>
          </p:cNvSpPr>
          <p:nvPr>
            <p:ph type="title"/>
          </p:nvPr>
        </p:nvSpPr>
        <p:spPr/>
        <p:txBody>
          <a:bodyPr/>
          <a:lstStyle/>
          <a:p>
            <a:r>
              <a:rPr lang="en-US" dirty="0"/>
              <a:t>Before we begin …</a:t>
            </a:r>
          </a:p>
        </p:txBody>
      </p:sp>
      <p:sp>
        <p:nvSpPr>
          <p:cNvPr id="9" name="Slide Number Placeholder 8">
            <a:extLst>
              <a:ext uri="{FF2B5EF4-FFF2-40B4-BE49-F238E27FC236}">
                <a16:creationId xmlns:a16="http://schemas.microsoft.com/office/drawing/2014/main" id="{52381C6A-7C80-8545-AB4E-B89C06B038DB}"/>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3</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0CDDE07D-9E3A-45E4-846E-5D8B22B48251}"/>
              </a:ext>
            </a:extLst>
          </p:cNvPr>
          <p:cNvSpPr txBox="1"/>
          <p:nvPr/>
        </p:nvSpPr>
        <p:spPr>
          <a:xfrm>
            <a:off x="228600" y="874643"/>
            <a:ext cx="8305800" cy="1446550"/>
          </a:xfrm>
          <a:prstGeom prst="rect">
            <a:avLst/>
          </a:prstGeom>
          <a:noFill/>
        </p:spPr>
        <p:txBody>
          <a:bodyPr wrap="square" rtlCol="0">
            <a:spAutoFit/>
          </a:bodyPr>
          <a:lstStyle/>
          <a:p>
            <a:r>
              <a:rPr lang="en-US" sz="4000" dirty="0"/>
              <a:t>Let’s talk about… $</a:t>
            </a:r>
          </a:p>
          <a:p>
            <a:endParaRPr lang="en-US" dirty="0"/>
          </a:p>
          <a:p>
            <a:r>
              <a:rPr lang="en-US" dirty="0"/>
              <a:t>What is that crazy $ thing we keep seeing?</a:t>
            </a:r>
          </a:p>
        </p:txBody>
      </p:sp>
      <p:sp>
        <p:nvSpPr>
          <p:cNvPr id="7" name="TextBox 6">
            <a:extLst>
              <a:ext uri="{FF2B5EF4-FFF2-40B4-BE49-F238E27FC236}">
                <a16:creationId xmlns:a16="http://schemas.microsoft.com/office/drawing/2014/main" id="{6F5AD2A8-7450-40D4-97DF-B127472B5F9E}"/>
              </a:ext>
            </a:extLst>
          </p:cNvPr>
          <p:cNvSpPr txBox="1"/>
          <p:nvPr/>
        </p:nvSpPr>
        <p:spPr>
          <a:xfrm>
            <a:off x="256309" y="4566085"/>
            <a:ext cx="4953000" cy="461665"/>
          </a:xfrm>
          <a:prstGeom prst="rect">
            <a:avLst/>
          </a:prstGeom>
          <a:solidFill>
            <a:schemeClr val="bg1">
              <a:lumMod val="95000"/>
            </a:schemeClr>
          </a:solidFill>
        </p:spPr>
        <p:txBody>
          <a:bodyPr wrap="square" rtlCol="0">
            <a:spAutoFit/>
          </a:bodyPr>
          <a:lstStyle/>
          <a:p>
            <a:r>
              <a:rPr lang="en-US" dirty="0"/>
              <a:t>$('#answer').append(</a:t>
            </a:r>
            <a:r>
              <a:rPr lang="en-US" dirty="0" err="1"/>
              <a:t>the_li_tag</a:t>
            </a:r>
            <a:r>
              <a:rPr lang="en-US" dirty="0"/>
              <a:t>);	</a:t>
            </a:r>
          </a:p>
        </p:txBody>
      </p:sp>
      <p:sp>
        <p:nvSpPr>
          <p:cNvPr id="8" name="TextBox 7">
            <a:extLst>
              <a:ext uri="{FF2B5EF4-FFF2-40B4-BE49-F238E27FC236}">
                <a16:creationId xmlns:a16="http://schemas.microsoft.com/office/drawing/2014/main" id="{A1213BDB-23C0-4016-AC22-797755E4306C}"/>
              </a:ext>
            </a:extLst>
          </p:cNvPr>
          <p:cNvSpPr txBox="1"/>
          <p:nvPr/>
        </p:nvSpPr>
        <p:spPr>
          <a:xfrm>
            <a:off x="228600" y="3880532"/>
            <a:ext cx="8305800" cy="461665"/>
          </a:xfrm>
          <a:prstGeom prst="rect">
            <a:avLst/>
          </a:prstGeom>
          <a:noFill/>
        </p:spPr>
        <p:txBody>
          <a:bodyPr wrap="square" rtlCol="0">
            <a:spAutoFit/>
          </a:bodyPr>
          <a:lstStyle/>
          <a:p>
            <a:r>
              <a:rPr lang="en-US" dirty="0"/>
              <a:t>We saw it in week 5…</a:t>
            </a:r>
          </a:p>
        </p:txBody>
      </p:sp>
      <p:sp>
        <p:nvSpPr>
          <p:cNvPr id="11" name="TextBox 10">
            <a:extLst>
              <a:ext uri="{FF2B5EF4-FFF2-40B4-BE49-F238E27FC236}">
                <a16:creationId xmlns:a16="http://schemas.microsoft.com/office/drawing/2014/main" id="{53E2E2C4-D298-410C-A7D8-6818CB964AE1}"/>
              </a:ext>
            </a:extLst>
          </p:cNvPr>
          <p:cNvSpPr txBox="1"/>
          <p:nvPr/>
        </p:nvSpPr>
        <p:spPr>
          <a:xfrm>
            <a:off x="228600" y="2478157"/>
            <a:ext cx="8305800" cy="461665"/>
          </a:xfrm>
          <a:prstGeom prst="rect">
            <a:avLst/>
          </a:prstGeom>
          <a:noFill/>
        </p:spPr>
        <p:txBody>
          <a:bodyPr wrap="square" rtlCol="0">
            <a:spAutoFit/>
          </a:bodyPr>
          <a:lstStyle/>
          <a:p>
            <a:r>
              <a:rPr lang="en-US" dirty="0"/>
              <a:t>We saw it in week 4 …	</a:t>
            </a:r>
          </a:p>
        </p:txBody>
      </p:sp>
      <p:sp>
        <p:nvSpPr>
          <p:cNvPr id="12" name="TextBox 11">
            <a:extLst>
              <a:ext uri="{FF2B5EF4-FFF2-40B4-BE49-F238E27FC236}">
                <a16:creationId xmlns:a16="http://schemas.microsoft.com/office/drawing/2014/main" id="{597F22D5-715F-4218-9BDD-A7D98E70C650}"/>
              </a:ext>
            </a:extLst>
          </p:cNvPr>
          <p:cNvSpPr txBox="1"/>
          <p:nvPr/>
        </p:nvSpPr>
        <p:spPr>
          <a:xfrm>
            <a:off x="228600" y="3177086"/>
            <a:ext cx="6553200" cy="461665"/>
          </a:xfrm>
          <a:prstGeom prst="rect">
            <a:avLst/>
          </a:prstGeom>
          <a:solidFill>
            <a:schemeClr val="bg1">
              <a:lumMod val="95000"/>
            </a:schemeClr>
          </a:solidFill>
        </p:spPr>
        <p:txBody>
          <a:bodyPr wrap="square" rtlCol="0">
            <a:spAutoFit/>
          </a:bodyPr>
          <a:lstStyle/>
          <a:p>
            <a:r>
              <a:rPr lang="en-US" dirty="0"/>
              <a:t>$("#</a:t>
            </a:r>
            <a:r>
              <a:rPr lang="en-US" dirty="0" err="1"/>
              <a:t>quantity_of_gnomes</a:t>
            </a:r>
            <a:r>
              <a:rPr lang="en-US" dirty="0"/>
              <a:t>").html(</a:t>
            </a:r>
            <a:r>
              <a:rPr lang="en-US" dirty="0" err="1"/>
              <a:t>gnomes_needed</a:t>
            </a:r>
            <a:r>
              <a:rPr lang="en-US" dirty="0"/>
              <a:t>);</a:t>
            </a:r>
          </a:p>
        </p:txBody>
      </p:sp>
      <p:sp>
        <p:nvSpPr>
          <p:cNvPr id="13" name="TextBox 12">
            <a:extLst>
              <a:ext uri="{FF2B5EF4-FFF2-40B4-BE49-F238E27FC236}">
                <a16:creationId xmlns:a16="http://schemas.microsoft.com/office/drawing/2014/main" id="{B15E441A-6064-47FB-BE8B-C48DCDC08735}"/>
              </a:ext>
            </a:extLst>
          </p:cNvPr>
          <p:cNvSpPr txBox="1"/>
          <p:nvPr/>
        </p:nvSpPr>
        <p:spPr>
          <a:xfrm>
            <a:off x="228600" y="5165221"/>
            <a:ext cx="8305800" cy="461665"/>
          </a:xfrm>
          <a:prstGeom prst="rect">
            <a:avLst/>
          </a:prstGeom>
          <a:noFill/>
        </p:spPr>
        <p:txBody>
          <a:bodyPr wrap="square" rtlCol="0">
            <a:spAutoFit/>
          </a:bodyPr>
          <a:lstStyle/>
          <a:p>
            <a:r>
              <a:rPr lang="en-US" dirty="0"/>
              <a:t>What does it all mean?	</a:t>
            </a:r>
          </a:p>
        </p:txBody>
      </p:sp>
    </p:spTree>
    <p:extLst>
      <p:ext uri="{BB962C8B-B14F-4D97-AF65-F5344CB8AC3E}">
        <p14:creationId xmlns:p14="http://schemas.microsoft.com/office/powerpoint/2010/main" val="19013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8" grpId="0"/>
      <p:bldP spid="11"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8F5D-B412-4843-9968-E326D688C766}"/>
              </a:ext>
            </a:extLst>
          </p:cNvPr>
          <p:cNvSpPr>
            <a:spLocks noGrp="1"/>
          </p:cNvSpPr>
          <p:nvPr>
            <p:ph type="title"/>
          </p:nvPr>
        </p:nvSpPr>
        <p:spPr/>
        <p:txBody>
          <a:bodyPr/>
          <a:lstStyle/>
          <a:p>
            <a:r>
              <a:rPr lang="en-US" dirty="0"/>
              <a:t>The $ function, explained</a:t>
            </a:r>
          </a:p>
        </p:txBody>
      </p:sp>
      <p:sp>
        <p:nvSpPr>
          <p:cNvPr id="3" name="Slide Number Placeholder 2">
            <a:extLst>
              <a:ext uri="{FF2B5EF4-FFF2-40B4-BE49-F238E27FC236}">
                <a16:creationId xmlns:a16="http://schemas.microsoft.com/office/drawing/2014/main" id="{43A710F1-7A77-4838-B6AF-7C1BD02A07AB}"/>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4</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186B4D1D-018E-4BA1-B45B-3E1FE53FCA70}"/>
              </a:ext>
            </a:extLst>
          </p:cNvPr>
          <p:cNvSpPr txBox="1"/>
          <p:nvPr/>
        </p:nvSpPr>
        <p:spPr>
          <a:xfrm>
            <a:off x="381000" y="5581931"/>
            <a:ext cx="7924800" cy="461665"/>
          </a:xfrm>
          <a:prstGeom prst="rect">
            <a:avLst/>
          </a:prstGeom>
          <a:noFill/>
        </p:spPr>
        <p:txBody>
          <a:bodyPr wrap="square" rtlCol="0">
            <a:spAutoFit/>
          </a:bodyPr>
          <a:lstStyle/>
          <a:p>
            <a:r>
              <a:rPr lang="en-US" dirty="0"/>
              <a:t>We haven’t seen the last of the $ function!</a:t>
            </a:r>
          </a:p>
        </p:txBody>
      </p:sp>
      <p:sp>
        <p:nvSpPr>
          <p:cNvPr id="5" name="TextBox 4">
            <a:extLst>
              <a:ext uri="{FF2B5EF4-FFF2-40B4-BE49-F238E27FC236}">
                <a16:creationId xmlns:a16="http://schemas.microsoft.com/office/drawing/2014/main" id="{600A6940-A187-4E30-A5D9-71B25C13B859}"/>
              </a:ext>
            </a:extLst>
          </p:cNvPr>
          <p:cNvSpPr txBox="1"/>
          <p:nvPr/>
        </p:nvSpPr>
        <p:spPr>
          <a:xfrm>
            <a:off x="381000" y="1045236"/>
            <a:ext cx="8305800" cy="1631216"/>
          </a:xfrm>
          <a:prstGeom prst="rect">
            <a:avLst/>
          </a:prstGeom>
          <a:noFill/>
        </p:spPr>
        <p:txBody>
          <a:bodyPr wrap="square" rtlCol="0">
            <a:spAutoFit/>
          </a:bodyPr>
          <a:lstStyle/>
          <a:p>
            <a:r>
              <a:rPr lang="en-US" sz="2000" dirty="0"/>
              <a:t>OK, it’s time to come clean.</a:t>
            </a:r>
          </a:p>
          <a:p>
            <a:endParaRPr lang="en-US" sz="2000" dirty="0"/>
          </a:p>
          <a:p>
            <a:r>
              <a:rPr lang="en-US" sz="2000" dirty="0"/>
              <a:t>The $ function is really at the heart of something called jQuery.  Next week we’ll learn more about what jQuery is, and what it can do.  But, for now, think of it this way: the “$” means “Select”.  </a:t>
            </a:r>
          </a:p>
        </p:txBody>
      </p:sp>
      <p:pic>
        <p:nvPicPr>
          <p:cNvPr id="9" name="Picture 8">
            <a:extLst>
              <a:ext uri="{FF2B5EF4-FFF2-40B4-BE49-F238E27FC236}">
                <a16:creationId xmlns:a16="http://schemas.microsoft.com/office/drawing/2014/main" id="{F9E8AC65-BAC7-47A2-8B24-8FE7964DC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35" y="2919394"/>
            <a:ext cx="3406039" cy="2033605"/>
          </a:xfrm>
          <a:prstGeom prst="rect">
            <a:avLst/>
          </a:prstGeom>
        </p:spPr>
      </p:pic>
      <p:sp>
        <p:nvSpPr>
          <p:cNvPr id="16" name="TextBox 15">
            <a:extLst>
              <a:ext uri="{FF2B5EF4-FFF2-40B4-BE49-F238E27FC236}">
                <a16:creationId xmlns:a16="http://schemas.microsoft.com/office/drawing/2014/main" id="{6147D7A7-B2F3-4EE2-A4FB-FB12C65C1786}"/>
              </a:ext>
            </a:extLst>
          </p:cNvPr>
          <p:cNvSpPr txBox="1"/>
          <p:nvPr/>
        </p:nvSpPr>
        <p:spPr>
          <a:xfrm>
            <a:off x="4114800" y="5160457"/>
            <a:ext cx="4876800" cy="400110"/>
          </a:xfrm>
          <a:prstGeom prst="rect">
            <a:avLst/>
          </a:prstGeom>
          <a:noFill/>
        </p:spPr>
        <p:txBody>
          <a:bodyPr wrap="square" rtlCol="0">
            <a:spAutoFit/>
          </a:bodyPr>
          <a:lstStyle/>
          <a:p>
            <a:r>
              <a:rPr lang="en-US" sz="2000" dirty="0"/>
              <a:t>Now take action on the tag you found.</a:t>
            </a:r>
          </a:p>
        </p:txBody>
      </p:sp>
      <p:pic>
        <p:nvPicPr>
          <p:cNvPr id="17" name="Picture 16">
            <a:extLst>
              <a:ext uri="{FF2B5EF4-FFF2-40B4-BE49-F238E27FC236}">
                <a16:creationId xmlns:a16="http://schemas.microsoft.com/office/drawing/2014/main" id="{FEB9654A-167B-410A-A156-191B5B0B08C7}"/>
              </a:ext>
            </a:extLst>
          </p:cNvPr>
          <p:cNvPicPr>
            <a:picLocks noChangeAspect="1"/>
          </p:cNvPicPr>
          <p:nvPr/>
        </p:nvPicPr>
        <p:blipFill>
          <a:blip r:embed="rId3"/>
          <a:stretch>
            <a:fillRect/>
          </a:stretch>
        </p:blipFill>
        <p:spPr>
          <a:xfrm>
            <a:off x="527005" y="2951803"/>
            <a:ext cx="4485094" cy="2001196"/>
          </a:xfrm>
          <a:prstGeom prst="rect">
            <a:avLst/>
          </a:prstGeom>
        </p:spPr>
      </p:pic>
      <p:sp>
        <p:nvSpPr>
          <p:cNvPr id="10" name="Arrow: Right 9">
            <a:extLst>
              <a:ext uri="{FF2B5EF4-FFF2-40B4-BE49-F238E27FC236}">
                <a16:creationId xmlns:a16="http://schemas.microsoft.com/office/drawing/2014/main" id="{02E4D4CD-451B-4111-B6C6-FD8FE8D109D3}"/>
              </a:ext>
            </a:extLst>
          </p:cNvPr>
          <p:cNvSpPr/>
          <p:nvPr/>
        </p:nvSpPr>
        <p:spPr>
          <a:xfrm>
            <a:off x="146005" y="2932297"/>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931F68D2-B5FE-471D-ABD2-B0EEA44C97CB}"/>
              </a:ext>
            </a:extLst>
          </p:cNvPr>
          <p:cNvSpPr/>
          <p:nvPr/>
        </p:nvSpPr>
        <p:spPr>
          <a:xfrm>
            <a:off x="172509" y="3210321"/>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88B4A8F4-3E02-4A7B-A95F-67612640E26B}"/>
              </a:ext>
            </a:extLst>
          </p:cNvPr>
          <p:cNvSpPr/>
          <p:nvPr/>
        </p:nvSpPr>
        <p:spPr>
          <a:xfrm>
            <a:off x="580013" y="3515332"/>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D0BE5D1-2EAE-42F4-ABF6-83BABE5356F5}"/>
              </a:ext>
            </a:extLst>
          </p:cNvPr>
          <p:cNvSpPr/>
          <p:nvPr/>
        </p:nvSpPr>
        <p:spPr>
          <a:xfrm>
            <a:off x="626627" y="4052513"/>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E0ED7A0-9D83-471E-8FE8-046FF9929D69}"/>
              </a:ext>
            </a:extLst>
          </p:cNvPr>
          <p:cNvSpPr/>
          <p:nvPr/>
        </p:nvSpPr>
        <p:spPr>
          <a:xfrm>
            <a:off x="603320" y="3743679"/>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4D8A00D7-03D9-4FCB-A1B0-D26E690830C8}"/>
              </a:ext>
            </a:extLst>
          </p:cNvPr>
          <p:cNvSpPr/>
          <p:nvPr/>
        </p:nvSpPr>
        <p:spPr>
          <a:xfrm>
            <a:off x="580013" y="4351279"/>
            <a:ext cx="381000" cy="33358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937879-FEAA-4A37-BA8B-C4802E6FF02E}"/>
              </a:ext>
            </a:extLst>
          </p:cNvPr>
          <p:cNvSpPr txBox="1"/>
          <p:nvPr/>
        </p:nvSpPr>
        <p:spPr>
          <a:xfrm>
            <a:off x="4724400" y="2676452"/>
            <a:ext cx="4247091" cy="1631216"/>
          </a:xfrm>
          <a:prstGeom prst="rect">
            <a:avLst/>
          </a:prstGeom>
          <a:noFill/>
        </p:spPr>
        <p:txBody>
          <a:bodyPr wrap="square" rtlCol="0">
            <a:spAutoFit/>
          </a:bodyPr>
          <a:lstStyle/>
          <a:p>
            <a:r>
              <a:rPr lang="en-US" sz="2000" dirty="0"/>
              <a:t>So, when we say:</a:t>
            </a:r>
          </a:p>
          <a:p>
            <a:r>
              <a:rPr lang="en-US" sz="2000" dirty="0"/>
              <a:t>$('#</a:t>
            </a:r>
            <a:r>
              <a:rPr lang="en-US" sz="2000" dirty="0" err="1"/>
              <a:t>mymessage</a:t>
            </a:r>
            <a:r>
              <a:rPr lang="en-US" sz="2000" dirty="0"/>
              <a:t>').html('Hello world!’);</a:t>
            </a:r>
          </a:p>
          <a:p>
            <a:endParaRPr lang="en-US" sz="2000" dirty="0"/>
          </a:p>
          <a:p>
            <a:r>
              <a:rPr lang="en-US" sz="2000" dirty="0"/>
              <a:t>The browser selects the tag with the id “</a:t>
            </a:r>
            <a:r>
              <a:rPr lang="en-US" sz="2000" dirty="0" err="1"/>
              <a:t>mymessage</a:t>
            </a:r>
            <a:r>
              <a:rPr lang="en-US" sz="2000" dirty="0"/>
              <a:t>”</a:t>
            </a:r>
          </a:p>
        </p:txBody>
      </p:sp>
      <p:sp>
        <p:nvSpPr>
          <p:cNvPr id="7" name="TextBox 6">
            <a:extLst>
              <a:ext uri="{FF2B5EF4-FFF2-40B4-BE49-F238E27FC236}">
                <a16:creationId xmlns:a16="http://schemas.microsoft.com/office/drawing/2014/main" id="{366513A7-2303-4E93-938B-10B680A6782A}"/>
              </a:ext>
            </a:extLst>
          </p:cNvPr>
          <p:cNvSpPr txBox="1"/>
          <p:nvPr/>
        </p:nvSpPr>
        <p:spPr>
          <a:xfrm>
            <a:off x="134352" y="4227753"/>
            <a:ext cx="381000" cy="646331"/>
          </a:xfrm>
          <a:prstGeom prst="rect">
            <a:avLst/>
          </a:prstGeom>
          <a:noFill/>
        </p:spPr>
        <p:txBody>
          <a:bodyPr wrap="square" rtlCol="0">
            <a:spAutoFit/>
          </a:bodyPr>
          <a:lstStyle/>
          <a:p>
            <a:pPr algn="r"/>
            <a:r>
              <a:rPr lang="en-US" sz="3600" b="1" dirty="0">
                <a:solidFill>
                  <a:srgbClr val="00B050"/>
                </a:solidFill>
              </a:rPr>
              <a:t>!</a:t>
            </a:r>
            <a:endParaRPr lang="en-US" b="1" dirty="0">
              <a:solidFill>
                <a:srgbClr val="00B050"/>
              </a:solidFill>
            </a:endParaRPr>
          </a:p>
        </p:txBody>
      </p:sp>
    </p:spTree>
    <p:extLst>
      <p:ext uri="{BB962C8B-B14F-4D97-AF65-F5344CB8AC3E}">
        <p14:creationId xmlns:p14="http://schemas.microsoft.com/office/powerpoint/2010/main" val="232557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6" grpId="0"/>
      <p:bldP spid="10" grpId="0" animBg="1"/>
      <p:bldP spid="11" grpId="0" animBg="1"/>
      <p:bldP spid="12" grpId="0" animBg="1"/>
      <p:bldP spid="14" grpId="0" animBg="1"/>
      <p:bldP spid="13" grpId="0" animBg="1"/>
      <p:bldP spid="1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DF432-EEC5-4744-A450-BF2844DEA930}"/>
              </a:ext>
            </a:extLst>
          </p:cNvPr>
          <p:cNvSpPr>
            <a:spLocks noGrp="1"/>
          </p:cNvSpPr>
          <p:nvPr>
            <p:ph type="title"/>
          </p:nvPr>
        </p:nvSpPr>
        <p:spPr/>
        <p:txBody>
          <a:bodyPr/>
          <a:lstStyle/>
          <a:p>
            <a:r>
              <a:rPr lang="en-US"/>
              <a:t>Agenda</a:t>
            </a:r>
            <a:endParaRPr lang="en-US" dirty="0"/>
          </a:p>
        </p:txBody>
      </p:sp>
      <p:sp>
        <p:nvSpPr>
          <p:cNvPr id="3" name="Content Placeholder 2">
            <a:extLst>
              <a:ext uri="{FF2B5EF4-FFF2-40B4-BE49-F238E27FC236}">
                <a16:creationId xmlns:a16="http://schemas.microsoft.com/office/drawing/2014/main" id="{5E0FC81C-91BE-C84A-B4C2-901AD79DEE55}"/>
              </a:ext>
            </a:extLst>
          </p:cNvPr>
          <p:cNvSpPr>
            <a:spLocks noGrp="1"/>
          </p:cNvSpPr>
          <p:nvPr>
            <p:ph idx="4294967295"/>
          </p:nvPr>
        </p:nvSpPr>
        <p:spPr>
          <a:xfrm>
            <a:off x="457200" y="1166018"/>
            <a:ext cx="8229600" cy="4525963"/>
          </a:xfrm>
        </p:spPr>
        <p:txBody>
          <a:bodyPr/>
          <a:lstStyle/>
          <a:p>
            <a:r>
              <a:rPr lang="en-US" dirty="0"/>
              <a:t>Talk about what functions are</a:t>
            </a:r>
          </a:p>
          <a:p>
            <a:r>
              <a:rPr lang="en-US" dirty="0"/>
              <a:t>Talk about what objects are</a:t>
            </a:r>
          </a:p>
          <a:p>
            <a:r>
              <a:rPr lang="en-US" dirty="0"/>
              <a:t>Talk about the things that make objects special: properties, methods and events</a:t>
            </a:r>
          </a:p>
          <a:p>
            <a:r>
              <a:rPr lang="en-US" dirty="0"/>
              <a:t>Introduce you to the only events you will ever need (in this course, anyway)</a:t>
            </a:r>
          </a:p>
          <a:p>
            <a:r>
              <a:rPr lang="en-US" dirty="0"/>
              <a:t>Equip you with the ability to make your own functions</a:t>
            </a:r>
          </a:p>
          <a:p>
            <a:r>
              <a:rPr lang="en-US" dirty="0"/>
              <a:t>Discuss why you might want to do that</a:t>
            </a:r>
          </a:p>
        </p:txBody>
      </p:sp>
      <p:sp>
        <p:nvSpPr>
          <p:cNvPr id="7" name="Slide Number Placeholder 6">
            <a:extLst>
              <a:ext uri="{FF2B5EF4-FFF2-40B4-BE49-F238E27FC236}">
                <a16:creationId xmlns:a16="http://schemas.microsoft.com/office/drawing/2014/main" id="{4A1DF31C-1EF1-0B4E-A451-DD543CFECA5A}"/>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5</a:t>
            </a:fld>
            <a:r>
              <a:rPr lang="en-US" altLang="en-US">
                <a:solidFill>
                  <a:srgbClr val="000000"/>
                </a:solidFill>
              </a:rPr>
              <a:t> </a:t>
            </a:r>
            <a:endParaRPr lang="en-US" altLang="en-US" dirty="0">
              <a:solidFill>
                <a:srgbClr val="FFFFFF"/>
              </a:solidFill>
            </a:endParaRPr>
          </a:p>
        </p:txBody>
      </p:sp>
    </p:spTree>
    <p:extLst>
      <p:ext uri="{BB962C8B-B14F-4D97-AF65-F5344CB8AC3E}">
        <p14:creationId xmlns:p14="http://schemas.microsoft.com/office/powerpoint/2010/main" val="281097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CDE2-39EA-40FC-A107-DE33C9320F9F}"/>
              </a:ext>
            </a:extLst>
          </p:cNvPr>
          <p:cNvSpPr>
            <a:spLocks noGrp="1"/>
          </p:cNvSpPr>
          <p:nvPr>
            <p:ph type="title"/>
          </p:nvPr>
        </p:nvSpPr>
        <p:spPr>
          <a:xfrm>
            <a:off x="0" y="0"/>
            <a:ext cx="9144000" cy="838200"/>
          </a:xfrm>
        </p:spPr>
        <p:txBody>
          <a:bodyPr/>
          <a:lstStyle/>
          <a:p>
            <a:r>
              <a:rPr lang="en-US" dirty="0"/>
              <a:t>What’s a function?</a:t>
            </a:r>
          </a:p>
        </p:txBody>
      </p:sp>
      <p:sp>
        <p:nvSpPr>
          <p:cNvPr id="3" name="Slide Number Placeholder 2">
            <a:extLst>
              <a:ext uri="{FF2B5EF4-FFF2-40B4-BE49-F238E27FC236}">
                <a16:creationId xmlns:a16="http://schemas.microsoft.com/office/drawing/2014/main" id="{AFB0F815-20CF-44EA-B3D1-36DDA9DEF24D}"/>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6</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486739DC-1356-4D5C-8951-99F69F80BDF6}"/>
              </a:ext>
            </a:extLst>
          </p:cNvPr>
          <p:cNvSpPr txBox="1"/>
          <p:nvPr/>
        </p:nvSpPr>
        <p:spPr>
          <a:xfrm>
            <a:off x="381000" y="1066800"/>
            <a:ext cx="3886200" cy="4893647"/>
          </a:xfrm>
          <a:prstGeom prst="rect">
            <a:avLst/>
          </a:prstGeom>
          <a:noFill/>
        </p:spPr>
        <p:txBody>
          <a:bodyPr wrap="square" rtlCol="0">
            <a:spAutoFit/>
          </a:bodyPr>
          <a:lstStyle/>
          <a:p>
            <a:r>
              <a:rPr lang="en-US" dirty="0"/>
              <a:t>In mathematics, a function is one or more rules that are applied to an input in order to generate an output.</a:t>
            </a:r>
          </a:p>
          <a:p>
            <a:endParaRPr lang="en-US" dirty="0"/>
          </a:p>
          <a:p>
            <a:r>
              <a:rPr lang="en-US" dirty="0"/>
              <a:t>The input is the number or value put into the function.</a:t>
            </a:r>
          </a:p>
          <a:p>
            <a:endParaRPr lang="en-US" dirty="0"/>
          </a:p>
          <a:p>
            <a:r>
              <a:rPr lang="en-US" dirty="0"/>
              <a:t>The output is the number or value that the function generates.</a:t>
            </a:r>
          </a:p>
          <a:p>
            <a:endParaRPr lang="en-US" dirty="0"/>
          </a:p>
          <a:p>
            <a:endParaRPr lang="en-US" dirty="0"/>
          </a:p>
        </p:txBody>
      </p:sp>
      <p:pic>
        <p:nvPicPr>
          <p:cNvPr id="7170" name="Picture 2" descr="Image result for y = f(x)">
            <a:extLst>
              <a:ext uri="{FF2B5EF4-FFF2-40B4-BE49-F238E27FC236}">
                <a16:creationId xmlns:a16="http://schemas.microsoft.com/office/drawing/2014/main" id="{39989854-3CC1-408E-A794-416CDE8D9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672" y="8382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CF9AA4F-EFB9-4BB6-BEC3-7A1650D70D06}"/>
              </a:ext>
            </a:extLst>
          </p:cNvPr>
          <p:cNvPicPr>
            <a:picLocks noChangeAspect="1"/>
          </p:cNvPicPr>
          <p:nvPr/>
        </p:nvPicPr>
        <p:blipFill>
          <a:blip r:embed="rId3"/>
          <a:stretch>
            <a:fillRect/>
          </a:stretch>
        </p:blipFill>
        <p:spPr>
          <a:xfrm>
            <a:off x="5133048" y="3405809"/>
            <a:ext cx="2486952" cy="2381356"/>
          </a:xfrm>
          <a:prstGeom prst="rect">
            <a:avLst/>
          </a:prstGeom>
        </p:spPr>
      </p:pic>
    </p:spTree>
    <p:extLst>
      <p:ext uri="{BB962C8B-B14F-4D97-AF65-F5344CB8AC3E}">
        <p14:creationId xmlns:p14="http://schemas.microsoft.com/office/powerpoint/2010/main" val="307313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FDD8-608B-469F-BBDF-1687C3474867}"/>
              </a:ext>
            </a:extLst>
          </p:cNvPr>
          <p:cNvSpPr>
            <a:spLocks noGrp="1"/>
          </p:cNvSpPr>
          <p:nvPr>
            <p:ph type="title"/>
          </p:nvPr>
        </p:nvSpPr>
        <p:spPr/>
        <p:txBody>
          <a:bodyPr/>
          <a:lstStyle/>
          <a:p>
            <a:r>
              <a:rPr lang="en-US" dirty="0"/>
              <a:t>What is a function? </a:t>
            </a:r>
            <a:r>
              <a:rPr lang="en-US" sz="1400" dirty="0"/>
              <a:t>(2)</a:t>
            </a:r>
            <a:endParaRPr lang="en-US" dirty="0"/>
          </a:p>
        </p:txBody>
      </p:sp>
      <p:sp>
        <p:nvSpPr>
          <p:cNvPr id="3" name="Slide Number Placeholder 2">
            <a:extLst>
              <a:ext uri="{FF2B5EF4-FFF2-40B4-BE49-F238E27FC236}">
                <a16:creationId xmlns:a16="http://schemas.microsoft.com/office/drawing/2014/main" id="{F6591635-1E4F-45B6-B62D-A26FFA382161}"/>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7</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48D478B4-B0C6-429A-9CC8-43D769CFCE53}"/>
              </a:ext>
            </a:extLst>
          </p:cNvPr>
          <p:cNvSpPr txBox="1"/>
          <p:nvPr/>
        </p:nvSpPr>
        <p:spPr>
          <a:xfrm>
            <a:off x="503583" y="821635"/>
            <a:ext cx="8001000" cy="2308324"/>
          </a:xfrm>
          <a:prstGeom prst="rect">
            <a:avLst/>
          </a:prstGeom>
          <a:noFill/>
        </p:spPr>
        <p:txBody>
          <a:bodyPr wrap="square" rtlCol="0">
            <a:spAutoFit/>
          </a:bodyPr>
          <a:lstStyle/>
          <a:p>
            <a:r>
              <a:rPr lang="en-US" dirty="0"/>
              <a:t>In programming, a function is a collection of statements grouped together in such a way that they can receive zero, one, or more pieces of input.   One or more programming statements are then used by the function to generate some output.</a:t>
            </a:r>
          </a:p>
          <a:p>
            <a:endParaRPr lang="en-US" dirty="0"/>
          </a:p>
          <a:p>
            <a:r>
              <a:rPr lang="en-US" dirty="0"/>
              <a:t>Here are some examples of functions:</a:t>
            </a:r>
          </a:p>
        </p:txBody>
      </p:sp>
      <p:sp>
        <p:nvSpPr>
          <p:cNvPr id="5" name="Rectangle 4">
            <a:extLst>
              <a:ext uri="{FF2B5EF4-FFF2-40B4-BE49-F238E27FC236}">
                <a16:creationId xmlns:a16="http://schemas.microsoft.com/office/drawing/2014/main" id="{5A12C3A8-69EC-41F7-A5BE-547F6CC07C3A}"/>
              </a:ext>
            </a:extLst>
          </p:cNvPr>
          <p:cNvSpPr/>
          <p:nvPr/>
        </p:nvSpPr>
        <p:spPr>
          <a:xfrm>
            <a:off x="503583" y="3276600"/>
            <a:ext cx="8382000" cy="1754326"/>
          </a:xfrm>
          <a:prstGeom prst="rect">
            <a:avLst/>
          </a:prstGeom>
        </p:spPr>
        <p:txBody>
          <a:bodyPr wrap="square">
            <a:spAutoFit/>
          </a:bodyPr>
          <a:lstStyle/>
          <a:p>
            <a:r>
              <a:rPr lang="en-US" sz="1800" dirty="0">
                <a:solidFill>
                  <a:srgbClr val="0000FF"/>
                </a:solidFill>
                <a:latin typeface="Consolas" panose="020B0609020204030204" pitchFamily="49" charset="0"/>
              </a:rPr>
              <a:t>var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feet_to_inches</a:t>
            </a:r>
            <a:r>
              <a:rPr lang="en-US" sz="1800" dirty="0">
                <a:solidFill>
                  <a:srgbClr val="000000"/>
                </a:solidFill>
                <a:latin typeface="Consolas" panose="020B0609020204030204" pitchFamily="49" charset="0"/>
              </a:rPr>
              <a:t> = </a:t>
            </a:r>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HowManyFeet</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a:t>
            </a:r>
            <a:r>
              <a:rPr lang="en-US" sz="1800" dirty="0">
                <a:solidFill>
                  <a:srgbClr val="000000"/>
                </a:solidFill>
                <a:latin typeface="Consolas" panose="020B0609020204030204" pitchFamily="49" charset="0"/>
              </a:rPr>
              <a:t> x = </a:t>
            </a:r>
            <a:r>
              <a:rPr lang="en-US" sz="1800" dirty="0" err="1">
                <a:solidFill>
                  <a:srgbClr val="000000"/>
                </a:solidFill>
                <a:latin typeface="Consolas" panose="020B0609020204030204" pitchFamily="49" charset="0"/>
              </a:rPr>
              <a:t>HowManyFeet</a:t>
            </a:r>
            <a:r>
              <a:rPr lang="en-US" sz="1800" dirty="0">
                <a:solidFill>
                  <a:srgbClr val="000000"/>
                </a:solidFill>
                <a:latin typeface="Consolas" panose="020B0609020204030204" pitchFamily="49" charset="0"/>
              </a:rPr>
              <a:t> * </a:t>
            </a:r>
            <a:r>
              <a:rPr lang="en-US" sz="1800" dirty="0">
                <a:solidFill>
                  <a:srgbClr val="09885A"/>
                </a:solidFill>
                <a:latin typeface="Consolas" panose="020B0609020204030204" pitchFamily="49" charset="0"/>
              </a:rPr>
              <a:t>12</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return</a:t>
            </a:r>
            <a:r>
              <a:rPr lang="en-US" sz="1800" dirty="0">
                <a:solidFill>
                  <a:srgbClr val="000000"/>
                </a:solidFill>
                <a:latin typeface="Consolas" panose="020B0609020204030204" pitchFamily="49" charset="0"/>
              </a:rPr>
              <a:t> x;</a:t>
            </a:r>
          </a:p>
          <a:p>
            <a:r>
              <a:rPr lang="en-US" sz="1800" dirty="0">
                <a:solidFill>
                  <a:srgbClr val="000000"/>
                </a:solidFill>
                <a:latin typeface="Consolas" panose="020B0609020204030204" pitchFamily="49" charset="0"/>
              </a:rPr>
              <a:t>}</a:t>
            </a:r>
          </a:p>
          <a:p>
            <a:br>
              <a:rPr lang="en-US" sz="1800" dirty="0">
                <a:solidFill>
                  <a:srgbClr val="000000"/>
                </a:solidFill>
                <a:latin typeface="Consolas" panose="020B0609020204030204" pitchFamily="49" charset="0"/>
              </a:rPr>
            </a:br>
            <a:endParaRPr lang="en-US" sz="1800" dirty="0">
              <a:solidFill>
                <a:srgbClr val="000000"/>
              </a:solidFill>
              <a:latin typeface="Consolas" panose="020B0609020204030204" pitchFamily="49" charset="0"/>
            </a:endParaRPr>
          </a:p>
        </p:txBody>
      </p:sp>
      <p:sp>
        <p:nvSpPr>
          <p:cNvPr id="6" name="Rectangle 5">
            <a:extLst>
              <a:ext uri="{FF2B5EF4-FFF2-40B4-BE49-F238E27FC236}">
                <a16:creationId xmlns:a16="http://schemas.microsoft.com/office/drawing/2014/main" id="{739591E5-0C23-4047-8F24-F59EA3819A45}"/>
              </a:ext>
            </a:extLst>
          </p:cNvPr>
          <p:cNvSpPr/>
          <p:nvPr/>
        </p:nvSpPr>
        <p:spPr>
          <a:xfrm>
            <a:off x="510209" y="4515847"/>
            <a:ext cx="8686800" cy="1200329"/>
          </a:xfrm>
          <a:prstGeom prst="rect">
            <a:avLst/>
          </a:prstGeom>
        </p:spPr>
        <p:txBody>
          <a:bodyPr wrap="square">
            <a:spAutoFit/>
          </a:bodyPr>
          <a:lstStyle/>
          <a:p>
            <a:r>
              <a:rPr lang="en-US" sz="1800" dirty="0">
                <a:solidFill>
                  <a:srgbClr val="0000FF"/>
                </a:solidFill>
                <a:latin typeface="Consolas" panose="020B0609020204030204" pitchFamily="49" charset="0"/>
              </a:rPr>
              <a:t>var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convertToCelcius</a:t>
            </a:r>
            <a:r>
              <a:rPr lang="en-US" sz="1800" dirty="0">
                <a:solidFill>
                  <a:srgbClr val="000000"/>
                </a:solidFill>
                <a:latin typeface="Consolas" panose="020B0609020204030204" pitchFamily="49" charset="0"/>
              </a:rPr>
              <a:t> = </a:t>
            </a:r>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degrees_fahrenheit</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the_answer</a:t>
            </a:r>
            <a:r>
              <a:rPr lang="en-US" sz="1800" dirty="0">
                <a:solidFill>
                  <a:srgbClr val="000000"/>
                </a:solidFill>
                <a:latin typeface="Consolas" panose="020B0609020204030204" pitchFamily="49" charset="0"/>
              </a:rPr>
              <a:t> = (</a:t>
            </a:r>
            <a:r>
              <a:rPr lang="en-US" sz="1800" dirty="0" err="1">
                <a:solidFill>
                  <a:srgbClr val="000000"/>
                </a:solidFill>
                <a:latin typeface="Consolas" panose="020B0609020204030204" pitchFamily="49" charset="0"/>
              </a:rPr>
              <a:t>degrees_fahrenheit</a:t>
            </a:r>
            <a:r>
              <a:rPr lang="en-US" sz="1800" dirty="0">
                <a:solidFill>
                  <a:srgbClr val="000000"/>
                </a:solidFill>
                <a:latin typeface="Consolas" panose="020B0609020204030204" pitchFamily="49" charset="0"/>
              </a:rPr>
              <a:t> - </a:t>
            </a:r>
            <a:r>
              <a:rPr lang="en-US" sz="1800" dirty="0">
                <a:solidFill>
                  <a:srgbClr val="09885A"/>
                </a:solidFill>
                <a:latin typeface="Consolas" panose="020B0609020204030204" pitchFamily="49" charset="0"/>
              </a:rPr>
              <a:t>32</a:t>
            </a:r>
            <a:r>
              <a:rPr lang="en-US" sz="1800" dirty="0">
                <a:solidFill>
                  <a:srgbClr val="000000"/>
                </a:solidFill>
                <a:latin typeface="Consolas" panose="020B0609020204030204" pitchFamily="49" charset="0"/>
              </a:rPr>
              <a:t>) * ( </a:t>
            </a:r>
            <a:r>
              <a:rPr lang="en-US" sz="1800" dirty="0">
                <a:solidFill>
                  <a:srgbClr val="09885A"/>
                </a:solidFill>
                <a:latin typeface="Consolas" panose="020B0609020204030204" pitchFamily="49" charset="0"/>
              </a:rPr>
              <a:t>5 </a:t>
            </a:r>
            <a:r>
              <a:rPr lang="en-US" sz="1800" dirty="0">
                <a:solidFill>
                  <a:srgbClr val="000000"/>
                </a:solidFill>
                <a:latin typeface="Consolas" panose="020B0609020204030204" pitchFamily="49" charset="0"/>
              </a:rPr>
              <a:t>/ </a:t>
            </a:r>
            <a:r>
              <a:rPr lang="en-US" sz="1800" dirty="0">
                <a:solidFill>
                  <a:srgbClr val="09885A"/>
                </a:solidFill>
                <a:latin typeface="Consolas" panose="020B0609020204030204" pitchFamily="49" charset="0"/>
              </a:rPr>
              <a:t>9</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return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the_answer</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185312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FDD8-608B-469F-BBDF-1687C3474867}"/>
              </a:ext>
            </a:extLst>
          </p:cNvPr>
          <p:cNvSpPr>
            <a:spLocks noGrp="1"/>
          </p:cNvSpPr>
          <p:nvPr>
            <p:ph type="title"/>
          </p:nvPr>
        </p:nvSpPr>
        <p:spPr/>
        <p:txBody>
          <a:bodyPr/>
          <a:lstStyle/>
          <a:p>
            <a:r>
              <a:rPr lang="en-US" dirty="0"/>
              <a:t>What is a function? </a:t>
            </a:r>
            <a:r>
              <a:rPr lang="en-US" sz="1400" dirty="0"/>
              <a:t>(3)</a:t>
            </a:r>
            <a:endParaRPr lang="en-US" dirty="0"/>
          </a:p>
        </p:txBody>
      </p:sp>
      <p:sp>
        <p:nvSpPr>
          <p:cNvPr id="3" name="Slide Number Placeholder 2">
            <a:extLst>
              <a:ext uri="{FF2B5EF4-FFF2-40B4-BE49-F238E27FC236}">
                <a16:creationId xmlns:a16="http://schemas.microsoft.com/office/drawing/2014/main" id="{F6591635-1E4F-45B6-B62D-A26FFA382161}"/>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8</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48D478B4-B0C6-429A-9CC8-43D769CFCE53}"/>
              </a:ext>
            </a:extLst>
          </p:cNvPr>
          <p:cNvSpPr txBox="1"/>
          <p:nvPr/>
        </p:nvSpPr>
        <p:spPr>
          <a:xfrm>
            <a:off x="186775" y="861391"/>
            <a:ext cx="8698807" cy="2308324"/>
          </a:xfrm>
          <a:prstGeom prst="rect">
            <a:avLst/>
          </a:prstGeom>
          <a:noFill/>
        </p:spPr>
        <p:txBody>
          <a:bodyPr wrap="square" rtlCol="0">
            <a:spAutoFit/>
          </a:bodyPr>
          <a:lstStyle/>
          <a:p>
            <a:r>
              <a:rPr lang="en-US" dirty="0"/>
              <a:t>The last two examples illustrated functions which returned a value.  In JavaScript, sometimes we don’t worry about what value the function returns. Occasionally, we just want to group a bunch of commands together because it is it convenient to do so. In those cases we leave the return value undefined.  For example:</a:t>
            </a:r>
          </a:p>
          <a:p>
            <a:endParaRPr lang="en-US" dirty="0"/>
          </a:p>
        </p:txBody>
      </p:sp>
      <p:sp>
        <p:nvSpPr>
          <p:cNvPr id="5" name="Rectangle 4">
            <a:extLst>
              <a:ext uri="{FF2B5EF4-FFF2-40B4-BE49-F238E27FC236}">
                <a16:creationId xmlns:a16="http://schemas.microsoft.com/office/drawing/2014/main" id="{5A12C3A8-69EC-41F7-A5BE-547F6CC07C3A}"/>
              </a:ext>
            </a:extLst>
          </p:cNvPr>
          <p:cNvSpPr/>
          <p:nvPr/>
        </p:nvSpPr>
        <p:spPr>
          <a:xfrm>
            <a:off x="503583" y="2819400"/>
            <a:ext cx="8382000" cy="3139321"/>
          </a:xfrm>
          <a:prstGeom prst="rect">
            <a:avLst/>
          </a:prstGeom>
        </p:spPr>
        <p:txBody>
          <a:bodyPr wrap="square">
            <a:spAutoFit/>
          </a:bodyPr>
          <a:lstStyle/>
          <a:p>
            <a:r>
              <a:rPr lang="en-US" sz="1800" dirty="0">
                <a:solidFill>
                  <a:srgbClr val="0000FF"/>
                </a:solidFill>
                <a:latin typeface="Consolas" panose="020B0609020204030204" pitchFamily="49" charset="0"/>
              </a:rPr>
              <a:t>var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bottles_of_beer_song</a:t>
            </a:r>
            <a:r>
              <a:rPr lang="en-US" sz="1800" dirty="0">
                <a:solidFill>
                  <a:srgbClr val="000000"/>
                </a:solidFill>
                <a:latin typeface="Consolas" panose="020B0609020204030204" pitchFamily="49" charset="0"/>
              </a:rPr>
              <a:t> = </a:t>
            </a:r>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(iterations){</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iterations; </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&gt; </a:t>
            </a:r>
            <a:r>
              <a:rPr lang="en-US" sz="1800" dirty="0">
                <a:solidFill>
                  <a:srgbClr val="09885A"/>
                </a:solidFill>
                <a:latin typeface="Consolas" panose="020B0609020204030204" pitchFamily="49" charset="0"/>
              </a:rPr>
              <a:t>0</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console.log(</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a:t>
            </a:r>
            <a:r>
              <a:rPr lang="en-US" sz="1800" dirty="0">
                <a:solidFill>
                  <a:srgbClr val="A31515"/>
                </a:solidFill>
                <a:latin typeface="Consolas" panose="020B0609020204030204" pitchFamily="49" charset="0"/>
              </a:rPr>
              <a:t>' bottles of beer on the wall, '</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console.log(</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a:t>
            </a:r>
            <a:r>
              <a:rPr lang="en-US" sz="1800" dirty="0">
                <a:solidFill>
                  <a:srgbClr val="A31515"/>
                </a:solidFill>
                <a:latin typeface="Consolas" panose="020B0609020204030204" pitchFamily="49" charset="0"/>
              </a:rPr>
              <a:t>' bottles of beer!'</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console.log(</a:t>
            </a:r>
            <a:r>
              <a:rPr lang="en-US" sz="1800" dirty="0">
                <a:solidFill>
                  <a:srgbClr val="A31515"/>
                </a:solidFill>
                <a:latin typeface="Consolas" panose="020B0609020204030204" pitchFamily="49" charset="0"/>
              </a:rPr>
              <a:t>'Take one down, pass it around, '</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console.log((</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a:t>
            </a:r>
            <a:r>
              <a:rPr lang="en-US" sz="1800" dirty="0">
                <a:solidFill>
                  <a:srgbClr val="09885A"/>
                </a:solidFill>
                <a:latin typeface="Consolas" panose="020B0609020204030204" pitchFamily="49" charset="0"/>
              </a:rPr>
              <a:t>1</a:t>
            </a:r>
            <a:r>
              <a:rPr lang="en-US" sz="1800" dirty="0">
                <a:solidFill>
                  <a:srgbClr val="000000"/>
                </a:solidFill>
                <a:latin typeface="Consolas" panose="020B0609020204030204" pitchFamily="49" charset="0"/>
              </a:rPr>
              <a:t>) + </a:t>
            </a:r>
            <a:r>
              <a:rPr lang="en-US" sz="1800" dirty="0">
                <a:solidFill>
                  <a:srgbClr val="A31515"/>
                </a:solidFill>
                <a:latin typeface="Consolas" panose="020B0609020204030204" pitchFamily="49" charset="0"/>
              </a:rPr>
              <a:t>' bottles of beer on the wall!'</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console.log(</a:t>
            </a:r>
            <a:r>
              <a:rPr lang="en-US" sz="1800" dirty="0">
                <a:solidFill>
                  <a:srgbClr val="A31515"/>
                </a:solidFill>
                <a:latin typeface="Consolas" panose="020B0609020204030204" pitchFamily="49" charset="0"/>
              </a:rPr>
              <a:t>' '</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//print a blank line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a:t>
            </a:r>
          </a:p>
          <a:p>
            <a:br>
              <a:rPr lang="en-US" sz="1800" dirty="0">
                <a:solidFill>
                  <a:srgbClr val="000000"/>
                </a:solidFill>
                <a:latin typeface="Consolas" panose="020B0609020204030204" pitchFamily="49" charset="0"/>
              </a:rPr>
            </a:br>
            <a:endParaRPr lang="en-US" sz="1800" dirty="0">
              <a:solidFill>
                <a:srgbClr val="000000"/>
              </a:solidFill>
              <a:latin typeface="Consolas" panose="020B0609020204030204" pitchFamily="49" charset="0"/>
            </a:endParaRPr>
          </a:p>
        </p:txBody>
      </p:sp>
      <p:pic>
        <p:nvPicPr>
          <p:cNvPr id="7" name="Picture 2" descr="http://www.clker.com/cliparts/z/p/0/z/k/I/stop-sign-hi.png">
            <a:extLst>
              <a:ext uri="{FF2B5EF4-FFF2-40B4-BE49-F238E27FC236}">
                <a16:creationId xmlns:a16="http://schemas.microsoft.com/office/drawing/2014/main" id="{5C1D0200-D24D-4E0E-A862-6B079BC273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776" y="5110796"/>
            <a:ext cx="845648" cy="84849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4EDE9D0E-6F6E-4B37-975A-C747AA9D3545}"/>
              </a:ext>
            </a:extLst>
          </p:cNvPr>
          <p:cNvSpPr txBox="1"/>
          <p:nvPr/>
        </p:nvSpPr>
        <p:spPr>
          <a:xfrm>
            <a:off x="503583" y="5101271"/>
            <a:ext cx="7536352" cy="707886"/>
          </a:xfrm>
          <a:prstGeom prst="rect">
            <a:avLst/>
          </a:prstGeom>
          <a:noFill/>
        </p:spPr>
        <p:txBody>
          <a:bodyPr wrap="square" rtlCol="0">
            <a:spAutoFit/>
          </a:bodyPr>
          <a:lstStyle/>
          <a:p>
            <a:pPr algn="r"/>
            <a:r>
              <a:rPr lang="en-US" sz="2000" dirty="0"/>
              <a:t>See fun01.html and fun02.html in funtimes.zip</a:t>
            </a:r>
          </a:p>
          <a:p>
            <a:pPr algn="r"/>
            <a:r>
              <a:rPr lang="en-US" sz="2000" dirty="0"/>
              <a:t>Don’t forget to set and use breakpoints in the Chrome Developer Tools!</a:t>
            </a:r>
          </a:p>
        </p:txBody>
      </p:sp>
    </p:spTree>
    <p:extLst>
      <p:ext uri="{BB962C8B-B14F-4D97-AF65-F5344CB8AC3E}">
        <p14:creationId xmlns:p14="http://schemas.microsoft.com/office/powerpoint/2010/main" val="304142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5AE4-D2FC-43BA-8A8F-FB928DE09E5D}"/>
              </a:ext>
            </a:extLst>
          </p:cNvPr>
          <p:cNvSpPr>
            <a:spLocks noGrp="1"/>
          </p:cNvSpPr>
          <p:nvPr>
            <p:ph type="title"/>
          </p:nvPr>
        </p:nvSpPr>
        <p:spPr/>
        <p:txBody>
          <a:bodyPr/>
          <a:lstStyle/>
          <a:p>
            <a:r>
              <a:rPr lang="en-US" dirty="0"/>
              <a:t>Objects</a:t>
            </a:r>
          </a:p>
        </p:txBody>
      </p:sp>
      <p:sp>
        <p:nvSpPr>
          <p:cNvPr id="3" name="Slide Number Placeholder 2">
            <a:extLst>
              <a:ext uri="{FF2B5EF4-FFF2-40B4-BE49-F238E27FC236}">
                <a16:creationId xmlns:a16="http://schemas.microsoft.com/office/drawing/2014/main" id="{00864BD2-C142-4436-BCD1-1694377CC1A0}"/>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9</a:t>
            </a:fld>
            <a:r>
              <a:rPr lang="en-US" altLang="en-US">
                <a:solidFill>
                  <a:srgbClr val="000000"/>
                </a:solidFill>
              </a:rPr>
              <a:t> </a:t>
            </a:r>
            <a:endParaRPr lang="en-US" altLang="en-US" dirty="0">
              <a:solidFill>
                <a:srgbClr val="FFFFFF"/>
              </a:solidFill>
            </a:endParaRPr>
          </a:p>
        </p:txBody>
      </p:sp>
      <p:pic>
        <p:nvPicPr>
          <p:cNvPr id="4" name="Picture 3">
            <a:extLst>
              <a:ext uri="{FF2B5EF4-FFF2-40B4-BE49-F238E27FC236}">
                <a16:creationId xmlns:a16="http://schemas.microsoft.com/office/drawing/2014/main" id="{60DDFAF7-A202-4B71-8E01-84E58D024014}"/>
              </a:ext>
            </a:extLst>
          </p:cNvPr>
          <p:cNvPicPr>
            <a:picLocks noChangeAspect="1"/>
          </p:cNvPicPr>
          <p:nvPr/>
        </p:nvPicPr>
        <p:blipFill>
          <a:blip r:embed="rId2"/>
          <a:stretch>
            <a:fillRect/>
          </a:stretch>
        </p:blipFill>
        <p:spPr>
          <a:xfrm>
            <a:off x="762000" y="1129268"/>
            <a:ext cx="3943641" cy="1690132"/>
          </a:xfrm>
          <a:prstGeom prst="rect">
            <a:avLst/>
          </a:prstGeom>
        </p:spPr>
      </p:pic>
      <p:pic>
        <p:nvPicPr>
          <p:cNvPr id="6" name="Picture 5">
            <a:extLst>
              <a:ext uri="{FF2B5EF4-FFF2-40B4-BE49-F238E27FC236}">
                <a16:creationId xmlns:a16="http://schemas.microsoft.com/office/drawing/2014/main" id="{2CD2736D-626E-4ECE-ABBC-2E23C2625B9B}"/>
              </a:ext>
            </a:extLst>
          </p:cNvPr>
          <p:cNvPicPr>
            <a:picLocks noChangeAspect="1"/>
          </p:cNvPicPr>
          <p:nvPr/>
        </p:nvPicPr>
        <p:blipFill>
          <a:blip r:embed="rId3"/>
          <a:stretch>
            <a:fillRect/>
          </a:stretch>
        </p:blipFill>
        <p:spPr>
          <a:xfrm>
            <a:off x="1143000" y="3775279"/>
            <a:ext cx="2457450" cy="1933575"/>
          </a:xfrm>
          <a:prstGeom prst="rect">
            <a:avLst/>
          </a:prstGeom>
        </p:spPr>
      </p:pic>
      <p:pic>
        <p:nvPicPr>
          <p:cNvPr id="7" name="Picture 6">
            <a:extLst>
              <a:ext uri="{FF2B5EF4-FFF2-40B4-BE49-F238E27FC236}">
                <a16:creationId xmlns:a16="http://schemas.microsoft.com/office/drawing/2014/main" id="{7A378DBF-D1AC-44FC-AAE4-3874905A87A8}"/>
              </a:ext>
            </a:extLst>
          </p:cNvPr>
          <p:cNvPicPr>
            <a:picLocks noChangeAspect="1"/>
          </p:cNvPicPr>
          <p:nvPr/>
        </p:nvPicPr>
        <p:blipFill>
          <a:blip r:embed="rId4"/>
          <a:stretch>
            <a:fillRect/>
          </a:stretch>
        </p:blipFill>
        <p:spPr>
          <a:xfrm>
            <a:off x="5671376" y="1308337"/>
            <a:ext cx="2717250" cy="2120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Image result for confused robot">
            <a:extLst>
              <a:ext uri="{FF2B5EF4-FFF2-40B4-BE49-F238E27FC236}">
                <a16:creationId xmlns:a16="http://schemas.microsoft.com/office/drawing/2014/main" id="{F3AE546B-AEB0-4900-95A2-85AACEBFB2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864348"/>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36985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10979</TotalTime>
  <Words>1306</Words>
  <Application>Microsoft Office PowerPoint</Application>
  <PresentationFormat>On-screen Show (4:3)</PresentationFormat>
  <Paragraphs>162</Paragraphs>
  <Slides>19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Consolas</vt:lpstr>
      <vt:lpstr>Times New Roman</vt:lpstr>
      <vt:lpstr>Default Design</vt:lpstr>
      <vt:lpstr>Document</vt:lpstr>
      <vt:lpstr> JavaScript objects,  functions, and events </vt:lpstr>
      <vt:lpstr>Advisory!</vt:lpstr>
      <vt:lpstr>Before we begin …</vt:lpstr>
      <vt:lpstr>The $ function, explained</vt:lpstr>
      <vt:lpstr>Agenda</vt:lpstr>
      <vt:lpstr>What’s a function?</vt:lpstr>
      <vt:lpstr>What is a function? (2)</vt:lpstr>
      <vt:lpstr>What is a function? (3)</vt:lpstr>
      <vt:lpstr>Objects</vt:lpstr>
      <vt:lpstr>What’s an object?</vt:lpstr>
      <vt:lpstr>An hypothetical example – a car</vt:lpstr>
      <vt:lpstr>Objects are everywhere: Strings</vt:lpstr>
      <vt:lpstr>Objects are everywhere: Numbers</vt:lpstr>
      <vt:lpstr>The only events you need… </vt:lpstr>
      <vt:lpstr>But wait, there’s more…</vt:lpstr>
      <vt:lpstr>The “document ready” event.</vt:lpstr>
      <vt:lpstr>Putting it all together</vt:lpstr>
      <vt:lpstr>Why would you want to do all that?</vt:lpstr>
      <vt:lpstr>Next time…</vt:lpstr>
    </vt:vector>
  </TitlesOfParts>
  <Company>Mike Murach &amp;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dc:creator>
  <cp:lastModifiedBy>Taha Havakhor</cp:lastModifiedBy>
  <cp:revision>265</cp:revision>
  <dcterms:created xsi:type="dcterms:W3CDTF">2010-11-30T18:46:51Z</dcterms:created>
  <dcterms:modified xsi:type="dcterms:W3CDTF">2019-10-01T19:09:36Z</dcterms:modified>
</cp:coreProperties>
</file>