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79" r:id="rId2"/>
    <p:sldId id="281" r:id="rId3"/>
    <p:sldId id="325" r:id="rId4"/>
    <p:sldId id="321" r:id="rId5"/>
    <p:sldId id="322" r:id="rId6"/>
    <p:sldId id="323" r:id="rId7"/>
    <p:sldId id="324" r:id="rId8"/>
    <p:sldId id="326"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S-JShafer-Macbook Pro" initials="" lastIdx="2" clrIdx="0"/>
  <p:cmAuthor id="1" name="Jeremy Shafer" initials="JS"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C3EC99"/>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46" autoAdjust="0"/>
    <p:restoredTop sz="50000" autoAdjust="0"/>
  </p:normalViewPr>
  <p:slideViewPr>
    <p:cSldViewPr>
      <p:cViewPr varScale="1">
        <p:scale>
          <a:sx n="74" d="100"/>
          <a:sy n="74" d="100"/>
        </p:scale>
        <p:origin x="876"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737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737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6D3DBCD-AD70-4F9B-91D4-5F6EABB37C80}" type="slidenum">
              <a:rPr lang="en-US" altLang="en-US"/>
              <a:pPr>
                <a:defRPr/>
              </a:pPr>
              <a:t>‹#›</a:t>
            </a:fld>
            <a:endParaRPr lang="en-US" altLang="en-US"/>
          </a:p>
        </p:txBody>
      </p:sp>
    </p:spTree>
    <p:extLst>
      <p:ext uri="{BB962C8B-B14F-4D97-AF65-F5344CB8AC3E}">
        <p14:creationId xmlns:p14="http://schemas.microsoft.com/office/powerpoint/2010/main" val="25281669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17DDCD1E-9BA8-4657-90E7-3BE4705B08E6}"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247235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0798B7AF-5993-4FED-9C45-99B4E739A54C}"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003022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62ABE5C9-21BF-4EA7-9464-3BB417CF7FBF}"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942657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Title 1"/>
          <p:cNvSpPr txBox="1">
            <a:spLocks/>
          </p:cNvSpPr>
          <p:nvPr userDrawn="1"/>
        </p:nvSpPr>
        <p:spPr bwMode="auto">
          <a:xfrm>
            <a:off x="0" y="6096000"/>
            <a:ext cx="9144000" cy="762000"/>
          </a:xfrm>
          <a:prstGeom prst="rect">
            <a:avLst/>
          </a:prstGeom>
          <a:solidFill>
            <a:srgbClr val="9E1B3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38138" indent="0" algn="l"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endParaRPr lang="en-US" kern="0" dirty="0">
              <a:solidFill>
                <a:srgbClr val="FFFFFF"/>
              </a:solidFill>
            </a:endParaRPr>
          </a:p>
        </p:txBody>
      </p:sp>
      <p:sp>
        <p:nvSpPr>
          <p:cNvPr id="2" name="Title 1"/>
          <p:cNvSpPr>
            <a:spLocks noGrp="1"/>
          </p:cNvSpPr>
          <p:nvPr>
            <p:ph type="title"/>
          </p:nvPr>
        </p:nvSpPr>
        <p:spPr>
          <a:xfrm>
            <a:off x="0" y="0"/>
            <a:ext cx="9144000" cy="838200"/>
          </a:xfrm>
          <a:solidFill>
            <a:srgbClr val="9E1B34"/>
          </a:solidFill>
        </p:spPr>
        <p:txBody>
          <a:bodyPr/>
          <a:lstStyle>
            <a:lvl1pPr marL="338138" indent="0" algn="l">
              <a:defRPr sz="3200">
                <a:solidFill>
                  <a:schemeClr val="bg1"/>
                </a:solidFill>
              </a:defRPr>
            </a:lvl1pPr>
          </a:lstStyle>
          <a:p>
            <a:r>
              <a:rPr lang="en-US" dirty="0"/>
              <a:t>Click to edit Master title style</a:t>
            </a:r>
          </a:p>
        </p:txBody>
      </p:sp>
      <p:sp>
        <p:nvSpPr>
          <p:cNvPr id="5" name="Footer Placeholder 4"/>
          <p:cNvSpPr>
            <a:spLocks noGrp="1"/>
          </p:cNvSpPr>
          <p:nvPr>
            <p:ph type="ftr" sz="quarter" idx="10"/>
          </p:nvPr>
        </p:nvSpPr>
        <p:spPr>
          <a:xfrm>
            <a:off x="457200" y="6345869"/>
            <a:ext cx="5183188" cy="304800"/>
          </a:xfrm>
        </p:spPr>
        <p:txBody>
          <a:bodyPr/>
          <a:lstStyle>
            <a:lvl1pPr>
              <a:defRPr sz="1600" baseline="0">
                <a:solidFill>
                  <a:schemeClr val="bg1"/>
                </a:solidFill>
              </a:defRPr>
            </a:lvl1pPr>
          </a:lstStyle>
          <a:p>
            <a:pPr>
              <a:defRPr/>
            </a:pPr>
            <a:endParaRPr lang="en-US" altLang="en-US" dirty="0">
              <a:solidFill>
                <a:srgbClr val="FFFFFF"/>
              </a:solidFill>
            </a:endParaRPr>
          </a:p>
        </p:txBody>
      </p:sp>
      <p:sp>
        <p:nvSpPr>
          <p:cNvPr id="6" name="Slide Number Placeholder 5"/>
          <p:cNvSpPr>
            <a:spLocks noGrp="1"/>
          </p:cNvSpPr>
          <p:nvPr>
            <p:ph type="sldNum" sz="quarter" idx="11"/>
          </p:nvPr>
        </p:nvSpPr>
        <p:spPr>
          <a:xfrm>
            <a:off x="6553200" y="6330332"/>
            <a:ext cx="2133600" cy="304800"/>
          </a:xfrm>
        </p:spPr>
        <p:txBody>
          <a:bodyPr/>
          <a:lstStyle/>
          <a:p>
            <a:pPr>
              <a:defRPr/>
            </a:pPr>
            <a:r>
              <a:rPr lang="en-US" altLang="en-US" dirty="0">
                <a:solidFill>
                  <a:srgbClr val="000000"/>
                </a:solidFill>
              </a:rPr>
              <a:t> </a:t>
            </a:r>
            <a:r>
              <a:rPr lang="en-US" altLang="en-US" dirty="0">
                <a:solidFill>
                  <a:srgbClr val="FFFFFF"/>
                </a:solidFill>
              </a:rPr>
              <a:t>Slide </a:t>
            </a:r>
            <a:fld id="{C9241B87-E365-4365-BDC6-1241D33F009D}"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1306298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a:solidFill>
            <a:srgbClr val="9E1B34"/>
          </a:solidFill>
        </p:spPr>
        <p:txBody>
          <a:bodyPr/>
          <a:lstStyle>
            <a:lvl1pPr marL="338138" indent="0" algn="l">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60B5F925-20BE-417C-B0AE-5F0F53AB456D}" type="slidenum">
              <a:rPr lang="en-US" altLang="en-US"/>
              <a:pPr>
                <a:defRPr/>
              </a:pPr>
              <a:t>‹#›</a:t>
            </a:fld>
            <a:endParaRPr lang="en-US" altLang="en-US"/>
          </a:p>
        </p:txBody>
      </p:sp>
    </p:spTree>
    <p:extLst>
      <p:ext uri="{BB962C8B-B14F-4D97-AF65-F5344CB8AC3E}">
        <p14:creationId xmlns:p14="http://schemas.microsoft.com/office/powerpoint/2010/main" val="3378855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6F31EBFD-5C57-49A0-A9EA-4FB2BB10F443}"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960068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sldNum" sz="quarter" idx="10"/>
          </p:nvPr>
        </p:nvSpPr>
        <p:spPr>
          <a:ln/>
        </p:spPr>
        <p:txBody>
          <a:bodyPr/>
          <a:lstStyle>
            <a:lvl1pPr>
              <a:defRPr/>
            </a:lvl1pPr>
          </a:lstStyle>
          <a:p>
            <a:pPr>
              <a:defRPr/>
            </a:pPr>
            <a:r>
              <a:rPr lang="en-US" altLang="en-US"/>
              <a:t> </a:t>
            </a:r>
            <a:fld id="{8CB704A6-3597-4FC7-89D1-1235FCB65D44}" type="slidenum">
              <a:rPr lang="en-US" altLang="en-US"/>
              <a:pPr>
                <a:defRPr/>
              </a:pPr>
              <a:t>‹#›</a:t>
            </a:fld>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837875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sldNum" sz="quarter" idx="10"/>
          </p:nvPr>
        </p:nvSpPr>
        <p:spPr>
          <a:ln/>
        </p:spPr>
        <p:txBody>
          <a:bodyPr/>
          <a:lstStyle>
            <a:lvl1pPr>
              <a:defRPr/>
            </a:lvl1pPr>
          </a:lstStyle>
          <a:p>
            <a:pPr>
              <a:defRPr/>
            </a:pPr>
            <a:r>
              <a:rPr lang="en-US" altLang="en-US"/>
              <a:t> </a:t>
            </a:r>
            <a:fld id="{E14EC6DA-90EC-4235-9E15-72B7E0B0A8AE}" type="slidenum">
              <a:rPr lang="en-US" altLang="en-US"/>
              <a:pPr>
                <a:defRPr/>
              </a:pPr>
              <a:t>‹#›</a:t>
            </a:fld>
            <a:endParaRPr lang="en-US" alt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416080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sldNum" sz="quarter" idx="10"/>
          </p:nvPr>
        </p:nvSpPr>
        <p:spPr>
          <a:ln/>
        </p:spPr>
        <p:txBody>
          <a:bodyPr/>
          <a:lstStyle>
            <a:lvl1pPr>
              <a:defRPr/>
            </a:lvl1pPr>
          </a:lstStyle>
          <a:p>
            <a:pPr>
              <a:defRPr/>
            </a:pPr>
            <a:r>
              <a:rPr lang="en-US" altLang="en-US"/>
              <a:t> </a:t>
            </a:r>
            <a:fld id="{97D24551-6C7F-4C5E-AAA5-F2DFB0F2401E}" type="slidenum">
              <a:rPr lang="en-US" altLang="en-US"/>
              <a:pPr>
                <a:defRPr/>
              </a:pPr>
              <a:t>‹#›</a:t>
            </a:fld>
            <a:endParaRPr lang="en-US" alt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869345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r>
              <a:rPr lang="en-US" altLang="en-US"/>
              <a:t> </a:t>
            </a:r>
            <a:fld id="{5952A8F6-D278-46A4-888C-29A69F38472A}" type="slidenum">
              <a:rPr lang="en-US" altLang="en-US"/>
              <a:pPr>
                <a:defRPr/>
              </a:pPr>
              <a:t>‹#›</a:t>
            </a:fld>
            <a:endParaRPr lang="en-US" alt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36568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r>
              <a:rPr lang="en-US" altLang="en-US"/>
              <a:t> </a:t>
            </a:r>
            <a:fld id="{23B8DE0A-AC39-460F-9801-7A3A2BE915B4}" type="slidenum">
              <a:rPr lang="en-US" altLang="en-US"/>
              <a:pPr>
                <a:defRPr/>
              </a:pPr>
              <a:t>‹#›</a:t>
            </a:fld>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096506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r>
              <a:rPr lang="en-US" altLang="en-US"/>
              <a:t> </a:t>
            </a:r>
            <a:fld id="{19FC9225-A315-4FBE-A5F1-826082DEF725}" type="slidenum">
              <a:rPr lang="en-US" altLang="en-US"/>
              <a:pPr>
                <a:defRPr/>
              </a:pPr>
              <a:t>‹#›</a:t>
            </a:fld>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709422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p:cNvSpPr>
            <a:spLocks noGrp="1" noChangeArrowheads="1"/>
          </p:cNvSpPr>
          <p:nvPr>
            <p:ph type="sldNum" sz="quarter" idx="4"/>
          </p:nvPr>
        </p:nvSpPr>
        <p:spPr bwMode="auto">
          <a:xfrm>
            <a:off x="65532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600" smtClean="0"/>
            </a:lvl1pPr>
          </a:lstStyle>
          <a:p>
            <a:pPr>
              <a:defRPr/>
            </a:pPr>
            <a:r>
              <a:rPr lang="en-US" altLang="en-US"/>
              <a:t> </a:t>
            </a:r>
            <a:fld id="{C9241B87-E365-4365-BDC6-1241D33F009D}" type="slidenum">
              <a:rPr lang="en-US" altLang="en-US"/>
              <a:pPr>
                <a:defRPr/>
              </a:pPr>
              <a:t>‹#›</a:t>
            </a:fld>
            <a:endParaRPr lang="en-US" altLang="en-US"/>
          </a:p>
        </p:txBody>
      </p:sp>
      <p:sp>
        <p:nvSpPr>
          <p:cNvPr id="1035" name="Rectangle 11"/>
          <p:cNvSpPr>
            <a:spLocks noGrp="1" noChangeArrowheads="1"/>
          </p:cNvSpPr>
          <p:nvPr>
            <p:ph type="ftr" sz="quarter" idx="3"/>
          </p:nvPr>
        </p:nvSpPr>
        <p:spPr bwMode="auto">
          <a:xfrm>
            <a:off x="457200" y="6172200"/>
            <a:ext cx="518318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600" smtClean="0"/>
            </a:lvl1pPr>
          </a:lstStyle>
          <a:p>
            <a:pPr>
              <a:defRPr/>
            </a:pPr>
            <a:endParaRPr lang="en-US" altLang="en-US" sz="20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hyperlink" Target="http://blog.venturepact.com/8-high-performance-apps-you-never-knew-were-hybrid/" TargetMode="External"/><Relationship Id="rId5" Type="http://schemas.openxmlformats.org/officeDocument/2006/relationships/image" Target="../media/image8.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9.png"/><Relationship Id="rId5" Type="http://schemas.microsoft.com/office/2007/relationships/hdphoto" Target="../media/hdphoto1.wdp"/><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525" y="1143000"/>
            <a:ext cx="9144000" cy="1749425"/>
          </a:xfrm>
          <a:solidFill>
            <a:srgbClr val="9E1B34"/>
          </a:solidFill>
        </p:spPr>
        <p:txBody>
          <a:bodyPr>
            <a:normAutofit/>
          </a:bodyPr>
          <a:lstStyle/>
          <a:p>
            <a:pPr>
              <a:defRPr/>
            </a:pPr>
            <a:br>
              <a:rPr lang="en-US" sz="3600" dirty="0">
                <a:latin typeface="Arial" charset="0"/>
                <a:cs typeface="+mj-cs"/>
              </a:rPr>
            </a:br>
            <a:r>
              <a:rPr lang="en-US" sz="3200" dirty="0">
                <a:solidFill>
                  <a:schemeClr val="bg1"/>
                </a:solidFill>
                <a:latin typeface="Arial" charset="0"/>
              </a:rPr>
              <a:t>Single Page Architecture (SPA)</a:t>
            </a:r>
            <a:br>
              <a:rPr lang="en-US" sz="3600" dirty="0">
                <a:latin typeface="Arial" charset="0"/>
                <a:cs typeface="+mj-cs"/>
              </a:rPr>
            </a:br>
            <a:endParaRPr lang="en-US" sz="3600" dirty="0">
              <a:latin typeface="Arial" charset="0"/>
              <a:cs typeface="+mj-cs"/>
            </a:endParaRPr>
          </a:p>
        </p:txBody>
      </p:sp>
      <p:sp>
        <p:nvSpPr>
          <p:cNvPr id="14338" name="TextBox 2"/>
          <p:cNvSpPr txBox="1">
            <a:spLocks noChangeArrowheads="1"/>
          </p:cNvSpPr>
          <p:nvPr/>
        </p:nvSpPr>
        <p:spPr bwMode="auto">
          <a:xfrm>
            <a:off x="685800" y="3124200"/>
            <a:ext cx="7848600" cy="17543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t>MIS 2402</a:t>
            </a:r>
          </a:p>
          <a:p>
            <a:pPr algn="ctr" eaLnBrk="1" hangingPunct="1"/>
            <a:r>
              <a:rPr lang="en-US" sz="1800" dirty="0"/>
              <a:t>Jeremy Shafer</a:t>
            </a:r>
          </a:p>
          <a:p>
            <a:pPr algn="ctr" eaLnBrk="1" hangingPunct="1"/>
            <a:r>
              <a:rPr lang="en-US" sz="1800" dirty="0"/>
              <a:t>Department of MIS</a:t>
            </a:r>
          </a:p>
          <a:p>
            <a:pPr algn="ctr" eaLnBrk="1" hangingPunct="1"/>
            <a:r>
              <a:rPr lang="en-US" sz="1800" dirty="0"/>
              <a:t>Fox School of Business</a:t>
            </a:r>
          </a:p>
          <a:p>
            <a:pPr algn="ctr" eaLnBrk="1" hangingPunct="1"/>
            <a:r>
              <a:rPr lang="en-US" sz="1800" dirty="0"/>
              <a:t>Temple University</a:t>
            </a:r>
          </a:p>
          <a:p>
            <a:pPr eaLnBrk="1" hangingPunct="1"/>
            <a:endParaRPr lang="en-US" sz="1800" dirty="0"/>
          </a:p>
        </p:txBody>
      </p:sp>
      <p:pic>
        <p:nvPicPr>
          <p:cNvPr id="1433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38" y="0"/>
            <a:ext cx="9164638" cy="1146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4433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t>Agenda</a:t>
            </a:r>
          </a:p>
        </p:txBody>
      </p:sp>
      <p:sp>
        <p:nvSpPr>
          <p:cNvPr id="5" name="Slide Number Placeholder 4"/>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2</a:t>
            </a:fld>
            <a:endParaRPr lang="en-US" altLang="en-US" dirty="0">
              <a:solidFill>
                <a:srgbClr val="FFFFFF"/>
              </a:solidFill>
            </a:endParaRPr>
          </a:p>
        </p:txBody>
      </p:sp>
      <p:sp>
        <p:nvSpPr>
          <p:cNvPr id="6" name="TextBox 5">
            <a:extLst>
              <a:ext uri="{FF2B5EF4-FFF2-40B4-BE49-F238E27FC236}">
                <a16:creationId xmlns:a16="http://schemas.microsoft.com/office/drawing/2014/main" id="{37551D01-4F17-4F45-9E83-1813F7B58F6F}"/>
              </a:ext>
            </a:extLst>
          </p:cNvPr>
          <p:cNvSpPr txBox="1"/>
          <p:nvPr/>
        </p:nvSpPr>
        <p:spPr>
          <a:xfrm>
            <a:off x="381000" y="1143000"/>
            <a:ext cx="8305800" cy="3816429"/>
          </a:xfrm>
          <a:prstGeom prst="rect">
            <a:avLst/>
          </a:prstGeom>
          <a:noFill/>
        </p:spPr>
        <p:txBody>
          <a:bodyPr wrap="square" rtlCol="0">
            <a:spAutoFit/>
          </a:bodyPr>
          <a:lstStyle/>
          <a:p>
            <a:pPr marL="342900" indent="-342900">
              <a:buFont typeface="+mj-lt"/>
              <a:buAutoNum type="arabicPeriod"/>
            </a:pPr>
            <a:r>
              <a:rPr lang="en-US" sz="3200" dirty="0"/>
              <a:t>Define what a Single Page Architecture is.</a:t>
            </a:r>
            <a:br>
              <a:rPr lang="en-US" sz="3200" dirty="0"/>
            </a:br>
            <a:endParaRPr lang="en-US" sz="3200" dirty="0"/>
          </a:p>
          <a:p>
            <a:pPr marL="342900" indent="-342900">
              <a:buFont typeface="+mj-lt"/>
              <a:buAutoNum type="arabicPeriod"/>
            </a:pPr>
            <a:r>
              <a:rPr lang="en-US" sz="3200" dirty="0"/>
              <a:t>Why SPA applications are rising in prominence.</a:t>
            </a:r>
            <a:br>
              <a:rPr lang="en-US" sz="3200" dirty="0"/>
            </a:br>
            <a:endParaRPr lang="en-US" sz="3200" dirty="0"/>
          </a:p>
          <a:p>
            <a:pPr marL="342900" indent="-342900">
              <a:buFont typeface="+mj-lt"/>
              <a:buAutoNum type="arabicPeriod"/>
            </a:pPr>
            <a:r>
              <a:rPr lang="en-US" sz="3200" dirty="0"/>
              <a:t>Introduce some jQuery commands we’ll use next time</a:t>
            </a:r>
          </a:p>
          <a:p>
            <a:endParaRPr lang="en-US" dirty="0"/>
          </a:p>
        </p:txBody>
      </p:sp>
    </p:spTree>
    <p:extLst>
      <p:ext uri="{BB962C8B-B14F-4D97-AF65-F5344CB8AC3E}">
        <p14:creationId xmlns:p14="http://schemas.microsoft.com/office/powerpoint/2010/main" val="3579814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BA8C03D-417D-47ED-969F-F06329DCAA9B}"/>
              </a:ext>
            </a:extLst>
          </p:cNvPr>
          <p:cNvPicPr>
            <a:picLocks noChangeAspect="1"/>
          </p:cNvPicPr>
          <p:nvPr/>
        </p:nvPicPr>
        <p:blipFill>
          <a:blip r:embed="rId2"/>
          <a:stretch>
            <a:fillRect/>
          </a:stretch>
        </p:blipFill>
        <p:spPr>
          <a:xfrm>
            <a:off x="285750" y="2561740"/>
            <a:ext cx="7760099" cy="2006703"/>
          </a:xfrm>
          <a:prstGeom prst="rect">
            <a:avLst/>
          </a:prstGeom>
        </p:spPr>
      </p:pic>
      <p:sp>
        <p:nvSpPr>
          <p:cNvPr id="2" name="Title 1">
            <a:extLst>
              <a:ext uri="{FF2B5EF4-FFF2-40B4-BE49-F238E27FC236}">
                <a16:creationId xmlns:a16="http://schemas.microsoft.com/office/drawing/2014/main" id="{A4E9BB06-0565-4551-838B-338DAEC68C51}"/>
              </a:ext>
            </a:extLst>
          </p:cNvPr>
          <p:cNvSpPr>
            <a:spLocks noGrp="1"/>
          </p:cNvSpPr>
          <p:nvPr>
            <p:ph type="title"/>
          </p:nvPr>
        </p:nvSpPr>
        <p:spPr/>
        <p:txBody>
          <a:bodyPr/>
          <a:lstStyle/>
          <a:p>
            <a:r>
              <a:rPr lang="en-US" dirty="0"/>
              <a:t>What’s a SPA?</a:t>
            </a:r>
          </a:p>
        </p:txBody>
      </p:sp>
      <p:sp>
        <p:nvSpPr>
          <p:cNvPr id="3" name="Slide Number Placeholder 2">
            <a:extLst>
              <a:ext uri="{FF2B5EF4-FFF2-40B4-BE49-F238E27FC236}">
                <a16:creationId xmlns:a16="http://schemas.microsoft.com/office/drawing/2014/main" id="{53920F85-0FAE-4171-994A-A01317D594CB}"/>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3</a:t>
            </a:fld>
            <a:endParaRPr lang="en-US" altLang="en-US" dirty="0">
              <a:solidFill>
                <a:srgbClr val="FFFFFF"/>
              </a:solidFill>
            </a:endParaRPr>
          </a:p>
        </p:txBody>
      </p:sp>
      <p:sp>
        <p:nvSpPr>
          <p:cNvPr id="5" name="TextBox 4">
            <a:extLst>
              <a:ext uri="{FF2B5EF4-FFF2-40B4-BE49-F238E27FC236}">
                <a16:creationId xmlns:a16="http://schemas.microsoft.com/office/drawing/2014/main" id="{D58359BB-E745-4188-99F1-11D104C5EF8E}"/>
              </a:ext>
            </a:extLst>
          </p:cNvPr>
          <p:cNvSpPr txBox="1"/>
          <p:nvPr/>
        </p:nvSpPr>
        <p:spPr>
          <a:xfrm>
            <a:off x="419100" y="986875"/>
            <a:ext cx="8572500" cy="1200329"/>
          </a:xfrm>
          <a:prstGeom prst="rect">
            <a:avLst/>
          </a:prstGeom>
          <a:noFill/>
        </p:spPr>
        <p:txBody>
          <a:bodyPr wrap="square" rtlCol="0">
            <a:spAutoFit/>
          </a:bodyPr>
          <a:lstStyle/>
          <a:p>
            <a:pPr marL="342900" indent="-342900">
              <a:buFont typeface="+mj-lt"/>
              <a:buAutoNum type="arabicPeriod"/>
            </a:pPr>
            <a:r>
              <a:rPr lang="en-US" dirty="0"/>
              <a:t>A SPA application is designed so that all user interactions are driven through one, single, page … usually index.html.</a:t>
            </a:r>
          </a:p>
          <a:p>
            <a:pPr marL="342900" indent="-342900">
              <a:buFont typeface="+mj-lt"/>
              <a:buAutoNum type="arabicPeriod"/>
            </a:pPr>
            <a:r>
              <a:rPr lang="en-US" dirty="0"/>
              <a:t>While a SPA application may have one page that dominates the user’s attention, that single page usually references many other supporting resources.</a:t>
            </a:r>
          </a:p>
        </p:txBody>
      </p:sp>
      <p:sp>
        <p:nvSpPr>
          <p:cNvPr id="8" name="TextBox 7">
            <a:extLst>
              <a:ext uri="{FF2B5EF4-FFF2-40B4-BE49-F238E27FC236}">
                <a16:creationId xmlns:a16="http://schemas.microsoft.com/office/drawing/2014/main" id="{768E6EFC-49D8-4721-838C-020EEFC4B4A7}"/>
              </a:ext>
            </a:extLst>
          </p:cNvPr>
          <p:cNvSpPr txBox="1"/>
          <p:nvPr/>
        </p:nvSpPr>
        <p:spPr>
          <a:xfrm>
            <a:off x="285750" y="4975577"/>
            <a:ext cx="8572500" cy="923330"/>
          </a:xfrm>
          <a:prstGeom prst="rect">
            <a:avLst/>
          </a:prstGeom>
          <a:noFill/>
        </p:spPr>
        <p:txBody>
          <a:bodyPr wrap="square" rtlCol="0">
            <a:spAutoFit/>
          </a:bodyPr>
          <a:lstStyle/>
          <a:p>
            <a:pPr marL="342900" indent="-342900">
              <a:buFont typeface="+mj-lt"/>
              <a:buAutoNum type="arabicPeriod" startAt="3"/>
            </a:pPr>
            <a:r>
              <a:rPr lang="en-US" dirty="0"/>
              <a:t>A good way to think about SPA applications: the goal is to get is much data and functionality delivered to the user in the initial page load as possible.  Once that’s done, keep all other interactions with the network as light as possible. </a:t>
            </a:r>
          </a:p>
        </p:txBody>
      </p:sp>
      <p:cxnSp>
        <p:nvCxnSpPr>
          <p:cNvPr id="10" name="Straight Arrow Connector 9">
            <a:extLst>
              <a:ext uri="{FF2B5EF4-FFF2-40B4-BE49-F238E27FC236}">
                <a16:creationId xmlns:a16="http://schemas.microsoft.com/office/drawing/2014/main" id="{14BB205B-A78F-46A3-BE54-352ECB84B72D}"/>
              </a:ext>
            </a:extLst>
          </p:cNvPr>
          <p:cNvCxnSpPr>
            <a:cxnSpLocks/>
          </p:cNvCxnSpPr>
          <p:nvPr/>
        </p:nvCxnSpPr>
        <p:spPr>
          <a:xfrm flipH="1">
            <a:off x="6858000" y="2895253"/>
            <a:ext cx="533400" cy="340585"/>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AF61E8F-621D-4515-82DB-6EB1C99D6CFA}"/>
              </a:ext>
            </a:extLst>
          </p:cNvPr>
          <p:cNvCxnSpPr>
            <a:cxnSpLocks/>
          </p:cNvCxnSpPr>
          <p:nvPr/>
        </p:nvCxnSpPr>
        <p:spPr>
          <a:xfrm flipH="1" flipV="1">
            <a:off x="7277100" y="3601075"/>
            <a:ext cx="533400" cy="426863"/>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1F056E4-4D71-4EF6-99F6-FEDF118F990C}"/>
              </a:ext>
            </a:extLst>
          </p:cNvPr>
          <p:cNvCxnSpPr>
            <a:cxnSpLocks/>
          </p:cNvCxnSpPr>
          <p:nvPr/>
        </p:nvCxnSpPr>
        <p:spPr>
          <a:xfrm flipH="1" flipV="1">
            <a:off x="7315200" y="3869037"/>
            <a:ext cx="266700" cy="199092"/>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5E7FC28-1207-4E51-801C-988CAEB088E4}"/>
              </a:ext>
            </a:extLst>
          </p:cNvPr>
          <p:cNvCxnSpPr>
            <a:cxnSpLocks/>
          </p:cNvCxnSpPr>
          <p:nvPr/>
        </p:nvCxnSpPr>
        <p:spPr>
          <a:xfrm flipH="1" flipV="1">
            <a:off x="6629400" y="4080624"/>
            <a:ext cx="838200" cy="302252"/>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F340113-7998-4F68-8916-A5E0063E9B0A}"/>
              </a:ext>
            </a:extLst>
          </p:cNvPr>
          <p:cNvCxnSpPr>
            <a:cxnSpLocks/>
          </p:cNvCxnSpPr>
          <p:nvPr/>
        </p:nvCxnSpPr>
        <p:spPr>
          <a:xfrm flipH="1" flipV="1">
            <a:off x="4267200" y="4276171"/>
            <a:ext cx="3124200" cy="311132"/>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A5DFBBA3-9F30-456D-9033-2286F15BB1AF}"/>
              </a:ext>
            </a:extLst>
          </p:cNvPr>
          <p:cNvCxnSpPr>
            <a:cxnSpLocks/>
          </p:cNvCxnSpPr>
          <p:nvPr/>
        </p:nvCxnSpPr>
        <p:spPr>
          <a:xfrm flipH="1" flipV="1">
            <a:off x="3352801" y="4401735"/>
            <a:ext cx="4190999" cy="350787"/>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F8ABA248-4D61-4D0D-86F4-693686CCA2BA}"/>
              </a:ext>
            </a:extLst>
          </p:cNvPr>
          <p:cNvSpPr txBox="1"/>
          <p:nvPr/>
        </p:nvSpPr>
        <p:spPr>
          <a:xfrm>
            <a:off x="7391400" y="2386529"/>
            <a:ext cx="1466850" cy="646331"/>
          </a:xfrm>
          <a:prstGeom prst="rect">
            <a:avLst/>
          </a:prstGeom>
          <a:noFill/>
        </p:spPr>
        <p:txBody>
          <a:bodyPr wrap="square" rtlCol="0">
            <a:spAutoFit/>
          </a:bodyPr>
          <a:lstStyle/>
          <a:p>
            <a:r>
              <a:rPr lang="en-US" dirty="0">
                <a:solidFill>
                  <a:srgbClr val="800000"/>
                </a:solidFill>
              </a:rPr>
              <a:t>Supporting</a:t>
            </a:r>
            <a:br>
              <a:rPr lang="en-US" dirty="0">
                <a:solidFill>
                  <a:srgbClr val="800000"/>
                </a:solidFill>
              </a:rPr>
            </a:br>
            <a:r>
              <a:rPr lang="en-US" dirty="0">
                <a:solidFill>
                  <a:srgbClr val="800000"/>
                </a:solidFill>
              </a:rPr>
              <a:t>Resource</a:t>
            </a:r>
          </a:p>
        </p:txBody>
      </p:sp>
      <p:sp>
        <p:nvSpPr>
          <p:cNvPr id="31" name="TextBox 30">
            <a:extLst>
              <a:ext uri="{FF2B5EF4-FFF2-40B4-BE49-F238E27FC236}">
                <a16:creationId xmlns:a16="http://schemas.microsoft.com/office/drawing/2014/main" id="{B8D17E97-F0FE-4CF9-93B0-F1D1F201DE50}"/>
              </a:ext>
            </a:extLst>
          </p:cNvPr>
          <p:cNvSpPr txBox="1"/>
          <p:nvPr/>
        </p:nvSpPr>
        <p:spPr>
          <a:xfrm>
            <a:off x="7558457" y="4052247"/>
            <a:ext cx="1466850" cy="923330"/>
          </a:xfrm>
          <a:prstGeom prst="rect">
            <a:avLst/>
          </a:prstGeom>
          <a:noFill/>
        </p:spPr>
        <p:txBody>
          <a:bodyPr wrap="square" rtlCol="0">
            <a:spAutoFit/>
          </a:bodyPr>
          <a:lstStyle/>
          <a:p>
            <a:r>
              <a:rPr lang="en-US" dirty="0">
                <a:solidFill>
                  <a:srgbClr val="800000"/>
                </a:solidFill>
              </a:rPr>
              <a:t>More supporting</a:t>
            </a:r>
            <a:br>
              <a:rPr lang="en-US" dirty="0">
                <a:solidFill>
                  <a:srgbClr val="800000"/>
                </a:solidFill>
              </a:rPr>
            </a:br>
            <a:r>
              <a:rPr lang="en-US" dirty="0">
                <a:solidFill>
                  <a:srgbClr val="800000"/>
                </a:solidFill>
              </a:rPr>
              <a:t>resources!</a:t>
            </a:r>
          </a:p>
        </p:txBody>
      </p:sp>
    </p:spTree>
    <p:extLst>
      <p:ext uri="{BB962C8B-B14F-4D97-AF65-F5344CB8AC3E}">
        <p14:creationId xmlns:p14="http://schemas.microsoft.com/office/powerpoint/2010/main" val="422806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p:bldP spid="30" grpId="0"/>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little (simplified) history</a:t>
            </a:r>
          </a:p>
        </p:txBody>
      </p:sp>
      <p:sp>
        <p:nvSpPr>
          <p:cNvPr id="3" name="Slide Number Placeholder 2"/>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4</a:t>
            </a:fld>
            <a:endParaRPr lang="en-US" altLang="en-US" dirty="0">
              <a:solidFill>
                <a:srgbClr val="FFFFFF"/>
              </a:solidFill>
            </a:endParaRPr>
          </a:p>
        </p:txBody>
      </p:sp>
      <p:pic>
        <p:nvPicPr>
          <p:cNvPr id="4" name="Picture 3"/>
          <p:cNvPicPr>
            <a:picLocks noChangeAspect="1"/>
          </p:cNvPicPr>
          <p:nvPr/>
        </p:nvPicPr>
        <p:blipFill rotWithShape="1">
          <a:blip r:embed="rId2"/>
          <a:srcRect l="13115" t="13216" r="12304" b="9732"/>
          <a:stretch/>
        </p:blipFill>
        <p:spPr>
          <a:xfrm>
            <a:off x="685411" y="1389611"/>
            <a:ext cx="914400" cy="1371600"/>
          </a:xfrm>
          <a:prstGeom prst="rect">
            <a:avLst/>
          </a:prstGeom>
        </p:spPr>
      </p:pic>
      <p:pic>
        <p:nvPicPr>
          <p:cNvPr id="1026" name="Picture 2" descr="Image result for mainframe dumb terminal"/>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8927" t="11190" r="11531" b="11541"/>
          <a:stretch/>
        </p:blipFill>
        <p:spPr bwMode="auto">
          <a:xfrm>
            <a:off x="685411" y="3431735"/>
            <a:ext cx="914400" cy="7620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ibm p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865" y="1535353"/>
            <a:ext cx="1587862" cy="147671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228600" y="914400"/>
            <a:ext cx="1828022" cy="381000"/>
          </a:xfrm>
          <a:prstGeom prst="rect">
            <a:avLst/>
          </a:prstGeom>
          <a:noFill/>
        </p:spPr>
        <p:txBody>
          <a:bodyPr wrap="square" rtlCol="0">
            <a:spAutoFit/>
          </a:bodyPr>
          <a:lstStyle/>
          <a:p>
            <a:pPr algn="ctr"/>
            <a:r>
              <a:rPr lang="en-US" dirty="0"/>
              <a:t>1950-1980</a:t>
            </a:r>
          </a:p>
        </p:txBody>
      </p:sp>
      <p:sp>
        <p:nvSpPr>
          <p:cNvPr id="11" name="TextBox 10"/>
          <p:cNvSpPr txBox="1"/>
          <p:nvPr/>
        </p:nvSpPr>
        <p:spPr>
          <a:xfrm>
            <a:off x="2088785" y="914400"/>
            <a:ext cx="1828022" cy="381000"/>
          </a:xfrm>
          <a:prstGeom prst="rect">
            <a:avLst/>
          </a:prstGeom>
          <a:noFill/>
        </p:spPr>
        <p:txBody>
          <a:bodyPr wrap="square" rtlCol="0">
            <a:spAutoFit/>
          </a:bodyPr>
          <a:lstStyle/>
          <a:p>
            <a:pPr algn="ctr"/>
            <a:r>
              <a:rPr lang="en-US" dirty="0"/>
              <a:t>1981-2000</a:t>
            </a:r>
          </a:p>
        </p:txBody>
      </p:sp>
      <p:sp>
        <p:nvSpPr>
          <p:cNvPr id="12" name="TextBox 11"/>
          <p:cNvSpPr txBox="1"/>
          <p:nvPr/>
        </p:nvSpPr>
        <p:spPr>
          <a:xfrm>
            <a:off x="4236204" y="914400"/>
            <a:ext cx="1828022" cy="381000"/>
          </a:xfrm>
          <a:prstGeom prst="rect">
            <a:avLst/>
          </a:prstGeom>
          <a:noFill/>
        </p:spPr>
        <p:txBody>
          <a:bodyPr wrap="square" rtlCol="0">
            <a:spAutoFit/>
          </a:bodyPr>
          <a:lstStyle/>
          <a:p>
            <a:pPr algn="ctr"/>
            <a:r>
              <a:rPr lang="en-US" dirty="0"/>
              <a:t>2001-2005</a:t>
            </a:r>
          </a:p>
        </p:txBody>
      </p:sp>
      <p:sp>
        <p:nvSpPr>
          <p:cNvPr id="13" name="TextBox 12"/>
          <p:cNvSpPr txBox="1"/>
          <p:nvPr/>
        </p:nvSpPr>
        <p:spPr>
          <a:xfrm>
            <a:off x="6705989" y="914400"/>
            <a:ext cx="1828022" cy="381000"/>
          </a:xfrm>
          <a:prstGeom prst="rect">
            <a:avLst/>
          </a:prstGeom>
          <a:noFill/>
        </p:spPr>
        <p:txBody>
          <a:bodyPr wrap="square" rtlCol="0">
            <a:spAutoFit/>
          </a:bodyPr>
          <a:lstStyle/>
          <a:p>
            <a:pPr algn="ctr"/>
            <a:r>
              <a:rPr lang="en-US" dirty="0"/>
              <a:t>2006-present</a:t>
            </a:r>
          </a:p>
        </p:txBody>
      </p:sp>
      <p:sp>
        <p:nvSpPr>
          <p:cNvPr id="9" name="TextBox 8"/>
          <p:cNvSpPr txBox="1"/>
          <p:nvPr/>
        </p:nvSpPr>
        <p:spPr>
          <a:xfrm>
            <a:off x="376414" y="4362271"/>
            <a:ext cx="1532395" cy="1384995"/>
          </a:xfrm>
          <a:prstGeom prst="rect">
            <a:avLst/>
          </a:prstGeom>
          <a:noFill/>
        </p:spPr>
        <p:txBody>
          <a:bodyPr wrap="square" rtlCol="0">
            <a:spAutoFit/>
          </a:bodyPr>
          <a:lstStyle/>
          <a:p>
            <a:r>
              <a:rPr lang="en-US" sz="1400" dirty="0"/>
              <a:t>One big shared CPU and a lot of dumb terminals. (“Hot” languages – COBOL, Fortran.)</a:t>
            </a:r>
          </a:p>
        </p:txBody>
      </p:sp>
      <p:sp>
        <p:nvSpPr>
          <p:cNvPr id="15" name="TextBox 14"/>
          <p:cNvSpPr txBox="1"/>
          <p:nvPr/>
        </p:nvSpPr>
        <p:spPr>
          <a:xfrm>
            <a:off x="2185735" y="4362271"/>
            <a:ext cx="1634122" cy="1169551"/>
          </a:xfrm>
          <a:prstGeom prst="rect">
            <a:avLst/>
          </a:prstGeom>
          <a:noFill/>
        </p:spPr>
        <p:txBody>
          <a:bodyPr wrap="square" rtlCol="0">
            <a:spAutoFit/>
          </a:bodyPr>
          <a:lstStyle/>
          <a:p>
            <a:r>
              <a:rPr lang="en-US" sz="1400" dirty="0"/>
              <a:t>Now anyone can have their own CPU! (“Hot” languages – Basic, C.)</a:t>
            </a:r>
          </a:p>
        </p:txBody>
      </p:sp>
      <p:sp>
        <p:nvSpPr>
          <p:cNvPr id="16" name="TextBox 15"/>
          <p:cNvSpPr txBox="1"/>
          <p:nvPr/>
        </p:nvSpPr>
        <p:spPr>
          <a:xfrm>
            <a:off x="4343399" y="3931236"/>
            <a:ext cx="1805807" cy="1384995"/>
          </a:xfrm>
          <a:prstGeom prst="rect">
            <a:avLst/>
          </a:prstGeom>
          <a:noFill/>
        </p:spPr>
        <p:txBody>
          <a:bodyPr wrap="square" rtlCol="0">
            <a:spAutoFit/>
          </a:bodyPr>
          <a:lstStyle/>
          <a:p>
            <a:r>
              <a:rPr lang="en-US" sz="1400" dirty="0"/>
              <a:t>Client and server, with a broadband internet connection.  (“Hot” languages – PHP, </a:t>
            </a:r>
            <a:r>
              <a:rPr lang="en-US" sz="1400" dirty="0" err="1"/>
              <a:t>ASP.Net</a:t>
            </a:r>
            <a:r>
              <a:rPr lang="en-US" sz="1400" dirty="0"/>
              <a:t>, JSP, etc.)</a:t>
            </a:r>
          </a:p>
        </p:txBody>
      </p:sp>
      <p:sp>
        <p:nvSpPr>
          <p:cNvPr id="17" name="TextBox 16"/>
          <p:cNvSpPr txBox="1"/>
          <p:nvPr/>
        </p:nvSpPr>
        <p:spPr>
          <a:xfrm>
            <a:off x="6627301" y="3779936"/>
            <a:ext cx="2211899" cy="1600438"/>
          </a:xfrm>
          <a:prstGeom prst="rect">
            <a:avLst/>
          </a:prstGeom>
          <a:noFill/>
        </p:spPr>
        <p:txBody>
          <a:bodyPr wrap="square" rtlCol="0">
            <a:spAutoFit/>
          </a:bodyPr>
          <a:lstStyle/>
          <a:p>
            <a:r>
              <a:rPr lang="en-US" sz="1400" dirty="0"/>
              <a:t>Many CPUs, connected by a ubiquitous, wireless, high speed internet connection.  Each application leverages multiple resources in “the cloud.” </a:t>
            </a:r>
          </a:p>
        </p:txBody>
      </p:sp>
      <p:pic>
        <p:nvPicPr>
          <p:cNvPr id="5" name="Picture 4"/>
          <p:cNvPicPr>
            <a:picLocks noChangeAspect="1"/>
          </p:cNvPicPr>
          <p:nvPr/>
        </p:nvPicPr>
        <p:blipFill>
          <a:blip r:embed="rId5"/>
          <a:stretch>
            <a:fillRect/>
          </a:stretch>
        </p:blipFill>
        <p:spPr>
          <a:xfrm>
            <a:off x="4504486" y="1612359"/>
            <a:ext cx="1207434" cy="2109787"/>
          </a:xfrm>
          <a:prstGeom prst="rect">
            <a:avLst/>
          </a:prstGeom>
        </p:spPr>
      </p:pic>
      <p:cxnSp>
        <p:nvCxnSpPr>
          <p:cNvPr id="19" name="Straight Arrow Connector 18"/>
          <p:cNvCxnSpPr/>
          <p:nvPr/>
        </p:nvCxnSpPr>
        <p:spPr>
          <a:xfrm flipV="1">
            <a:off x="4953000" y="2209800"/>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5150215" y="2209800"/>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flipV="1">
            <a:off x="999040" y="2867747"/>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a:off x="1196255" y="2867747"/>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pic>
        <p:nvPicPr>
          <p:cNvPr id="31" name="Picture 30"/>
          <p:cNvPicPr>
            <a:picLocks noChangeAspect="1"/>
          </p:cNvPicPr>
          <p:nvPr/>
        </p:nvPicPr>
        <p:blipFill>
          <a:blip r:embed="rId6"/>
          <a:stretch>
            <a:fillRect/>
          </a:stretch>
        </p:blipFill>
        <p:spPr>
          <a:xfrm>
            <a:off x="7271948" y="2972879"/>
            <a:ext cx="390525" cy="666750"/>
          </a:xfrm>
          <a:prstGeom prst="rect">
            <a:avLst/>
          </a:prstGeom>
        </p:spPr>
      </p:pic>
      <p:pic>
        <p:nvPicPr>
          <p:cNvPr id="1024" name="Picture 1023"/>
          <p:cNvPicPr>
            <a:picLocks noChangeAspect="1"/>
          </p:cNvPicPr>
          <p:nvPr/>
        </p:nvPicPr>
        <p:blipFill>
          <a:blip r:embed="rId7"/>
          <a:stretch>
            <a:fillRect/>
          </a:stretch>
        </p:blipFill>
        <p:spPr>
          <a:xfrm>
            <a:off x="6561513" y="1602625"/>
            <a:ext cx="685800" cy="476250"/>
          </a:xfrm>
          <a:prstGeom prst="rect">
            <a:avLst/>
          </a:prstGeom>
        </p:spPr>
      </p:pic>
      <p:pic>
        <p:nvPicPr>
          <p:cNvPr id="35" name="Picture 34"/>
          <p:cNvPicPr>
            <a:picLocks noChangeAspect="1"/>
          </p:cNvPicPr>
          <p:nvPr/>
        </p:nvPicPr>
        <p:blipFill>
          <a:blip r:embed="rId7"/>
          <a:stretch>
            <a:fillRect/>
          </a:stretch>
        </p:blipFill>
        <p:spPr>
          <a:xfrm>
            <a:off x="7202398" y="1900619"/>
            <a:ext cx="685800" cy="476250"/>
          </a:xfrm>
          <a:prstGeom prst="rect">
            <a:avLst/>
          </a:prstGeom>
        </p:spPr>
      </p:pic>
      <p:pic>
        <p:nvPicPr>
          <p:cNvPr id="36" name="Picture 35"/>
          <p:cNvPicPr>
            <a:picLocks noChangeAspect="1"/>
          </p:cNvPicPr>
          <p:nvPr/>
        </p:nvPicPr>
        <p:blipFill>
          <a:blip r:embed="rId7"/>
          <a:stretch>
            <a:fillRect/>
          </a:stretch>
        </p:blipFill>
        <p:spPr>
          <a:xfrm>
            <a:off x="7924285" y="1812525"/>
            <a:ext cx="685800" cy="476250"/>
          </a:xfrm>
          <a:prstGeom prst="rect">
            <a:avLst/>
          </a:prstGeom>
        </p:spPr>
      </p:pic>
      <p:cxnSp>
        <p:nvCxnSpPr>
          <p:cNvPr id="37" name="Straight Arrow Connector 36"/>
          <p:cNvCxnSpPr/>
          <p:nvPr/>
        </p:nvCxnSpPr>
        <p:spPr>
          <a:xfrm>
            <a:off x="6904413" y="2209800"/>
            <a:ext cx="397759" cy="728061"/>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p:cNvCxnSpPr>
            <a:stCxn id="35" idx="2"/>
          </p:cNvCxnSpPr>
          <p:nvPr/>
        </p:nvCxnSpPr>
        <p:spPr>
          <a:xfrm flipH="1">
            <a:off x="7467210" y="2376869"/>
            <a:ext cx="78088" cy="490878"/>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p:cNvCxnSpPr>
            <a:stCxn id="36" idx="2"/>
          </p:cNvCxnSpPr>
          <p:nvPr/>
        </p:nvCxnSpPr>
        <p:spPr>
          <a:xfrm flipH="1">
            <a:off x="7581385" y="2288775"/>
            <a:ext cx="685800" cy="605219"/>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sp>
        <p:nvSpPr>
          <p:cNvPr id="1036" name="TextBox 1035"/>
          <p:cNvSpPr txBox="1"/>
          <p:nvPr/>
        </p:nvSpPr>
        <p:spPr>
          <a:xfrm>
            <a:off x="6627301" y="5301651"/>
            <a:ext cx="2211899" cy="1015663"/>
          </a:xfrm>
          <a:prstGeom prst="rect">
            <a:avLst/>
          </a:prstGeom>
          <a:noFill/>
        </p:spPr>
        <p:txBody>
          <a:bodyPr wrap="square" rtlCol="0">
            <a:spAutoFit/>
          </a:bodyPr>
          <a:lstStyle/>
          <a:p>
            <a:r>
              <a:rPr lang="en-US" sz="1400" dirty="0"/>
              <a:t>(“Hot” languages – JavaScript for the client, Node.js for the cloud.)</a:t>
            </a:r>
          </a:p>
          <a:p>
            <a:endParaRPr lang="en-US" dirty="0"/>
          </a:p>
        </p:txBody>
      </p:sp>
    </p:spTree>
    <p:extLst>
      <p:ext uri="{BB962C8B-B14F-4D97-AF65-F5344CB8AC3E}">
        <p14:creationId xmlns:p14="http://schemas.microsoft.com/office/powerpoint/2010/main" val="1869123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02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P spid="16" grpId="0"/>
      <p:bldP spid="17" grpId="0"/>
      <p:bldP spid="103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JavaScript in </a:t>
            </a:r>
            <a:r>
              <a:rPr lang="en-US" i="1" dirty="0"/>
              <a:t>Web Applications</a:t>
            </a:r>
          </a:p>
        </p:txBody>
      </p:sp>
      <p:sp>
        <p:nvSpPr>
          <p:cNvPr id="3" name="Slide Number Placeholder 2"/>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5</a:t>
            </a:fld>
            <a:endParaRPr lang="en-US" altLang="en-US" dirty="0">
              <a:solidFill>
                <a:srgbClr val="FFFFFF"/>
              </a:solidFill>
            </a:endParaRPr>
          </a:p>
        </p:txBody>
      </p:sp>
      <p:pic>
        <p:nvPicPr>
          <p:cNvPr id="4" name="Picture 3"/>
          <p:cNvPicPr>
            <a:picLocks noChangeAspect="1"/>
          </p:cNvPicPr>
          <p:nvPr/>
        </p:nvPicPr>
        <p:blipFill>
          <a:blip r:embed="rId2"/>
          <a:stretch>
            <a:fillRect/>
          </a:stretch>
        </p:blipFill>
        <p:spPr>
          <a:xfrm>
            <a:off x="385156" y="1596753"/>
            <a:ext cx="1207434" cy="2109787"/>
          </a:xfrm>
          <a:prstGeom prst="rect">
            <a:avLst/>
          </a:prstGeom>
        </p:spPr>
      </p:pic>
      <p:pic>
        <p:nvPicPr>
          <p:cNvPr id="5" name="Picture 4"/>
          <p:cNvPicPr>
            <a:picLocks noChangeAspect="1"/>
          </p:cNvPicPr>
          <p:nvPr/>
        </p:nvPicPr>
        <p:blipFill>
          <a:blip r:embed="rId2"/>
          <a:stretch>
            <a:fillRect/>
          </a:stretch>
        </p:blipFill>
        <p:spPr>
          <a:xfrm>
            <a:off x="2548126" y="1519551"/>
            <a:ext cx="1207434" cy="2109787"/>
          </a:xfrm>
          <a:prstGeom prst="rect">
            <a:avLst/>
          </a:prstGeom>
        </p:spPr>
      </p:pic>
      <p:pic>
        <p:nvPicPr>
          <p:cNvPr id="6" name="Picture 5"/>
          <p:cNvPicPr>
            <a:picLocks noChangeAspect="1"/>
          </p:cNvPicPr>
          <p:nvPr/>
        </p:nvPicPr>
        <p:blipFill>
          <a:blip r:embed="rId2"/>
          <a:stretch>
            <a:fillRect/>
          </a:stretch>
        </p:blipFill>
        <p:spPr>
          <a:xfrm>
            <a:off x="4596255" y="1523999"/>
            <a:ext cx="1207434" cy="2109787"/>
          </a:xfrm>
          <a:prstGeom prst="rect">
            <a:avLst/>
          </a:prstGeom>
        </p:spPr>
      </p:pic>
      <p:pic>
        <p:nvPicPr>
          <p:cNvPr id="7" name="Picture 6"/>
          <p:cNvPicPr>
            <a:picLocks noChangeAspect="1"/>
          </p:cNvPicPr>
          <p:nvPr/>
        </p:nvPicPr>
        <p:blipFill>
          <a:blip r:embed="rId3"/>
          <a:stretch>
            <a:fillRect/>
          </a:stretch>
        </p:blipFill>
        <p:spPr>
          <a:xfrm>
            <a:off x="7315200" y="2961641"/>
            <a:ext cx="542232" cy="925762"/>
          </a:xfrm>
          <a:prstGeom prst="rect">
            <a:avLst/>
          </a:prstGeom>
        </p:spPr>
      </p:pic>
      <p:pic>
        <p:nvPicPr>
          <p:cNvPr id="10" name="Picture 9"/>
          <p:cNvPicPr>
            <a:picLocks noChangeAspect="1"/>
          </p:cNvPicPr>
          <p:nvPr/>
        </p:nvPicPr>
        <p:blipFill>
          <a:blip r:embed="rId4"/>
          <a:stretch>
            <a:fillRect/>
          </a:stretch>
        </p:blipFill>
        <p:spPr>
          <a:xfrm>
            <a:off x="6874731" y="1624327"/>
            <a:ext cx="685799" cy="603297"/>
          </a:xfrm>
          <a:prstGeom prst="rect">
            <a:avLst/>
          </a:prstGeom>
        </p:spPr>
      </p:pic>
      <p:sp>
        <p:nvSpPr>
          <p:cNvPr id="11" name="TextBox 10"/>
          <p:cNvSpPr txBox="1"/>
          <p:nvPr/>
        </p:nvSpPr>
        <p:spPr>
          <a:xfrm>
            <a:off x="305151" y="3770271"/>
            <a:ext cx="1367444" cy="1569660"/>
          </a:xfrm>
          <a:prstGeom prst="rect">
            <a:avLst/>
          </a:prstGeom>
          <a:noFill/>
        </p:spPr>
        <p:txBody>
          <a:bodyPr wrap="square" rtlCol="0">
            <a:spAutoFit/>
          </a:bodyPr>
          <a:lstStyle/>
          <a:p>
            <a:r>
              <a:rPr lang="en-US" sz="1200" dirty="0"/>
              <a:t>Client doesn’t use any logic at all.  Every web request causes the page to be completely reloaded. (A “round trip”.)</a:t>
            </a:r>
          </a:p>
        </p:txBody>
      </p:sp>
      <p:sp>
        <p:nvSpPr>
          <p:cNvPr id="13" name="TextBox 12"/>
          <p:cNvSpPr txBox="1"/>
          <p:nvPr/>
        </p:nvSpPr>
        <p:spPr>
          <a:xfrm>
            <a:off x="228600" y="914400"/>
            <a:ext cx="1447800" cy="646331"/>
          </a:xfrm>
          <a:prstGeom prst="rect">
            <a:avLst/>
          </a:prstGeom>
          <a:noFill/>
        </p:spPr>
        <p:txBody>
          <a:bodyPr wrap="square" rtlCol="0">
            <a:spAutoFit/>
          </a:bodyPr>
          <a:lstStyle/>
          <a:p>
            <a:pPr algn="ctr"/>
            <a:r>
              <a:rPr lang="en-US" dirty="0"/>
              <a:t>1995 (approx.)</a:t>
            </a:r>
          </a:p>
        </p:txBody>
      </p:sp>
      <p:sp>
        <p:nvSpPr>
          <p:cNvPr id="14" name="TextBox 13"/>
          <p:cNvSpPr txBox="1"/>
          <p:nvPr/>
        </p:nvSpPr>
        <p:spPr>
          <a:xfrm>
            <a:off x="7010400" y="954578"/>
            <a:ext cx="1447800" cy="369332"/>
          </a:xfrm>
          <a:prstGeom prst="rect">
            <a:avLst/>
          </a:prstGeom>
          <a:noFill/>
        </p:spPr>
        <p:txBody>
          <a:bodyPr wrap="square" rtlCol="0">
            <a:spAutoFit/>
          </a:bodyPr>
          <a:lstStyle/>
          <a:p>
            <a:pPr algn="ctr"/>
            <a:r>
              <a:rPr lang="en-US" dirty="0"/>
              <a:t> (Present!)</a:t>
            </a:r>
          </a:p>
        </p:txBody>
      </p:sp>
      <p:cxnSp>
        <p:nvCxnSpPr>
          <p:cNvPr id="15" name="Straight Arrow Connector 14"/>
          <p:cNvCxnSpPr/>
          <p:nvPr/>
        </p:nvCxnSpPr>
        <p:spPr>
          <a:xfrm flipV="1">
            <a:off x="5060585" y="2131452"/>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5257800" y="2131452"/>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flipV="1">
            <a:off x="3015835" y="2122847"/>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a:off x="3213050" y="2122847"/>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flipV="1">
            <a:off x="869585" y="2227913"/>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a:off x="1066800" y="2227913"/>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2468121" y="3765821"/>
            <a:ext cx="1367444" cy="830997"/>
          </a:xfrm>
          <a:prstGeom prst="rect">
            <a:avLst/>
          </a:prstGeom>
          <a:noFill/>
        </p:spPr>
        <p:txBody>
          <a:bodyPr wrap="square" rtlCol="0">
            <a:spAutoFit/>
          </a:bodyPr>
          <a:lstStyle/>
          <a:p>
            <a:r>
              <a:rPr lang="en-US" sz="1200" dirty="0"/>
              <a:t>Hey!  This JavaScript stuff might be good for some things.</a:t>
            </a:r>
          </a:p>
        </p:txBody>
      </p:sp>
      <p:sp>
        <p:nvSpPr>
          <p:cNvPr id="24" name="TextBox 23"/>
          <p:cNvSpPr txBox="1"/>
          <p:nvPr/>
        </p:nvSpPr>
        <p:spPr>
          <a:xfrm>
            <a:off x="4516250" y="3706540"/>
            <a:ext cx="1367444" cy="1200329"/>
          </a:xfrm>
          <a:prstGeom prst="rect">
            <a:avLst/>
          </a:prstGeom>
          <a:noFill/>
        </p:spPr>
        <p:txBody>
          <a:bodyPr wrap="square" rtlCol="0">
            <a:spAutoFit/>
          </a:bodyPr>
          <a:lstStyle/>
          <a:p>
            <a:r>
              <a:rPr lang="en-US" sz="1200" dirty="0"/>
              <a:t>Google Docs and similar feature-rich applications make full use of the JavaScript language!</a:t>
            </a:r>
          </a:p>
        </p:txBody>
      </p:sp>
      <p:sp>
        <p:nvSpPr>
          <p:cNvPr id="22" name="TextBox 21"/>
          <p:cNvSpPr txBox="1"/>
          <p:nvPr/>
        </p:nvSpPr>
        <p:spPr>
          <a:xfrm>
            <a:off x="2893744" y="2839710"/>
            <a:ext cx="613756" cy="276999"/>
          </a:xfrm>
          <a:prstGeom prst="rect">
            <a:avLst/>
          </a:prstGeom>
          <a:noFill/>
        </p:spPr>
        <p:txBody>
          <a:bodyPr wrap="square" rtlCol="0">
            <a:spAutoFit/>
          </a:bodyPr>
          <a:lstStyle/>
          <a:p>
            <a:r>
              <a:rPr lang="en-US" sz="1200" dirty="0">
                <a:solidFill>
                  <a:srgbClr val="FF0000"/>
                </a:solidFill>
              </a:rPr>
              <a:t>10%</a:t>
            </a:r>
          </a:p>
        </p:txBody>
      </p:sp>
      <p:sp>
        <p:nvSpPr>
          <p:cNvPr id="26" name="TextBox 25"/>
          <p:cNvSpPr txBox="1"/>
          <p:nvPr/>
        </p:nvSpPr>
        <p:spPr>
          <a:xfrm>
            <a:off x="645622" y="1787477"/>
            <a:ext cx="613756" cy="276999"/>
          </a:xfrm>
          <a:prstGeom prst="rect">
            <a:avLst/>
          </a:prstGeom>
          <a:noFill/>
        </p:spPr>
        <p:txBody>
          <a:bodyPr wrap="square" rtlCol="0">
            <a:spAutoFit/>
          </a:bodyPr>
          <a:lstStyle/>
          <a:p>
            <a:r>
              <a:rPr lang="en-US" sz="1200" dirty="0">
                <a:solidFill>
                  <a:srgbClr val="FF0000"/>
                </a:solidFill>
              </a:rPr>
              <a:t>100%</a:t>
            </a:r>
          </a:p>
        </p:txBody>
      </p:sp>
      <p:sp>
        <p:nvSpPr>
          <p:cNvPr id="27" name="TextBox 26"/>
          <p:cNvSpPr txBox="1"/>
          <p:nvPr/>
        </p:nvSpPr>
        <p:spPr>
          <a:xfrm>
            <a:off x="675035" y="2918953"/>
            <a:ext cx="613756" cy="276999"/>
          </a:xfrm>
          <a:prstGeom prst="rect">
            <a:avLst/>
          </a:prstGeom>
          <a:noFill/>
        </p:spPr>
        <p:txBody>
          <a:bodyPr wrap="square" rtlCol="0">
            <a:spAutoFit/>
          </a:bodyPr>
          <a:lstStyle/>
          <a:p>
            <a:pPr algn="ctr"/>
            <a:r>
              <a:rPr lang="en-US" sz="1200" dirty="0">
                <a:solidFill>
                  <a:srgbClr val="FF0000"/>
                </a:solidFill>
              </a:rPr>
              <a:t>0%</a:t>
            </a:r>
          </a:p>
        </p:txBody>
      </p:sp>
      <p:sp>
        <p:nvSpPr>
          <p:cNvPr id="28" name="TextBox 27"/>
          <p:cNvSpPr txBox="1"/>
          <p:nvPr/>
        </p:nvSpPr>
        <p:spPr>
          <a:xfrm>
            <a:off x="2844965" y="1717343"/>
            <a:ext cx="613756" cy="276999"/>
          </a:xfrm>
          <a:prstGeom prst="rect">
            <a:avLst/>
          </a:prstGeom>
          <a:noFill/>
        </p:spPr>
        <p:txBody>
          <a:bodyPr wrap="square" rtlCol="0">
            <a:spAutoFit/>
          </a:bodyPr>
          <a:lstStyle/>
          <a:p>
            <a:pPr algn="ctr"/>
            <a:r>
              <a:rPr lang="en-US" sz="1200" dirty="0">
                <a:solidFill>
                  <a:srgbClr val="FF0000"/>
                </a:solidFill>
              </a:rPr>
              <a:t>90%</a:t>
            </a:r>
          </a:p>
        </p:txBody>
      </p:sp>
      <p:sp>
        <p:nvSpPr>
          <p:cNvPr id="29" name="TextBox 28"/>
          <p:cNvSpPr txBox="1"/>
          <p:nvPr/>
        </p:nvSpPr>
        <p:spPr>
          <a:xfrm>
            <a:off x="4912204" y="2839710"/>
            <a:ext cx="613756" cy="276999"/>
          </a:xfrm>
          <a:prstGeom prst="rect">
            <a:avLst/>
          </a:prstGeom>
          <a:noFill/>
        </p:spPr>
        <p:txBody>
          <a:bodyPr wrap="square" rtlCol="0">
            <a:spAutoFit/>
          </a:bodyPr>
          <a:lstStyle/>
          <a:p>
            <a:r>
              <a:rPr lang="en-US" sz="1200" dirty="0">
                <a:solidFill>
                  <a:srgbClr val="FF0000"/>
                </a:solidFill>
              </a:rPr>
              <a:t>50%</a:t>
            </a:r>
          </a:p>
        </p:txBody>
      </p:sp>
      <p:sp>
        <p:nvSpPr>
          <p:cNvPr id="30" name="TextBox 29"/>
          <p:cNvSpPr txBox="1"/>
          <p:nvPr/>
        </p:nvSpPr>
        <p:spPr>
          <a:xfrm>
            <a:off x="4950922" y="1687147"/>
            <a:ext cx="613756" cy="276999"/>
          </a:xfrm>
          <a:prstGeom prst="rect">
            <a:avLst/>
          </a:prstGeom>
          <a:noFill/>
        </p:spPr>
        <p:txBody>
          <a:bodyPr wrap="square" rtlCol="0">
            <a:spAutoFit/>
          </a:bodyPr>
          <a:lstStyle/>
          <a:p>
            <a:r>
              <a:rPr lang="en-US" sz="1200" dirty="0">
                <a:solidFill>
                  <a:srgbClr val="FF0000"/>
                </a:solidFill>
              </a:rPr>
              <a:t>50%</a:t>
            </a:r>
          </a:p>
        </p:txBody>
      </p:sp>
      <p:cxnSp>
        <p:nvCxnSpPr>
          <p:cNvPr id="31" name="Straight Arrow Connector 30"/>
          <p:cNvCxnSpPr/>
          <p:nvPr/>
        </p:nvCxnSpPr>
        <p:spPr>
          <a:xfrm>
            <a:off x="7315200" y="2227624"/>
            <a:ext cx="152400" cy="69132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6" name="TextBox 35"/>
          <p:cNvSpPr txBox="1"/>
          <p:nvPr/>
        </p:nvSpPr>
        <p:spPr>
          <a:xfrm>
            <a:off x="6640590" y="2141251"/>
            <a:ext cx="923405" cy="400110"/>
          </a:xfrm>
          <a:prstGeom prst="rect">
            <a:avLst/>
          </a:prstGeom>
          <a:noFill/>
        </p:spPr>
        <p:txBody>
          <a:bodyPr wrap="square" rtlCol="0">
            <a:spAutoFit/>
          </a:bodyPr>
          <a:lstStyle/>
          <a:p>
            <a:r>
              <a:rPr lang="en-US" sz="1000" dirty="0"/>
              <a:t>Initial download</a:t>
            </a:r>
          </a:p>
        </p:txBody>
      </p:sp>
      <p:sp>
        <p:nvSpPr>
          <p:cNvPr id="39" name="TextBox 38"/>
          <p:cNvSpPr txBox="1"/>
          <p:nvPr/>
        </p:nvSpPr>
        <p:spPr>
          <a:xfrm>
            <a:off x="7279438" y="3186490"/>
            <a:ext cx="613756" cy="461665"/>
          </a:xfrm>
          <a:prstGeom prst="rect">
            <a:avLst/>
          </a:prstGeom>
          <a:noFill/>
        </p:spPr>
        <p:txBody>
          <a:bodyPr wrap="square" rtlCol="0">
            <a:spAutoFit/>
          </a:bodyPr>
          <a:lstStyle/>
          <a:p>
            <a:pPr algn="ctr"/>
            <a:r>
              <a:rPr lang="en-US" sz="1200" dirty="0">
                <a:solidFill>
                  <a:srgbClr val="FF0000"/>
                </a:solidFill>
              </a:rPr>
              <a:t>90%</a:t>
            </a:r>
          </a:p>
          <a:p>
            <a:pPr algn="ctr"/>
            <a:r>
              <a:rPr lang="en-US" sz="1200" dirty="0">
                <a:solidFill>
                  <a:srgbClr val="FF0000"/>
                </a:solidFill>
              </a:rPr>
              <a:t>?</a:t>
            </a:r>
          </a:p>
        </p:txBody>
      </p:sp>
      <p:pic>
        <p:nvPicPr>
          <p:cNvPr id="40" name="Picture 39"/>
          <p:cNvPicPr>
            <a:picLocks noChangeAspect="1"/>
          </p:cNvPicPr>
          <p:nvPr/>
        </p:nvPicPr>
        <p:blipFill>
          <a:blip r:embed="rId5"/>
          <a:stretch>
            <a:fillRect/>
          </a:stretch>
        </p:blipFill>
        <p:spPr>
          <a:xfrm>
            <a:off x="7794670" y="1722515"/>
            <a:ext cx="892129" cy="619534"/>
          </a:xfrm>
          <a:prstGeom prst="rect">
            <a:avLst/>
          </a:prstGeom>
        </p:spPr>
      </p:pic>
      <p:sp>
        <p:nvSpPr>
          <p:cNvPr id="41" name="TextBox 40"/>
          <p:cNvSpPr txBox="1"/>
          <p:nvPr/>
        </p:nvSpPr>
        <p:spPr>
          <a:xfrm>
            <a:off x="8000999" y="1842569"/>
            <a:ext cx="520826" cy="461665"/>
          </a:xfrm>
          <a:prstGeom prst="rect">
            <a:avLst/>
          </a:prstGeom>
          <a:noFill/>
        </p:spPr>
        <p:txBody>
          <a:bodyPr wrap="square" rtlCol="0">
            <a:spAutoFit/>
          </a:bodyPr>
          <a:lstStyle/>
          <a:p>
            <a:pPr algn="ctr"/>
            <a:r>
              <a:rPr lang="en-US" sz="1200" dirty="0">
                <a:solidFill>
                  <a:srgbClr val="FF0000"/>
                </a:solidFill>
              </a:rPr>
              <a:t>10%</a:t>
            </a:r>
          </a:p>
          <a:p>
            <a:pPr algn="ctr"/>
            <a:r>
              <a:rPr lang="en-US" sz="1200" dirty="0">
                <a:solidFill>
                  <a:srgbClr val="FF0000"/>
                </a:solidFill>
              </a:rPr>
              <a:t>?</a:t>
            </a:r>
          </a:p>
        </p:txBody>
      </p:sp>
      <p:sp>
        <p:nvSpPr>
          <p:cNvPr id="42" name="TextBox 41"/>
          <p:cNvSpPr txBox="1"/>
          <p:nvPr/>
        </p:nvSpPr>
        <p:spPr>
          <a:xfrm>
            <a:off x="6759225" y="3981996"/>
            <a:ext cx="1927574" cy="1569660"/>
          </a:xfrm>
          <a:prstGeom prst="rect">
            <a:avLst/>
          </a:prstGeom>
          <a:noFill/>
        </p:spPr>
        <p:txBody>
          <a:bodyPr wrap="square" rtlCol="0">
            <a:spAutoFit/>
          </a:bodyPr>
          <a:lstStyle/>
          <a:p>
            <a:r>
              <a:rPr lang="en-US" sz="1200" dirty="0"/>
              <a:t>JavaScript, HTML and CSS  can be bundled into a </a:t>
            </a:r>
            <a:r>
              <a:rPr lang="en-US" sz="1200" i="1" dirty="0"/>
              <a:t>mobile</a:t>
            </a:r>
            <a:r>
              <a:rPr lang="en-US" sz="1200" dirty="0"/>
              <a:t> application.</a:t>
            </a:r>
          </a:p>
          <a:p>
            <a:endParaRPr lang="en-US" sz="1200" dirty="0"/>
          </a:p>
          <a:p>
            <a:r>
              <a:rPr lang="en-US" sz="1200" dirty="0"/>
              <a:t>How much network interaction you need depends on the application’s features.</a:t>
            </a:r>
          </a:p>
        </p:txBody>
      </p:sp>
      <p:cxnSp>
        <p:nvCxnSpPr>
          <p:cNvPr id="32" name="Straight Arrow Connector 31">
            <a:extLst>
              <a:ext uri="{FF2B5EF4-FFF2-40B4-BE49-F238E27FC236}">
                <a16:creationId xmlns:a16="http://schemas.microsoft.com/office/drawing/2014/main" id="{86990E07-8960-4EB2-B513-9BBA6609F04A}"/>
              </a:ext>
            </a:extLst>
          </p:cNvPr>
          <p:cNvCxnSpPr>
            <a:cxnSpLocks/>
          </p:cNvCxnSpPr>
          <p:nvPr/>
        </p:nvCxnSpPr>
        <p:spPr>
          <a:xfrm flipH="1">
            <a:off x="7794670" y="2438400"/>
            <a:ext cx="206329" cy="437604"/>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sp>
        <p:nvSpPr>
          <p:cNvPr id="21" name="TextBox 20">
            <a:extLst>
              <a:ext uri="{FF2B5EF4-FFF2-40B4-BE49-F238E27FC236}">
                <a16:creationId xmlns:a16="http://schemas.microsoft.com/office/drawing/2014/main" id="{668D9495-32E7-4E7E-84EF-D8B4AF013694}"/>
              </a:ext>
            </a:extLst>
          </p:cNvPr>
          <p:cNvSpPr txBox="1"/>
          <p:nvPr/>
        </p:nvSpPr>
        <p:spPr>
          <a:xfrm>
            <a:off x="228600" y="5702810"/>
            <a:ext cx="8534400" cy="307777"/>
          </a:xfrm>
          <a:prstGeom prst="rect">
            <a:avLst/>
          </a:prstGeom>
          <a:noFill/>
        </p:spPr>
        <p:txBody>
          <a:bodyPr wrap="square" rtlCol="0">
            <a:spAutoFit/>
          </a:bodyPr>
          <a:lstStyle/>
          <a:p>
            <a:pPr algn="ctr"/>
            <a:r>
              <a:rPr lang="en-US" sz="1400" dirty="0"/>
              <a:t>See: </a:t>
            </a:r>
            <a:r>
              <a:rPr lang="en-US" sz="1400" dirty="0">
                <a:hlinkClick r:id="rId6"/>
              </a:rPr>
              <a:t>http://blog.venturepact.com/8-high-performance-apps-you-never-knew-were-hybrid/</a:t>
            </a:r>
            <a:endParaRPr lang="en-US" sz="1400" dirty="0"/>
          </a:p>
        </p:txBody>
      </p:sp>
    </p:spTree>
    <p:extLst>
      <p:ext uri="{BB962C8B-B14F-4D97-AF65-F5344CB8AC3E}">
        <p14:creationId xmlns:p14="http://schemas.microsoft.com/office/powerpoint/2010/main" val="357204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9"/>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3" grpId="0"/>
      <p:bldP spid="24" grpId="0"/>
      <p:bldP spid="22" grpId="0"/>
      <p:bldP spid="26" grpId="0"/>
      <p:bldP spid="27" grpId="0"/>
      <p:bldP spid="28" grpId="0"/>
      <p:bldP spid="29" grpId="0"/>
      <p:bldP spid="30" grpId="0"/>
      <p:bldP spid="36" grpId="0"/>
      <p:bldP spid="39" grpId="0"/>
      <p:bldP spid="41" grpId="0"/>
      <p:bldP spid="42"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522C8-F889-41A1-B177-1072E484C9A6}"/>
              </a:ext>
            </a:extLst>
          </p:cNvPr>
          <p:cNvSpPr>
            <a:spLocks noGrp="1"/>
          </p:cNvSpPr>
          <p:nvPr>
            <p:ph type="title"/>
          </p:nvPr>
        </p:nvSpPr>
        <p:spPr/>
        <p:txBody>
          <a:bodyPr/>
          <a:lstStyle/>
          <a:p>
            <a:r>
              <a:rPr lang="en-US" dirty="0"/>
              <a:t>Where we are headed …</a:t>
            </a:r>
          </a:p>
        </p:txBody>
      </p:sp>
      <p:sp>
        <p:nvSpPr>
          <p:cNvPr id="3" name="Slide Number Placeholder 2">
            <a:extLst>
              <a:ext uri="{FF2B5EF4-FFF2-40B4-BE49-F238E27FC236}">
                <a16:creationId xmlns:a16="http://schemas.microsoft.com/office/drawing/2014/main" id="{EAB048EA-BF82-49B4-8209-7D10379725D0}"/>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6</a:t>
            </a:fld>
            <a:endParaRPr lang="en-US" altLang="en-US" dirty="0">
              <a:solidFill>
                <a:srgbClr val="FFFFFF"/>
              </a:solidFill>
            </a:endParaRPr>
          </a:p>
        </p:txBody>
      </p:sp>
      <p:sp>
        <p:nvSpPr>
          <p:cNvPr id="4" name="TextBox 3">
            <a:extLst>
              <a:ext uri="{FF2B5EF4-FFF2-40B4-BE49-F238E27FC236}">
                <a16:creationId xmlns:a16="http://schemas.microsoft.com/office/drawing/2014/main" id="{19AF22A6-6BA4-4246-A36F-FC2CB2AC340C}"/>
              </a:ext>
            </a:extLst>
          </p:cNvPr>
          <p:cNvSpPr txBox="1"/>
          <p:nvPr/>
        </p:nvSpPr>
        <p:spPr>
          <a:xfrm>
            <a:off x="228600" y="1066800"/>
            <a:ext cx="8610600" cy="369332"/>
          </a:xfrm>
          <a:prstGeom prst="rect">
            <a:avLst/>
          </a:prstGeom>
          <a:noFill/>
        </p:spPr>
        <p:txBody>
          <a:bodyPr wrap="square" rtlCol="0">
            <a:spAutoFit/>
          </a:bodyPr>
          <a:lstStyle/>
          <a:p>
            <a:r>
              <a:rPr lang="en-US" dirty="0"/>
              <a:t>In this course we won’t be developing hybrid mobile apps, but we’ll get </a:t>
            </a:r>
            <a:r>
              <a:rPr lang="en-US" i="1" dirty="0"/>
              <a:t>close</a:t>
            </a:r>
            <a:r>
              <a:rPr lang="en-US" dirty="0"/>
              <a:t> to it.</a:t>
            </a:r>
          </a:p>
        </p:txBody>
      </p:sp>
      <p:pic>
        <p:nvPicPr>
          <p:cNvPr id="11" name="Picture 10">
            <a:extLst>
              <a:ext uri="{FF2B5EF4-FFF2-40B4-BE49-F238E27FC236}">
                <a16:creationId xmlns:a16="http://schemas.microsoft.com/office/drawing/2014/main" id="{D86C008A-0278-4ACB-9EB9-233BC0238E55}"/>
              </a:ext>
            </a:extLst>
          </p:cNvPr>
          <p:cNvPicPr>
            <a:picLocks noChangeAspect="1"/>
          </p:cNvPicPr>
          <p:nvPr/>
        </p:nvPicPr>
        <p:blipFill>
          <a:blip r:embed="rId2"/>
          <a:stretch>
            <a:fillRect/>
          </a:stretch>
        </p:blipFill>
        <p:spPr>
          <a:xfrm>
            <a:off x="6427479" y="3685226"/>
            <a:ext cx="542232" cy="925762"/>
          </a:xfrm>
          <a:prstGeom prst="rect">
            <a:avLst/>
          </a:prstGeom>
        </p:spPr>
      </p:pic>
      <p:cxnSp>
        <p:nvCxnSpPr>
          <p:cNvPr id="13" name="Straight Arrow Connector 12">
            <a:extLst>
              <a:ext uri="{FF2B5EF4-FFF2-40B4-BE49-F238E27FC236}">
                <a16:creationId xmlns:a16="http://schemas.microsoft.com/office/drawing/2014/main" id="{F072C9A5-1A4E-4948-A72C-A5ADA98F2BF6}"/>
              </a:ext>
            </a:extLst>
          </p:cNvPr>
          <p:cNvCxnSpPr>
            <a:cxnSpLocks/>
          </p:cNvCxnSpPr>
          <p:nvPr/>
        </p:nvCxnSpPr>
        <p:spPr>
          <a:xfrm>
            <a:off x="6391717" y="2522208"/>
            <a:ext cx="188162" cy="106710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EBFA49CF-7976-499C-AC5F-211CE5D43559}"/>
              </a:ext>
            </a:extLst>
          </p:cNvPr>
          <p:cNvSpPr txBox="1"/>
          <p:nvPr/>
        </p:nvSpPr>
        <p:spPr>
          <a:xfrm>
            <a:off x="5208278" y="2522208"/>
            <a:ext cx="1183439" cy="830997"/>
          </a:xfrm>
          <a:prstGeom prst="rect">
            <a:avLst/>
          </a:prstGeom>
          <a:noFill/>
        </p:spPr>
        <p:txBody>
          <a:bodyPr wrap="square" rtlCol="0">
            <a:spAutoFit/>
          </a:bodyPr>
          <a:lstStyle/>
          <a:p>
            <a:r>
              <a:rPr lang="en-US" sz="1200" dirty="0"/>
              <a:t>Initial download from the class server.</a:t>
            </a:r>
          </a:p>
        </p:txBody>
      </p:sp>
      <p:sp>
        <p:nvSpPr>
          <p:cNvPr id="15" name="TextBox 14">
            <a:extLst>
              <a:ext uri="{FF2B5EF4-FFF2-40B4-BE49-F238E27FC236}">
                <a16:creationId xmlns:a16="http://schemas.microsoft.com/office/drawing/2014/main" id="{555CB2F2-5FA5-4D0F-BE11-9914051FE638}"/>
              </a:ext>
            </a:extLst>
          </p:cNvPr>
          <p:cNvSpPr txBox="1"/>
          <p:nvPr/>
        </p:nvSpPr>
        <p:spPr>
          <a:xfrm>
            <a:off x="6391717" y="3910075"/>
            <a:ext cx="613756" cy="461665"/>
          </a:xfrm>
          <a:prstGeom prst="rect">
            <a:avLst/>
          </a:prstGeom>
          <a:noFill/>
        </p:spPr>
        <p:txBody>
          <a:bodyPr wrap="square" rtlCol="0">
            <a:spAutoFit/>
          </a:bodyPr>
          <a:lstStyle/>
          <a:p>
            <a:pPr algn="ctr"/>
            <a:r>
              <a:rPr lang="en-US" sz="1200" dirty="0">
                <a:solidFill>
                  <a:srgbClr val="FF0000"/>
                </a:solidFill>
              </a:rPr>
              <a:t>50%</a:t>
            </a:r>
          </a:p>
          <a:p>
            <a:pPr algn="ctr"/>
            <a:r>
              <a:rPr lang="en-US" sz="1200" dirty="0">
                <a:solidFill>
                  <a:srgbClr val="FF0000"/>
                </a:solidFill>
              </a:rPr>
              <a:t>?</a:t>
            </a:r>
          </a:p>
        </p:txBody>
      </p:sp>
      <p:pic>
        <p:nvPicPr>
          <p:cNvPr id="16" name="Picture 15">
            <a:extLst>
              <a:ext uri="{FF2B5EF4-FFF2-40B4-BE49-F238E27FC236}">
                <a16:creationId xmlns:a16="http://schemas.microsoft.com/office/drawing/2014/main" id="{D3926E55-1F87-4B03-9442-581A5A72B6D7}"/>
              </a:ext>
            </a:extLst>
          </p:cNvPr>
          <p:cNvPicPr>
            <a:picLocks noChangeAspect="1"/>
          </p:cNvPicPr>
          <p:nvPr/>
        </p:nvPicPr>
        <p:blipFill>
          <a:blip r:embed="rId3"/>
          <a:stretch>
            <a:fillRect/>
          </a:stretch>
        </p:blipFill>
        <p:spPr>
          <a:xfrm>
            <a:off x="6906949" y="2446100"/>
            <a:ext cx="892129" cy="619534"/>
          </a:xfrm>
          <a:prstGeom prst="rect">
            <a:avLst/>
          </a:prstGeom>
        </p:spPr>
      </p:pic>
      <p:sp>
        <p:nvSpPr>
          <p:cNvPr id="17" name="TextBox 16">
            <a:extLst>
              <a:ext uri="{FF2B5EF4-FFF2-40B4-BE49-F238E27FC236}">
                <a16:creationId xmlns:a16="http://schemas.microsoft.com/office/drawing/2014/main" id="{DC80A349-2DE8-47B3-AC4B-608F92DE7662}"/>
              </a:ext>
            </a:extLst>
          </p:cNvPr>
          <p:cNvSpPr txBox="1"/>
          <p:nvPr/>
        </p:nvSpPr>
        <p:spPr>
          <a:xfrm>
            <a:off x="7113278" y="2566154"/>
            <a:ext cx="520826" cy="461665"/>
          </a:xfrm>
          <a:prstGeom prst="rect">
            <a:avLst/>
          </a:prstGeom>
          <a:noFill/>
        </p:spPr>
        <p:txBody>
          <a:bodyPr wrap="square" rtlCol="0">
            <a:spAutoFit/>
          </a:bodyPr>
          <a:lstStyle/>
          <a:p>
            <a:pPr algn="ctr"/>
            <a:r>
              <a:rPr lang="en-US" sz="1200" dirty="0">
                <a:solidFill>
                  <a:srgbClr val="FF0000"/>
                </a:solidFill>
              </a:rPr>
              <a:t>50%</a:t>
            </a:r>
          </a:p>
          <a:p>
            <a:pPr algn="ctr"/>
            <a:r>
              <a:rPr lang="en-US" sz="1200" dirty="0">
                <a:solidFill>
                  <a:srgbClr val="FF0000"/>
                </a:solidFill>
              </a:rPr>
              <a:t>?</a:t>
            </a:r>
          </a:p>
        </p:txBody>
      </p:sp>
      <p:cxnSp>
        <p:nvCxnSpPr>
          <p:cNvPr id="18" name="Straight Arrow Connector 17">
            <a:extLst>
              <a:ext uri="{FF2B5EF4-FFF2-40B4-BE49-F238E27FC236}">
                <a16:creationId xmlns:a16="http://schemas.microsoft.com/office/drawing/2014/main" id="{D50843ED-91C5-44B0-8E29-874F2BA8CEC1}"/>
              </a:ext>
            </a:extLst>
          </p:cNvPr>
          <p:cNvCxnSpPr>
            <a:cxnSpLocks/>
          </p:cNvCxnSpPr>
          <p:nvPr/>
        </p:nvCxnSpPr>
        <p:spPr>
          <a:xfrm flipH="1">
            <a:off x="6906949" y="3161985"/>
            <a:ext cx="206329" cy="437604"/>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pic>
        <p:nvPicPr>
          <p:cNvPr id="1026" name="Picture 2" descr="File:AWS Simple Icons Non-Service Specific Traditional Server.svg">
            <a:extLst>
              <a:ext uri="{FF2B5EF4-FFF2-40B4-BE49-F238E27FC236}">
                <a16:creationId xmlns:a16="http://schemas.microsoft.com/office/drawing/2014/main" id="{C4442BDD-8F91-427D-9BAB-27FAC5805CB2}"/>
              </a:ext>
            </a:extLst>
          </p:cNvPr>
          <p:cNvPicPr>
            <a:picLocks noChangeAspect="1" noChangeArrowheads="1"/>
          </p:cNvPicPr>
          <p:nvPr/>
        </p:nvPicPr>
        <p:blipFill>
          <a:blip r:embed="rId4">
            <a:biLevel thresh="75000"/>
            <a:extLst>
              <a:ext uri="{BEBA8EAE-BF5A-486C-A8C5-ECC9F3942E4B}">
                <a14:imgProps xmlns:a14="http://schemas.microsoft.com/office/drawing/2010/main">
                  <a14:imgLayer r:embed="rId5">
                    <a14:imgEffect>
                      <a14:saturation sat="312000"/>
                    </a14:imgEffect>
                  </a14:imgLayer>
                </a14:imgProps>
              </a:ext>
              <a:ext uri="{28A0092B-C50C-407E-A947-70E740481C1C}">
                <a14:useLocalDpi xmlns:a14="http://schemas.microsoft.com/office/drawing/2010/main" val="0"/>
              </a:ext>
            </a:extLst>
          </a:blip>
          <a:srcRect/>
          <a:stretch>
            <a:fillRect/>
          </a:stretch>
        </p:blipFill>
        <p:spPr bwMode="auto">
          <a:xfrm>
            <a:off x="5715000" y="1439176"/>
            <a:ext cx="1028414" cy="1028414"/>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a:extLst>
              <a:ext uri="{FF2B5EF4-FFF2-40B4-BE49-F238E27FC236}">
                <a16:creationId xmlns:a16="http://schemas.microsoft.com/office/drawing/2014/main" id="{A1A4A4AB-FC1F-4E26-82C9-56FE02025BE4}"/>
              </a:ext>
            </a:extLst>
          </p:cNvPr>
          <p:cNvPicPr>
            <a:picLocks noChangeAspect="1"/>
          </p:cNvPicPr>
          <p:nvPr/>
        </p:nvPicPr>
        <p:blipFill>
          <a:blip r:embed="rId2"/>
          <a:stretch>
            <a:fillRect/>
          </a:stretch>
        </p:blipFill>
        <p:spPr>
          <a:xfrm>
            <a:off x="2385881" y="3684261"/>
            <a:ext cx="542232" cy="925762"/>
          </a:xfrm>
          <a:prstGeom prst="rect">
            <a:avLst/>
          </a:prstGeom>
        </p:spPr>
      </p:pic>
      <p:pic>
        <p:nvPicPr>
          <p:cNvPr id="23" name="Picture 22">
            <a:extLst>
              <a:ext uri="{FF2B5EF4-FFF2-40B4-BE49-F238E27FC236}">
                <a16:creationId xmlns:a16="http://schemas.microsoft.com/office/drawing/2014/main" id="{C63D65D7-1A26-462E-B3D8-589952AFBF9C}"/>
              </a:ext>
            </a:extLst>
          </p:cNvPr>
          <p:cNvPicPr>
            <a:picLocks noChangeAspect="1"/>
          </p:cNvPicPr>
          <p:nvPr/>
        </p:nvPicPr>
        <p:blipFill>
          <a:blip r:embed="rId6"/>
          <a:stretch>
            <a:fillRect/>
          </a:stretch>
        </p:blipFill>
        <p:spPr>
          <a:xfrm>
            <a:off x="1664320" y="1662642"/>
            <a:ext cx="685799" cy="603297"/>
          </a:xfrm>
          <a:prstGeom prst="rect">
            <a:avLst/>
          </a:prstGeom>
        </p:spPr>
      </p:pic>
      <p:cxnSp>
        <p:nvCxnSpPr>
          <p:cNvPr id="24" name="Straight Arrow Connector 23">
            <a:extLst>
              <a:ext uri="{FF2B5EF4-FFF2-40B4-BE49-F238E27FC236}">
                <a16:creationId xmlns:a16="http://schemas.microsoft.com/office/drawing/2014/main" id="{461D0521-A8A0-4E30-B647-A6832E2D8205}"/>
              </a:ext>
            </a:extLst>
          </p:cNvPr>
          <p:cNvCxnSpPr>
            <a:cxnSpLocks/>
          </p:cNvCxnSpPr>
          <p:nvPr/>
        </p:nvCxnSpPr>
        <p:spPr>
          <a:xfrm>
            <a:off x="2252200" y="2311001"/>
            <a:ext cx="286081" cy="133057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5" name="TextBox 24">
            <a:extLst>
              <a:ext uri="{FF2B5EF4-FFF2-40B4-BE49-F238E27FC236}">
                <a16:creationId xmlns:a16="http://schemas.microsoft.com/office/drawing/2014/main" id="{1E2ADBD9-5796-49CF-9D37-4774BB6FD07F}"/>
              </a:ext>
            </a:extLst>
          </p:cNvPr>
          <p:cNvSpPr txBox="1"/>
          <p:nvPr/>
        </p:nvSpPr>
        <p:spPr>
          <a:xfrm>
            <a:off x="1602335" y="2648842"/>
            <a:ext cx="923405" cy="400110"/>
          </a:xfrm>
          <a:prstGeom prst="rect">
            <a:avLst/>
          </a:prstGeom>
          <a:noFill/>
        </p:spPr>
        <p:txBody>
          <a:bodyPr wrap="square" rtlCol="0">
            <a:spAutoFit/>
          </a:bodyPr>
          <a:lstStyle/>
          <a:p>
            <a:r>
              <a:rPr lang="en-US" sz="1000" dirty="0"/>
              <a:t>Initial download</a:t>
            </a:r>
          </a:p>
        </p:txBody>
      </p:sp>
      <p:sp>
        <p:nvSpPr>
          <p:cNvPr id="26" name="TextBox 25">
            <a:extLst>
              <a:ext uri="{FF2B5EF4-FFF2-40B4-BE49-F238E27FC236}">
                <a16:creationId xmlns:a16="http://schemas.microsoft.com/office/drawing/2014/main" id="{55697AF9-6AF8-49ED-9CD1-773070723303}"/>
              </a:ext>
            </a:extLst>
          </p:cNvPr>
          <p:cNvSpPr txBox="1"/>
          <p:nvPr/>
        </p:nvSpPr>
        <p:spPr>
          <a:xfrm>
            <a:off x="2350119" y="3909110"/>
            <a:ext cx="613756" cy="461665"/>
          </a:xfrm>
          <a:prstGeom prst="rect">
            <a:avLst/>
          </a:prstGeom>
          <a:noFill/>
        </p:spPr>
        <p:txBody>
          <a:bodyPr wrap="square" rtlCol="0">
            <a:spAutoFit/>
          </a:bodyPr>
          <a:lstStyle/>
          <a:p>
            <a:pPr algn="ctr"/>
            <a:r>
              <a:rPr lang="en-US" sz="1200" dirty="0">
                <a:solidFill>
                  <a:srgbClr val="FF0000"/>
                </a:solidFill>
              </a:rPr>
              <a:t>90%</a:t>
            </a:r>
          </a:p>
          <a:p>
            <a:pPr algn="ctr"/>
            <a:r>
              <a:rPr lang="en-US" sz="1200" dirty="0">
                <a:solidFill>
                  <a:srgbClr val="FF0000"/>
                </a:solidFill>
              </a:rPr>
              <a:t>?</a:t>
            </a:r>
          </a:p>
        </p:txBody>
      </p:sp>
      <p:pic>
        <p:nvPicPr>
          <p:cNvPr id="27" name="Picture 26">
            <a:extLst>
              <a:ext uri="{FF2B5EF4-FFF2-40B4-BE49-F238E27FC236}">
                <a16:creationId xmlns:a16="http://schemas.microsoft.com/office/drawing/2014/main" id="{C8C77968-0EF8-4922-A061-8D42DC5A89A2}"/>
              </a:ext>
            </a:extLst>
          </p:cNvPr>
          <p:cNvPicPr>
            <a:picLocks noChangeAspect="1"/>
          </p:cNvPicPr>
          <p:nvPr/>
        </p:nvPicPr>
        <p:blipFill>
          <a:blip r:embed="rId3"/>
          <a:stretch>
            <a:fillRect/>
          </a:stretch>
        </p:blipFill>
        <p:spPr>
          <a:xfrm>
            <a:off x="2865351" y="2445135"/>
            <a:ext cx="892129" cy="619534"/>
          </a:xfrm>
          <a:prstGeom prst="rect">
            <a:avLst/>
          </a:prstGeom>
        </p:spPr>
      </p:pic>
      <p:sp>
        <p:nvSpPr>
          <p:cNvPr id="28" name="TextBox 27">
            <a:extLst>
              <a:ext uri="{FF2B5EF4-FFF2-40B4-BE49-F238E27FC236}">
                <a16:creationId xmlns:a16="http://schemas.microsoft.com/office/drawing/2014/main" id="{7C9497B1-D726-423E-AE3B-AC0C5CFF2273}"/>
              </a:ext>
            </a:extLst>
          </p:cNvPr>
          <p:cNvSpPr txBox="1"/>
          <p:nvPr/>
        </p:nvSpPr>
        <p:spPr>
          <a:xfrm>
            <a:off x="3071680" y="2565189"/>
            <a:ext cx="520826" cy="461665"/>
          </a:xfrm>
          <a:prstGeom prst="rect">
            <a:avLst/>
          </a:prstGeom>
          <a:noFill/>
        </p:spPr>
        <p:txBody>
          <a:bodyPr wrap="square" rtlCol="0">
            <a:spAutoFit/>
          </a:bodyPr>
          <a:lstStyle/>
          <a:p>
            <a:pPr algn="ctr"/>
            <a:r>
              <a:rPr lang="en-US" sz="1200" dirty="0">
                <a:solidFill>
                  <a:srgbClr val="FF0000"/>
                </a:solidFill>
              </a:rPr>
              <a:t>10%</a:t>
            </a:r>
          </a:p>
          <a:p>
            <a:pPr algn="ctr"/>
            <a:r>
              <a:rPr lang="en-US" sz="1200" dirty="0">
                <a:solidFill>
                  <a:srgbClr val="FF0000"/>
                </a:solidFill>
              </a:rPr>
              <a:t>?</a:t>
            </a:r>
          </a:p>
        </p:txBody>
      </p:sp>
      <p:cxnSp>
        <p:nvCxnSpPr>
          <p:cNvPr id="29" name="Straight Arrow Connector 28">
            <a:extLst>
              <a:ext uri="{FF2B5EF4-FFF2-40B4-BE49-F238E27FC236}">
                <a16:creationId xmlns:a16="http://schemas.microsoft.com/office/drawing/2014/main" id="{31377EE3-A6BA-4CC5-8C25-9BBB4A405A65}"/>
              </a:ext>
            </a:extLst>
          </p:cNvPr>
          <p:cNvCxnSpPr>
            <a:cxnSpLocks/>
          </p:cNvCxnSpPr>
          <p:nvPr/>
        </p:nvCxnSpPr>
        <p:spPr>
          <a:xfrm flipH="1">
            <a:off x="2865351" y="3161020"/>
            <a:ext cx="206329" cy="437604"/>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sp>
        <p:nvSpPr>
          <p:cNvPr id="1024" name="TextBox 1023">
            <a:extLst>
              <a:ext uri="{FF2B5EF4-FFF2-40B4-BE49-F238E27FC236}">
                <a16:creationId xmlns:a16="http://schemas.microsoft.com/office/drawing/2014/main" id="{4366143C-92EE-4289-BDDB-EC4BF3A34912}"/>
              </a:ext>
            </a:extLst>
          </p:cNvPr>
          <p:cNvSpPr txBox="1"/>
          <p:nvPr/>
        </p:nvSpPr>
        <p:spPr>
          <a:xfrm>
            <a:off x="2064037" y="4791976"/>
            <a:ext cx="1288763" cy="584775"/>
          </a:xfrm>
          <a:prstGeom prst="rect">
            <a:avLst/>
          </a:prstGeom>
          <a:noFill/>
        </p:spPr>
        <p:txBody>
          <a:bodyPr wrap="square" rtlCol="0">
            <a:spAutoFit/>
          </a:bodyPr>
          <a:lstStyle/>
          <a:p>
            <a:r>
              <a:rPr lang="en-US" sz="3200" b="1" dirty="0">
                <a:solidFill>
                  <a:srgbClr val="FF0000"/>
                </a:solidFill>
              </a:rPr>
              <a:t>(No.)</a:t>
            </a:r>
            <a:endParaRPr lang="en-US" b="1" dirty="0">
              <a:solidFill>
                <a:srgbClr val="FF0000"/>
              </a:solidFill>
            </a:endParaRPr>
          </a:p>
        </p:txBody>
      </p:sp>
      <p:sp>
        <p:nvSpPr>
          <p:cNvPr id="34" name="TextBox 33">
            <a:extLst>
              <a:ext uri="{FF2B5EF4-FFF2-40B4-BE49-F238E27FC236}">
                <a16:creationId xmlns:a16="http://schemas.microsoft.com/office/drawing/2014/main" id="{040DE746-9014-4CF8-ACC8-F0BE82ADE22A}"/>
              </a:ext>
            </a:extLst>
          </p:cNvPr>
          <p:cNvSpPr txBox="1"/>
          <p:nvPr/>
        </p:nvSpPr>
        <p:spPr>
          <a:xfrm>
            <a:off x="6084928" y="4791976"/>
            <a:ext cx="1288763" cy="584775"/>
          </a:xfrm>
          <a:prstGeom prst="rect">
            <a:avLst/>
          </a:prstGeom>
          <a:noFill/>
        </p:spPr>
        <p:txBody>
          <a:bodyPr wrap="square" rtlCol="0">
            <a:spAutoFit/>
          </a:bodyPr>
          <a:lstStyle/>
          <a:p>
            <a:r>
              <a:rPr lang="en-US" sz="3200" b="1" dirty="0">
                <a:solidFill>
                  <a:srgbClr val="00B050"/>
                </a:solidFill>
              </a:rPr>
              <a:t>(Yes!)</a:t>
            </a:r>
            <a:endParaRPr lang="en-US" b="1" dirty="0">
              <a:solidFill>
                <a:srgbClr val="00B050"/>
              </a:solidFill>
            </a:endParaRPr>
          </a:p>
        </p:txBody>
      </p:sp>
      <p:sp>
        <p:nvSpPr>
          <p:cNvPr id="5" name="TextBox 4">
            <a:extLst>
              <a:ext uri="{FF2B5EF4-FFF2-40B4-BE49-F238E27FC236}">
                <a16:creationId xmlns:a16="http://schemas.microsoft.com/office/drawing/2014/main" id="{9F0777F2-3EFB-40FB-83FD-795B0A5DBD43}"/>
              </a:ext>
            </a:extLst>
          </p:cNvPr>
          <p:cNvSpPr txBox="1"/>
          <p:nvPr/>
        </p:nvSpPr>
        <p:spPr>
          <a:xfrm>
            <a:off x="952500" y="5394325"/>
            <a:ext cx="3581400" cy="646331"/>
          </a:xfrm>
          <a:prstGeom prst="rect">
            <a:avLst/>
          </a:prstGeom>
          <a:noFill/>
        </p:spPr>
        <p:txBody>
          <a:bodyPr wrap="square" rtlCol="0">
            <a:spAutoFit/>
          </a:bodyPr>
          <a:lstStyle/>
          <a:p>
            <a:r>
              <a:rPr lang="en-US" dirty="0"/>
              <a:t>Publishing to an App Store can get complicated!</a:t>
            </a:r>
          </a:p>
        </p:txBody>
      </p:sp>
      <p:sp>
        <p:nvSpPr>
          <p:cNvPr id="30" name="TextBox 29">
            <a:extLst>
              <a:ext uri="{FF2B5EF4-FFF2-40B4-BE49-F238E27FC236}">
                <a16:creationId xmlns:a16="http://schemas.microsoft.com/office/drawing/2014/main" id="{CB432579-F9EF-4C35-810A-394DDCA7C035}"/>
              </a:ext>
            </a:extLst>
          </p:cNvPr>
          <p:cNvSpPr txBox="1"/>
          <p:nvPr/>
        </p:nvSpPr>
        <p:spPr>
          <a:xfrm>
            <a:off x="5105400" y="5376751"/>
            <a:ext cx="3581400" cy="646331"/>
          </a:xfrm>
          <a:prstGeom prst="rect">
            <a:avLst/>
          </a:prstGeom>
          <a:noFill/>
        </p:spPr>
        <p:txBody>
          <a:bodyPr wrap="square" rtlCol="0">
            <a:spAutoFit/>
          </a:bodyPr>
          <a:lstStyle/>
          <a:p>
            <a:r>
              <a:rPr lang="en-US" dirty="0"/>
              <a:t>Similar thought process to mobile development, but easier </a:t>
            </a:r>
            <a:r>
              <a:rPr lang="en-US"/>
              <a:t>to build.</a:t>
            </a:r>
            <a:endParaRPr lang="en-US" dirty="0"/>
          </a:p>
        </p:txBody>
      </p:sp>
    </p:spTree>
    <p:extLst>
      <p:ext uri="{BB962C8B-B14F-4D97-AF65-F5344CB8AC3E}">
        <p14:creationId xmlns:p14="http://schemas.microsoft.com/office/powerpoint/2010/main" val="395578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 grpId="0"/>
      <p:bldP spid="34" grpId="0"/>
      <p:bldP spid="5" grpId="0"/>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BDB5B-758A-41F6-852B-A1AC085A5006}"/>
              </a:ext>
            </a:extLst>
          </p:cNvPr>
          <p:cNvSpPr>
            <a:spLocks noGrp="1"/>
          </p:cNvSpPr>
          <p:nvPr>
            <p:ph type="title"/>
          </p:nvPr>
        </p:nvSpPr>
        <p:spPr/>
        <p:txBody>
          <a:bodyPr/>
          <a:lstStyle/>
          <a:p>
            <a:r>
              <a:rPr lang="en-US" dirty="0"/>
              <a:t>What we’ll need for next time …</a:t>
            </a:r>
          </a:p>
        </p:txBody>
      </p:sp>
      <p:sp>
        <p:nvSpPr>
          <p:cNvPr id="3" name="Slide Number Placeholder 2">
            <a:extLst>
              <a:ext uri="{FF2B5EF4-FFF2-40B4-BE49-F238E27FC236}">
                <a16:creationId xmlns:a16="http://schemas.microsoft.com/office/drawing/2014/main" id="{02B01025-6DBC-4D23-83EE-443D446528BE}"/>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7</a:t>
            </a:fld>
            <a:endParaRPr lang="en-US" altLang="en-US" dirty="0">
              <a:solidFill>
                <a:srgbClr val="FFFFFF"/>
              </a:solidFill>
            </a:endParaRPr>
          </a:p>
        </p:txBody>
      </p:sp>
      <p:sp>
        <p:nvSpPr>
          <p:cNvPr id="5" name="TextBox 4">
            <a:extLst>
              <a:ext uri="{FF2B5EF4-FFF2-40B4-BE49-F238E27FC236}">
                <a16:creationId xmlns:a16="http://schemas.microsoft.com/office/drawing/2014/main" id="{FE67497C-49AA-4364-A3A4-02FCED134F5A}"/>
              </a:ext>
            </a:extLst>
          </p:cNvPr>
          <p:cNvSpPr txBox="1"/>
          <p:nvPr/>
        </p:nvSpPr>
        <p:spPr>
          <a:xfrm>
            <a:off x="381000" y="1066800"/>
            <a:ext cx="8305800" cy="4339650"/>
          </a:xfrm>
          <a:prstGeom prst="rect">
            <a:avLst/>
          </a:prstGeom>
          <a:noFill/>
        </p:spPr>
        <p:txBody>
          <a:bodyPr wrap="square" rtlCol="0">
            <a:spAutoFit/>
          </a:bodyPr>
          <a:lstStyle/>
          <a:p>
            <a:r>
              <a:rPr lang="en-US" dirty="0"/>
              <a:t>In a previous class, we saw the jQuery operator </a:t>
            </a:r>
            <a:r>
              <a:rPr lang="en-US" b="1" dirty="0"/>
              <a:t>.next()</a:t>
            </a:r>
          </a:p>
          <a:p>
            <a:endParaRPr lang="en-US" b="1" dirty="0"/>
          </a:p>
          <a:p>
            <a:r>
              <a:rPr lang="en-US" dirty="0"/>
              <a:t>To get a little more control over the appearance and behavior of our user interface we’ll use a similar method called </a:t>
            </a:r>
            <a:r>
              <a:rPr lang="en-US" b="1" dirty="0"/>
              <a:t>.parent()</a:t>
            </a:r>
          </a:p>
          <a:p>
            <a:endParaRPr lang="en-US" b="1" dirty="0"/>
          </a:p>
          <a:p>
            <a:r>
              <a:rPr lang="en-US" dirty="0"/>
              <a:t>As a convenience, we’ll expand our knowledge of CSS selectors just a tiny bit, and we’ll also add the new jQuery methods </a:t>
            </a:r>
            <a:r>
              <a:rPr lang="en-US" b="1" dirty="0"/>
              <a:t>.show()</a:t>
            </a:r>
            <a:r>
              <a:rPr lang="en-US" dirty="0"/>
              <a:t>, </a:t>
            </a:r>
            <a:r>
              <a:rPr lang="en-US" b="1" dirty="0"/>
              <a:t>.hide()</a:t>
            </a:r>
            <a:r>
              <a:rPr lang="en-US" dirty="0"/>
              <a:t>, and </a:t>
            </a:r>
            <a:r>
              <a:rPr lang="en-US" b="1" dirty="0"/>
              <a:t>.focus()</a:t>
            </a:r>
          </a:p>
          <a:p>
            <a:endParaRPr lang="en-US" b="1" dirty="0"/>
          </a:p>
          <a:p>
            <a:r>
              <a:rPr lang="en-US" dirty="0"/>
              <a:t>But the biggest thing we should add is…</a:t>
            </a:r>
          </a:p>
          <a:p>
            <a:endParaRPr lang="en-US" dirty="0"/>
          </a:p>
          <a:p>
            <a:r>
              <a:rPr lang="en-US" sz="6000" b="1" dirty="0">
                <a:latin typeface="Cordia New" panose="020B0502040204020203" pitchFamily="34" charset="-34"/>
                <a:cs typeface="Cordia New" panose="020B0502040204020203" pitchFamily="34" charset="-34"/>
              </a:rPr>
              <a:t>this</a:t>
            </a:r>
          </a:p>
          <a:p>
            <a:br>
              <a:rPr lang="en-US" dirty="0"/>
            </a:br>
            <a:r>
              <a:rPr lang="en-US" dirty="0"/>
              <a:t>The reserved word “this” is a way to reference the object that triggered an event.  </a:t>
            </a:r>
          </a:p>
        </p:txBody>
      </p:sp>
    </p:spTree>
    <p:extLst>
      <p:ext uri="{BB962C8B-B14F-4D97-AF65-F5344CB8AC3E}">
        <p14:creationId xmlns:p14="http://schemas.microsoft.com/office/powerpoint/2010/main" val="67614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E7FAF-12D9-412F-BB36-DD13E1629423}"/>
              </a:ext>
            </a:extLst>
          </p:cNvPr>
          <p:cNvSpPr>
            <a:spLocks noGrp="1"/>
          </p:cNvSpPr>
          <p:nvPr>
            <p:ph type="title"/>
          </p:nvPr>
        </p:nvSpPr>
        <p:spPr/>
        <p:txBody>
          <a:bodyPr/>
          <a:lstStyle/>
          <a:p>
            <a:endParaRPr lang="en-US" dirty="0"/>
          </a:p>
        </p:txBody>
      </p:sp>
      <p:sp>
        <p:nvSpPr>
          <p:cNvPr id="3" name="Slide Number Placeholder 2">
            <a:extLst>
              <a:ext uri="{FF2B5EF4-FFF2-40B4-BE49-F238E27FC236}">
                <a16:creationId xmlns:a16="http://schemas.microsoft.com/office/drawing/2014/main" id="{B9392340-867F-4F1F-B432-389E04BF3FEA}"/>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8</a:t>
            </a:fld>
            <a:endParaRPr lang="en-US" altLang="en-US" dirty="0">
              <a:solidFill>
                <a:srgbClr val="FFFFFF"/>
              </a:solidFill>
            </a:endParaRPr>
          </a:p>
        </p:txBody>
      </p:sp>
      <p:pic>
        <p:nvPicPr>
          <p:cNvPr id="4" name="Picture 2" descr="Image result for a mess of legots">
            <a:extLst>
              <a:ext uri="{FF2B5EF4-FFF2-40B4-BE49-F238E27FC236}">
                <a16:creationId xmlns:a16="http://schemas.microsoft.com/office/drawing/2014/main" id="{159C153C-33CC-4109-BD90-7BEA3565AC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314271"/>
            <a:ext cx="5173689" cy="2667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609C0D3F-9D04-42AF-8C33-76E939B7BC7D}"/>
              </a:ext>
            </a:extLst>
          </p:cNvPr>
          <p:cNvSpPr txBox="1">
            <a:spLocks/>
          </p:cNvSpPr>
          <p:nvPr/>
        </p:nvSpPr>
        <p:spPr bwMode="auto">
          <a:xfrm>
            <a:off x="609600" y="1246061"/>
            <a:ext cx="75438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rtl="0" eaLnBrk="1" fontAlgn="base" hangingPunct="1">
              <a:spcBef>
                <a:spcPct val="0"/>
              </a:spcBef>
              <a:spcAft>
                <a:spcPct val="0"/>
              </a:spcAft>
              <a:defRPr sz="2400" b="1" i="0" baseline="0">
                <a:solidFill>
                  <a:srgbClr val="000099"/>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a:lstStyle>
          <a:p>
            <a:r>
              <a:rPr lang="en-US" b="0" kern="0" dirty="0"/>
              <a:t>Today, we are going to stop and examine each one of these pieces.  See pieces.zip</a:t>
            </a:r>
          </a:p>
        </p:txBody>
      </p:sp>
      <p:sp>
        <p:nvSpPr>
          <p:cNvPr id="6" name="Title 1">
            <a:extLst>
              <a:ext uri="{FF2B5EF4-FFF2-40B4-BE49-F238E27FC236}">
                <a16:creationId xmlns:a16="http://schemas.microsoft.com/office/drawing/2014/main" id="{8FAD0674-7E03-4469-8A6A-D932A0EB04FF}"/>
              </a:ext>
            </a:extLst>
          </p:cNvPr>
          <p:cNvSpPr txBox="1">
            <a:spLocks/>
          </p:cNvSpPr>
          <p:nvPr/>
        </p:nvSpPr>
        <p:spPr bwMode="auto">
          <a:xfrm>
            <a:off x="4648200" y="2406134"/>
            <a:ext cx="3810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rtl="0" eaLnBrk="1" fontAlgn="base" hangingPunct="1">
              <a:spcBef>
                <a:spcPct val="0"/>
              </a:spcBef>
              <a:spcAft>
                <a:spcPct val="0"/>
              </a:spcAft>
              <a:defRPr sz="2400" b="1" i="0" baseline="0">
                <a:solidFill>
                  <a:srgbClr val="000099"/>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a:lstStyle>
          <a:p>
            <a:r>
              <a:rPr lang="en-US" b="0" kern="0" dirty="0"/>
              <a:t>Then, when we meet next as a class, we’ll assemble them to make a simple application.</a:t>
            </a:r>
          </a:p>
        </p:txBody>
      </p:sp>
    </p:spTree>
    <p:extLst>
      <p:ext uri="{BB962C8B-B14F-4D97-AF65-F5344CB8AC3E}">
        <p14:creationId xmlns:p14="http://schemas.microsoft.com/office/powerpoint/2010/main" val="238140991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10623</TotalTime>
  <Words>579</Words>
  <Application>Microsoft Office PowerPoint</Application>
  <PresentationFormat>On-screen Show (4:3)</PresentationFormat>
  <Paragraphs>83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Cordia New</vt:lpstr>
      <vt:lpstr>Default Design</vt:lpstr>
      <vt:lpstr> Single Page Architecture (SPA) </vt:lpstr>
      <vt:lpstr>Agenda</vt:lpstr>
      <vt:lpstr>What’s a SPA?</vt:lpstr>
      <vt:lpstr>A little (simplified) history</vt:lpstr>
      <vt:lpstr>The role of JavaScript in Web Applications</vt:lpstr>
      <vt:lpstr>Where we are headed …</vt:lpstr>
      <vt:lpstr>What we’ll need for next time …</vt:lpstr>
      <vt:lpstr>PowerPoint Presentation</vt:lpstr>
    </vt:vector>
  </TitlesOfParts>
  <Company>FourPawsDesign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Web Development</dc:title>
  <dc:creator>Cyndi Middleton</dc:creator>
  <cp:lastModifiedBy>Jeremy Shafer</cp:lastModifiedBy>
  <cp:revision>689</cp:revision>
  <dcterms:created xsi:type="dcterms:W3CDTF">2005-09-19T23:06:59Z</dcterms:created>
  <dcterms:modified xsi:type="dcterms:W3CDTF">2019-03-26T03:55:20Z</dcterms:modified>
</cp:coreProperties>
</file>