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474" r:id="rId2"/>
    <p:sldId id="547" r:id="rId3"/>
    <p:sldId id="495" r:id="rId4"/>
    <p:sldId id="557" r:id="rId5"/>
    <p:sldId id="551" r:id="rId6"/>
    <p:sldId id="553" r:id="rId7"/>
    <p:sldId id="558" r:id="rId8"/>
    <p:sldId id="505" r:id="rId9"/>
    <p:sldId id="55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remy Shafer" initials="JS" lastIdx="2" clrIdx="0">
    <p:extLst>
      <p:ext uri="{19B8F6BF-5375-455C-9EA6-DF929625EA0E}">
        <p15:presenceInfo xmlns:p15="http://schemas.microsoft.com/office/powerpoint/2012/main" userId="Jeremy Shaf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1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235" autoAdjust="0"/>
    <p:restoredTop sz="92377" autoAdjust="0"/>
  </p:normalViewPr>
  <p:slideViewPr>
    <p:cSldViewPr>
      <p:cViewPr varScale="1">
        <p:scale>
          <a:sx n="96" d="100"/>
          <a:sy n="96" d="100"/>
        </p:scale>
        <p:origin x="163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A773741-1A39-4A2F-9FBA-C9F45A20BF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27821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773741-1A39-4A2F-9FBA-C9F45A20BFF2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5442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80DC5626-AB7A-4110-9747-EC41EC633A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227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57796203-75CE-4E48-A38E-E86F5FA656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250424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D7849BC8-B40A-4ADD-AAB8-0FDEB1E567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136687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9E1B3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9E1B34"/>
          </a:solidFill>
        </p:spPr>
        <p:txBody>
          <a:bodyPr/>
          <a:lstStyle>
            <a:lvl1pPr marL="338138" indent="0"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30332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  </a:t>
            </a:r>
            <a:r>
              <a:rPr lang="en-US" altLang="en-US" dirty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647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770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911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46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887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746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3924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25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rgbClr val="9E1B34"/>
          </a:solidFill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CA503760-D395-4BAF-B9B5-5EA196D84D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943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1964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611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F765015C-C2E8-470E-B469-4D613CDBE4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826395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7400E98D-F305-44D9-83C5-6344D747C9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529449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5CB94AC9-77EE-414D-8FA1-1C50F89208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996454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4FEF54F5-3F99-496D-AA00-EA14AADD7A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077355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4D7D449B-8922-4755-B6B2-385D441630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36422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6FB41772-7798-4A67-BFAC-575AC98439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09288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3B3495A9-2E40-42B8-AEA6-396C3BE031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07899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/>
            </a:lvl1pPr>
          </a:lstStyle>
          <a:p>
            <a:pPr>
              <a:defRPr/>
            </a:pPr>
            <a:r>
              <a:rPr lang="en-US" altLang="en-US"/>
              <a:t> </a:t>
            </a:r>
            <a:fld id="{3947F960-0BE3-4190-9C11-7DA58E9207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72200"/>
            <a:ext cx="5183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latin typeface="Arial" charset="0"/>
              </a:defRPr>
            </a:lvl1pPr>
          </a:lstStyle>
          <a:p>
            <a:pPr>
              <a:defRPr/>
            </a:pPr>
            <a:endParaRPr lang="en-US" sz="2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8" r:id="rId12"/>
    <p:sldLayoutId id="2147483709" r:id="rId13"/>
    <p:sldLayoutId id="2147483711" r:id="rId14"/>
    <p:sldLayoutId id="2147483712" r:id="rId15"/>
    <p:sldLayoutId id="2147483713" r:id="rId16"/>
    <p:sldLayoutId id="2147483714" r:id="rId17"/>
    <p:sldLayoutId id="2147483715" r:id="rId18"/>
    <p:sldLayoutId id="2147483716" r:id="rId19"/>
    <p:sldLayoutId id="2147483717" r:id="rId20"/>
    <p:sldLayoutId id="2147483718" r:id="rId2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textbelt.com/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extbelt.com/text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143000"/>
            <a:ext cx="9144000" cy="1749425"/>
          </a:xfrm>
          <a:solidFill>
            <a:srgbClr val="9C1831"/>
          </a:solidFill>
        </p:spPr>
        <p:txBody>
          <a:bodyPr>
            <a:normAutofit/>
          </a:bodyPr>
          <a:lstStyle/>
          <a:p>
            <a:pPr>
              <a:defRPr/>
            </a:pPr>
            <a:br>
              <a:rPr lang="en-US" sz="3600" dirty="0">
                <a:latin typeface="Arial" charset="0"/>
                <a:cs typeface="+mj-cs"/>
              </a:rPr>
            </a:br>
            <a:r>
              <a:rPr lang="en-US" sz="3200" dirty="0">
                <a:solidFill>
                  <a:schemeClr val="bg1"/>
                </a:solidFill>
                <a:latin typeface="Arial" charset="0"/>
              </a:rPr>
              <a:t>Sending a text message (and more)</a:t>
            </a:r>
            <a:br>
              <a:rPr lang="en-US" sz="3600" dirty="0">
                <a:latin typeface="Arial" charset="0"/>
                <a:cs typeface="+mj-cs"/>
              </a:rPr>
            </a:br>
            <a:endParaRPr lang="en-US" sz="3600" dirty="0">
              <a:latin typeface="Arial" charset="0"/>
              <a:cs typeface="+mj-cs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685800" y="3124200"/>
            <a:ext cx="78486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/>
              <a:t>Department of MIS</a:t>
            </a:r>
          </a:p>
          <a:p>
            <a:pPr algn="ctr" eaLnBrk="1" hangingPunct="1"/>
            <a:r>
              <a:rPr lang="en-US" sz="1800" dirty="0"/>
              <a:t>Fox School of Business</a:t>
            </a:r>
          </a:p>
          <a:p>
            <a:pPr algn="ctr" eaLnBrk="1" hangingPunct="1"/>
            <a:r>
              <a:rPr lang="en-US" sz="1800" dirty="0"/>
              <a:t>Temple University</a:t>
            </a:r>
          </a:p>
          <a:p>
            <a:pPr algn="ctr" eaLnBrk="1" hangingPunct="1"/>
            <a:endParaRPr lang="en-US" sz="1800" dirty="0"/>
          </a:p>
          <a:p>
            <a:pPr eaLnBrk="1" hangingPunct="1"/>
            <a:endParaRPr lang="en-US" sz="1800" dirty="0"/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646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9861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en-US" dirty="0"/>
              <a:t>Today we’re going to write code that sends a text message to your phone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20B564-5D7B-437A-9BD9-AAE43C525A58}"/>
              </a:ext>
            </a:extLst>
          </p:cNvPr>
          <p:cNvSpPr txBox="1"/>
          <p:nvPr/>
        </p:nvSpPr>
        <p:spPr>
          <a:xfrm>
            <a:off x="533400" y="3581400"/>
            <a:ext cx="32766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Yes, yes you do.  What you already know…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HTML / CSS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JavaScript/jQuery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How to get JSON data with $.getJSON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9CDFEB90-F76E-4916-AFDA-525AA87AFD3F}"/>
              </a:ext>
            </a:extLst>
          </p:cNvPr>
          <p:cNvSpPr/>
          <p:nvPr/>
        </p:nvSpPr>
        <p:spPr>
          <a:xfrm flipH="1">
            <a:off x="914400" y="1676400"/>
            <a:ext cx="3276600" cy="1040369"/>
          </a:xfrm>
          <a:prstGeom prst="cloud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Wait, what?</a:t>
            </a:r>
          </a:p>
        </p:txBody>
      </p:sp>
      <p:sp>
        <p:nvSpPr>
          <p:cNvPr id="8" name="Thought Bubble: Cloud 7">
            <a:extLst>
              <a:ext uri="{FF2B5EF4-FFF2-40B4-BE49-F238E27FC236}">
                <a16:creationId xmlns:a16="http://schemas.microsoft.com/office/drawing/2014/main" id="{83B25DF6-9231-4867-B062-F04CC2CD7853}"/>
              </a:ext>
            </a:extLst>
          </p:cNvPr>
          <p:cNvSpPr/>
          <p:nvPr/>
        </p:nvSpPr>
        <p:spPr>
          <a:xfrm>
            <a:off x="4935749" y="1524000"/>
            <a:ext cx="2819400" cy="1040369"/>
          </a:xfrm>
          <a:prstGeom prst="cloud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 don’t know how to do that!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88BB65-6B09-4133-8EB1-6C8A235BD9DE}"/>
              </a:ext>
            </a:extLst>
          </p:cNvPr>
          <p:cNvSpPr txBox="1"/>
          <p:nvPr/>
        </p:nvSpPr>
        <p:spPr>
          <a:xfrm>
            <a:off x="5638800" y="3733800"/>
            <a:ext cx="3276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What don’t know yet…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How to set data with $.post()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3108C1-3D28-4FB4-B853-89758F12D3DF}"/>
              </a:ext>
            </a:extLst>
          </p:cNvPr>
          <p:cNvSpPr txBox="1"/>
          <p:nvPr/>
        </p:nvSpPr>
        <p:spPr>
          <a:xfrm>
            <a:off x="5778260" y="5255925"/>
            <a:ext cx="25908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But we can fix that!</a:t>
            </a:r>
          </a:p>
        </p:txBody>
      </p:sp>
      <p:pic>
        <p:nvPicPr>
          <p:cNvPr id="69634" name="Picture 2" descr="Image result for clipart confused student">
            <a:extLst>
              <a:ext uri="{FF2B5EF4-FFF2-40B4-BE49-F238E27FC236}">
                <a16:creationId xmlns:a16="http://schemas.microsoft.com/office/drawing/2014/main" id="{D5F6B205-B9D3-4D19-9B3E-D85B054C0E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61494"/>
            <a:ext cx="1726258" cy="1855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04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  <p:bldP spid="9" grpId="0" build="p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jQuery post method…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AA7C1F-D61E-418E-85DA-0E5AE14F49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9327" y="2929609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$.post(</a:t>
            </a:r>
            <a:r>
              <a:rPr lang="en-US" sz="2400" i="1" dirty="0" err="1">
                <a:solidFill>
                  <a:schemeClr val="accent2"/>
                </a:solidFill>
              </a:rPr>
              <a:t>someurl</a:t>
            </a:r>
            <a:r>
              <a:rPr lang="en-US" sz="2400" dirty="0"/>
              <a:t>, </a:t>
            </a:r>
            <a:r>
              <a:rPr lang="en-US" sz="2400" i="1" dirty="0" err="1">
                <a:solidFill>
                  <a:schemeClr val="accent2"/>
                </a:solidFill>
              </a:rPr>
              <a:t>datatosend</a:t>
            </a:r>
            <a:r>
              <a:rPr lang="en-US" sz="2400" dirty="0"/>
              <a:t>, function(</a:t>
            </a:r>
            <a:r>
              <a:rPr lang="en-US" sz="2400" dirty="0">
                <a:solidFill>
                  <a:srgbClr val="7030A0"/>
                </a:solidFill>
              </a:rPr>
              <a:t>result</a:t>
            </a:r>
            <a:r>
              <a:rPr lang="en-US" sz="2400" dirty="0"/>
              <a:t>) { </a:t>
            </a:r>
            <a:r>
              <a:rPr lang="en-US" sz="2400" i="1" dirty="0">
                <a:solidFill>
                  <a:schemeClr val="accent2"/>
                </a:solidFill>
              </a:rPr>
              <a:t>things to do</a:t>
            </a:r>
            <a:r>
              <a:rPr lang="en-US" sz="2400" dirty="0"/>
              <a:t>});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371600" y="2372934"/>
            <a:ext cx="990600" cy="5801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1845941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URL to visit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343400" y="2353506"/>
            <a:ext cx="4014354" cy="6190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213857" y="1616442"/>
            <a:ext cx="4497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the callback function that will execute when the Ajax call is a success.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3393896"/>
            <a:ext cx="685799" cy="61904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815771" y="4058110"/>
            <a:ext cx="16304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object returned by the post method.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315804"/>
            <a:ext cx="1523999" cy="6190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533801" y="4005355"/>
            <a:ext cx="20114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or more commands. 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The data in </a:t>
            </a:r>
            <a:r>
              <a:rPr lang="en-US" dirty="0">
                <a:solidFill>
                  <a:srgbClr val="7030A0"/>
                </a:solidFill>
              </a:rPr>
              <a:t>result</a:t>
            </a:r>
            <a:r>
              <a:rPr lang="en-US" dirty="0"/>
              <a:t> can be used here! 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304720"/>
            <a:ext cx="1447800" cy="61904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400992" y="3947949"/>
            <a:ext cx="2190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data to send</a:t>
            </a:r>
          </a:p>
        </p:txBody>
      </p:sp>
    </p:spTree>
    <p:extLst>
      <p:ext uri="{BB962C8B-B14F-4D97-AF65-F5344CB8AC3E}">
        <p14:creationId xmlns:p14="http://schemas.microsoft.com/office/powerpoint/2010/main" val="2384605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82284" y="1282580"/>
            <a:ext cx="22860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Conventional use of GET and POST</a:t>
            </a:r>
          </a:p>
        </p:txBody>
      </p:sp>
      <p:sp>
        <p:nvSpPr>
          <p:cNvPr id="5" name="Rectangle 4"/>
          <p:cNvSpPr/>
          <p:nvPr/>
        </p:nvSpPr>
        <p:spPr>
          <a:xfrm>
            <a:off x="4848367" y="1281163"/>
            <a:ext cx="1933433" cy="37971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laptop"/>
          <p:cNvSpPr>
            <a:spLocks noEditPoints="1" noChangeArrowheads="1"/>
          </p:cNvSpPr>
          <p:nvPr/>
        </p:nvSpPr>
        <p:spPr bwMode="auto">
          <a:xfrm>
            <a:off x="1368084" y="1434980"/>
            <a:ext cx="685800" cy="6858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0 h 21600"/>
              <a:gd name="T6" fmla="*/ 2147483646 w 21600"/>
              <a:gd name="T7" fmla="*/ 2147483646 h 21600"/>
              <a:gd name="T8" fmla="*/ 2147483646 w 21600"/>
              <a:gd name="T9" fmla="*/ 0 h 21600"/>
              <a:gd name="T10" fmla="*/ 2147483646 w 21600"/>
              <a:gd name="T11" fmla="*/ 2147483646 h 21600"/>
              <a:gd name="T12" fmla="*/ 0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2" descr="C:\Users\jeremy.ADM-215BFG1\AppData\Local\Microsoft\Windows\Temporary Internet Files\Content.IE5\PVTGM8OE\MC90039121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567" y="1890763"/>
            <a:ext cx="923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lowchart: Magnetic Disk 14"/>
          <p:cNvSpPr/>
          <p:nvPr/>
        </p:nvSpPr>
        <p:spPr>
          <a:xfrm>
            <a:off x="5076967" y="3643363"/>
            <a:ext cx="1447800" cy="1143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Database</a:t>
            </a:r>
          </a:p>
        </p:txBody>
      </p:sp>
      <p:sp>
        <p:nvSpPr>
          <p:cNvPr id="14" name="Up-Down Arrow 13"/>
          <p:cNvSpPr/>
          <p:nvPr/>
        </p:nvSpPr>
        <p:spPr>
          <a:xfrm>
            <a:off x="5686567" y="2881363"/>
            <a:ext cx="304800" cy="5334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5229367" y="1433563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/>
              <a:t>Web server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87084" y="2273180"/>
            <a:ext cx="16002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63284" y="2882780"/>
            <a:ext cx="14478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TextBox 16"/>
          <p:cNvSpPr txBox="1">
            <a:spLocks noChangeArrowheads="1"/>
          </p:cNvSpPr>
          <p:nvPr/>
        </p:nvSpPr>
        <p:spPr bwMode="auto">
          <a:xfrm>
            <a:off x="1139484" y="242558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/>
              <a:t>Browser</a:t>
            </a:r>
          </a:p>
        </p:txBody>
      </p:sp>
      <p:pic>
        <p:nvPicPr>
          <p:cNvPr id="21" name="Picture 2" descr="C:\Users\jeremy.ADM-215BFG1\AppData\Local\Microsoft\Windows\Temporary Internet Files\Content.IE5\PVTGM8OE\MC90039121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884" y="3644780"/>
            <a:ext cx="923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16"/>
          <p:cNvSpPr txBox="1">
            <a:spLocks noChangeArrowheads="1"/>
          </p:cNvSpPr>
          <p:nvPr/>
        </p:nvSpPr>
        <p:spPr bwMode="auto">
          <a:xfrm>
            <a:off x="1063284" y="2958980"/>
            <a:ext cx="137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800" dirty="0"/>
              <a:t>JavaScript Engine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282484" y="1925107"/>
            <a:ext cx="2700965" cy="1719674"/>
          </a:xfrm>
          <a:prstGeom prst="straightConnector1">
            <a:avLst/>
          </a:prstGeom>
          <a:ln w="38100" cmpd="sng">
            <a:solidFill>
              <a:srgbClr val="800000"/>
            </a:solidFill>
            <a:prstDash val="sys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9716912">
            <a:off x="2813807" y="2045078"/>
            <a:ext cx="2026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HTTP GET method</a:t>
            </a:r>
            <a:br>
              <a:rPr lang="en-US" sz="1400" dirty="0"/>
            </a:br>
            <a:r>
              <a:rPr lang="en-US" sz="1400" dirty="0"/>
              <a:t>is used to retrieve data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5547AFD-7175-4F34-82C5-94D880A450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2322342" y="2196980"/>
            <a:ext cx="2661107" cy="1676400"/>
          </a:xfrm>
          <a:prstGeom prst="straightConnector1">
            <a:avLst/>
          </a:prstGeom>
          <a:ln w="38100" cmpd="sng">
            <a:solidFill>
              <a:srgbClr val="800000"/>
            </a:solidFill>
            <a:prstDash val="sysDash"/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19604543">
            <a:off x="3021316" y="3177192"/>
            <a:ext cx="20266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HTTP POST method</a:t>
            </a:r>
            <a:br>
              <a:rPr lang="en-US" sz="1400" dirty="0"/>
            </a:br>
            <a:r>
              <a:rPr lang="en-US" sz="1400" dirty="0"/>
              <a:t>is used to send (or create) data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2427823" y="2438320"/>
            <a:ext cx="2700965" cy="1719674"/>
          </a:xfrm>
          <a:prstGeom prst="straightConnector1">
            <a:avLst/>
          </a:prstGeom>
          <a:ln w="38100" cmpd="sng">
            <a:solidFill>
              <a:srgbClr val="00B050"/>
            </a:solidFill>
            <a:prstDash val="sys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81967" y="1281163"/>
            <a:ext cx="1933433" cy="4524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As we’ve already seen, HTTP GET is usually used to </a:t>
            </a:r>
            <a:r>
              <a:rPr lang="en-US" b="1" i="1" dirty="0"/>
              <a:t>retrieve</a:t>
            </a:r>
            <a:r>
              <a:rPr lang="en-US" dirty="0"/>
              <a:t> data.</a:t>
            </a:r>
          </a:p>
          <a:p>
            <a:endParaRPr lang="en-US" dirty="0"/>
          </a:p>
          <a:p>
            <a:r>
              <a:rPr lang="en-US" dirty="0"/>
              <a:t>We need the jQuery $.post method because HTTP POST operations are used to </a:t>
            </a:r>
            <a:r>
              <a:rPr lang="en-US" b="1" i="1" dirty="0"/>
              <a:t>send</a:t>
            </a:r>
            <a:r>
              <a:rPr lang="en-US" dirty="0"/>
              <a:t> data to a system.</a:t>
            </a:r>
            <a:br>
              <a:rPr lang="en-US" dirty="0"/>
            </a:br>
            <a:endParaRPr lang="en-US" dirty="0"/>
          </a:p>
          <a:p>
            <a:r>
              <a:rPr lang="en-US" dirty="0"/>
              <a:t>We will send our text message using POST.</a:t>
            </a:r>
          </a:p>
        </p:txBody>
      </p:sp>
    </p:spTree>
    <p:extLst>
      <p:ext uri="{BB962C8B-B14F-4D97-AF65-F5344CB8AC3E}">
        <p14:creationId xmlns:p14="http://schemas.microsoft.com/office/powerpoint/2010/main" val="92374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0D5FE-D661-4C81-9C0F-9278E7ABE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plan?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07A11B0-55A3-4865-A9CC-F3AAB1408E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066800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For this class, we have identified an external API that can be used to send a text message.  It is called </a:t>
            </a:r>
            <a:r>
              <a:rPr lang="en-US" dirty="0" err="1"/>
              <a:t>Textbelt</a:t>
            </a:r>
            <a:r>
              <a:rPr lang="en-US" dirty="0"/>
              <a:t>.  See: </a:t>
            </a:r>
            <a:r>
              <a:rPr lang="en-US" dirty="0">
                <a:hlinkClick r:id="rId2"/>
              </a:rPr>
              <a:t>https://textbelt.com/</a:t>
            </a:r>
            <a:r>
              <a:rPr lang="en-US" dirty="0"/>
              <a:t> 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We will make an HTML form that holds these things: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The phone number we want to send a message to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The text message we want to send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A hidden field that holds our </a:t>
            </a:r>
            <a:r>
              <a:rPr lang="en-US" dirty="0" err="1"/>
              <a:t>textbelt</a:t>
            </a:r>
            <a:r>
              <a:rPr lang="en-US" dirty="0"/>
              <a:t> API key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A button to initiate the action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Initially we will use the free / demo API key that </a:t>
            </a:r>
            <a:r>
              <a:rPr lang="en-US" dirty="0" err="1"/>
              <a:t>textbelt</a:t>
            </a:r>
            <a:r>
              <a:rPr lang="en-US" dirty="0"/>
              <a:t> gives us.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We will collect all the data on the form, get it ready, and send it to the API.  This is “getting ready” process involves something called </a:t>
            </a:r>
            <a:r>
              <a:rPr lang="en-US" b="1" i="1" dirty="0"/>
              <a:t>serialization.</a:t>
            </a:r>
          </a:p>
          <a:p>
            <a:pPr marL="342900" indent="-342900">
              <a:buFont typeface="+mj-lt"/>
              <a:buAutoNum type="arabicPeriod"/>
            </a:pPr>
            <a:endParaRPr lang="en-US" b="1" i="1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Once we are satisfied that this works, we will use a real API key.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081542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Serialization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143000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serialization is the process of translating structured data into a format that can be stored or transmitted in one computer environment, and then later reconstructed in another computer environment.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4E185B2-B604-47E1-9675-C187DB4C6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438400"/>
            <a:ext cx="3751962" cy="2353271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FEF32999-A7F1-498C-AD20-5108B6B950AA}"/>
              </a:ext>
            </a:extLst>
          </p:cNvPr>
          <p:cNvSpPr txBox="1"/>
          <p:nvPr/>
        </p:nvSpPr>
        <p:spPr>
          <a:xfrm>
            <a:off x="5105400" y="2438400"/>
            <a:ext cx="26670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What is one format for serialized data that we have already seen?</a:t>
            </a:r>
          </a:p>
        </p:txBody>
      </p:sp>
      <p:pic>
        <p:nvPicPr>
          <p:cNvPr id="21" name="Picture 2" descr="http://www.clker.com/cliparts/z/p/0/z/k/I/stop-sign-hi.png">
            <a:extLst>
              <a:ext uri="{FF2B5EF4-FFF2-40B4-BE49-F238E27FC236}">
                <a16:creationId xmlns:a16="http://schemas.microsoft.com/office/drawing/2014/main" id="{1600F704-5E0C-4304-B77E-FE6C65B7E0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7776" y="5110796"/>
            <a:ext cx="845648" cy="8484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5D2493D8-9F9A-4262-9D9C-A3DECA3F9845}"/>
              </a:ext>
            </a:extLst>
          </p:cNvPr>
          <p:cNvSpPr txBox="1"/>
          <p:nvPr/>
        </p:nvSpPr>
        <p:spPr>
          <a:xfrm>
            <a:off x="990600" y="5101271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Let’s see some serialized data.</a:t>
            </a:r>
            <a:br>
              <a:rPr lang="en-US" dirty="0"/>
            </a:br>
            <a:r>
              <a:rPr lang="en-US" dirty="0"/>
              <a:t>(sms_demo.zip)</a:t>
            </a:r>
          </a:p>
        </p:txBody>
      </p:sp>
    </p:spTree>
    <p:extLst>
      <p:ext uri="{BB962C8B-B14F-4D97-AF65-F5344CB8AC3E}">
        <p14:creationId xmlns:p14="http://schemas.microsoft.com/office/powerpoint/2010/main" val="239058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17D40-6106-438D-972F-E94EE7F17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DD391-5D67-4046-A8E6-3724EACD6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example:</a:t>
            </a:r>
          </a:p>
          <a:p>
            <a:pPr marL="400050" lvl="1" indent="0">
              <a:buNone/>
            </a:pPr>
            <a:r>
              <a:rPr lang="en-US" dirty="0"/>
              <a:t>https://www.w3schools.com/jquery/tryit.asp?filename=tryjquery_ajax_serialize</a:t>
            </a:r>
          </a:p>
          <a:p>
            <a:endParaRPr lang="en-US" dirty="0"/>
          </a:p>
          <a:p>
            <a:r>
              <a:rPr lang="en-US" dirty="0"/>
              <a:t>It is the NAME of an input tag, not an ID, that is used in serialization.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592B3E-1C18-4F60-AB07-11D2FA44F7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</a:t>
            </a:r>
            <a:fld id="{CA503760-D395-4BAF-B9B5-5EA196D84DDA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6353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ABED7-9C15-45F8-A5E9-2A7B64E87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point?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F6A9A3-2062-4F4A-B75A-E589B4C406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5" name="Graphic 4" descr="Smart Phone">
            <a:extLst>
              <a:ext uri="{FF2B5EF4-FFF2-40B4-BE49-F238E27FC236}">
                <a16:creationId xmlns:a16="http://schemas.microsoft.com/office/drawing/2014/main" id="{A21CB93F-22DE-4A28-A28A-F23F97D1F5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38600" y="2743200"/>
            <a:ext cx="914400" cy="914400"/>
          </a:xfrm>
          <a:prstGeom prst="rect">
            <a:avLst/>
          </a:prstGeom>
        </p:spPr>
      </p:pic>
      <p:pic>
        <p:nvPicPr>
          <p:cNvPr id="11" name="Graphic 10" descr="Download from cloud">
            <a:extLst>
              <a:ext uri="{FF2B5EF4-FFF2-40B4-BE49-F238E27FC236}">
                <a16:creationId xmlns:a16="http://schemas.microsoft.com/office/drawing/2014/main" id="{0F1A6669-DA3C-42FF-A9E4-B79D73E884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34397" y="1104900"/>
            <a:ext cx="914400" cy="914400"/>
          </a:xfrm>
          <a:prstGeom prst="rect">
            <a:avLst/>
          </a:prstGeom>
        </p:spPr>
      </p:pic>
      <p:sp>
        <p:nvSpPr>
          <p:cNvPr id="12" name="Flowchart: Magnetic Disk 11">
            <a:extLst>
              <a:ext uri="{FF2B5EF4-FFF2-40B4-BE49-F238E27FC236}">
                <a16:creationId xmlns:a16="http://schemas.microsoft.com/office/drawing/2014/main" id="{680F7A79-9AFE-48EB-9525-0DF896A2CEED}"/>
              </a:ext>
            </a:extLst>
          </p:cNvPr>
          <p:cNvSpPr/>
          <p:nvPr/>
        </p:nvSpPr>
        <p:spPr>
          <a:xfrm>
            <a:off x="5633947" y="941661"/>
            <a:ext cx="609600" cy="838200"/>
          </a:xfrm>
          <a:prstGeom prst="flowChartMagneticDisk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9A0D7-74EF-4A0B-BA7C-7B20881E7475}"/>
              </a:ext>
            </a:extLst>
          </p:cNvPr>
          <p:cNvSpPr txBox="1"/>
          <p:nvPr/>
        </p:nvSpPr>
        <p:spPr>
          <a:xfrm>
            <a:off x="1920098" y="1995577"/>
            <a:ext cx="1142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CDN</a:t>
            </a:r>
            <a:br>
              <a:rPr lang="en-US" dirty="0"/>
            </a:br>
            <a:r>
              <a:rPr lang="en-US" dirty="0"/>
              <a:t>(jQuery)</a:t>
            </a:r>
          </a:p>
        </p:txBody>
      </p:sp>
      <p:pic>
        <p:nvPicPr>
          <p:cNvPr id="14" name="Graphic 13" descr="Download from cloud">
            <a:extLst>
              <a:ext uri="{FF2B5EF4-FFF2-40B4-BE49-F238E27FC236}">
                <a16:creationId xmlns:a16="http://schemas.microsoft.com/office/drawing/2014/main" id="{9024A5D1-9625-40F1-ACD5-FC5A46953E8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8200" y="2847150"/>
            <a:ext cx="914400" cy="9144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B0C2E8B-10E4-468A-8D6C-129FA5EBF3DC}"/>
              </a:ext>
            </a:extLst>
          </p:cNvPr>
          <p:cNvSpPr txBox="1"/>
          <p:nvPr/>
        </p:nvSpPr>
        <p:spPr>
          <a:xfrm>
            <a:off x="495300" y="3704719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CDN</a:t>
            </a:r>
          </a:p>
          <a:p>
            <a:pPr algn="ctr"/>
            <a:r>
              <a:rPr lang="en-US" dirty="0"/>
              <a:t>(Bootstrap)</a:t>
            </a:r>
          </a:p>
        </p:txBody>
      </p:sp>
      <p:pic>
        <p:nvPicPr>
          <p:cNvPr id="16" name="Graphic 15" descr="Download from cloud">
            <a:extLst>
              <a:ext uri="{FF2B5EF4-FFF2-40B4-BE49-F238E27FC236}">
                <a16:creationId xmlns:a16="http://schemas.microsoft.com/office/drawing/2014/main" id="{20A0F645-AF58-4420-8AE7-DD3A75B72A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91597" y="4267200"/>
            <a:ext cx="914400" cy="9144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8D836B5-7A34-417D-9ED8-12BADE04F9AB}"/>
              </a:ext>
            </a:extLst>
          </p:cNvPr>
          <p:cNvSpPr txBox="1"/>
          <p:nvPr/>
        </p:nvSpPr>
        <p:spPr>
          <a:xfrm>
            <a:off x="2209804" y="5143500"/>
            <a:ext cx="1295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CDN</a:t>
            </a:r>
            <a:br>
              <a:rPr lang="en-US" dirty="0"/>
            </a:br>
            <a:r>
              <a:rPr lang="en-US" dirty="0"/>
              <a:t>(other ?)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EF85424-CA0C-45D8-9C38-B726BF3AD73A}"/>
              </a:ext>
            </a:extLst>
          </p:cNvPr>
          <p:cNvCxnSpPr>
            <a:cxnSpLocks/>
          </p:cNvCxnSpPr>
          <p:nvPr/>
        </p:nvCxnSpPr>
        <p:spPr>
          <a:xfrm>
            <a:off x="2857502" y="1891125"/>
            <a:ext cx="1256219" cy="956025"/>
          </a:xfrm>
          <a:prstGeom prst="straightConnector1">
            <a:avLst/>
          </a:prstGeom>
          <a:ln w="508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F4F6D2D-29DD-4A36-BA91-C16A54B08068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1910214" y="3200400"/>
            <a:ext cx="2128386" cy="457200"/>
          </a:xfrm>
          <a:prstGeom prst="straightConnector1">
            <a:avLst/>
          </a:prstGeom>
          <a:ln w="508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28B400F-33E5-4450-94B9-77B6B9E2CC63}"/>
              </a:ext>
            </a:extLst>
          </p:cNvPr>
          <p:cNvCxnSpPr>
            <a:cxnSpLocks/>
          </p:cNvCxnSpPr>
          <p:nvPr/>
        </p:nvCxnSpPr>
        <p:spPr>
          <a:xfrm flipV="1">
            <a:off x="3276600" y="3505200"/>
            <a:ext cx="762000" cy="845850"/>
          </a:xfrm>
          <a:prstGeom prst="straightConnector1">
            <a:avLst/>
          </a:prstGeom>
          <a:ln w="508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89FAEA6-8E8A-4748-AA88-28404FA3BC11}"/>
              </a:ext>
            </a:extLst>
          </p:cNvPr>
          <p:cNvSpPr txBox="1"/>
          <p:nvPr/>
        </p:nvSpPr>
        <p:spPr>
          <a:xfrm>
            <a:off x="5094796" y="1790141"/>
            <a:ext cx="1671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API for quotes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misdemo</a:t>
            </a:r>
            <a:r>
              <a:rPr lang="en-US" dirty="0"/>
              <a:t>)</a:t>
            </a:r>
          </a:p>
        </p:txBody>
      </p:sp>
      <p:sp>
        <p:nvSpPr>
          <p:cNvPr id="30" name="Flowchart: Magnetic Disk 29">
            <a:extLst>
              <a:ext uri="{FF2B5EF4-FFF2-40B4-BE49-F238E27FC236}">
                <a16:creationId xmlns:a16="http://schemas.microsoft.com/office/drawing/2014/main" id="{FD8FEE46-46FE-409C-8EE1-E1D1B2D3E51B}"/>
              </a:ext>
            </a:extLst>
          </p:cNvPr>
          <p:cNvSpPr/>
          <p:nvPr/>
        </p:nvSpPr>
        <p:spPr>
          <a:xfrm>
            <a:off x="7506416" y="1520820"/>
            <a:ext cx="609600" cy="838200"/>
          </a:xfrm>
          <a:prstGeom prst="flowChartMagneticDisk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069B73-93A2-4F76-B60D-536629CBE29E}"/>
              </a:ext>
            </a:extLst>
          </p:cNvPr>
          <p:cNvSpPr txBox="1"/>
          <p:nvPr/>
        </p:nvSpPr>
        <p:spPr>
          <a:xfrm>
            <a:off x="6934200" y="2458125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API for authentication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misdemo</a:t>
            </a:r>
            <a:r>
              <a:rPr lang="en-US" dirty="0"/>
              <a:t>)</a:t>
            </a:r>
          </a:p>
        </p:txBody>
      </p:sp>
      <p:sp>
        <p:nvSpPr>
          <p:cNvPr id="32" name="Flowchart: Magnetic Disk 31">
            <a:extLst>
              <a:ext uri="{FF2B5EF4-FFF2-40B4-BE49-F238E27FC236}">
                <a16:creationId xmlns:a16="http://schemas.microsoft.com/office/drawing/2014/main" id="{946B4062-FD43-49AE-A7ED-62B745435550}"/>
              </a:ext>
            </a:extLst>
          </p:cNvPr>
          <p:cNvSpPr/>
          <p:nvPr/>
        </p:nvSpPr>
        <p:spPr>
          <a:xfrm>
            <a:off x="7506416" y="3657600"/>
            <a:ext cx="609600" cy="838200"/>
          </a:xfrm>
          <a:prstGeom prst="flowChartMagneticDisk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C94BBDE-28C7-46E3-B275-2C275EB28E1A}"/>
              </a:ext>
            </a:extLst>
          </p:cNvPr>
          <p:cNvSpPr txBox="1"/>
          <p:nvPr/>
        </p:nvSpPr>
        <p:spPr>
          <a:xfrm>
            <a:off x="6934200" y="450608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API for SMS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textbelt</a:t>
            </a:r>
            <a:r>
              <a:rPr lang="en-US" dirty="0"/>
              <a:t>)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A36086-62BC-4CD5-871C-8CA5C2589E67}"/>
              </a:ext>
            </a:extLst>
          </p:cNvPr>
          <p:cNvCxnSpPr>
            <a:cxnSpLocks/>
          </p:cNvCxnSpPr>
          <p:nvPr/>
        </p:nvCxnSpPr>
        <p:spPr>
          <a:xfrm flipH="1">
            <a:off x="4875721" y="2494332"/>
            <a:ext cx="342902" cy="352818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A643EDF-AE61-4D45-84FD-ED907045FFFD}"/>
              </a:ext>
            </a:extLst>
          </p:cNvPr>
          <p:cNvCxnSpPr>
            <a:cxnSpLocks/>
            <a:endCxn id="5" idx="3"/>
          </p:cNvCxnSpPr>
          <p:nvPr/>
        </p:nvCxnSpPr>
        <p:spPr>
          <a:xfrm flipH="1">
            <a:off x="4953000" y="2271567"/>
            <a:ext cx="2248616" cy="928833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5A18002-EC9D-42D8-94B3-9D493F7C3C5E}"/>
              </a:ext>
            </a:extLst>
          </p:cNvPr>
          <p:cNvCxnSpPr>
            <a:cxnSpLocks/>
          </p:cNvCxnSpPr>
          <p:nvPr/>
        </p:nvCxnSpPr>
        <p:spPr>
          <a:xfrm flipH="1" flipV="1">
            <a:off x="4953000" y="3476546"/>
            <a:ext cx="2280786" cy="616059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owchart: Magnetic Disk 27">
            <a:extLst>
              <a:ext uri="{FF2B5EF4-FFF2-40B4-BE49-F238E27FC236}">
                <a16:creationId xmlns:a16="http://schemas.microsoft.com/office/drawing/2014/main" id="{D748D01D-107C-45A7-8D28-59A10580799D}"/>
              </a:ext>
            </a:extLst>
          </p:cNvPr>
          <p:cNvSpPr/>
          <p:nvPr/>
        </p:nvSpPr>
        <p:spPr>
          <a:xfrm>
            <a:off x="5802698" y="4503282"/>
            <a:ext cx="609600" cy="838200"/>
          </a:xfrm>
          <a:prstGeom prst="flowChartMagneticDisk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19E9899-5D8B-44A7-A2C8-F609E9E7E87E}"/>
              </a:ext>
            </a:extLst>
          </p:cNvPr>
          <p:cNvSpPr txBox="1"/>
          <p:nvPr/>
        </p:nvSpPr>
        <p:spPr>
          <a:xfrm>
            <a:off x="5230482" y="5351762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API for …</a:t>
            </a:r>
            <a:br>
              <a:rPr lang="en-US" dirty="0"/>
            </a:br>
            <a:r>
              <a:rPr lang="en-US" i="1" dirty="0"/>
              <a:t>the next thing!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77AED65-BB0F-42DD-9F86-16438ABD9294}"/>
              </a:ext>
            </a:extLst>
          </p:cNvPr>
          <p:cNvCxnSpPr>
            <a:cxnSpLocks/>
          </p:cNvCxnSpPr>
          <p:nvPr/>
        </p:nvCxnSpPr>
        <p:spPr>
          <a:xfrm flipH="1" flipV="1">
            <a:off x="4875722" y="3761550"/>
            <a:ext cx="758225" cy="698007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828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5" grpId="0"/>
      <p:bldP spid="17" grpId="0"/>
      <p:bldP spid="29" grpId="0"/>
      <p:bldP spid="30" grpId="0" animBg="1"/>
      <p:bldP spid="31" grpId="0"/>
      <p:bldP spid="32" grpId="0" animBg="1"/>
      <p:bldP spid="33" grpId="0"/>
      <p:bldP spid="28" grpId="0" animBg="1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it, you’ll like it!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1026" name="Picture 2" descr="Image result for mikey likes it cereal">
            <a:extLst>
              <a:ext uri="{FF2B5EF4-FFF2-40B4-BE49-F238E27FC236}">
                <a16:creationId xmlns:a16="http://schemas.microsoft.com/office/drawing/2014/main" id="{91E2DF3E-28F3-4145-BD78-BBCE18474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90" y="1676400"/>
            <a:ext cx="4311925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4882054-99CD-4A53-8A11-C52895C2AA72}"/>
              </a:ext>
            </a:extLst>
          </p:cNvPr>
          <p:cNvSpPr txBox="1"/>
          <p:nvPr/>
        </p:nvSpPr>
        <p:spPr>
          <a:xfrm>
            <a:off x="4600460" y="1041437"/>
            <a:ext cx="4191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Use the $.post method to send </a:t>
            </a:r>
            <a:r>
              <a:rPr lang="en-US" dirty="0" err="1"/>
              <a:t>the_serialized_data</a:t>
            </a:r>
            <a:r>
              <a:rPr lang="en-US" dirty="0"/>
              <a:t> to the </a:t>
            </a:r>
            <a:r>
              <a:rPr lang="en-US" dirty="0" err="1"/>
              <a:t>textbelt</a:t>
            </a:r>
            <a:r>
              <a:rPr lang="en-US" dirty="0"/>
              <a:t> API endpoint:  </a:t>
            </a:r>
            <a:r>
              <a:rPr lang="en-US" dirty="0">
                <a:hlinkClick r:id="rId3"/>
              </a:rPr>
              <a:t>https://textbelt.com/text</a:t>
            </a:r>
            <a:br>
              <a:rPr lang="en-US" dirty="0"/>
            </a:b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Type in your cell phone number into the form and a message.  Click “Send the text”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Once you receive the confirmation message, use the real API key.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Be sure to define a call back function that receives a variable called “data” </a:t>
            </a:r>
            <a:br>
              <a:rPr lang="en-US" dirty="0"/>
            </a:br>
            <a:r>
              <a:rPr lang="en-US" dirty="0"/>
              <a:t>Use console.log(data) to inspect the contents of data as it is returned from the API.</a:t>
            </a:r>
          </a:p>
        </p:txBody>
      </p:sp>
    </p:spTree>
    <p:extLst>
      <p:ext uri="{BB962C8B-B14F-4D97-AF65-F5344CB8AC3E}">
        <p14:creationId xmlns:p14="http://schemas.microsoft.com/office/powerpoint/2010/main" val="192139422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6687</TotalTime>
  <Words>508</Words>
  <Application>Microsoft Office PowerPoint</Application>
  <PresentationFormat>On-screen Show (4:3)</PresentationFormat>
  <Paragraphs>80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Narrow</vt:lpstr>
      <vt:lpstr>Times New Roman</vt:lpstr>
      <vt:lpstr>Default Design</vt:lpstr>
      <vt:lpstr> Sending a text message (and more) </vt:lpstr>
      <vt:lpstr>Today we’re going to write code that sends a text message to your phone</vt:lpstr>
      <vt:lpstr>The jQuery post method…</vt:lpstr>
      <vt:lpstr>Conventional use of GET and POST</vt:lpstr>
      <vt:lpstr>What’s the plan?</vt:lpstr>
      <vt:lpstr>Data Serialization</vt:lpstr>
      <vt:lpstr>Serialize</vt:lpstr>
      <vt:lpstr>What’s the point?</vt:lpstr>
      <vt:lpstr>Try it, you’ll like it!</vt:lpstr>
    </vt:vector>
  </TitlesOfParts>
  <Company>FourPawsDesign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Web Development</dc:title>
  <dc:creator>Cyndi Middleton</dc:creator>
  <cp:lastModifiedBy>Taha Havakhor</cp:lastModifiedBy>
  <cp:revision>484</cp:revision>
  <dcterms:created xsi:type="dcterms:W3CDTF">2005-09-19T23:06:59Z</dcterms:created>
  <dcterms:modified xsi:type="dcterms:W3CDTF">2019-11-12T20:39:54Z</dcterms:modified>
</cp:coreProperties>
</file>