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474" r:id="rId2"/>
    <p:sldId id="558" r:id="rId3"/>
    <p:sldId id="559" r:id="rId4"/>
    <p:sldId id="561" r:id="rId5"/>
    <p:sldId id="562" r:id="rId6"/>
    <p:sldId id="563" r:id="rId7"/>
    <p:sldId id="564" r:id="rId8"/>
    <p:sldId id="565" r:id="rId9"/>
    <p:sldId id="566" r:id="rId10"/>
    <p:sldId id="567" r:id="rId11"/>
    <p:sldId id="568" r:id="rId12"/>
    <p:sldId id="560" r:id="rId13"/>
    <p:sldId id="569" r:id="rId14"/>
    <p:sldId id="555"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remy Shafer" initials="JS" lastIdx="2" clrIdx="0">
    <p:extLst>
      <p:ext uri="{19B8F6BF-5375-455C-9EA6-DF929625EA0E}">
        <p15:presenceInfo xmlns:p15="http://schemas.microsoft.com/office/powerpoint/2012/main" userId="Jeremy Shaf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235" autoAdjust="0"/>
    <p:restoredTop sz="89535" autoAdjust="0"/>
  </p:normalViewPr>
  <p:slideViewPr>
    <p:cSldViewPr>
      <p:cViewPr varScale="1">
        <p:scale>
          <a:sx n="93" d="100"/>
          <a:sy n="93" d="100"/>
        </p:scale>
        <p:origin x="17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1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A773741-1A39-4A2F-9FBA-C9F45A20BFF2}" type="slidenum">
              <a:rPr lang="en-US" altLang="en-US"/>
              <a:pPr>
                <a:defRPr/>
              </a:pPr>
              <a:t>‹#›</a:t>
            </a:fld>
            <a:endParaRPr lang="en-US" altLang="en-US"/>
          </a:p>
        </p:txBody>
      </p:sp>
    </p:spTree>
    <p:extLst>
      <p:ext uri="{BB962C8B-B14F-4D97-AF65-F5344CB8AC3E}">
        <p14:creationId xmlns:p14="http://schemas.microsoft.com/office/powerpoint/2010/main" val="13527821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A773741-1A39-4A2F-9FBA-C9F45A20BFF2}" type="slidenum">
              <a:rPr lang="en-US" altLang="en-US" smtClean="0"/>
              <a:pPr>
                <a:defRPr/>
              </a:pPr>
              <a:t>1</a:t>
            </a:fld>
            <a:endParaRPr lang="en-US" altLang="en-US"/>
          </a:p>
        </p:txBody>
      </p:sp>
    </p:spTree>
    <p:extLst>
      <p:ext uri="{BB962C8B-B14F-4D97-AF65-F5344CB8AC3E}">
        <p14:creationId xmlns:p14="http://schemas.microsoft.com/office/powerpoint/2010/main" val="1305442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have we violated rest so far in this class?</a:t>
            </a:r>
          </a:p>
        </p:txBody>
      </p:sp>
      <p:sp>
        <p:nvSpPr>
          <p:cNvPr id="4" name="Slide Number Placeholder 3"/>
          <p:cNvSpPr>
            <a:spLocks noGrp="1"/>
          </p:cNvSpPr>
          <p:nvPr>
            <p:ph type="sldNum" sz="quarter" idx="10"/>
          </p:nvPr>
        </p:nvSpPr>
        <p:spPr/>
        <p:txBody>
          <a:bodyPr/>
          <a:lstStyle/>
          <a:p>
            <a:pPr>
              <a:defRPr/>
            </a:pPr>
            <a:fld id="{FA773741-1A39-4A2F-9FBA-C9F45A20BFF2}" type="slidenum">
              <a:rPr lang="en-US" altLang="en-US" smtClean="0"/>
              <a:pPr>
                <a:defRPr/>
              </a:pPr>
              <a:t>12</a:t>
            </a:fld>
            <a:endParaRPr lang="en-US" altLang="en-US"/>
          </a:p>
        </p:txBody>
      </p:sp>
    </p:spTree>
    <p:extLst>
      <p:ext uri="{BB962C8B-B14F-4D97-AF65-F5344CB8AC3E}">
        <p14:creationId xmlns:p14="http://schemas.microsoft.com/office/powerpoint/2010/main" val="3349273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773741-1A39-4A2F-9FBA-C9F45A20BFF2}" type="slidenum">
              <a:rPr lang="en-US" altLang="en-US" smtClean="0"/>
              <a:pPr>
                <a:defRPr/>
              </a:pPr>
              <a:t>13</a:t>
            </a:fld>
            <a:endParaRPr lang="en-US" altLang="en-US"/>
          </a:p>
        </p:txBody>
      </p:sp>
    </p:spTree>
    <p:extLst>
      <p:ext uri="{BB962C8B-B14F-4D97-AF65-F5344CB8AC3E}">
        <p14:creationId xmlns:p14="http://schemas.microsoft.com/office/powerpoint/2010/main" val="4183275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80DC5626-AB7A-4110-9747-EC41EC633ACF}"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sz="2000"/>
          </a:p>
        </p:txBody>
      </p:sp>
    </p:spTree>
    <p:extLst>
      <p:ext uri="{BB962C8B-B14F-4D97-AF65-F5344CB8AC3E}">
        <p14:creationId xmlns:p14="http://schemas.microsoft.com/office/powerpoint/2010/main" val="4227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57796203-75CE-4E48-A38E-E86F5FA65620}"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sz="2000"/>
          </a:p>
        </p:txBody>
      </p:sp>
    </p:spTree>
    <p:extLst>
      <p:ext uri="{BB962C8B-B14F-4D97-AF65-F5344CB8AC3E}">
        <p14:creationId xmlns:p14="http://schemas.microsoft.com/office/powerpoint/2010/main" val="425042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D7849BC8-B40A-4ADD-AAB8-0FDEB1E5673A}"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sz="2000"/>
          </a:p>
        </p:txBody>
      </p:sp>
    </p:spTree>
    <p:extLst>
      <p:ext uri="{BB962C8B-B14F-4D97-AF65-F5344CB8AC3E}">
        <p14:creationId xmlns:p14="http://schemas.microsoft.com/office/powerpoint/2010/main" val="3136687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6" name="Slide Number Placeholder 5"/>
          <p:cNvSpPr>
            <a:spLocks noGrp="1"/>
          </p:cNvSpPr>
          <p:nvPr>
            <p:ph type="sldNum" sz="quarter" idx="11"/>
          </p:nvPr>
        </p:nvSpPr>
        <p:spPr>
          <a:xfrm>
            <a:off x="6553200" y="6330332"/>
            <a:ext cx="2133600" cy="304800"/>
          </a:xfrm>
        </p:spPr>
        <p:txBody>
          <a:body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smtClean="0">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2378647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85800"/>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600" b="1" i="0" baseline="0">
                <a:solidFill>
                  <a:srgbClr val="0033CC"/>
                </a:solidFill>
              </a:defRPr>
            </a:lvl1pPr>
          </a:lstStyle>
          <a:p>
            <a:pPr lvl="0"/>
            <a:r>
              <a:rPr lang="en-US" dirty="0"/>
              <a:t>Click to edit Master title style</a:t>
            </a:r>
          </a:p>
        </p:txBody>
      </p:sp>
      <p:sp>
        <p:nvSpPr>
          <p:cNvPr id="3" name="Date Placeholder 1"/>
          <p:cNvSpPr>
            <a:spLocks noGrp="1"/>
          </p:cNvSpPr>
          <p:nvPr>
            <p:ph type="dt" sz="half" idx="10"/>
          </p:nvPr>
        </p:nvSpPr>
        <p:spPr>
          <a:xfrm>
            <a:off x="762000" y="6248400"/>
            <a:ext cx="1981200" cy="457200"/>
          </a:xfrm>
          <a:prstGeom prst="rect">
            <a:avLst/>
          </a:prstGeom>
          <a:ln/>
        </p:spPr>
        <p:txBody>
          <a:bodyPr/>
          <a:lstStyle>
            <a:lvl1pPr>
              <a:defRPr/>
            </a:lvl1pPr>
          </a:lstStyle>
          <a:p>
            <a:pPr>
              <a:defRPr/>
            </a:pPr>
            <a:endParaRPr lang="en-US"/>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a:p>
          <a:p>
            <a:pPr algn="r">
              <a:defRPr/>
            </a:pPr>
            <a:r>
              <a:rPr lang="en-US" sz="900">
                <a:latin typeface="Arial Narrow" pitchFamily="34" charset="0"/>
              </a:rPr>
              <a:t>Slide </a:t>
            </a:r>
            <a:fld id="{5ECE9829-65B2-40C6-AEFF-7C648FF56A9C}" type="slidenum">
              <a:rPr lang="en-US" sz="900">
                <a:latin typeface="Arial Narrow" pitchFamily="34" charset="0"/>
              </a:rPr>
              <a:pPr algn="r">
                <a:defRPr/>
              </a:pPr>
              <a:t>‹#›</a:t>
            </a:fld>
            <a:endParaRPr lang="en-US" sz="900">
              <a:latin typeface="Arial Narrow" pitchFamily="34" charset="0"/>
            </a:endParaRPr>
          </a:p>
        </p:txBody>
      </p:sp>
    </p:spTree>
    <p:extLst>
      <p:ext uri="{BB962C8B-B14F-4D97-AF65-F5344CB8AC3E}">
        <p14:creationId xmlns:p14="http://schemas.microsoft.com/office/powerpoint/2010/main" val="1410770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85800"/>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600" b="1" i="0" baseline="0">
                <a:solidFill>
                  <a:srgbClr val="0033CC"/>
                </a:solidFill>
              </a:defRPr>
            </a:lvl1pPr>
          </a:lstStyle>
          <a:p>
            <a:pPr lvl="0"/>
            <a:r>
              <a:rPr lang="en-US" dirty="0"/>
              <a:t>Click to edit Master title style</a:t>
            </a:r>
          </a:p>
        </p:txBody>
      </p:sp>
      <p:sp>
        <p:nvSpPr>
          <p:cNvPr id="3" name="Date Placeholder 1"/>
          <p:cNvSpPr>
            <a:spLocks noGrp="1"/>
          </p:cNvSpPr>
          <p:nvPr>
            <p:ph type="dt" sz="half" idx="10"/>
          </p:nvPr>
        </p:nvSpPr>
        <p:spPr>
          <a:xfrm>
            <a:off x="762000" y="6248400"/>
            <a:ext cx="1981200" cy="457200"/>
          </a:xfrm>
          <a:prstGeom prst="rect">
            <a:avLst/>
          </a:prstGeom>
          <a:ln/>
        </p:spPr>
        <p:txBody>
          <a:bodyPr/>
          <a:lstStyle>
            <a:lvl1pPr>
              <a:defRPr/>
            </a:lvl1pPr>
          </a:lstStyle>
          <a:p>
            <a:pPr>
              <a:defRPr/>
            </a:pPr>
            <a:endParaRPr lang="en-US"/>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a:p>
          <a:p>
            <a:pPr algn="r">
              <a:defRPr/>
            </a:pPr>
            <a:r>
              <a:rPr lang="en-US" sz="900">
                <a:latin typeface="Arial Narrow" pitchFamily="34" charset="0"/>
              </a:rPr>
              <a:t>Slide </a:t>
            </a:r>
            <a:fld id="{5ECE9829-65B2-40C6-AEFF-7C648FF56A9C}" type="slidenum">
              <a:rPr lang="en-US" sz="900">
                <a:latin typeface="Arial Narrow" pitchFamily="34" charset="0"/>
              </a:rPr>
              <a:pPr algn="r">
                <a:defRPr/>
              </a:pPr>
              <a:t>‹#›</a:t>
            </a:fld>
            <a:endParaRPr lang="en-US" sz="900">
              <a:latin typeface="Arial Narrow" pitchFamily="34" charset="0"/>
            </a:endParaRPr>
          </a:p>
        </p:txBody>
      </p:sp>
    </p:spTree>
    <p:extLst>
      <p:ext uri="{BB962C8B-B14F-4D97-AF65-F5344CB8AC3E}">
        <p14:creationId xmlns:p14="http://schemas.microsoft.com/office/powerpoint/2010/main" val="1609911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85800"/>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600" b="1" i="0" baseline="0">
                <a:solidFill>
                  <a:srgbClr val="0033CC"/>
                </a:solidFill>
              </a:defRPr>
            </a:lvl1pPr>
          </a:lstStyle>
          <a:p>
            <a:pPr lvl="0"/>
            <a:r>
              <a:rPr lang="en-US" dirty="0"/>
              <a:t>Click to edit Master title style</a:t>
            </a:r>
          </a:p>
        </p:txBody>
      </p:sp>
      <p:sp>
        <p:nvSpPr>
          <p:cNvPr id="3" name="Date Placeholder 1"/>
          <p:cNvSpPr>
            <a:spLocks noGrp="1"/>
          </p:cNvSpPr>
          <p:nvPr>
            <p:ph type="dt" sz="half" idx="10"/>
          </p:nvPr>
        </p:nvSpPr>
        <p:spPr>
          <a:xfrm>
            <a:off x="762000" y="6248400"/>
            <a:ext cx="1981200" cy="457200"/>
          </a:xfrm>
          <a:prstGeom prst="rect">
            <a:avLst/>
          </a:prstGeom>
          <a:ln/>
        </p:spPr>
        <p:txBody>
          <a:bodyPr/>
          <a:lstStyle>
            <a:lvl1pPr>
              <a:defRPr/>
            </a:lvl1pPr>
          </a:lstStyle>
          <a:p>
            <a:pPr>
              <a:defRPr/>
            </a:pPr>
            <a:endParaRPr lang="en-US"/>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a:p>
          <a:p>
            <a:pPr algn="r">
              <a:defRPr/>
            </a:pPr>
            <a:r>
              <a:rPr lang="en-US" sz="900">
                <a:latin typeface="Arial Narrow" pitchFamily="34" charset="0"/>
              </a:rPr>
              <a:t>Slide </a:t>
            </a:r>
            <a:fld id="{5ECE9829-65B2-40C6-AEFF-7C648FF56A9C}" type="slidenum">
              <a:rPr lang="en-US" sz="900">
                <a:latin typeface="Arial Narrow" pitchFamily="34" charset="0"/>
              </a:rPr>
              <a:pPr algn="r">
                <a:defRPr/>
              </a:pPr>
              <a:t>‹#›</a:t>
            </a:fld>
            <a:endParaRPr lang="en-US" sz="900">
              <a:latin typeface="Arial Narrow" pitchFamily="34" charset="0"/>
            </a:endParaRPr>
          </a:p>
        </p:txBody>
      </p:sp>
    </p:spTree>
    <p:extLst>
      <p:ext uri="{BB962C8B-B14F-4D97-AF65-F5344CB8AC3E}">
        <p14:creationId xmlns:p14="http://schemas.microsoft.com/office/powerpoint/2010/main" val="421146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85800"/>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600" b="1" i="0" baseline="0">
                <a:solidFill>
                  <a:srgbClr val="0033CC"/>
                </a:solidFill>
              </a:defRPr>
            </a:lvl1pPr>
          </a:lstStyle>
          <a:p>
            <a:pPr lvl="0"/>
            <a:r>
              <a:rPr lang="en-US" dirty="0"/>
              <a:t>Click to edit Master title style</a:t>
            </a:r>
          </a:p>
        </p:txBody>
      </p:sp>
      <p:sp>
        <p:nvSpPr>
          <p:cNvPr id="3" name="Date Placeholder 1"/>
          <p:cNvSpPr>
            <a:spLocks noGrp="1"/>
          </p:cNvSpPr>
          <p:nvPr>
            <p:ph type="dt" sz="half" idx="10"/>
          </p:nvPr>
        </p:nvSpPr>
        <p:spPr>
          <a:xfrm>
            <a:off x="762000" y="6248400"/>
            <a:ext cx="1981200" cy="457200"/>
          </a:xfrm>
          <a:prstGeom prst="rect">
            <a:avLst/>
          </a:prstGeom>
          <a:ln/>
        </p:spPr>
        <p:txBody>
          <a:bodyPr/>
          <a:lstStyle>
            <a:lvl1pPr>
              <a:defRPr/>
            </a:lvl1pPr>
          </a:lstStyle>
          <a:p>
            <a:pPr>
              <a:defRPr/>
            </a:pPr>
            <a:endParaRPr lang="en-US"/>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a:p>
          <a:p>
            <a:pPr algn="r">
              <a:defRPr/>
            </a:pPr>
            <a:r>
              <a:rPr lang="en-US" sz="900">
                <a:latin typeface="Arial Narrow" pitchFamily="34" charset="0"/>
              </a:rPr>
              <a:t>Slide </a:t>
            </a:r>
            <a:fld id="{5ECE9829-65B2-40C6-AEFF-7C648FF56A9C}" type="slidenum">
              <a:rPr lang="en-US" sz="900">
                <a:latin typeface="Arial Narrow" pitchFamily="34" charset="0"/>
              </a:rPr>
              <a:pPr algn="r">
                <a:defRPr/>
              </a:pPr>
              <a:t>‹#›</a:t>
            </a:fld>
            <a:endParaRPr lang="en-US" sz="900">
              <a:latin typeface="Arial Narrow" pitchFamily="34" charset="0"/>
            </a:endParaRPr>
          </a:p>
        </p:txBody>
      </p:sp>
    </p:spTree>
    <p:extLst>
      <p:ext uri="{BB962C8B-B14F-4D97-AF65-F5344CB8AC3E}">
        <p14:creationId xmlns:p14="http://schemas.microsoft.com/office/powerpoint/2010/main" val="378188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85800"/>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600" b="1" i="0" baseline="0">
                <a:solidFill>
                  <a:srgbClr val="0033CC"/>
                </a:solidFill>
              </a:defRPr>
            </a:lvl1pPr>
          </a:lstStyle>
          <a:p>
            <a:pPr lvl="0"/>
            <a:r>
              <a:rPr lang="en-US" dirty="0"/>
              <a:t>Click to edit Master title style</a:t>
            </a:r>
          </a:p>
        </p:txBody>
      </p:sp>
      <p:sp>
        <p:nvSpPr>
          <p:cNvPr id="3" name="Date Placeholder 1"/>
          <p:cNvSpPr>
            <a:spLocks noGrp="1"/>
          </p:cNvSpPr>
          <p:nvPr>
            <p:ph type="dt" sz="half" idx="10"/>
          </p:nvPr>
        </p:nvSpPr>
        <p:spPr>
          <a:xfrm>
            <a:off x="762000" y="6248400"/>
            <a:ext cx="1981200" cy="457200"/>
          </a:xfrm>
          <a:prstGeom prst="rect">
            <a:avLst/>
          </a:prstGeom>
          <a:ln/>
        </p:spPr>
        <p:txBody>
          <a:bodyPr/>
          <a:lstStyle>
            <a:lvl1pPr>
              <a:defRPr/>
            </a:lvl1pPr>
          </a:lstStyle>
          <a:p>
            <a:pPr>
              <a:defRPr/>
            </a:pPr>
            <a:endParaRPr lang="en-US"/>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a:p>
          <a:p>
            <a:pPr algn="r">
              <a:defRPr/>
            </a:pPr>
            <a:r>
              <a:rPr lang="en-US" sz="900">
                <a:latin typeface="Arial Narrow" pitchFamily="34" charset="0"/>
              </a:rPr>
              <a:t>Slide </a:t>
            </a:r>
            <a:fld id="{5ECE9829-65B2-40C6-AEFF-7C648FF56A9C}" type="slidenum">
              <a:rPr lang="en-US" sz="900">
                <a:latin typeface="Arial Narrow" pitchFamily="34" charset="0"/>
              </a:rPr>
              <a:pPr algn="r">
                <a:defRPr/>
              </a:pPr>
              <a:t>‹#›</a:t>
            </a:fld>
            <a:endParaRPr lang="en-US" sz="900">
              <a:latin typeface="Arial Narrow" pitchFamily="34" charset="0"/>
            </a:endParaRPr>
          </a:p>
        </p:txBody>
      </p:sp>
    </p:spTree>
    <p:extLst>
      <p:ext uri="{BB962C8B-B14F-4D97-AF65-F5344CB8AC3E}">
        <p14:creationId xmlns:p14="http://schemas.microsoft.com/office/powerpoint/2010/main" val="2977746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85800"/>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600" b="1" i="0" baseline="0">
                <a:solidFill>
                  <a:srgbClr val="0033CC"/>
                </a:solidFill>
              </a:defRPr>
            </a:lvl1pPr>
          </a:lstStyle>
          <a:p>
            <a:pPr lvl="0"/>
            <a:r>
              <a:rPr lang="en-US" dirty="0"/>
              <a:t>Click to edit Master title style</a:t>
            </a:r>
          </a:p>
        </p:txBody>
      </p:sp>
      <p:sp>
        <p:nvSpPr>
          <p:cNvPr id="3" name="Date Placeholder 1"/>
          <p:cNvSpPr>
            <a:spLocks noGrp="1"/>
          </p:cNvSpPr>
          <p:nvPr>
            <p:ph type="dt" sz="half" idx="10"/>
          </p:nvPr>
        </p:nvSpPr>
        <p:spPr>
          <a:xfrm>
            <a:off x="762000" y="6248400"/>
            <a:ext cx="1981200" cy="457200"/>
          </a:xfrm>
          <a:prstGeom prst="rect">
            <a:avLst/>
          </a:prstGeom>
          <a:ln/>
        </p:spPr>
        <p:txBody>
          <a:bodyPr/>
          <a:lstStyle>
            <a:lvl1pPr>
              <a:defRPr/>
            </a:lvl1pPr>
          </a:lstStyle>
          <a:p>
            <a:pPr>
              <a:defRPr/>
            </a:pPr>
            <a:endParaRPr lang="en-US"/>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a:p>
          <a:p>
            <a:pPr algn="r">
              <a:defRPr/>
            </a:pPr>
            <a:r>
              <a:rPr lang="en-US" sz="900">
                <a:latin typeface="Arial Narrow" pitchFamily="34" charset="0"/>
              </a:rPr>
              <a:t>Slide </a:t>
            </a:r>
            <a:fld id="{5ECE9829-65B2-40C6-AEFF-7C648FF56A9C}" type="slidenum">
              <a:rPr lang="en-US" sz="900">
                <a:latin typeface="Arial Narrow" pitchFamily="34" charset="0"/>
              </a:rPr>
              <a:pPr algn="r">
                <a:defRPr/>
              </a:pPr>
              <a:t>‹#›</a:t>
            </a:fld>
            <a:endParaRPr lang="en-US" sz="900">
              <a:latin typeface="Arial Narrow" pitchFamily="34" charset="0"/>
            </a:endParaRPr>
          </a:p>
        </p:txBody>
      </p:sp>
    </p:spTree>
    <p:extLst>
      <p:ext uri="{BB962C8B-B14F-4D97-AF65-F5344CB8AC3E}">
        <p14:creationId xmlns:p14="http://schemas.microsoft.com/office/powerpoint/2010/main" val="7533924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85800"/>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600" b="1" i="0" baseline="0">
                <a:solidFill>
                  <a:srgbClr val="0033CC"/>
                </a:solidFill>
              </a:defRPr>
            </a:lvl1pPr>
          </a:lstStyle>
          <a:p>
            <a:pPr lvl="0"/>
            <a:r>
              <a:rPr lang="en-US" dirty="0"/>
              <a:t>Click to edit Master title style</a:t>
            </a:r>
          </a:p>
        </p:txBody>
      </p:sp>
      <p:sp>
        <p:nvSpPr>
          <p:cNvPr id="3" name="Date Placeholder 1"/>
          <p:cNvSpPr>
            <a:spLocks noGrp="1"/>
          </p:cNvSpPr>
          <p:nvPr>
            <p:ph type="dt" sz="half" idx="10"/>
          </p:nvPr>
        </p:nvSpPr>
        <p:spPr>
          <a:xfrm>
            <a:off x="762000" y="6248400"/>
            <a:ext cx="1981200" cy="457200"/>
          </a:xfrm>
          <a:prstGeom prst="rect">
            <a:avLst/>
          </a:prstGeom>
          <a:ln/>
        </p:spPr>
        <p:txBody>
          <a:bodyPr/>
          <a:lstStyle>
            <a:lvl1pPr>
              <a:defRPr/>
            </a:lvl1pPr>
          </a:lstStyle>
          <a:p>
            <a:pPr>
              <a:defRPr/>
            </a:pPr>
            <a:endParaRPr lang="en-US"/>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a:p>
          <a:p>
            <a:pPr algn="r">
              <a:defRPr/>
            </a:pPr>
            <a:r>
              <a:rPr lang="en-US" sz="900">
                <a:latin typeface="Arial Narrow" pitchFamily="34" charset="0"/>
              </a:rPr>
              <a:t>Slide </a:t>
            </a:r>
            <a:fld id="{5ECE9829-65B2-40C6-AEFF-7C648FF56A9C}" type="slidenum">
              <a:rPr lang="en-US" sz="900">
                <a:latin typeface="Arial Narrow" pitchFamily="34" charset="0"/>
              </a:rPr>
              <a:pPr algn="r">
                <a:defRPr/>
              </a:pPr>
              <a:t>‹#›</a:t>
            </a:fld>
            <a:endParaRPr lang="en-US" sz="900">
              <a:latin typeface="Arial Narrow" pitchFamily="34" charset="0"/>
            </a:endParaRPr>
          </a:p>
        </p:txBody>
      </p:sp>
    </p:spTree>
    <p:extLst>
      <p:ext uri="{BB962C8B-B14F-4D97-AF65-F5344CB8AC3E}">
        <p14:creationId xmlns:p14="http://schemas.microsoft.com/office/powerpoint/2010/main" val="760250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rgbClr val="9E1B34"/>
          </a:solidFill>
        </p:spPr>
        <p:txBody>
          <a:bodyPr/>
          <a:lstStyle>
            <a:lvl1pPr algn="l">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p:txBody>
          <a:bodyPr/>
          <a:lstStyle>
            <a:lvl1pPr>
              <a:defRPr/>
            </a:lvl1pPr>
          </a:lstStyle>
          <a:p>
            <a:pPr>
              <a:defRPr/>
            </a:pPr>
            <a:r>
              <a:rPr lang="en-US" altLang="en-US"/>
              <a:t> </a:t>
            </a:r>
            <a:fld id="{CA503760-D395-4BAF-B9B5-5EA196D84DDA}" type="slidenum">
              <a:rPr lang="en-US" altLang="en-US"/>
              <a:pPr>
                <a:defRPr/>
              </a:pPr>
              <a:t>‹#›</a:t>
            </a:fld>
            <a:endParaRPr lang="en-US" altLang="en-US"/>
          </a:p>
        </p:txBody>
      </p:sp>
    </p:spTree>
    <p:extLst>
      <p:ext uri="{BB962C8B-B14F-4D97-AF65-F5344CB8AC3E}">
        <p14:creationId xmlns:p14="http://schemas.microsoft.com/office/powerpoint/2010/main" val="29249438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85800"/>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600" b="1" i="0" baseline="0">
                <a:solidFill>
                  <a:srgbClr val="0033CC"/>
                </a:solidFill>
              </a:defRPr>
            </a:lvl1pPr>
          </a:lstStyle>
          <a:p>
            <a:pPr lvl="0"/>
            <a:r>
              <a:rPr lang="en-US" dirty="0"/>
              <a:t>Click to edit Master title style</a:t>
            </a:r>
          </a:p>
        </p:txBody>
      </p:sp>
      <p:sp>
        <p:nvSpPr>
          <p:cNvPr id="3" name="Date Placeholder 1"/>
          <p:cNvSpPr>
            <a:spLocks noGrp="1"/>
          </p:cNvSpPr>
          <p:nvPr>
            <p:ph type="dt" sz="half" idx="10"/>
          </p:nvPr>
        </p:nvSpPr>
        <p:spPr>
          <a:xfrm>
            <a:off x="762000" y="6248400"/>
            <a:ext cx="1981200" cy="457200"/>
          </a:xfrm>
          <a:prstGeom prst="rect">
            <a:avLst/>
          </a:prstGeom>
          <a:ln/>
        </p:spPr>
        <p:txBody>
          <a:bodyPr/>
          <a:lstStyle>
            <a:lvl1pPr>
              <a:defRPr/>
            </a:lvl1pPr>
          </a:lstStyle>
          <a:p>
            <a:pPr>
              <a:defRPr/>
            </a:pPr>
            <a:endParaRPr lang="en-US"/>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a:p>
          <a:p>
            <a:pPr algn="r">
              <a:defRPr/>
            </a:pPr>
            <a:r>
              <a:rPr lang="en-US" sz="900">
                <a:latin typeface="Arial Narrow" pitchFamily="34" charset="0"/>
              </a:rPr>
              <a:t>Slide </a:t>
            </a:r>
            <a:fld id="{5ECE9829-65B2-40C6-AEFF-7C648FF56A9C}" type="slidenum">
              <a:rPr lang="en-US" sz="900">
                <a:latin typeface="Arial Narrow" pitchFamily="34" charset="0"/>
              </a:rPr>
              <a:pPr algn="r">
                <a:defRPr/>
              </a:pPr>
              <a:t>‹#›</a:t>
            </a:fld>
            <a:endParaRPr lang="en-US" sz="900">
              <a:latin typeface="Arial Narrow" pitchFamily="34" charset="0"/>
            </a:endParaRPr>
          </a:p>
        </p:txBody>
      </p:sp>
    </p:spTree>
    <p:extLst>
      <p:ext uri="{BB962C8B-B14F-4D97-AF65-F5344CB8AC3E}">
        <p14:creationId xmlns:p14="http://schemas.microsoft.com/office/powerpoint/2010/main" val="6851964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Blank">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85800"/>
            <a:ext cx="7315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600" b="1" i="0" baseline="0">
                <a:solidFill>
                  <a:srgbClr val="0033CC"/>
                </a:solidFill>
              </a:defRPr>
            </a:lvl1pPr>
          </a:lstStyle>
          <a:p>
            <a:pPr lvl="0"/>
            <a:r>
              <a:rPr lang="en-US" dirty="0"/>
              <a:t>Click to edit Master title style</a:t>
            </a:r>
          </a:p>
        </p:txBody>
      </p:sp>
      <p:sp>
        <p:nvSpPr>
          <p:cNvPr id="3" name="Date Placeholder 1"/>
          <p:cNvSpPr>
            <a:spLocks noGrp="1"/>
          </p:cNvSpPr>
          <p:nvPr>
            <p:ph type="dt" sz="half" idx="10"/>
          </p:nvPr>
        </p:nvSpPr>
        <p:spPr>
          <a:xfrm>
            <a:off x="762000" y="6248400"/>
            <a:ext cx="1981200" cy="457200"/>
          </a:xfrm>
          <a:prstGeom prst="rect">
            <a:avLst/>
          </a:prstGeom>
          <a:ln/>
        </p:spPr>
        <p:txBody>
          <a:bodyPr/>
          <a:lstStyle>
            <a:lvl1pPr>
              <a:defRPr/>
            </a:lvl1pPr>
          </a:lstStyle>
          <a:p>
            <a:pPr>
              <a:defRPr/>
            </a:pPr>
            <a:endParaRPr lang="en-US"/>
          </a:p>
        </p:txBody>
      </p:sp>
      <p:sp>
        <p:nvSpPr>
          <p:cNvPr id="4" name="Footer Placeholder 2"/>
          <p:cNvSpPr>
            <a:spLocks noGrp="1"/>
          </p:cNvSpPr>
          <p:nvPr>
            <p:ph type="ftr" sz="quarter" idx="11"/>
          </p:nvPr>
        </p:nvSpPr>
        <p:spPr>
          <a:ln/>
        </p:spPr>
        <p:txBody>
          <a:bodyPr/>
          <a:lstStyle>
            <a:lvl1pPr>
              <a:defRPr/>
            </a:lvl1pPr>
          </a:lstStyle>
          <a:p>
            <a:pPr>
              <a:defRPr/>
            </a:pPr>
            <a:endParaRPr lang="en-US"/>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a:p>
          <a:p>
            <a:pPr algn="r">
              <a:defRPr/>
            </a:pPr>
            <a:r>
              <a:rPr lang="en-US" sz="900">
                <a:latin typeface="Arial Narrow" pitchFamily="34" charset="0"/>
              </a:rPr>
              <a:t>Slide </a:t>
            </a:r>
            <a:fld id="{5ECE9829-65B2-40C6-AEFF-7C648FF56A9C}" type="slidenum">
              <a:rPr lang="en-US" sz="900">
                <a:latin typeface="Arial Narrow" pitchFamily="34" charset="0"/>
              </a:rPr>
              <a:pPr algn="r">
                <a:defRPr/>
              </a:pPr>
              <a:t>‹#›</a:t>
            </a:fld>
            <a:endParaRPr lang="en-US" sz="900">
              <a:latin typeface="Arial Narrow" pitchFamily="34" charset="0"/>
            </a:endParaRPr>
          </a:p>
        </p:txBody>
      </p:sp>
    </p:spTree>
    <p:extLst>
      <p:ext uri="{BB962C8B-B14F-4D97-AF65-F5344CB8AC3E}">
        <p14:creationId xmlns:p14="http://schemas.microsoft.com/office/powerpoint/2010/main" val="1066611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F765015C-C2E8-470E-B469-4D613CDBE46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sz="2000"/>
          </a:p>
        </p:txBody>
      </p:sp>
    </p:spTree>
    <p:extLst>
      <p:ext uri="{BB962C8B-B14F-4D97-AF65-F5344CB8AC3E}">
        <p14:creationId xmlns:p14="http://schemas.microsoft.com/office/powerpoint/2010/main" val="382639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7400E98D-F305-44D9-83C5-6344D747C9FB}"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sz="2000"/>
          </a:p>
        </p:txBody>
      </p:sp>
    </p:spTree>
    <p:extLst>
      <p:ext uri="{BB962C8B-B14F-4D97-AF65-F5344CB8AC3E}">
        <p14:creationId xmlns:p14="http://schemas.microsoft.com/office/powerpoint/2010/main" val="352944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r>
              <a:rPr lang="en-US" altLang="en-US"/>
              <a:t> </a:t>
            </a:r>
            <a:fld id="{5CB94AC9-77EE-414D-8FA1-1C50F8920884}" type="slidenum">
              <a:rPr lang="en-US" altLang="en-US"/>
              <a:pPr>
                <a:defRPr/>
              </a:pPr>
              <a:t>‹#›</a:t>
            </a:fld>
            <a:endParaRPr lang="en-US" alt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sz="2000"/>
          </a:p>
        </p:txBody>
      </p:sp>
    </p:spTree>
    <p:extLst>
      <p:ext uri="{BB962C8B-B14F-4D97-AF65-F5344CB8AC3E}">
        <p14:creationId xmlns:p14="http://schemas.microsoft.com/office/powerpoint/2010/main" val="1996454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a:ln/>
        </p:spPr>
        <p:txBody>
          <a:bodyPr/>
          <a:lstStyle>
            <a:lvl1pPr>
              <a:defRPr/>
            </a:lvl1pPr>
          </a:lstStyle>
          <a:p>
            <a:pPr>
              <a:defRPr/>
            </a:pPr>
            <a:r>
              <a:rPr lang="en-US" altLang="en-US"/>
              <a:t> </a:t>
            </a:r>
            <a:fld id="{4FEF54F5-3F99-496D-AA00-EA14AADD7AF3}" type="slidenum">
              <a:rPr lang="en-US" altLang="en-US"/>
              <a:pPr>
                <a:defRPr/>
              </a:pPr>
              <a:t>‹#›</a:t>
            </a:fld>
            <a:endParaRPr lang="en-US" alt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sz="2000"/>
          </a:p>
        </p:txBody>
      </p:sp>
    </p:spTree>
    <p:extLst>
      <p:ext uri="{BB962C8B-B14F-4D97-AF65-F5344CB8AC3E}">
        <p14:creationId xmlns:p14="http://schemas.microsoft.com/office/powerpoint/2010/main" val="1077355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r>
              <a:rPr lang="en-US" altLang="en-US"/>
              <a:t> </a:t>
            </a:r>
            <a:fld id="{4D7D449B-8922-4755-B6B2-385D4416301D}" type="slidenum">
              <a:rPr lang="en-US" altLang="en-US"/>
              <a:pPr>
                <a:defRPr/>
              </a:pPr>
              <a:t>‹#›</a:t>
            </a:fld>
            <a:endParaRPr lang="en-US" alt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sz="2000"/>
          </a:p>
        </p:txBody>
      </p:sp>
    </p:spTree>
    <p:extLst>
      <p:ext uri="{BB962C8B-B14F-4D97-AF65-F5344CB8AC3E}">
        <p14:creationId xmlns:p14="http://schemas.microsoft.com/office/powerpoint/2010/main" val="136422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6FB41772-7798-4A67-BFAC-575AC984398D}"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sz="2000"/>
          </a:p>
        </p:txBody>
      </p:sp>
    </p:spTree>
    <p:extLst>
      <p:ext uri="{BB962C8B-B14F-4D97-AF65-F5344CB8AC3E}">
        <p14:creationId xmlns:p14="http://schemas.microsoft.com/office/powerpoint/2010/main" val="309288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3B3495A9-2E40-42B8-AEA6-396C3BE0316E}"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sz="2000"/>
          </a:p>
        </p:txBody>
      </p:sp>
    </p:spTree>
    <p:extLst>
      <p:ext uri="{BB962C8B-B14F-4D97-AF65-F5344CB8AC3E}">
        <p14:creationId xmlns:p14="http://schemas.microsoft.com/office/powerpoint/2010/main" val="3078999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a:lvl1pPr>
          </a:lstStyle>
          <a:p>
            <a:pPr>
              <a:defRPr/>
            </a:pPr>
            <a:r>
              <a:rPr lang="en-US" altLang="en-US"/>
              <a:t> </a:t>
            </a:r>
            <a:fld id="{3947F960-0BE3-4190-9C11-7DA58E9207F9}"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a:latin typeface="Arial" charset="0"/>
              </a:defRPr>
            </a:lvl1pPr>
          </a:lstStyle>
          <a:p>
            <a:pPr>
              <a:defRPr/>
            </a:pPr>
            <a:endParaRPr lang="en-US" sz="2000"/>
          </a:p>
        </p:txBody>
      </p:sp>
    </p:spTree>
  </p:cSld>
  <p:clrMap bg1="lt1" tx1="dk1" bg2="lt2" tx2="dk2" accent1="accent1" accent2="accent2" accent3="accent3" accent4="accent4" accent5="accent5" accent6="accent6" hlink="hlink" folHlink="folHlink"/>
  <p:sldLayoutIdLst>
    <p:sldLayoutId id="2147483697" r:id="rId1"/>
    <p:sldLayoutId id="214748370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8" r:id="rId12"/>
    <p:sldLayoutId id="2147483709"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https://www.temple.edu/bad" TargetMode="External"/><Relationship Id="rId2" Type="http://schemas.openxmlformats.org/officeDocument/2006/relationships/hyperlink" Target="https://www.google.com/bad" TargetMode="External"/><Relationship Id="rId1" Type="http://schemas.openxmlformats.org/officeDocument/2006/relationships/slideLayout" Target="../slideLayouts/slideLayout12.xml"/><Relationship Id="rId4" Type="http://schemas.openxmlformats.org/officeDocument/2006/relationships/hyperlink" Target="https://www.restapitutorial.com/httpstatuscodes.htm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urgomalum.com/" TargetMode="External"/><Relationship Id="rId2" Type="http://schemas.openxmlformats.org/officeDocument/2006/relationships/image" Target="../media/image10.jpeg"/><Relationship Id="rId1" Type="http://schemas.openxmlformats.org/officeDocument/2006/relationships/slideLayout" Target="../slideLayouts/slideLayout12.xml"/><Relationship Id="rId4" Type="http://schemas.openxmlformats.org/officeDocument/2006/relationships/hyperlink" Target="https://github.com/toddmotto/public-api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https://www.amazon.com/s/ref=nb_sb_noss_1?url=search-alias%3Daps&amp;field-keywords=robot"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1143000"/>
            <a:ext cx="9144000" cy="1749425"/>
          </a:xfrm>
          <a:solidFill>
            <a:srgbClr val="9C1831"/>
          </a:solidFill>
        </p:spPr>
        <p:txBody>
          <a:bodyPr>
            <a:normAutofit fontScale="90000"/>
          </a:bodyPr>
          <a:lstStyle/>
          <a:p>
            <a:pPr>
              <a:defRPr/>
            </a:pPr>
            <a:br>
              <a:rPr lang="en-US" sz="3600" dirty="0">
                <a:latin typeface="Arial" charset="0"/>
                <a:cs typeface="+mj-cs"/>
              </a:rPr>
            </a:br>
            <a:r>
              <a:rPr lang="en-US" sz="3200" dirty="0">
                <a:solidFill>
                  <a:schemeClr val="bg1"/>
                </a:solidFill>
                <a:latin typeface="Arial" charset="0"/>
                <a:cs typeface="+mj-cs"/>
              </a:rPr>
              <a:t>A gentle introduction to </a:t>
            </a:r>
            <a:br>
              <a:rPr lang="en-US" sz="3200" dirty="0">
                <a:solidFill>
                  <a:schemeClr val="bg1"/>
                </a:solidFill>
                <a:latin typeface="Arial" charset="0"/>
                <a:cs typeface="+mj-cs"/>
              </a:rPr>
            </a:br>
            <a:r>
              <a:rPr lang="en-US" sz="3200" dirty="0">
                <a:solidFill>
                  <a:schemeClr val="bg1"/>
                </a:solidFill>
                <a:latin typeface="Arial" charset="0"/>
                <a:cs typeface="+mj-cs"/>
              </a:rPr>
              <a:t>RESTful APIs</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a:t>Department </a:t>
            </a:r>
            <a:r>
              <a:rPr lang="en-US" sz="1800" dirty="0"/>
              <a:t>of MIS</a:t>
            </a:r>
          </a:p>
          <a:p>
            <a:pPr algn="ctr" eaLnBrk="1" hangingPunct="1"/>
            <a:r>
              <a:rPr lang="en-US" sz="1800" dirty="0"/>
              <a:t>Fox School of Business</a:t>
            </a:r>
          </a:p>
          <a:p>
            <a:pPr algn="ctr" eaLnBrk="1" hangingPunct="1"/>
            <a:r>
              <a:rPr lang="en-US" sz="1800" dirty="0"/>
              <a:t>Temple University</a:t>
            </a:r>
          </a:p>
          <a:p>
            <a:pPr algn="ctr" eaLnBrk="1" hangingPunct="1"/>
            <a:endParaRPr lang="en-US" sz="1800" dirty="0"/>
          </a:p>
          <a:p>
            <a:pPr eaLnBrk="1" hangingPunct="1"/>
            <a:endParaRPr lang="en-US" sz="1800" dirty="0"/>
          </a:p>
        </p:txBody>
      </p:sp>
      <p:pic>
        <p:nvPicPr>
          <p:cNvPr id="14339"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309861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045E-D561-4085-8A65-E26915696C0D}"/>
              </a:ext>
            </a:extLst>
          </p:cNvPr>
          <p:cNvSpPr>
            <a:spLocks noGrp="1"/>
          </p:cNvSpPr>
          <p:nvPr>
            <p:ph type="title"/>
          </p:nvPr>
        </p:nvSpPr>
        <p:spPr/>
        <p:txBody>
          <a:bodyPr/>
          <a:lstStyle/>
          <a:p>
            <a:r>
              <a:rPr lang="en-US" dirty="0"/>
              <a:t>RESTful API conventions – HTTP Status Codes</a:t>
            </a:r>
          </a:p>
        </p:txBody>
      </p:sp>
      <p:sp>
        <p:nvSpPr>
          <p:cNvPr id="3" name="Slide Number Placeholder 2">
            <a:extLst>
              <a:ext uri="{FF2B5EF4-FFF2-40B4-BE49-F238E27FC236}">
                <a16:creationId xmlns:a16="http://schemas.microsoft.com/office/drawing/2014/main" id="{D1553532-BF52-4418-B431-09543D9F640A}"/>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10</a:t>
            </a:fld>
            <a:endParaRPr lang="en-US" altLang="en-US" dirty="0">
              <a:solidFill>
                <a:srgbClr val="FFFFFF"/>
              </a:solidFill>
            </a:endParaRPr>
          </a:p>
        </p:txBody>
      </p:sp>
      <p:sp>
        <p:nvSpPr>
          <p:cNvPr id="4" name="TextBox 3">
            <a:extLst>
              <a:ext uri="{FF2B5EF4-FFF2-40B4-BE49-F238E27FC236}">
                <a16:creationId xmlns:a16="http://schemas.microsoft.com/office/drawing/2014/main" id="{4BA8770E-496B-49DC-88FF-322B8C16F0C8}"/>
              </a:ext>
            </a:extLst>
          </p:cNvPr>
          <p:cNvSpPr txBox="1"/>
          <p:nvPr/>
        </p:nvSpPr>
        <p:spPr>
          <a:xfrm>
            <a:off x="304800" y="1025423"/>
            <a:ext cx="8763000" cy="369332"/>
          </a:xfrm>
          <a:prstGeom prst="rect">
            <a:avLst/>
          </a:prstGeom>
          <a:noFill/>
        </p:spPr>
        <p:txBody>
          <a:bodyPr wrap="square" rtlCol="0">
            <a:spAutoFit/>
          </a:bodyPr>
          <a:lstStyle/>
          <a:p>
            <a:r>
              <a:rPr lang="en-US" dirty="0"/>
              <a:t>Every HTTP request results in a status code to be sent back to the client.</a:t>
            </a:r>
          </a:p>
        </p:txBody>
      </p:sp>
      <p:pic>
        <p:nvPicPr>
          <p:cNvPr id="5" name="Graphic 4" descr="Smart Phone">
            <a:extLst>
              <a:ext uri="{FF2B5EF4-FFF2-40B4-BE49-F238E27FC236}">
                <a16:creationId xmlns:a16="http://schemas.microsoft.com/office/drawing/2014/main" id="{FBDA3D3F-BD6F-4CE5-9610-EEC8824421E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3599" y="1906440"/>
            <a:ext cx="914400" cy="914400"/>
          </a:xfrm>
          <a:prstGeom prst="rect">
            <a:avLst/>
          </a:prstGeom>
        </p:spPr>
      </p:pic>
      <p:sp>
        <p:nvSpPr>
          <p:cNvPr id="6" name="Flowchart: Magnetic Disk 5">
            <a:extLst>
              <a:ext uri="{FF2B5EF4-FFF2-40B4-BE49-F238E27FC236}">
                <a16:creationId xmlns:a16="http://schemas.microsoft.com/office/drawing/2014/main" id="{53F80C5E-CCD7-452E-8AC7-B736736D074C}"/>
              </a:ext>
            </a:extLst>
          </p:cNvPr>
          <p:cNvSpPr/>
          <p:nvPr/>
        </p:nvSpPr>
        <p:spPr>
          <a:xfrm>
            <a:off x="5867399" y="1982640"/>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A7631882-E7D1-4B84-A866-A30647DFB9C9}"/>
              </a:ext>
            </a:extLst>
          </p:cNvPr>
          <p:cNvCxnSpPr>
            <a:cxnSpLocks/>
          </p:cNvCxnSpPr>
          <p:nvPr/>
        </p:nvCxnSpPr>
        <p:spPr>
          <a:xfrm flipH="1">
            <a:off x="3200400" y="2133600"/>
            <a:ext cx="2285998" cy="0"/>
          </a:xfrm>
          <a:prstGeom prst="straightConnector1">
            <a:avLst/>
          </a:prstGeom>
          <a:ln w="508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8260F1E-3C9A-4839-AFE2-9B50275D7338}"/>
              </a:ext>
            </a:extLst>
          </p:cNvPr>
          <p:cNvSpPr txBox="1"/>
          <p:nvPr/>
        </p:nvSpPr>
        <p:spPr>
          <a:xfrm>
            <a:off x="3733798" y="1721774"/>
            <a:ext cx="1219202" cy="369332"/>
          </a:xfrm>
          <a:prstGeom prst="rect">
            <a:avLst/>
          </a:prstGeom>
          <a:noFill/>
        </p:spPr>
        <p:txBody>
          <a:bodyPr wrap="square" rtlCol="0">
            <a:spAutoFit/>
          </a:bodyPr>
          <a:lstStyle/>
          <a:p>
            <a:pPr algn="ctr"/>
            <a:r>
              <a:rPr lang="en-US" dirty="0"/>
              <a:t>Request</a:t>
            </a:r>
          </a:p>
        </p:txBody>
      </p:sp>
      <p:pic>
        <p:nvPicPr>
          <p:cNvPr id="9" name="Picture 8">
            <a:extLst>
              <a:ext uri="{FF2B5EF4-FFF2-40B4-BE49-F238E27FC236}">
                <a16:creationId xmlns:a16="http://schemas.microsoft.com/office/drawing/2014/main" id="{55E19710-8E88-4BFB-9DE2-87FE21BCF1CE}"/>
              </a:ext>
            </a:extLst>
          </p:cNvPr>
          <p:cNvPicPr>
            <a:picLocks noChangeAspect="1"/>
          </p:cNvPicPr>
          <p:nvPr/>
        </p:nvPicPr>
        <p:blipFill>
          <a:blip r:embed="rId4"/>
          <a:stretch>
            <a:fillRect/>
          </a:stretch>
        </p:blipFill>
        <p:spPr>
          <a:xfrm>
            <a:off x="1536678" y="1662899"/>
            <a:ext cx="736638" cy="755689"/>
          </a:xfrm>
          <a:prstGeom prst="rect">
            <a:avLst/>
          </a:prstGeom>
        </p:spPr>
      </p:pic>
      <p:sp>
        <p:nvSpPr>
          <p:cNvPr id="10" name="TextBox 9">
            <a:extLst>
              <a:ext uri="{FF2B5EF4-FFF2-40B4-BE49-F238E27FC236}">
                <a16:creationId xmlns:a16="http://schemas.microsoft.com/office/drawing/2014/main" id="{640A9EC8-C32E-424F-9993-7E303FA040A1}"/>
              </a:ext>
            </a:extLst>
          </p:cNvPr>
          <p:cNvSpPr txBox="1"/>
          <p:nvPr/>
        </p:nvSpPr>
        <p:spPr>
          <a:xfrm>
            <a:off x="228600" y="3532421"/>
            <a:ext cx="8610600" cy="461665"/>
          </a:xfrm>
          <a:prstGeom prst="rect">
            <a:avLst/>
          </a:prstGeom>
        </p:spPr>
        <p:style>
          <a:lnRef idx="2">
            <a:schemeClr val="accent2"/>
          </a:lnRef>
          <a:fillRef idx="1">
            <a:schemeClr val="lt1"/>
          </a:fillRef>
          <a:effectRef idx="0">
            <a:schemeClr val="accent2"/>
          </a:effectRef>
          <a:fontRef idx="minor">
            <a:schemeClr val="dk1"/>
          </a:fontRef>
        </p:style>
        <p:txBody>
          <a:bodyPr wrap="square" tIns="91440" bIns="91440" rtlCol="0">
            <a:spAutoFit/>
          </a:bodyPr>
          <a:lstStyle/>
          <a:p>
            <a:r>
              <a:rPr lang="en-US" dirty="0"/>
              <a:t>2xx Status codes indicate success.  The most common status code is 200, OK.</a:t>
            </a:r>
          </a:p>
        </p:txBody>
      </p:sp>
      <p:cxnSp>
        <p:nvCxnSpPr>
          <p:cNvPr id="11" name="Straight Arrow Connector 10">
            <a:extLst>
              <a:ext uri="{FF2B5EF4-FFF2-40B4-BE49-F238E27FC236}">
                <a16:creationId xmlns:a16="http://schemas.microsoft.com/office/drawing/2014/main" id="{FBA8BF3E-F6F5-475B-B88F-85357836CDB5}"/>
              </a:ext>
            </a:extLst>
          </p:cNvPr>
          <p:cNvCxnSpPr>
            <a:cxnSpLocks/>
          </p:cNvCxnSpPr>
          <p:nvPr/>
        </p:nvCxnSpPr>
        <p:spPr>
          <a:xfrm flipH="1">
            <a:off x="3200400" y="2514600"/>
            <a:ext cx="2285998" cy="0"/>
          </a:xfrm>
          <a:prstGeom prst="straightConnector1">
            <a:avLst/>
          </a:prstGeom>
          <a:ln w="508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145F5168-0385-4F30-A6BD-FB5F22BBEC68}"/>
              </a:ext>
            </a:extLst>
          </p:cNvPr>
          <p:cNvSpPr txBox="1"/>
          <p:nvPr/>
        </p:nvSpPr>
        <p:spPr>
          <a:xfrm>
            <a:off x="5562598" y="2913307"/>
            <a:ext cx="1219202" cy="369332"/>
          </a:xfrm>
          <a:prstGeom prst="rect">
            <a:avLst/>
          </a:prstGeom>
          <a:noFill/>
        </p:spPr>
        <p:txBody>
          <a:bodyPr wrap="square" rtlCol="0">
            <a:spAutoFit/>
          </a:bodyPr>
          <a:lstStyle/>
          <a:p>
            <a:pPr algn="ctr"/>
            <a:r>
              <a:rPr lang="en-US" dirty="0"/>
              <a:t>Server</a:t>
            </a:r>
          </a:p>
        </p:txBody>
      </p:sp>
      <p:sp>
        <p:nvSpPr>
          <p:cNvPr id="13" name="TextBox 12">
            <a:extLst>
              <a:ext uri="{FF2B5EF4-FFF2-40B4-BE49-F238E27FC236}">
                <a16:creationId xmlns:a16="http://schemas.microsoft.com/office/drawing/2014/main" id="{AA5D2D80-27BD-4508-B7AB-A2ABBE5570BC}"/>
              </a:ext>
            </a:extLst>
          </p:cNvPr>
          <p:cNvSpPr txBox="1"/>
          <p:nvPr/>
        </p:nvSpPr>
        <p:spPr>
          <a:xfrm>
            <a:off x="2133598" y="3065707"/>
            <a:ext cx="1219202" cy="369332"/>
          </a:xfrm>
          <a:prstGeom prst="rect">
            <a:avLst/>
          </a:prstGeom>
          <a:noFill/>
        </p:spPr>
        <p:txBody>
          <a:bodyPr wrap="square" rtlCol="0">
            <a:spAutoFit/>
          </a:bodyPr>
          <a:lstStyle/>
          <a:p>
            <a:pPr algn="ctr"/>
            <a:r>
              <a:rPr lang="en-US" dirty="0"/>
              <a:t>Client</a:t>
            </a:r>
          </a:p>
        </p:txBody>
      </p:sp>
      <p:sp>
        <p:nvSpPr>
          <p:cNvPr id="14" name="TextBox 13">
            <a:extLst>
              <a:ext uri="{FF2B5EF4-FFF2-40B4-BE49-F238E27FC236}">
                <a16:creationId xmlns:a16="http://schemas.microsoft.com/office/drawing/2014/main" id="{AF4BC8A4-839C-4959-A95E-36C30F3E1387}"/>
              </a:ext>
            </a:extLst>
          </p:cNvPr>
          <p:cNvSpPr txBox="1"/>
          <p:nvPr/>
        </p:nvSpPr>
        <p:spPr>
          <a:xfrm>
            <a:off x="3733798" y="2636174"/>
            <a:ext cx="1219202" cy="646331"/>
          </a:xfrm>
          <a:prstGeom prst="rect">
            <a:avLst/>
          </a:prstGeom>
          <a:noFill/>
        </p:spPr>
        <p:txBody>
          <a:bodyPr wrap="square" rtlCol="0">
            <a:spAutoFit/>
          </a:bodyPr>
          <a:lstStyle/>
          <a:p>
            <a:pPr algn="ctr"/>
            <a:r>
              <a:rPr lang="en-US" dirty="0"/>
              <a:t>Status Code</a:t>
            </a:r>
          </a:p>
        </p:txBody>
      </p:sp>
      <p:sp>
        <p:nvSpPr>
          <p:cNvPr id="16" name="TextBox 15">
            <a:extLst>
              <a:ext uri="{FF2B5EF4-FFF2-40B4-BE49-F238E27FC236}">
                <a16:creationId xmlns:a16="http://schemas.microsoft.com/office/drawing/2014/main" id="{A86C5FD8-3342-4F94-86D0-E4DF41AAA649}"/>
              </a:ext>
            </a:extLst>
          </p:cNvPr>
          <p:cNvSpPr txBox="1"/>
          <p:nvPr/>
        </p:nvSpPr>
        <p:spPr>
          <a:xfrm>
            <a:off x="228600" y="4185553"/>
            <a:ext cx="8610600" cy="1292662"/>
          </a:xfrm>
          <a:prstGeom prst="rect">
            <a:avLst/>
          </a:prstGeom>
        </p:spPr>
        <p:style>
          <a:lnRef idx="2">
            <a:schemeClr val="accent2"/>
          </a:lnRef>
          <a:fillRef idx="1">
            <a:schemeClr val="lt1"/>
          </a:fillRef>
          <a:effectRef idx="0">
            <a:schemeClr val="accent2"/>
          </a:effectRef>
          <a:fontRef idx="minor">
            <a:schemeClr val="dk1"/>
          </a:fontRef>
        </p:style>
        <p:txBody>
          <a:bodyPr wrap="square" tIns="91440" bIns="91440" rtlCol="0">
            <a:spAutoFit/>
          </a:bodyPr>
          <a:lstStyle/>
          <a:p>
            <a:r>
              <a:rPr lang="en-US" dirty="0"/>
              <a:t>3xx Status codes indicate that the client needs to do something else to complete the request.  Usually this means making the request from a different location.  Status code 301 means the resource has been permanently moved somewhere else.</a:t>
            </a:r>
          </a:p>
        </p:txBody>
      </p:sp>
    </p:spTree>
    <p:extLst>
      <p:ext uri="{BB962C8B-B14F-4D97-AF65-F5344CB8AC3E}">
        <p14:creationId xmlns:p14="http://schemas.microsoft.com/office/powerpoint/2010/main" val="77041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045E-D561-4085-8A65-E26915696C0D}"/>
              </a:ext>
            </a:extLst>
          </p:cNvPr>
          <p:cNvSpPr>
            <a:spLocks noGrp="1"/>
          </p:cNvSpPr>
          <p:nvPr>
            <p:ph type="title"/>
          </p:nvPr>
        </p:nvSpPr>
        <p:spPr/>
        <p:txBody>
          <a:bodyPr/>
          <a:lstStyle/>
          <a:p>
            <a:r>
              <a:rPr lang="en-US" dirty="0"/>
              <a:t>HTTP Status Codes continued</a:t>
            </a:r>
          </a:p>
        </p:txBody>
      </p:sp>
      <p:sp>
        <p:nvSpPr>
          <p:cNvPr id="3" name="Slide Number Placeholder 2">
            <a:extLst>
              <a:ext uri="{FF2B5EF4-FFF2-40B4-BE49-F238E27FC236}">
                <a16:creationId xmlns:a16="http://schemas.microsoft.com/office/drawing/2014/main" id="{D1553532-BF52-4418-B431-09543D9F640A}"/>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11</a:t>
            </a:fld>
            <a:endParaRPr lang="en-US" altLang="en-US" dirty="0">
              <a:solidFill>
                <a:srgbClr val="FFFFFF"/>
              </a:solidFill>
            </a:endParaRPr>
          </a:p>
        </p:txBody>
      </p:sp>
      <p:sp>
        <p:nvSpPr>
          <p:cNvPr id="10" name="TextBox 9">
            <a:extLst>
              <a:ext uri="{FF2B5EF4-FFF2-40B4-BE49-F238E27FC236}">
                <a16:creationId xmlns:a16="http://schemas.microsoft.com/office/drawing/2014/main" id="{640A9EC8-C32E-424F-9993-7E303FA040A1}"/>
              </a:ext>
            </a:extLst>
          </p:cNvPr>
          <p:cNvSpPr txBox="1"/>
          <p:nvPr/>
        </p:nvSpPr>
        <p:spPr>
          <a:xfrm>
            <a:off x="228600" y="953786"/>
            <a:ext cx="8686800" cy="2677656"/>
          </a:xfrm>
          <a:prstGeom prst="rect">
            <a:avLst/>
          </a:prstGeom>
        </p:spPr>
        <p:style>
          <a:lnRef idx="2">
            <a:schemeClr val="accent2"/>
          </a:lnRef>
          <a:fillRef idx="1">
            <a:schemeClr val="lt1"/>
          </a:fillRef>
          <a:effectRef idx="0">
            <a:schemeClr val="accent2"/>
          </a:effectRef>
          <a:fontRef idx="minor">
            <a:schemeClr val="dk1"/>
          </a:fontRef>
        </p:style>
        <p:txBody>
          <a:bodyPr wrap="square" tIns="91440" bIns="91440" rtlCol="0">
            <a:spAutoFit/>
          </a:bodyPr>
          <a:lstStyle/>
          <a:p>
            <a:r>
              <a:rPr lang="en-US" dirty="0"/>
              <a:t>4xx Status codes indicate a client error.  That is, the client sent a request that did not make sense.  </a:t>
            </a:r>
          </a:p>
          <a:p>
            <a:endParaRPr lang="en-US" dirty="0"/>
          </a:p>
          <a:p>
            <a:r>
              <a:rPr lang="en-US" dirty="0"/>
              <a:t>A classic example of this is “404 Not Found”.   Try it!  Go to </a:t>
            </a:r>
            <a:r>
              <a:rPr lang="en-US" dirty="0">
                <a:hlinkClick r:id="rId2"/>
              </a:rPr>
              <a:t>https://www.google.com/bad</a:t>
            </a:r>
            <a:r>
              <a:rPr lang="en-US" dirty="0"/>
              <a:t>  then try going to </a:t>
            </a:r>
            <a:r>
              <a:rPr lang="en-US" dirty="0">
                <a:hlinkClick r:id="rId3"/>
              </a:rPr>
              <a:t>https://www.temple.edu/bad</a:t>
            </a:r>
            <a:r>
              <a:rPr lang="en-US" dirty="0"/>
              <a:t> Notice that both pages report the status code 404.  That’s not just a coincidence.</a:t>
            </a:r>
          </a:p>
          <a:p>
            <a:endParaRPr lang="en-US" dirty="0"/>
          </a:p>
          <a:p>
            <a:r>
              <a:rPr lang="en-US" dirty="0"/>
              <a:t>The internet is built on standards like HTTP and these error codes are part of that standard.</a:t>
            </a:r>
          </a:p>
        </p:txBody>
      </p:sp>
      <p:sp>
        <p:nvSpPr>
          <p:cNvPr id="15" name="TextBox 14">
            <a:extLst>
              <a:ext uri="{FF2B5EF4-FFF2-40B4-BE49-F238E27FC236}">
                <a16:creationId xmlns:a16="http://schemas.microsoft.com/office/drawing/2014/main" id="{33F334BA-49A9-4B64-82E6-8B47E0ED7F4A}"/>
              </a:ext>
            </a:extLst>
          </p:cNvPr>
          <p:cNvSpPr txBox="1"/>
          <p:nvPr/>
        </p:nvSpPr>
        <p:spPr>
          <a:xfrm>
            <a:off x="228600" y="3810215"/>
            <a:ext cx="8686800" cy="1292662"/>
          </a:xfrm>
          <a:prstGeom prst="rect">
            <a:avLst/>
          </a:prstGeom>
        </p:spPr>
        <p:style>
          <a:lnRef idx="2">
            <a:schemeClr val="accent2"/>
          </a:lnRef>
          <a:fillRef idx="1">
            <a:schemeClr val="lt1"/>
          </a:fillRef>
          <a:effectRef idx="0">
            <a:schemeClr val="accent2"/>
          </a:effectRef>
          <a:fontRef idx="minor">
            <a:schemeClr val="dk1"/>
          </a:fontRef>
        </p:style>
        <p:txBody>
          <a:bodyPr wrap="square" tIns="91440" bIns="91440" rtlCol="0">
            <a:spAutoFit/>
          </a:bodyPr>
          <a:lstStyle/>
          <a:p>
            <a:r>
              <a:rPr lang="en-US" dirty="0"/>
              <a:t>5xx Status codes indicate a server error.  That means that the request made by the client appears to be fine.  But the server is experiencing some difficulty.  </a:t>
            </a:r>
          </a:p>
          <a:p>
            <a:endParaRPr lang="en-US" dirty="0"/>
          </a:p>
          <a:p>
            <a:r>
              <a:rPr lang="en-US" dirty="0"/>
              <a:t>A server experiencing some difficulty might report “500 Internal server error”</a:t>
            </a:r>
          </a:p>
        </p:txBody>
      </p:sp>
      <p:sp>
        <p:nvSpPr>
          <p:cNvPr id="16" name="TextBox 15">
            <a:extLst>
              <a:ext uri="{FF2B5EF4-FFF2-40B4-BE49-F238E27FC236}">
                <a16:creationId xmlns:a16="http://schemas.microsoft.com/office/drawing/2014/main" id="{86EE91C3-3F5B-425E-AC19-DC58B31C3BBD}"/>
              </a:ext>
            </a:extLst>
          </p:cNvPr>
          <p:cNvSpPr txBox="1"/>
          <p:nvPr/>
        </p:nvSpPr>
        <p:spPr>
          <a:xfrm>
            <a:off x="228600" y="5282506"/>
            <a:ext cx="8686800" cy="738664"/>
          </a:xfrm>
          <a:prstGeom prst="rect">
            <a:avLst/>
          </a:prstGeom>
        </p:spPr>
        <p:style>
          <a:lnRef idx="2">
            <a:schemeClr val="accent2"/>
          </a:lnRef>
          <a:fillRef idx="1">
            <a:schemeClr val="lt1"/>
          </a:fillRef>
          <a:effectRef idx="0">
            <a:schemeClr val="accent2"/>
          </a:effectRef>
          <a:fontRef idx="minor">
            <a:schemeClr val="dk1"/>
          </a:fontRef>
        </p:style>
        <p:txBody>
          <a:bodyPr wrap="square" tIns="91440" bIns="91440" rtlCol="0">
            <a:spAutoFit/>
          </a:bodyPr>
          <a:lstStyle/>
          <a:p>
            <a:r>
              <a:rPr lang="en-US" dirty="0"/>
              <a:t>More thorough documentation of the HTTP status codes can be found here:</a:t>
            </a:r>
          </a:p>
          <a:p>
            <a:r>
              <a:rPr lang="en-US" dirty="0">
                <a:hlinkClick r:id="rId4"/>
              </a:rPr>
              <a:t>https://www.restapitutorial.com/httpstatuscodes.html</a:t>
            </a:r>
            <a:r>
              <a:rPr lang="en-US" dirty="0"/>
              <a:t> </a:t>
            </a:r>
          </a:p>
        </p:txBody>
      </p:sp>
    </p:spTree>
    <p:extLst>
      <p:ext uri="{BB962C8B-B14F-4D97-AF65-F5344CB8AC3E}">
        <p14:creationId xmlns:p14="http://schemas.microsoft.com/office/powerpoint/2010/main" val="1944492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026D4-1228-4495-98B8-CC80D0D0FD72}"/>
              </a:ext>
            </a:extLst>
          </p:cNvPr>
          <p:cNvSpPr>
            <a:spLocks noGrp="1"/>
          </p:cNvSpPr>
          <p:nvPr>
            <p:ph type="title"/>
          </p:nvPr>
        </p:nvSpPr>
        <p:spPr/>
        <p:txBody>
          <a:bodyPr/>
          <a:lstStyle/>
          <a:p>
            <a:r>
              <a:rPr lang="en-US" dirty="0"/>
              <a:t>A quick reality check…</a:t>
            </a:r>
          </a:p>
        </p:txBody>
      </p:sp>
      <p:sp>
        <p:nvSpPr>
          <p:cNvPr id="3" name="Slide Number Placeholder 2">
            <a:extLst>
              <a:ext uri="{FF2B5EF4-FFF2-40B4-BE49-F238E27FC236}">
                <a16:creationId xmlns:a16="http://schemas.microsoft.com/office/drawing/2014/main" id="{27F9EDAC-8AE5-41F9-B055-B89A37255142}"/>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12</a:t>
            </a:fld>
            <a:endParaRPr lang="en-US" altLang="en-US" dirty="0">
              <a:solidFill>
                <a:srgbClr val="FFFFFF"/>
              </a:solidFill>
            </a:endParaRPr>
          </a:p>
        </p:txBody>
      </p:sp>
      <p:pic>
        <p:nvPicPr>
          <p:cNvPr id="3074" name="Picture 2" descr="Image result for robot reality check">
            <a:extLst>
              <a:ext uri="{FF2B5EF4-FFF2-40B4-BE49-F238E27FC236}">
                <a16:creationId xmlns:a16="http://schemas.microsoft.com/office/drawing/2014/main" id="{F0AA1CE6-B0A0-464B-9785-24B7A724F9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143000"/>
            <a:ext cx="6352816" cy="35814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37DA7E8-7DBE-45AC-8530-523CEE680B47}"/>
              </a:ext>
            </a:extLst>
          </p:cNvPr>
          <p:cNvSpPr txBox="1"/>
          <p:nvPr/>
        </p:nvSpPr>
        <p:spPr>
          <a:xfrm>
            <a:off x="381000" y="4876800"/>
            <a:ext cx="8077200" cy="923330"/>
          </a:xfrm>
          <a:prstGeom prst="rect">
            <a:avLst/>
          </a:prstGeom>
          <a:noFill/>
        </p:spPr>
        <p:txBody>
          <a:bodyPr wrap="square" rtlCol="0">
            <a:spAutoFit/>
          </a:bodyPr>
          <a:lstStyle/>
          <a:p>
            <a:r>
              <a:rPr lang="en-US" dirty="0"/>
              <a:t>The REST design constraints are good in theory.  However, </a:t>
            </a:r>
            <a:r>
              <a:rPr lang="en-US" b="1" i="1" dirty="0"/>
              <a:t>in practice</a:t>
            </a:r>
            <a:r>
              <a:rPr lang="en-US" dirty="0"/>
              <a:t> no one … not even the largest technology companies … implements them perfectly.   Three of the most common constraint violations follow.</a:t>
            </a:r>
          </a:p>
        </p:txBody>
      </p:sp>
    </p:spTree>
    <p:extLst>
      <p:ext uri="{BB962C8B-B14F-4D97-AF65-F5344CB8AC3E}">
        <p14:creationId xmlns:p14="http://schemas.microsoft.com/office/powerpoint/2010/main" val="128296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32E88-426E-4097-BD4A-A6498A367280}"/>
              </a:ext>
            </a:extLst>
          </p:cNvPr>
          <p:cNvSpPr>
            <a:spLocks noGrp="1"/>
          </p:cNvSpPr>
          <p:nvPr>
            <p:ph type="title"/>
          </p:nvPr>
        </p:nvSpPr>
        <p:spPr/>
        <p:txBody>
          <a:bodyPr/>
          <a:lstStyle/>
          <a:p>
            <a:r>
              <a:rPr lang="en-US" dirty="0"/>
              <a:t>Wrinkles and exceptions</a:t>
            </a:r>
          </a:p>
        </p:txBody>
      </p:sp>
      <p:sp>
        <p:nvSpPr>
          <p:cNvPr id="3" name="Slide Number Placeholder 2">
            <a:extLst>
              <a:ext uri="{FF2B5EF4-FFF2-40B4-BE49-F238E27FC236}">
                <a16:creationId xmlns:a16="http://schemas.microsoft.com/office/drawing/2014/main" id="{924FDC2A-728E-4E34-9802-4F4015956751}"/>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13</a:t>
            </a:fld>
            <a:endParaRPr lang="en-US" altLang="en-US" dirty="0">
              <a:solidFill>
                <a:srgbClr val="FFFFFF"/>
              </a:solidFill>
            </a:endParaRPr>
          </a:p>
        </p:txBody>
      </p:sp>
      <p:sp>
        <p:nvSpPr>
          <p:cNvPr id="4" name="TextBox 3">
            <a:extLst>
              <a:ext uri="{FF2B5EF4-FFF2-40B4-BE49-F238E27FC236}">
                <a16:creationId xmlns:a16="http://schemas.microsoft.com/office/drawing/2014/main" id="{A517FEB0-DF0E-47A6-87C2-D7250C702148}"/>
              </a:ext>
            </a:extLst>
          </p:cNvPr>
          <p:cNvSpPr txBox="1"/>
          <p:nvPr/>
        </p:nvSpPr>
        <p:spPr>
          <a:xfrm>
            <a:off x="76200" y="970187"/>
            <a:ext cx="8991600" cy="5078313"/>
          </a:xfrm>
          <a:prstGeom prst="rect">
            <a:avLst/>
          </a:prstGeom>
          <a:noFill/>
        </p:spPr>
        <p:txBody>
          <a:bodyPr wrap="square" rtlCol="0">
            <a:spAutoFit/>
          </a:bodyPr>
          <a:lstStyle/>
          <a:p>
            <a:pPr marL="342900" indent="-342900">
              <a:buFont typeface="+mj-lt"/>
              <a:buAutoNum type="arabicPeriod"/>
            </a:pPr>
            <a:r>
              <a:rPr lang="en-US" dirty="0"/>
              <a:t>Abuse of the GET method.  </a:t>
            </a:r>
            <a:br>
              <a:rPr lang="en-US" dirty="0"/>
            </a:br>
            <a:br>
              <a:rPr lang="en-US" dirty="0"/>
            </a:br>
            <a:r>
              <a:rPr lang="en-US" dirty="0"/>
              <a:t>Again, GET is assumed to be a safe operation that never modifies the state of the resource.  However, it has been often contorted into performing other functions… for example:</a:t>
            </a:r>
            <a:br>
              <a:rPr lang="en-US" dirty="0"/>
            </a:br>
            <a:br>
              <a:rPr lang="en-US" dirty="0"/>
            </a:br>
            <a:r>
              <a:rPr lang="en-US" dirty="0"/>
              <a:t>http://exampleapi.xyz?action=ADD&amp;productname=Widget</a:t>
            </a:r>
            <a:br>
              <a:rPr lang="en-US" dirty="0"/>
            </a:br>
            <a:endParaRPr lang="en-US" dirty="0"/>
          </a:p>
          <a:p>
            <a:pPr marL="342900" indent="-342900">
              <a:buFont typeface="+mj-lt"/>
              <a:buAutoNum type="arabicPeriod"/>
            </a:pPr>
            <a:r>
              <a:rPr lang="en-US" dirty="0"/>
              <a:t>APIs are not self-documenting</a:t>
            </a:r>
            <a:br>
              <a:rPr lang="en-US" dirty="0"/>
            </a:br>
            <a:br>
              <a:rPr lang="en-US" dirty="0"/>
            </a:br>
            <a:r>
              <a:rPr lang="en-US" dirty="0"/>
              <a:t>This RESTful ideal has yet to be fully realized.  Even so, some API providers don’t even try!</a:t>
            </a:r>
            <a:br>
              <a:rPr lang="en-US" dirty="0"/>
            </a:br>
            <a:endParaRPr lang="en-US" dirty="0"/>
          </a:p>
          <a:p>
            <a:pPr marL="342900" indent="-342900">
              <a:buFont typeface="+mj-lt"/>
              <a:buAutoNum type="arabicPeriod"/>
            </a:pPr>
            <a:r>
              <a:rPr lang="en-US" dirty="0"/>
              <a:t>State matters – In the REST design, the burden of managing state is on the client. That, however, raises many security concerns.  API providers like the efficiency gains made possible by REST … but there is no one consistent approach to managing state.</a:t>
            </a:r>
            <a:br>
              <a:rPr lang="en-US" dirty="0"/>
            </a:br>
            <a:r>
              <a:rPr lang="en-US" dirty="0"/>
              <a:t> </a:t>
            </a:r>
          </a:p>
        </p:txBody>
      </p:sp>
    </p:spTree>
    <p:extLst>
      <p:ext uri="{BB962C8B-B14F-4D97-AF65-F5344CB8AC3E}">
        <p14:creationId xmlns:p14="http://schemas.microsoft.com/office/powerpoint/2010/main" val="3877627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Until next time.</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14</a:t>
            </a:fld>
            <a:endParaRPr lang="en-US" altLang="en-US" dirty="0">
              <a:solidFill>
                <a:srgbClr val="FFFFFF"/>
              </a:solidFill>
            </a:endParaRPr>
          </a:p>
        </p:txBody>
      </p:sp>
      <p:pic>
        <p:nvPicPr>
          <p:cNvPr id="2050" name="Picture 2" descr="Image result for cursing robot cartoon">
            <a:extLst>
              <a:ext uri="{FF2B5EF4-FFF2-40B4-BE49-F238E27FC236}">
                <a16:creationId xmlns:a16="http://schemas.microsoft.com/office/drawing/2014/main" id="{8E76FBCE-12E3-4353-85A5-B09117A3AE7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066800"/>
            <a:ext cx="3657600" cy="47307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5E37FE-26CA-48DF-9C88-71784F67A4CA}"/>
              </a:ext>
            </a:extLst>
          </p:cNvPr>
          <p:cNvSpPr txBox="1"/>
          <p:nvPr/>
        </p:nvSpPr>
        <p:spPr>
          <a:xfrm>
            <a:off x="4343400" y="2427007"/>
            <a:ext cx="4800600" cy="3293209"/>
          </a:xfrm>
          <a:prstGeom prst="rect">
            <a:avLst/>
          </a:prstGeom>
          <a:noFill/>
        </p:spPr>
        <p:txBody>
          <a:bodyPr wrap="square" rtlCol="0">
            <a:spAutoFit/>
          </a:bodyPr>
          <a:lstStyle/>
          <a:p>
            <a:pPr marL="285750" indent="-285750">
              <a:buFont typeface="Arial" panose="020B0604020202020204" pitchFamily="34" charset="0"/>
              <a:buChar char="•"/>
            </a:pPr>
            <a:r>
              <a:rPr lang="en-US" sz="1600" dirty="0"/>
              <a:t>See purgo.zip.  This code uses the API: </a:t>
            </a:r>
            <a:r>
              <a:rPr lang="en-US" sz="1600" dirty="0">
                <a:hlinkClick r:id="rId3"/>
              </a:rPr>
              <a:t>http://www.purgomalum.com/</a:t>
            </a:r>
            <a:r>
              <a:rPr lang="en-US" sz="1600" dirty="0"/>
              <a:t>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Notice that we needed to send</a:t>
            </a:r>
            <a:r>
              <a:rPr lang="en-US" sz="1600" b="1" dirty="0"/>
              <a:t> </a:t>
            </a:r>
            <a:r>
              <a:rPr lang="en-US" sz="1600" b="1" i="1" dirty="0"/>
              <a:t>serialized</a:t>
            </a:r>
            <a:r>
              <a:rPr lang="en-US" sz="1600" b="1" dirty="0"/>
              <a:t> </a:t>
            </a:r>
            <a:r>
              <a:rPr lang="en-US" sz="1600" dirty="0"/>
              <a:t>form</a:t>
            </a:r>
            <a:r>
              <a:rPr lang="en-US" sz="1600" b="1" dirty="0"/>
              <a:t> </a:t>
            </a:r>
            <a:r>
              <a:rPr lang="en-US" sz="1600" dirty="0"/>
              <a:t>data</a:t>
            </a:r>
            <a:r>
              <a:rPr lang="en-US" sz="1600" b="1" dirty="0"/>
              <a:t> </a:t>
            </a:r>
            <a:r>
              <a:rPr lang="en-US" sz="1600" dirty="0"/>
              <a:t>to this API.</a:t>
            </a:r>
            <a:endParaRPr lang="en-US" sz="1600" b="1" dirty="0"/>
          </a:p>
          <a:p>
            <a:endParaRPr lang="en-US" sz="1600" dirty="0"/>
          </a:p>
          <a:p>
            <a:pPr marL="285750" indent="-285750">
              <a:buFont typeface="Arial" panose="020B0604020202020204" pitchFamily="34" charset="0"/>
              <a:buChar char="•"/>
            </a:pPr>
            <a:r>
              <a:rPr lang="en-US" sz="1600" dirty="0"/>
              <a:t>Other APIs can be found here:  </a:t>
            </a:r>
            <a:r>
              <a:rPr lang="en-US" sz="1600" dirty="0">
                <a:hlinkClick r:id="rId4"/>
              </a:rPr>
              <a:t>https://github.com/toddmotto/public-apis</a:t>
            </a:r>
            <a:r>
              <a:rPr lang="en-US" sz="1600" dirty="0"/>
              <a:t>  </a:t>
            </a:r>
          </a:p>
          <a:p>
            <a:endParaRPr lang="en-US" sz="1600" dirty="0"/>
          </a:p>
          <a:p>
            <a:pPr marL="285750" indent="-285750">
              <a:buFont typeface="Arial" panose="020B0604020202020204" pitchFamily="34" charset="0"/>
              <a:buChar char="•"/>
            </a:pPr>
            <a:r>
              <a:rPr lang="en-US" sz="1600" dirty="0"/>
              <a:t>If you are interested in a more detailed reading about REST and Web APIs, the following is suggested (but not required!) reading: </a:t>
            </a:r>
            <a:r>
              <a:rPr lang="en-US" sz="1600" i="1" dirty="0"/>
              <a:t>The REST API Design Handbook </a:t>
            </a:r>
            <a:r>
              <a:rPr lang="en-US" sz="1600" dirty="0"/>
              <a:t>by George Reese</a:t>
            </a:r>
            <a:endParaRPr lang="en-US" sz="1600" i="1" dirty="0"/>
          </a:p>
        </p:txBody>
      </p:sp>
      <p:sp>
        <p:nvSpPr>
          <p:cNvPr id="8" name="TextBox 7">
            <a:extLst>
              <a:ext uri="{FF2B5EF4-FFF2-40B4-BE49-F238E27FC236}">
                <a16:creationId xmlns:a16="http://schemas.microsoft.com/office/drawing/2014/main" id="{431413F7-C71A-4EB9-B1EC-D83E33F5F6D2}"/>
              </a:ext>
            </a:extLst>
          </p:cNvPr>
          <p:cNvSpPr txBox="1"/>
          <p:nvPr/>
        </p:nvSpPr>
        <p:spPr>
          <a:xfrm>
            <a:off x="4419600" y="914400"/>
            <a:ext cx="4572000"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If you want to get technical about it, most APIs that are described as RESTful, could be better described as “REST-like”… because they violate one or more of the REST constraints.</a:t>
            </a:r>
          </a:p>
        </p:txBody>
      </p:sp>
    </p:spTree>
    <p:extLst>
      <p:ext uri="{BB962C8B-B14F-4D97-AF65-F5344CB8AC3E}">
        <p14:creationId xmlns:p14="http://schemas.microsoft.com/office/powerpoint/2010/main" val="1921394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0E093-E0D2-462E-9531-381512EB440A}"/>
              </a:ext>
            </a:extLst>
          </p:cNvPr>
          <p:cNvSpPr>
            <a:spLocks noGrp="1"/>
          </p:cNvSpPr>
          <p:nvPr>
            <p:ph type="title"/>
          </p:nvPr>
        </p:nvSpPr>
        <p:spPr/>
        <p:txBody>
          <a:bodyPr/>
          <a:lstStyle/>
          <a:p>
            <a:r>
              <a:rPr lang="en-US" dirty="0"/>
              <a:t>Agenda for today</a:t>
            </a:r>
          </a:p>
        </p:txBody>
      </p:sp>
      <p:sp>
        <p:nvSpPr>
          <p:cNvPr id="3" name="Slide Number Placeholder 2">
            <a:extLst>
              <a:ext uri="{FF2B5EF4-FFF2-40B4-BE49-F238E27FC236}">
                <a16:creationId xmlns:a16="http://schemas.microsoft.com/office/drawing/2014/main" id="{FB9E35CF-F54F-452A-A9A9-BA48B792C939}"/>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sp>
        <p:nvSpPr>
          <p:cNvPr id="4" name="TextBox 3">
            <a:extLst>
              <a:ext uri="{FF2B5EF4-FFF2-40B4-BE49-F238E27FC236}">
                <a16:creationId xmlns:a16="http://schemas.microsoft.com/office/drawing/2014/main" id="{94490470-07BF-429F-82BD-6BD61B04A15C}"/>
              </a:ext>
            </a:extLst>
          </p:cNvPr>
          <p:cNvSpPr txBox="1"/>
          <p:nvPr/>
        </p:nvSpPr>
        <p:spPr>
          <a:xfrm>
            <a:off x="304800" y="990600"/>
            <a:ext cx="8229600" cy="4062651"/>
          </a:xfrm>
          <a:prstGeom prst="rect">
            <a:avLst/>
          </a:prstGeom>
          <a:noFill/>
        </p:spPr>
        <p:txBody>
          <a:bodyPr wrap="square" rtlCol="0">
            <a:spAutoFit/>
          </a:bodyPr>
          <a:lstStyle/>
          <a:p>
            <a:pPr marL="342900" indent="-342900">
              <a:buFont typeface="+mj-lt"/>
              <a:buAutoNum type="arabicPeriod"/>
            </a:pPr>
            <a:r>
              <a:rPr lang="en-US" sz="2400" dirty="0"/>
              <a:t>What, in theory, is a RESTful API?</a:t>
            </a:r>
          </a:p>
          <a:p>
            <a:pPr marL="800100" lvl="1" indent="-342900">
              <a:buFont typeface="+mj-lt"/>
              <a:buAutoNum type="alphaUcPeriod"/>
            </a:pPr>
            <a:r>
              <a:rPr lang="en-US" sz="2400" dirty="0"/>
              <a:t>	The six REST constraints</a:t>
            </a:r>
          </a:p>
          <a:p>
            <a:pPr marL="800100" lvl="1" indent="-342900">
              <a:buFont typeface="+mj-lt"/>
              <a:buAutoNum type="alphaUcPeriod"/>
            </a:pPr>
            <a:r>
              <a:rPr lang="en-US" sz="2400" dirty="0"/>
              <a:t>	The marriage of REST and HTTP</a:t>
            </a:r>
          </a:p>
          <a:p>
            <a:pPr marL="1371600" lvl="2" indent="-457200">
              <a:buFont typeface="+mj-lt"/>
              <a:buAutoNum type="arabicParenR"/>
            </a:pPr>
            <a:r>
              <a:rPr lang="en-US" sz="2400" dirty="0"/>
              <a:t>HTTP Methods</a:t>
            </a:r>
          </a:p>
          <a:p>
            <a:pPr marL="1371600" lvl="2" indent="-457200">
              <a:buFont typeface="+mj-lt"/>
              <a:buAutoNum type="arabicParenR"/>
            </a:pPr>
            <a:r>
              <a:rPr lang="en-US" sz="2400" dirty="0"/>
              <a:t>HTTP Status Codes</a:t>
            </a:r>
          </a:p>
          <a:p>
            <a:endParaRPr lang="en-US" sz="2400" dirty="0"/>
          </a:p>
          <a:p>
            <a:pPr marL="342900" indent="-342900">
              <a:buFont typeface="+mj-lt"/>
              <a:buAutoNum type="arabicPeriod" startAt="2"/>
            </a:pPr>
            <a:r>
              <a:rPr lang="en-US" sz="2400" dirty="0"/>
              <a:t>Common wrinkles and exceptions</a:t>
            </a:r>
          </a:p>
          <a:p>
            <a:pPr marL="800100" lvl="1" indent="-342900">
              <a:buFont typeface="+mj-lt"/>
              <a:buAutoNum type="alphaUcPeriod"/>
            </a:pPr>
            <a:r>
              <a:rPr lang="en-US" sz="2400" dirty="0"/>
              <a:t>	The abuse of GET</a:t>
            </a:r>
          </a:p>
          <a:p>
            <a:pPr marL="800100" lvl="1" indent="-342900">
              <a:buFont typeface="+mj-lt"/>
              <a:buAutoNum type="alphaUcPeriod"/>
            </a:pPr>
            <a:r>
              <a:rPr lang="en-US" sz="2400" dirty="0"/>
              <a:t>	Self documenting … not!</a:t>
            </a:r>
          </a:p>
          <a:p>
            <a:pPr marL="800100" lvl="1" indent="-342900">
              <a:buFont typeface="+mj-lt"/>
              <a:buAutoNum type="alphaUcPeriod"/>
            </a:pPr>
            <a:r>
              <a:rPr lang="en-US" sz="2400" dirty="0"/>
              <a:t>	State matters</a:t>
            </a:r>
          </a:p>
          <a:p>
            <a:r>
              <a:rPr lang="en-US" dirty="0"/>
              <a:t>	</a:t>
            </a:r>
          </a:p>
        </p:txBody>
      </p:sp>
      <p:pic>
        <p:nvPicPr>
          <p:cNvPr id="1026" name="Picture 2" descr="Image result for a cartoon  robot resting">
            <a:extLst>
              <a:ext uri="{FF2B5EF4-FFF2-40B4-BE49-F238E27FC236}">
                <a16:creationId xmlns:a16="http://schemas.microsoft.com/office/drawing/2014/main" id="{A7B56458-F518-4F8E-B6DC-D7F70FD8F9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1" y="2320926"/>
            <a:ext cx="3403600" cy="340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968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BD1A6-9069-4D07-BFB1-EBB7F3E6AC6A}"/>
              </a:ext>
            </a:extLst>
          </p:cNvPr>
          <p:cNvSpPr>
            <a:spLocks noGrp="1"/>
          </p:cNvSpPr>
          <p:nvPr>
            <p:ph type="title"/>
          </p:nvPr>
        </p:nvSpPr>
        <p:spPr/>
        <p:txBody>
          <a:bodyPr/>
          <a:lstStyle/>
          <a:p>
            <a:r>
              <a:rPr lang="en-US" dirty="0"/>
              <a:t>Definitions</a:t>
            </a:r>
          </a:p>
        </p:txBody>
      </p:sp>
      <p:sp>
        <p:nvSpPr>
          <p:cNvPr id="3" name="Slide Number Placeholder 2">
            <a:extLst>
              <a:ext uri="{FF2B5EF4-FFF2-40B4-BE49-F238E27FC236}">
                <a16:creationId xmlns:a16="http://schemas.microsoft.com/office/drawing/2014/main" id="{BB04BD6B-9F9E-45F7-AEB1-2A30FA557AC3}"/>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
        <p:nvSpPr>
          <p:cNvPr id="5" name="TextBox 4">
            <a:extLst>
              <a:ext uri="{FF2B5EF4-FFF2-40B4-BE49-F238E27FC236}">
                <a16:creationId xmlns:a16="http://schemas.microsoft.com/office/drawing/2014/main" id="{8BDB9760-F979-4B2E-9169-4EF83E82DFE0}"/>
              </a:ext>
            </a:extLst>
          </p:cNvPr>
          <p:cNvSpPr txBox="1"/>
          <p:nvPr/>
        </p:nvSpPr>
        <p:spPr>
          <a:xfrm>
            <a:off x="194094" y="947694"/>
            <a:ext cx="8915400" cy="2031325"/>
          </a:xfrm>
          <a:prstGeom prst="rect">
            <a:avLst/>
          </a:prstGeom>
          <a:noFill/>
        </p:spPr>
        <p:txBody>
          <a:bodyPr wrap="square" rtlCol="0">
            <a:spAutoFit/>
          </a:bodyPr>
          <a:lstStyle/>
          <a:p>
            <a:r>
              <a:rPr lang="en-US" b="1" dirty="0"/>
              <a:t>What is a Web API?</a:t>
            </a:r>
          </a:p>
          <a:p>
            <a:r>
              <a:rPr lang="en-US" dirty="0"/>
              <a:t>API stands for Application Programming Interface.   A web API allows specifically exposed methods of an application to be accessed and manipulated outside of the program itself.  Web APIs use web protocols (HTTP, HTTPS, JSON, XML, etc.).  For example, a web API can be used to obtain data from a resource (such as U.S. postal service zip codes) without having to actually visit the application itself (checking usps.com).</a:t>
            </a:r>
          </a:p>
        </p:txBody>
      </p:sp>
      <p:sp>
        <p:nvSpPr>
          <p:cNvPr id="6" name="TextBox 5">
            <a:extLst>
              <a:ext uri="{FF2B5EF4-FFF2-40B4-BE49-F238E27FC236}">
                <a16:creationId xmlns:a16="http://schemas.microsoft.com/office/drawing/2014/main" id="{B3ABB8C5-4E4F-411C-8159-55AB85AA48F0}"/>
              </a:ext>
            </a:extLst>
          </p:cNvPr>
          <p:cNvSpPr txBox="1"/>
          <p:nvPr/>
        </p:nvSpPr>
        <p:spPr>
          <a:xfrm>
            <a:off x="194094" y="3088513"/>
            <a:ext cx="8458200" cy="1200329"/>
          </a:xfrm>
          <a:prstGeom prst="rect">
            <a:avLst/>
          </a:prstGeom>
          <a:noFill/>
        </p:spPr>
        <p:txBody>
          <a:bodyPr wrap="square" rtlCol="0">
            <a:spAutoFit/>
          </a:bodyPr>
          <a:lstStyle/>
          <a:p>
            <a:r>
              <a:rPr lang="en-US" b="1" dirty="0"/>
              <a:t>What is REST?</a:t>
            </a:r>
          </a:p>
          <a:p>
            <a:r>
              <a:rPr lang="en-US" dirty="0"/>
              <a:t>REST is short for Representational State Transfer.  REST is a software architectural style… a set of rules and conventions for the creation of an API.  </a:t>
            </a:r>
          </a:p>
          <a:p>
            <a:endParaRPr lang="en-US" dirty="0"/>
          </a:p>
        </p:txBody>
      </p:sp>
      <p:sp>
        <p:nvSpPr>
          <p:cNvPr id="4" name="TextBox 3">
            <a:extLst>
              <a:ext uri="{FF2B5EF4-FFF2-40B4-BE49-F238E27FC236}">
                <a16:creationId xmlns:a16="http://schemas.microsoft.com/office/drawing/2014/main" id="{1FCA11B1-B552-4742-B989-749B46D91992}"/>
              </a:ext>
            </a:extLst>
          </p:cNvPr>
          <p:cNvSpPr txBox="1"/>
          <p:nvPr/>
        </p:nvSpPr>
        <p:spPr>
          <a:xfrm>
            <a:off x="346494" y="4155980"/>
            <a:ext cx="8153400" cy="175432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A computer scientist by the name of Roy Fielding defined the principles of REST in his 2000 PhD dissertation.   Like any theoretical ideal, there are a lot of practical exceptions to Fielding’s principles.  But the principles of REST are intended to make APIs and systems that are: efficient, scalable, simple, reliable and modifiable (i.e. future-proof) among other things … all excellent objectives!</a:t>
            </a:r>
          </a:p>
        </p:txBody>
      </p:sp>
    </p:spTree>
    <p:extLst>
      <p:ext uri="{BB962C8B-B14F-4D97-AF65-F5344CB8AC3E}">
        <p14:creationId xmlns:p14="http://schemas.microsoft.com/office/powerpoint/2010/main" val="224926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1EE6D-77F2-43D3-A8B2-47AD866C3A09}"/>
              </a:ext>
            </a:extLst>
          </p:cNvPr>
          <p:cNvSpPr>
            <a:spLocks noGrp="1"/>
          </p:cNvSpPr>
          <p:nvPr>
            <p:ph type="title"/>
          </p:nvPr>
        </p:nvSpPr>
        <p:spPr/>
        <p:txBody>
          <a:bodyPr/>
          <a:lstStyle/>
          <a:p>
            <a:r>
              <a:rPr lang="en-US" dirty="0"/>
              <a:t>The 6 constraints of REST </a:t>
            </a:r>
            <a:r>
              <a:rPr lang="en-US" sz="1600" dirty="0"/>
              <a:t>(1)</a:t>
            </a:r>
          </a:p>
        </p:txBody>
      </p:sp>
      <p:sp>
        <p:nvSpPr>
          <p:cNvPr id="3" name="Slide Number Placeholder 2">
            <a:extLst>
              <a:ext uri="{FF2B5EF4-FFF2-40B4-BE49-F238E27FC236}">
                <a16:creationId xmlns:a16="http://schemas.microsoft.com/office/drawing/2014/main" id="{0F2178D3-6B2B-4811-84F0-763AE9E57E1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sp>
        <p:nvSpPr>
          <p:cNvPr id="4" name="TextBox 3">
            <a:extLst>
              <a:ext uri="{FF2B5EF4-FFF2-40B4-BE49-F238E27FC236}">
                <a16:creationId xmlns:a16="http://schemas.microsoft.com/office/drawing/2014/main" id="{16AD747C-A28F-4C99-A511-A9CBA02F29FC}"/>
              </a:ext>
            </a:extLst>
          </p:cNvPr>
          <p:cNvSpPr txBox="1"/>
          <p:nvPr/>
        </p:nvSpPr>
        <p:spPr>
          <a:xfrm>
            <a:off x="304800" y="1066800"/>
            <a:ext cx="8534400" cy="1754326"/>
          </a:xfrm>
          <a:prstGeom prst="rect">
            <a:avLst/>
          </a:prstGeom>
          <a:noFill/>
        </p:spPr>
        <p:txBody>
          <a:bodyPr wrap="square" rtlCol="0">
            <a:spAutoFit/>
          </a:bodyPr>
          <a:lstStyle/>
          <a:p>
            <a:pPr marL="342900" indent="-342900">
              <a:buFont typeface="+mj-lt"/>
              <a:buAutoNum type="arabicPeriod"/>
            </a:pPr>
            <a:r>
              <a:rPr lang="en-US" b="1" dirty="0"/>
              <a:t>Client-Server architecture – </a:t>
            </a:r>
            <a:r>
              <a:rPr lang="en-US" dirty="0"/>
              <a:t>Simply put, RESTful systems separate the systems responsible for storing and processing the data (the server) from the systems responsible for collecting, requesting, consuming, and presenting the data to a user (the client).  This separation should be so distinct that the client and server systems can be improved and updated independently each other. </a:t>
            </a:r>
          </a:p>
          <a:p>
            <a:pPr marL="342900" indent="-342900">
              <a:buFont typeface="+mj-lt"/>
              <a:buAutoNum type="arabicPeriod"/>
            </a:pPr>
            <a:endParaRPr lang="en-US" dirty="0"/>
          </a:p>
        </p:txBody>
      </p:sp>
      <p:pic>
        <p:nvPicPr>
          <p:cNvPr id="11" name="Graphic 10" descr="Smart Phone">
            <a:extLst>
              <a:ext uri="{FF2B5EF4-FFF2-40B4-BE49-F238E27FC236}">
                <a16:creationId xmlns:a16="http://schemas.microsoft.com/office/drawing/2014/main" id="{2724AC2F-6651-4950-A697-F9D4E34E986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33600" y="3125640"/>
            <a:ext cx="914400" cy="914400"/>
          </a:xfrm>
          <a:prstGeom prst="rect">
            <a:avLst/>
          </a:prstGeom>
        </p:spPr>
      </p:pic>
      <p:sp>
        <p:nvSpPr>
          <p:cNvPr id="12" name="Flowchart: Magnetic Disk 11">
            <a:extLst>
              <a:ext uri="{FF2B5EF4-FFF2-40B4-BE49-F238E27FC236}">
                <a16:creationId xmlns:a16="http://schemas.microsoft.com/office/drawing/2014/main" id="{ECD7F068-75C0-47D7-993A-0038037222D8}"/>
              </a:ext>
            </a:extLst>
          </p:cNvPr>
          <p:cNvSpPr/>
          <p:nvPr/>
        </p:nvSpPr>
        <p:spPr>
          <a:xfrm>
            <a:off x="5867400" y="3201840"/>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8515F539-764D-4CBF-BA12-BD1E55979745}"/>
              </a:ext>
            </a:extLst>
          </p:cNvPr>
          <p:cNvCxnSpPr>
            <a:cxnSpLocks/>
          </p:cNvCxnSpPr>
          <p:nvPr/>
        </p:nvCxnSpPr>
        <p:spPr>
          <a:xfrm flipH="1">
            <a:off x="3276602" y="3582840"/>
            <a:ext cx="2285998" cy="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D548480F-53D4-44D5-B421-A4F826438806}"/>
              </a:ext>
            </a:extLst>
          </p:cNvPr>
          <p:cNvSpPr txBox="1"/>
          <p:nvPr/>
        </p:nvSpPr>
        <p:spPr>
          <a:xfrm>
            <a:off x="1981199" y="4132507"/>
            <a:ext cx="1219202" cy="369332"/>
          </a:xfrm>
          <a:prstGeom prst="rect">
            <a:avLst/>
          </a:prstGeom>
          <a:noFill/>
        </p:spPr>
        <p:txBody>
          <a:bodyPr wrap="square" rtlCol="0">
            <a:spAutoFit/>
          </a:bodyPr>
          <a:lstStyle/>
          <a:p>
            <a:pPr algn="ctr"/>
            <a:r>
              <a:rPr lang="en-US" dirty="0"/>
              <a:t>Client</a:t>
            </a:r>
          </a:p>
        </p:txBody>
      </p:sp>
      <p:sp>
        <p:nvSpPr>
          <p:cNvPr id="9" name="TextBox 8">
            <a:extLst>
              <a:ext uri="{FF2B5EF4-FFF2-40B4-BE49-F238E27FC236}">
                <a16:creationId xmlns:a16="http://schemas.microsoft.com/office/drawing/2014/main" id="{26F59A2E-2F5B-435A-BC1F-5E410B9DD727}"/>
              </a:ext>
            </a:extLst>
          </p:cNvPr>
          <p:cNvSpPr txBox="1"/>
          <p:nvPr/>
        </p:nvSpPr>
        <p:spPr>
          <a:xfrm>
            <a:off x="5562599" y="4132507"/>
            <a:ext cx="1219202" cy="369332"/>
          </a:xfrm>
          <a:prstGeom prst="rect">
            <a:avLst/>
          </a:prstGeom>
          <a:noFill/>
        </p:spPr>
        <p:txBody>
          <a:bodyPr wrap="square" rtlCol="0">
            <a:spAutoFit/>
          </a:bodyPr>
          <a:lstStyle/>
          <a:p>
            <a:pPr algn="ctr"/>
            <a:r>
              <a:rPr lang="en-US" dirty="0"/>
              <a:t>Server</a:t>
            </a:r>
          </a:p>
        </p:txBody>
      </p:sp>
      <p:pic>
        <p:nvPicPr>
          <p:cNvPr id="6" name="Picture 5">
            <a:extLst>
              <a:ext uri="{FF2B5EF4-FFF2-40B4-BE49-F238E27FC236}">
                <a16:creationId xmlns:a16="http://schemas.microsoft.com/office/drawing/2014/main" id="{26008C0E-2865-4EE5-851E-9D0D1A398812}"/>
              </a:ext>
            </a:extLst>
          </p:cNvPr>
          <p:cNvPicPr>
            <a:picLocks noChangeAspect="1"/>
          </p:cNvPicPr>
          <p:nvPr/>
        </p:nvPicPr>
        <p:blipFill>
          <a:blip r:embed="rId4"/>
          <a:stretch>
            <a:fillRect/>
          </a:stretch>
        </p:blipFill>
        <p:spPr>
          <a:xfrm>
            <a:off x="1536679" y="2882099"/>
            <a:ext cx="736638" cy="755689"/>
          </a:xfrm>
          <a:prstGeom prst="rect">
            <a:avLst/>
          </a:prstGeom>
        </p:spPr>
      </p:pic>
      <p:sp>
        <p:nvSpPr>
          <p:cNvPr id="7" name="TextBox 6">
            <a:extLst>
              <a:ext uri="{FF2B5EF4-FFF2-40B4-BE49-F238E27FC236}">
                <a16:creationId xmlns:a16="http://schemas.microsoft.com/office/drawing/2014/main" id="{D62ED592-72C7-4CDE-B764-94D888A679BE}"/>
              </a:ext>
            </a:extLst>
          </p:cNvPr>
          <p:cNvSpPr txBox="1"/>
          <p:nvPr/>
        </p:nvSpPr>
        <p:spPr>
          <a:xfrm>
            <a:off x="1904998" y="4838527"/>
            <a:ext cx="4876803"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An upgrade to the client should not necessitate an upgrade to the server… and vice versa.</a:t>
            </a:r>
          </a:p>
        </p:txBody>
      </p:sp>
    </p:spTree>
    <p:extLst>
      <p:ext uri="{BB962C8B-B14F-4D97-AF65-F5344CB8AC3E}">
        <p14:creationId xmlns:p14="http://schemas.microsoft.com/office/powerpoint/2010/main" val="65647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C5C62C5-CC27-4F1D-A82C-6EFC6B2BDE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2054830"/>
            <a:ext cx="4418019" cy="3313515"/>
          </a:xfrm>
          <a:prstGeom prst="rect">
            <a:avLst/>
          </a:prstGeom>
        </p:spPr>
      </p:pic>
      <p:pic>
        <p:nvPicPr>
          <p:cNvPr id="10" name="Picture 9">
            <a:extLst>
              <a:ext uri="{FF2B5EF4-FFF2-40B4-BE49-F238E27FC236}">
                <a16:creationId xmlns:a16="http://schemas.microsoft.com/office/drawing/2014/main" id="{3D026C45-34FB-4DA4-8354-E10651F539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60" y="1949553"/>
            <a:ext cx="4698760" cy="3524071"/>
          </a:xfrm>
          <a:prstGeom prst="rect">
            <a:avLst/>
          </a:prstGeom>
        </p:spPr>
      </p:pic>
      <p:cxnSp>
        <p:nvCxnSpPr>
          <p:cNvPr id="7" name="Straight Connector 6">
            <a:extLst>
              <a:ext uri="{FF2B5EF4-FFF2-40B4-BE49-F238E27FC236}">
                <a16:creationId xmlns:a16="http://schemas.microsoft.com/office/drawing/2014/main" id="{DE3140B3-C052-4DAD-A678-A36754C1A80E}"/>
              </a:ext>
            </a:extLst>
          </p:cNvPr>
          <p:cNvCxnSpPr>
            <a:cxnSpLocks/>
          </p:cNvCxnSpPr>
          <p:nvPr/>
        </p:nvCxnSpPr>
        <p:spPr>
          <a:xfrm>
            <a:off x="4648200" y="2209800"/>
            <a:ext cx="0" cy="2895600"/>
          </a:xfrm>
          <a:prstGeom prst="line">
            <a:avLst/>
          </a:prstGeom>
        </p:spPr>
        <p:style>
          <a:lnRef idx="2">
            <a:schemeClr val="dk1"/>
          </a:lnRef>
          <a:fillRef idx="0">
            <a:schemeClr val="dk1"/>
          </a:fillRef>
          <a:effectRef idx="1">
            <a:schemeClr val="dk1"/>
          </a:effectRef>
          <a:fontRef idx="minor">
            <a:schemeClr val="tx1"/>
          </a:fontRef>
        </p:style>
      </p:cxnSp>
      <p:sp>
        <p:nvSpPr>
          <p:cNvPr id="2" name="Title 1">
            <a:extLst>
              <a:ext uri="{FF2B5EF4-FFF2-40B4-BE49-F238E27FC236}">
                <a16:creationId xmlns:a16="http://schemas.microsoft.com/office/drawing/2014/main" id="{B931EE6D-77F2-43D3-A8B2-47AD866C3A09}"/>
              </a:ext>
            </a:extLst>
          </p:cNvPr>
          <p:cNvSpPr>
            <a:spLocks noGrp="1"/>
          </p:cNvSpPr>
          <p:nvPr>
            <p:ph type="title"/>
          </p:nvPr>
        </p:nvSpPr>
        <p:spPr/>
        <p:txBody>
          <a:bodyPr/>
          <a:lstStyle/>
          <a:p>
            <a:r>
              <a:rPr lang="en-US" dirty="0"/>
              <a:t>The 6 constraints of REST </a:t>
            </a:r>
            <a:r>
              <a:rPr lang="en-US" sz="1600" dirty="0"/>
              <a:t>(2)</a:t>
            </a:r>
          </a:p>
        </p:txBody>
      </p:sp>
      <p:sp>
        <p:nvSpPr>
          <p:cNvPr id="3" name="Slide Number Placeholder 2">
            <a:extLst>
              <a:ext uri="{FF2B5EF4-FFF2-40B4-BE49-F238E27FC236}">
                <a16:creationId xmlns:a16="http://schemas.microsoft.com/office/drawing/2014/main" id="{0F2178D3-6B2B-4811-84F0-763AE9E57E1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sp>
        <p:nvSpPr>
          <p:cNvPr id="4" name="TextBox 3">
            <a:extLst>
              <a:ext uri="{FF2B5EF4-FFF2-40B4-BE49-F238E27FC236}">
                <a16:creationId xmlns:a16="http://schemas.microsoft.com/office/drawing/2014/main" id="{16AD747C-A28F-4C99-A511-A9CBA02F29FC}"/>
              </a:ext>
            </a:extLst>
          </p:cNvPr>
          <p:cNvSpPr txBox="1"/>
          <p:nvPr/>
        </p:nvSpPr>
        <p:spPr>
          <a:xfrm>
            <a:off x="304800" y="900023"/>
            <a:ext cx="8534400" cy="1200329"/>
          </a:xfrm>
          <a:prstGeom prst="rect">
            <a:avLst/>
          </a:prstGeom>
          <a:noFill/>
        </p:spPr>
        <p:txBody>
          <a:bodyPr wrap="square" rtlCol="0">
            <a:spAutoFit/>
          </a:bodyPr>
          <a:lstStyle/>
          <a:p>
            <a:pPr marL="342900" indent="-342900">
              <a:buFont typeface="+mj-lt"/>
              <a:buAutoNum type="arabicPeriod" startAt="2"/>
            </a:pPr>
            <a:r>
              <a:rPr lang="en-US" b="1" dirty="0"/>
              <a:t>Statelessness –</a:t>
            </a:r>
            <a:r>
              <a:rPr lang="en-US" dirty="0"/>
              <a:t> As far as the server is concerned, all client requests are treated equally.  There’s no special, server-side memory of past client activity.  The responsibility of managing state (for example, logged in or not) is on the client.  This constraint is what makes the RESTful approach so scalable.  </a:t>
            </a:r>
          </a:p>
        </p:txBody>
      </p:sp>
      <p:sp>
        <p:nvSpPr>
          <p:cNvPr id="5" name="TextBox 4">
            <a:extLst>
              <a:ext uri="{FF2B5EF4-FFF2-40B4-BE49-F238E27FC236}">
                <a16:creationId xmlns:a16="http://schemas.microsoft.com/office/drawing/2014/main" id="{8811E72C-0FC9-46B2-B526-CDA70FEDF50D}"/>
              </a:ext>
            </a:extLst>
          </p:cNvPr>
          <p:cNvSpPr txBox="1"/>
          <p:nvPr/>
        </p:nvSpPr>
        <p:spPr>
          <a:xfrm>
            <a:off x="304800" y="5371060"/>
            <a:ext cx="8458200"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Be advised!  In REST each and every resource request is to convey the application state.  That means the state gets transferred with each request!</a:t>
            </a:r>
          </a:p>
        </p:txBody>
      </p:sp>
    </p:spTree>
    <p:extLst>
      <p:ext uri="{BB962C8B-B14F-4D97-AF65-F5344CB8AC3E}">
        <p14:creationId xmlns:p14="http://schemas.microsoft.com/office/powerpoint/2010/main" val="3269374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1EE6D-77F2-43D3-A8B2-47AD866C3A09}"/>
              </a:ext>
            </a:extLst>
          </p:cNvPr>
          <p:cNvSpPr>
            <a:spLocks noGrp="1"/>
          </p:cNvSpPr>
          <p:nvPr>
            <p:ph type="title"/>
          </p:nvPr>
        </p:nvSpPr>
        <p:spPr/>
        <p:txBody>
          <a:bodyPr/>
          <a:lstStyle/>
          <a:p>
            <a:r>
              <a:rPr lang="en-US" dirty="0"/>
              <a:t>The 6 constraints of REST </a:t>
            </a:r>
            <a:r>
              <a:rPr lang="en-US" sz="1600" dirty="0"/>
              <a:t>(3)</a:t>
            </a:r>
            <a:endParaRPr lang="en-US" dirty="0"/>
          </a:p>
        </p:txBody>
      </p:sp>
      <p:sp>
        <p:nvSpPr>
          <p:cNvPr id="3" name="Slide Number Placeholder 2">
            <a:extLst>
              <a:ext uri="{FF2B5EF4-FFF2-40B4-BE49-F238E27FC236}">
                <a16:creationId xmlns:a16="http://schemas.microsoft.com/office/drawing/2014/main" id="{0F2178D3-6B2B-4811-84F0-763AE9E57E1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sp>
        <p:nvSpPr>
          <p:cNvPr id="4" name="TextBox 3">
            <a:extLst>
              <a:ext uri="{FF2B5EF4-FFF2-40B4-BE49-F238E27FC236}">
                <a16:creationId xmlns:a16="http://schemas.microsoft.com/office/drawing/2014/main" id="{16AD747C-A28F-4C99-A511-A9CBA02F29FC}"/>
              </a:ext>
            </a:extLst>
          </p:cNvPr>
          <p:cNvSpPr txBox="1"/>
          <p:nvPr/>
        </p:nvSpPr>
        <p:spPr>
          <a:xfrm>
            <a:off x="304800" y="900023"/>
            <a:ext cx="8534400" cy="2862322"/>
          </a:xfrm>
          <a:prstGeom prst="rect">
            <a:avLst/>
          </a:prstGeom>
          <a:noFill/>
        </p:spPr>
        <p:txBody>
          <a:bodyPr wrap="square" rtlCol="0">
            <a:spAutoFit/>
          </a:bodyPr>
          <a:lstStyle/>
          <a:p>
            <a:pPr marL="342900" indent="-342900">
              <a:buFont typeface="+mj-lt"/>
              <a:buAutoNum type="arabicPeriod" startAt="3"/>
            </a:pPr>
            <a:r>
              <a:rPr lang="en-US" b="1" dirty="0"/>
              <a:t>Cacheability –</a:t>
            </a:r>
            <a:r>
              <a:rPr lang="en-US" dirty="0"/>
              <a:t> Clients and servers should be able to cache resource data that changes infrequently.  For example, there are 50 states in the U.S.A.  That’s not likely to change soon.  So, it is inefficient to build a system that queries a database of states each and every time you need that data.  Clients should be able to cache that infrequently updated date and web servers should be able to control the duration of that cache.</a:t>
            </a:r>
          </a:p>
          <a:p>
            <a:pPr marL="342900" indent="-342900">
              <a:buFont typeface="+mj-lt"/>
              <a:buAutoNum type="arabicPeriod" startAt="3"/>
            </a:pPr>
            <a:endParaRPr lang="en-US" dirty="0"/>
          </a:p>
          <a:p>
            <a:pPr marL="342900" indent="-342900">
              <a:buFont typeface="+mj-lt"/>
              <a:buAutoNum type="arabicPeriod" startAt="3"/>
            </a:pPr>
            <a:r>
              <a:rPr lang="en-US" b="1" dirty="0"/>
              <a:t>Layered system – </a:t>
            </a:r>
            <a:r>
              <a:rPr lang="en-US" dirty="0"/>
              <a:t>A client cannot tell whether it is connected directly to an end server, or to an intermediary along the way. Intermediary servers can also  improve system scalability.</a:t>
            </a:r>
          </a:p>
        </p:txBody>
      </p:sp>
      <p:pic>
        <p:nvPicPr>
          <p:cNvPr id="9" name="Graphic 8" descr="Smart Phone">
            <a:extLst>
              <a:ext uri="{FF2B5EF4-FFF2-40B4-BE49-F238E27FC236}">
                <a16:creationId xmlns:a16="http://schemas.microsoft.com/office/drawing/2014/main" id="{4C7379D3-6E12-4927-A006-6D273EA192A0}"/>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52600" y="4343400"/>
            <a:ext cx="914400" cy="914400"/>
          </a:xfrm>
          <a:prstGeom prst="rect">
            <a:avLst/>
          </a:prstGeom>
        </p:spPr>
      </p:pic>
      <p:sp>
        <p:nvSpPr>
          <p:cNvPr id="11" name="Flowchart: Magnetic Disk 10">
            <a:extLst>
              <a:ext uri="{FF2B5EF4-FFF2-40B4-BE49-F238E27FC236}">
                <a16:creationId xmlns:a16="http://schemas.microsoft.com/office/drawing/2014/main" id="{306C3512-49E0-471B-BD7B-1E0675626F2A}"/>
              </a:ext>
            </a:extLst>
          </p:cNvPr>
          <p:cNvSpPr/>
          <p:nvPr/>
        </p:nvSpPr>
        <p:spPr>
          <a:xfrm>
            <a:off x="3962400" y="4208138"/>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cxnSp>
        <p:nvCxnSpPr>
          <p:cNvPr id="12" name="Straight Arrow Connector 11">
            <a:extLst>
              <a:ext uri="{FF2B5EF4-FFF2-40B4-BE49-F238E27FC236}">
                <a16:creationId xmlns:a16="http://schemas.microsoft.com/office/drawing/2014/main" id="{6CCEE49C-A08E-4D4B-A9BC-2F9AAF5AA8C2}"/>
              </a:ext>
            </a:extLst>
          </p:cNvPr>
          <p:cNvCxnSpPr>
            <a:cxnSpLocks/>
          </p:cNvCxnSpPr>
          <p:nvPr/>
        </p:nvCxnSpPr>
        <p:spPr>
          <a:xfrm flipH="1">
            <a:off x="2590800" y="4627238"/>
            <a:ext cx="1219201" cy="278321"/>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Flowchart: Magnetic Disk 12">
            <a:extLst>
              <a:ext uri="{FF2B5EF4-FFF2-40B4-BE49-F238E27FC236}">
                <a16:creationId xmlns:a16="http://schemas.microsoft.com/office/drawing/2014/main" id="{75810A3C-A91E-4A66-A78D-B90EEE4B7FE4}"/>
              </a:ext>
            </a:extLst>
          </p:cNvPr>
          <p:cNvSpPr/>
          <p:nvPr/>
        </p:nvSpPr>
        <p:spPr>
          <a:xfrm>
            <a:off x="5273614" y="5046338"/>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a:t>
            </a:r>
          </a:p>
        </p:txBody>
      </p:sp>
      <p:sp>
        <p:nvSpPr>
          <p:cNvPr id="14" name="Flowchart: Magnetic Disk 13">
            <a:extLst>
              <a:ext uri="{FF2B5EF4-FFF2-40B4-BE49-F238E27FC236}">
                <a16:creationId xmlns:a16="http://schemas.microsoft.com/office/drawing/2014/main" id="{E78C9829-F2B5-4D17-B83A-8BEFD7714478}"/>
              </a:ext>
            </a:extLst>
          </p:cNvPr>
          <p:cNvSpPr/>
          <p:nvPr/>
        </p:nvSpPr>
        <p:spPr>
          <a:xfrm>
            <a:off x="6584829" y="4486459"/>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sp>
        <p:nvSpPr>
          <p:cNvPr id="15" name="Flowchart: Magnetic Disk 14">
            <a:extLst>
              <a:ext uri="{FF2B5EF4-FFF2-40B4-BE49-F238E27FC236}">
                <a16:creationId xmlns:a16="http://schemas.microsoft.com/office/drawing/2014/main" id="{E04AC33F-9B0E-4898-97A7-1CFE67AE0FE0}"/>
              </a:ext>
            </a:extLst>
          </p:cNvPr>
          <p:cNvSpPr/>
          <p:nvPr/>
        </p:nvSpPr>
        <p:spPr>
          <a:xfrm>
            <a:off x="5624422" y="3836286"/>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a:t>
            </a:r>
          </a:p>
        </p:txBody>
      </p:sp>
      <p:cxnSp>
        <p:nvCxnSpPr>
          <p:cNvPr id="16" name="Straight Arrow Connector 15">
            <a:extLst>
              <a:ext uri="{FF2B5EF4-FFF2-40B4-BE49-F238E27FC236}">
                <a16:creationId xmlns:a16="http://schemas.microsoft.com/office/drawing/2014/main" id="{9E1E08C4-EFAF-4D60-91C6-AB601BE957E4}"/>
              </a:ext>
            </a:extLst>
          </p:cNvPr>
          <p:cNvCxnSpPr>
            <a:cxnSpLocks/>
            <a:stCxn id="11" idx="4"/>
          </p:cNvCxnSpPr>
          <p:nvPr/>
        </p:nvCxnSpPr>
        <p:spPr>
          <a:xfrm flipV="1">
            <a:off x="4572000" y="4273012"/>
            <a:ext cx="1006414" cy="354226"/>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F61991E-7CFC-4A9E-892C-2A3FE7E6B360}"/>
              </a:ext>
            </a:extLst>
          </p:cNvPr>
          <p:cNvCxnSpPr>
            <a:cxnSpLocks/>
            <a:endCxn id="14" idx="2"/>
          </p:cNvCxnSpPr>
          <p:nvPr/>
        </p:nvCxnSpPr>
        <p:spPr>
          <a:xfrm>
            <a:off x="4724400" y="4779638"/>
            <a:ext cx="1860429" cy="125921"/>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BE51990-C04A-4066-8973-8FAFCC964491}"/>
              </a:ext>
            </a:extLst>
          </p:cNvPr>
          <p:cNvCxnSpPr>
            <a:cxnSpLocks/>
          </p:cNvCxnSpPr>
          <p:nvPr/>
        </p:nvCxnSpPr>
        <p:spPr>
          <a:xfrm>
            <a:off x="2743200" y="5089585"/>
            <a:ext cx="2438400" cy="375853"/>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0E49171-8D16-4D36-8F7C-8DACDB8CF4AF}"/>
              </a:ext>
            </a:extLst>
          </p:cNvPr>
          <p:cNvSpPr txBox="1"/>
          <p:nvPr/>
        </p:nvSpPr>
        <p:spPr>
          <a:xfrm>
            <a:off x="914399" y="5465438"/>
            <a:ext cx="3657599" cy="646331"/>
          </a:xfrm>
          <a:prstGeom prst="rect">
            <a:avLst/>
          </a:prstGeom>
          <a:noFill/>
        </p:spPr>
        <p:txBody>
          <a:bodyPr wrap="square" rtlCol="0">
            <a:spAutoFit/>
          </a:bodyPr>
          <a:lstStyle/>
          <a:p>
            <a:r>
              <a:rPr lang="en-US" dirty="0"/>
              <a:t>As far as the client is concerned, only “A” and “D” exist!</a:t>
            </a:r>
          </a:p>
        </p:txBody>
      </p:sp>
      <p:sp>
        <p:nvSpPr>
          <p:cNvPr id="17" name="Flowchart: Magnetic Disk 16">
            <a:extLst>
              <a:ext uri="{FF2B5EF4-FFF2-40B4-BE49-F238E27FC236}">
                <a16:creationId xmlns:a16="http://schemas.microsoft.com/office/drawing/2014/main" id="{6AECC3C0-C619-41C0-928B-7F812BB54E21}"/>
              </a:ext>
            </a:extLst>
          </p:cNvPr>
          <p:cNvSpPr/>
          <p:nvPr/>
        </p:nvSpPr>
        <p:spPr>
          <a:xfrm>
            <a:off x="7743643" y="5089585"/>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E</a:t>
            </a:r>
          </a:p>
        </p:txBody>
      </p:sp>
      <p:cxnSp>
        <p:nvCxnSpPr>
          <p:cNvPr id="18" name="Straight Arrow Connector 17">
            <a:extLst>
              <a:ext uri="{FF2B5EF4-FFF2-40B4-BE49-F238E27FC236}">
                <a16:creationId xmlns:a16="http://schemas.microsoft.com/office/drawing/2014/main" id="{E2B66FF3-AFDC-4119-8B5E-F30C5197E110}"/>
              </a:ext>
            </a:extLst>
          </p:cNvPr>
          <p:cNvCxnSpPr>
            <a:cxnSpLocks/>
          </p:cNvCxnSpPr>
          <p:nvPr/>
        </p:nvCxnSpPr>
        <p:spPr>
          <a:xfrm flipV="1">
            <a:off x="5975228" y="5527643"/>
            <a:ext cx="1644772" cy="13132"/>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6598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1EE6D-77F2-43D3-A8B2-47AD866C3A09}"/>
              </a:ext>
            </a:extLst>
          </p:cNvPr>
          <p:cNvSpPr>
            <a:spLocks noGrp="1"/>
          </p:cNvSpPr>
          <p:nvPr>
            <p:ph type="title"/>
          </p:nvPr>
        </p:nvSpPr>
        <p:spPr/>
        <p:txBody>
          <a:bodyPr/>
          <a:lstStyle/>
          <a:p>
            <a:r>
              <a:rPr lang="en-US" dirty="0"/>
              <a:t>The 6 constraints of REST </a:t>
            </a:r>
            <a:r>
              <a:rPr lang="en-US" sz="1600" dirty="0"/>
              <a:t>(4)</a:t>
            </a:r>
          </a:p>
        </p:txBody>
      </p:sp>
      <p:sp>
        <p:nvSpPr>
          <p:cNvPr id="3" name="Slide Number Placeholder 2">
            <a:extLst>
              <a:ext uri="{FF2B5EF4-FFF2-40B4-BE49-F238E27FC236}">
                <a16:creationId xmlns:a16="http://schemas.microsoft.com/office/drawing/2014/main" id="{0F2178D3-6B2B-4811-84F0-763AE9E57E1E}"/>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sp>
        <p:nvSpPr>
          <p:cNvPr id="4" name="TextBox 3">
            <a:extLst>
              <a:ext uri="{FF2B5EF4-FFF2-40B4-BE49-F238E27FC236}">
                <a16:creationId xmlns:a16="http://schemas.microsoft.com/office/drawing/2014/main" id="{16AD747C-A28F-4C99-A511-A9CBA02F29FC}"/>
              </a:ext>
            </a:extLst>
          </p:cNvPr>
          <p:cNvSpPr txBox="1"/>
          <p:nvPr/>
        </p:nvSpPr>
        <p:spPr>
          <a:xfrm>
            <a:off x="304800" y="900023"/>
            <a:ext cx="8534400" cy="4801314"/>
          </a:xfrm>
          <a:prstGeom prst="rect">
            <a:avLst/>
          </a:prstGeom>
          <a:noFill/>
        </p:spPr>
        <p:txBody>
          <a:bodyPr wrap="square" rtlCol="0">
            <a:spAutoFit/>
          </a:bodyPr>
          <a:lstStyle/>
          <a:p>
            <a:pPr marL="342900" indent="-342900">
              <a:buFont typeface="+mj-lt"/>
              <a:buAutoNum type="arabicPeriod" startAt="5"/>
            </a:pPr>
            <a:r>
              <a:rPr lang="en-US" b="1" dirty="0"/>
              <a:t>Code on demand (Optional) –</a:t>
            </a:r>
            <a:r>
              <a:rPr lang="en-US" dirty="0"/>
              <a:t> Servers can temporarily extend or customize the functionality of a client by transferring executable code.  This is constraint is optional.</a:t>
            </a:r>
            <a:br>
              <a:rPr lang="en-US" dirty="0"/>
            </a:br>
            <a:br>
              <a:rPr lang="en-US" dirty="0"/>
            </a:br>
            <a:br>
              <a:rPr lang="en-US" dirty="0"/>
            </a:br>
            <a:br>
              <a:rPr lang="en-US" dirty="0"/>
            </a:br>
            <a:br>
              <a:rPr lang="en-US" dirty="0"/>
            </a:br>
            <a:br>
              <a:rPr lang="en-US" dirty="0"/>
            </a:br>
            <a:endParaRPr lang="en-US" dirty="0"/>
          </a:p>
          <a:p>
            <a:pPr marL="342900" indent="-342900">
              <a:buFont typeface="+mj-lt"/>
              <a:buAutoNum type="arabicPeriod" startAt="5"/>
            </a:pPr>
            <a:endParaRPr lang="en-US" dirty="0"/>
          </a:p>
          <a:p>
            <a:pPr marL="342900" indent="-342900">
              <a:buFont typeface="+mj-lt"/>
              <a:buAutoNum type="arabicPeriod" startAt="6"/>
            </a:pPr>
            <a:r>
              <a:rPr lang="en-US" b="1" dirty="0"/>
              <a:t>Uniform Interface – </a:t>
            </a:r>
            <a:r>
              <a:rPr lang="en-US" dirty="0"/>
              <a:t>This constraint is comprised of 4 additional “constraints” or “principles”.  Taken together, these 4 additional principles basically require the API to be consistent with HTTP standards and to be “self describing”. That means that, in theory, given an API’s web address, a server should respond with all the available actions and resources at that address.  Each subsequent server response should then contain enough information to take additional actions on the resource.  This constraint is very rarely realized in practice!  </a:t>
            </a:r>
          </a:p>
        </p:txBody>
      </p:sp>
      <p:pic>
        <p:nvPicPr>
          <p:cNvPr id="18" name="Graphic 17" descr="Smart Phone">
            <a:extLst>
              <a:ext uri="{FF2B5EF4-FFF2-40B4-BE49-F238E27FC236}">
                <a16:creationId xmlns:a16="http://schemas.microsoft.com/office/drawing/2014/main" id="{87816449-2FA5-4FCD-B4E7-8561C95F254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07199" y="2125303"/>
            <a:ext cx="914400" cy="914400"/>
          </a:xfrm>
          <a:prstGeom prst="rect">
            <a:avLst/>
          </a:prstGeom>
        </p:spPr>
      </p:pic>
      <p:sp>
        <p:nvSpPr>
          <p:cNvPr id="19" name="Flowchart: Magnetic Disk 18">
            <a:extLst>
              <a:ext uri="{FF2B5EF4-FFF2-40B4-BE49-F238E27FC236}">
                <a16:creationId xmlns:a16="http://schemas.microsoft.com/office/drawing/2014/main" id="{58391BAE-5E9F-43CF-9CB9-A056E650BD42}"/>
              </a:ext>
            </a:extLst>
          </p:cNvPr>
          <p:cNvSpPr/>
          <p:nvPr/>
        </p:nvSpPr>
        <p:spPr>
          <a:xfrm>
            <a:off x="6163107" y="1908130"/>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a:t>
            </a:r>
          </a:p>
        </p:txBody>
      </p:sp>
      <p:cxnSp>
        <p:nvCxnSpPr>
          <p:cNvPr id="21" name="Straight Arrow Connector 20">
            <a:extLst>
              <a:ext uri="{FF2B5EF4-FFF2-40B4-BE49-F238E27FC236}">
                <a16:creationId xmlns:a16="http://schemas.microsoft.com/office/drawing/2014/main" id="{FBCE8768-4B39-45F1-BE52-8D0456CF6074}"/>
              </a:ext>
            </a:extLst>
          </p:cNvPr>
          <p:cNvCxnSpPr>
            <a:cxnSpLocks/>
          </p:cNvCxnSpPr>
          <p:nvPr/>
        </p:nvCxnSpPr>
        <p:spPr>
          <a:xfrm flipH="1">
            <a:off x="2286000" y="2304280"/>
            <a:ext cx="3780089" cy="376752"/>
          </a:xfrm>
          <a:prstGeom prst="straightConnector1">
            <a:avLst/>
          </a:prstGeom>
          <a:ln w="508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C0DA0AA8-C8D3-4F21-8114-E5CB03531858}"/>
              </a:ext>
            </a:extLst>
          </p:cNvPr>
          <p:cNvSpPr txBox="1"/>
          <p:nvPr/>
        </p:nvSpPr>
        <p:spPr>
          <a:xfrm rot="21307170">
            <a:off x="2575175" y="2738703"/>
            <a:ext cx="3352800" cy="369332"/>
          </a:xfrm>
          <a:prstGeom prst="rect">
            <a:avLst/>
          </a:prstGeom>
          <a:noFill/>
        </p:spPr>
        <p:txBody>
          <a:bodyPr wrap="square" rtlCol="0">
            <a:spAutoFit/>
          </a:bodyPr>
          <a:lstStyle/>
          <a:p>
            <a:pPr algn="ctr"/>
            <a:r>
              <a:rPr lang="en-US" dirty="0"/>
              <a:t>Yes! New code!</a:t>
            </a:r>
          </a:p>
        </p:txBody>
      </p:sp>
      <p:cxnSp>
        <p:nvCxnSpPr>
          <p:cNvPr id="24" name="Straight Arrow Connector 23">
            <a:extLst>
              <a:ext uri="{FF2B5EF4-FFF2-40B4-BE49-F238E27FC236}">
                <a16:creationId xmlns:a16="http://schemas.microsoft.com/office/drawing/2014/main" id="{E2DDDA1E-7B88-4377-9A99-9725DB645D50}"/>
              </a:ext>
            </a:extLst>
          </p:cNvPr>
          <p:cNvCxnSpPr>
            <a:cxnSpLocks/>
          </p:cNvCxnSpPr>
          <p:nvPr/>
        </p:nvCxnSpPr>
        <p:spPr>
          <a:xfrm flipH="1">
            <a:off x="2267756" y="2487551"/>
            <a:ext cx="3675844" cy="372458"/>
          </a:xfrm>
          <a:prstGeom prst="straightConnector1">
            <a:avLst/>
          </a:prstGeom>
          <a:ln w="508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BA7DE56-87CC-477C-A7DA-DC8A72D0403E}"/>
              </a:ext>
            </a:extLst>
          </p:cNvPr>
          <p:cNvSpPr txBox="1"/>
          <p:nvPr/>
        </p:nvSpPr>
        <p:spPr>
          <a:xfrm rot="21307170">
            <a:off x="2527484" y="2053202"/>
            <a:ext cx="3776265" cy="369332"/>
          </a:xfrm>
          <a:prstGeom prst="rect">
            <a:avLst/>
          </a:prstGeom>
          <a:noFill/>
        </p:spPr>
        <p:txBody>
          <a:bodyPr wrap="square" rtlCol="0">
            <a:spAutoFit/>
          </a:bodyPr>
          <a:lstStyle/>
          <a:p>
            <a:r>
              <a:rPr lang="en-US" dirty="0"/>
              <a:t>Can I have new feature, please?!</a:t>
            </a:r>
          </a:p>
        </p:txBody>
      </p:sp>
    </p:spTree>
    <p:extLst>
      <p:ext uri="{BB962C8B-B14F-4D97-AF65-F5344CB8AC3E}">
        <p14:creationId xmlns:p14="http://schemas.microsoft.com/office/powerpoint/2010/main" val="3623502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EA9ED-3515-47AF-A9BA-761E8419CB6E}"/>
              </a:ext>
            </a:extLst>
          </p:cNvPr>
          <p:cNvSpPr>
            <a:spLocks noGrp="1"/>
          </p:cNvSpPr>
          <p:nvPr>
            <p:ph type="title"/>
          </p:nvPr>
        </p:nvSpPr>
        <p:spPr/>
        <p:txBody>
          <a:bodyPr/>
          <a:lstStyle/>
          <a:p>
            <a:r>
              <a:rPr lang="en-US" dirty="0"/>
              <a:t>The marriage of REST and HTTP</a:t>
            </a:r>
          </a:p>
        </p:txBody>
      </p:sp>
      <p:sp>
        <p:nvSpPr>
          <p:cNvPr id="3" name="Slide Number Placeholder 2">
            <a:extLst>
              <a:ext uri="{FF2B5EF4-FFF2-40B4-BE49-F238E27FC236}">
                <a16:creationId xmlns:a16="http://schemas.microsoft.com/office/drawing/2014/main" id="{8B0B1FB8-8941-4D68-B70E-D5AA59EB3032}"/>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sp>
        <p:nvSpPr>
          <p:cNvPr id="4" name="TextBox 3">
            <a:extLst>
              <a:ext uri="{FF2B5EF4-FFF2-40B4-BE49-F238E27FC236}">
                <a16:creationId xmlns:a16="http://schemas.microsoft.com/office/drawing/2014/main" id="{C8F6367D-86C7-485C-8F74-657C25D556DD}"/>
              </a:ext>
            </a:extLst>
          </p:cNvPr>
          <p:cNvSpPr txBox="1"/>
          <p:nvPr/>
        </p:nvSpPr>
        <p:spPr>
          <a:xfrm>
            <a:off x="304800" y="1371600"/>
            <a:ext cx="4267200" cy="3970318"/>
          </a:xfrm>
          <a:prstGeom prst="rect">
            <a:avLst/>
          </a:prstGeom>
          <a:noFill/>
        </p:spPr>
        <p:txBody>
          <a:bodyPr wrap="square" rtlCol="0">
            <a:spAutoFit/>
          </a:bodyPr>
          <a:lstStyle/>
          <a:p>
            <a:r>
              <a:rPr lang="en-US" dirty="0"/>
              <a:t>Roy Fielding was also one of the principle authors of the HTTP specification. Fielding created the REST constraints with HTTP in mind. </a:t>
            </a:r>
          </a:p>
          <a:p>
            <a:endParaRPr lang="en-US" dirty="0"/>
          </a:p>
          <a:p>
            <a:r>
              <a:rPr lang="en-US" dirty="0"/>
              <a:t>Part of the power of the REST architectural style is that HTTP was already widely in use before the REST constraints were formally defined.</a:t>
            </a:r>
          </a:p>
          <a:p>
            <a:endParaRPr lang="en-US" dirty="0"/>
          </a:p>
          <a:p>
            <a:r>
              <a:rPr lang="en-US" dirty="0"/>
              <a:t>In theory, the six REST constraints we just reviewed could be applied to other protocols, but </a:t>
            </a:r>
            <a:r>
              <a:rPr lang="en-US" b="1" i="1" dirty="0"/>
              <a:t>in practice</a:t>
            </a:r>
            <a:r>
              <a:rPr lang="en-US" dirty="0"/>
              <a:t> all RESTful APIs are HTTP based.</a:t>
            </a:r>
          </a:p>
        </p:txBody>
      </p:sp>
      <p:pic>
        <p:nvPicPr>
          <p:cNvPr id="1026" name="Picture 2" descr="Image result for robot wedding cartoon">
            <a:extLst>
              <a:ext uri="{FF2B5EF4-FFF2-40B4-BE49-F238E27FC236}">
                <a16:creationId xmlns:a16="http://schemas.microsoft.com/office/drawing/2014/main" id="{E69B0AC1-9D63-4F9A-814C-25B62BEF09E4}"/>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828800"/>
            <a:ext cx="3613338" cy="2905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084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045E-D561-4085-8A65-E26915696C0D}"/>
              </a:ext>
            </a:extLst>
          </p:cNvPr>
          <p:cNvSpPr>
            <a:spLocks noGrp="1"/>
          </p:cNvSpPr>
          <p:nvPr>
            <p:ph type="title"/>
          </p:nvPr>
        </p:nvSpPr>
        <p:spPr/>
        <p:txBody>
          <a:bodyPr/>
          <a:lstStyle/>
          <a:p>
            <a:r>
              <a:rPr lang="en-US" dirty="0"/>
              <a:t>RESTful API conventions – HTTP Methods</a:t>
            </a:r>
          </a:p>
        </p:txBody>
      </p:sp>
      <p:sp>
        <p:nvSpPr>
          <p:cNvPr id="3" name="Slide Number Placeholder 2">
            <a:extLst>
              <a:ext uri="{FF2B5EF4-FFF2-40B4-BE49-F238E27FC236}">
                <a16:creationId xmlns:a16="http://schemas.microsoft.com/office/drawing/2014/main" id="{D1553532-BF52-4418-B431-09543D9F640A}"/>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9</a:t>
            </a:fld>
            <a:endParaRPr lang="en-US" altLang="en-US" dirty="0">
              <a:solidFill>
                <a:srgbClr val="FFFFFF"/>
              </a:solidFill>
            </a:endParaRPr>
          </a:p>
        </p:txBody>
      </p:sp>
      <p:sp>
        <p:nvSpPr>
          <p:cNvPr id="4" name="TextBox 3">
            <a:extLst>
              <a:ext uri="{FF2B5EF4-FFF2-40B4-BE49-F238E27FC236}">
                <a16:creationId xmlns:a16="http://schemas.microsoft.com/office/drawing/2014/main" id="{1EDA03CE-0C33-4CE5-A63D-86140C3EA996}"/>
              </a:ext>
            </a:extLst>
          </p:cNvPr>
          <p:cNvSpPr txBox="1"/>
          <p:nvPr/>
        </p:nvSpPr>
        <p:spPr>
          <a:xfrm>
            <a:off x="152400" y="889016"/>
            <a:ext cx="8839200" cy="4708981"/>
          </a:xfrm>
          <a:prstGeom prst="rect">
            <a:avLst/>
          </a:prstGeom>
          <a:noFill/>
        </p:spPr>
        <p:txBody>
          <a:bodyPr wrap="square" rtlCol="0">
            <a:spAutoFit/>
          </a:bodyPr>
          <a:lstStyle/>
          <a:p>
            <a:r>
              <a:rPr lang="en-US" sz="2400" dirty="0">
                <a:solidFill>
                  <a:srgbClr val="FF0000"/>
                </a:solidFill>
              </a:rPr>
              <a:t>*</a:t>
            </a:r>
            <a:r>
              <a:rPr lang="en-US" dirty="0"/>
              <a:t> GET – The get method is used to </a:t>
            </a:r>
            <a:r>
              <a:rPr lang="en-US" b="1" dirty="0"/>
              <a:t>retrieve</a:t>
            </a:r>
            <a:r>
              <a:rPr lang="en-US" dirty="0"/>
              <a:t> data from a resource. According to RESTful conventions, GETs are safe to execute over and over.  For example: It is safe to run the following GET request as many times as you want:</a:t>
            </a:r>
          </a:p>
          <a:p>
            <a:endParaRPr lang="en-US" dirty="0"/>
          </a:p>
          <a:p>
            <a:r>
              <a:rPr lang="en-US" dirty="0">
                <a:hlinkClick r:id="rId2"/>
              </a:rPr>
              <a:t>https://www.amazon.com/s/ref=nb_sb_noss_1?url=search-alias%3Daps&amp;field-keywords=robot</a:t>
            </a:r>
            <a:r>
              <a:rPr lang="en-US" dirty="0"/>
              <a:t> </a:t>
            </a:r>
          </a:p>
          <a:p>
            <a:endParaRPr lang="en-US" dirty="0"/>
          </a:p>
          <a:p>
            <a:r>
              <a:rPr lang="en-US" sz="2400" dirty="0">
                <a:solidFill>
                  <a:srgbClr val="FF0000"/>
                </a:solidFill>
              </a:rPr>
              <a:t>*</a:t>
            </a:r>
            <a:r>
              <a:rPr lang="en-US" dirty="0"/>
              <a:t> POST – The POST method would be used to </a:t>
            </a:r>
            <a:r>
              <a:rPr lang="en-US" b="1" dirty="0"/>
              <a:t>create</a:t>
            </a:r>
            <a:r>
              <a:rPr lang="en-US" dirty="0"/>
              <a:t> a data record, or initiate an action.  Imagine each POST as being a request to make a amazon </a:t>
            </a:r>
            <a:r>
              <a:rPr lang="en-US" b="1" dirty="0"/>
              <a:t>purchase</a:t>
            </a:r>
            <a:r>
              <a:rPr lang="en-US" dirty="0"/>
              <a:t>.  You would want to be careful about doing that more times than necessary!</a:t>
            </a:r>
          </a:p>
          <a:p>
            <a:endParaRPr lang="en-US" dirty="0"/>
          </a:p>
          <a:p>
            <a:r>
              <a:rPr lang="en-US" dirty="0"/>
              <a:t>PUT  -- The PUT method exists in HTTP.  It should be used to </a:t>
            </a:r>
            <a:r>
              <a:rPr lang="en-US" b="1" dirty="0"/>
              <a:t>update</a:t>
            </a:r>
            <a:r>
              <a:rPr lang="en-US" dirty="0"/>
              <a:t> an existing data record.</a:t>
            </a:r>
          </a:p>
          <a:p>
            <a:endParaRPr lang="en-US" dirty="0"/>
          </a:p>
          <a:p>
            <a:r>
              <a:rPr lang="en-US" dirty="0"/>
              <a:t>DELETE – The DELETE method exists in HTTP.  It should be used to </a:t>
            </a:r>
            <a:r>
              <a:rPr lang="en-US" b="1" dirty="0"/>
              <a:t>delete</a:t>
            </a:r>
            <a:r>
              <a:rPr lang="en-US" dirty="0"/>
              <a:t> a data record.</a:t>
            </a:r>
          </a:p>
        </p:txBody>
      </p:sp>
      <p:sp>
        <p:nvSpPr>
          <p:cNvPr id="5" name="TextBox 4">
            <a:extLst>
              <a:ext uri="{FF2B5EF4-FFF2-40B4-BE49-F238E27FC236}">
                <a16:creationId xmlns:a16="http://schemas.microsoft.com/office/drawing/2014/main" id="{0C6BAA7B-298B-4306-B89C-19ED950451AE}"/>
              </a:ext>
            </a:extLst>
          </p:cNvPr>
          <p:cNvSpPr txBox="1"/>
          <p:nvPr/>
        </p:nvSpPr>
        <p:spPr>
          <a:xfrm>
            <a:off x="1143000" y="5541825"/>
            <a:ext cx="70104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solidFill>
                  <a:srgbClr val="FF0000"/>
                </a:solidFill>
              </a:rPr>
              <a:t>* </a:t>
            </a:r>
            <a:r>
              <a:rPr lang="en-US" dirty="0"/>
              <a:t>These are the only two methods you will use this semester.</a:t>
            </a:r>
          </a:p>
        </p:txBody>
      </p:sp>
    </p:spTree>
    <p:extLst>
      <p:ext uri="{BB962C8B-B14F-4D97-AF65-F5344CB8AC3E}">
        <p14:creationId xmlns:p14="http://schemas.microsoft.com/office/powerpoint/2010/main" val="422991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20942</TotalTime>
  <Words>1347</Words>
  <Application>Microsoft Office PowerPoint</Application>
  <PresentationFormat>On-screen Show (4:3)</PresentationFormat>
  <Paragraphs>115</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Narrow</vt:lpstr>
      <vt:lpstr>Times New Roman</vt:lpstr>
      <vt:lpstr>Default Design</vt:lpstr>
      <vt:lpstr> A gentle introduction to  RESTful APIs </vt:lpstr>
      <vt:lpstr>Agenda for today</vt:lpstr>
      <vt:lpstr>Definitions</vt:lpstr>
      <vt:lpstr>The 6 constraints of REST (1)</vt:lpstr>
      <vt:lpstr>The 6 constraints of REST (2)</vt:lpstr>
      <vt:lpstr>The 6 constraints of REST (3)</vt:lpstr>
      <vt:lpstr>The 6 constraints of REST (4)</vt:lpstr>
      <vt:lpstr>The marriage of REST and HTTP</vt:lpstr>
      <vt:lpstr>RESTful API conventions – HTTP Methods</vt:lpstr>
      <vt:lpstr>RESTful API conventions – HTTP Status Codes</vt:lpstr>
      <vt:lpstr>HTTP Status Codes continued</vt:lpstr>
      <vt:lpstr>A quick reality check…</vt:lpstr>
      <vt:lpstr>Wrinkles and exceptions</vt:lpstr>
      <vt:lpstr>Until next time.</vt:lpstr>
    </vt:vector>
  </TitlesOfParts>
  <Company>FourPawsDesign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Web Development</dc:title>
  <dc:creator>Cyndi Middleton</dc:creator>
  <cp:lastModifiedBy>Taha Havakhor</cp:lastModifiedBy>
  <cp:revision>536</cp:revision>
  <dcterms:created xsi:type="dcterms:W3CDTF">2005-09-19T23:06:59Z</dcterms:created>
  <dcterms:modified xsi:type="dcterms:W3CDTF">2019-11-12T20:25:38Z</dcterms:modified>
</cp:coreProperties>
</file>