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sldIdLst>
    <p:sldId id="285" r:id="rId2"/>
    <p:sldId id="259" r:id="rId3"/>
    <p:sldId id="260" r:id="rId4"/>
    <p:sldId id="268" r:id="rId5"/>
    <p:sldId id="283" r:id="rId6"/>
    <p:sldId id="261" r:id="rId7"/>
    <p:sldId id="262" r:id="rId8"/>
    <p:sldId id="263" r:id="rId9"/>
    <p:sldId id="265" r:id="rId10"/>
    <p:sldId id="267" r:id="rId11"/>
    <p:sldId id="284" r:id="rId12"/>
    <p:sldId id="294" r:id="rId13"/>
    <p:sldId id="264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2" r:id="rId22"/>
    <p:sldId id="278" r:id="rId23"/>
    <p:sldId id="279" r:id="rId24"/>
    <p:sldId id="277" r:id="rId25"/>
    <p:sldId id="280" r:id="rId26"/>
    <p:sldId id="281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54" autoAdjust="0"/>
    <p:restoredTop sz="94645"/>
  </p:normalViewPr>
  <p:slideViewPr>
    <p:cSldViewPr>
      <p:cViewPr varScale="1">
        <p:scale>
          <a:sx n="147" d="100"/>
          <a:sy n="147" d="100"/>
        </p:scale>
        <p:origin x="244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CD99A-326B-4B71-B171-1DFC542FEA1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AFAC56-216B-4234-AD64-7B0FF5ABDC46}">
      <dgm:prSet/>
      <dgm:spPr/>
      <dgm:t>
        <a:bodyPr/>
        <a:lstStyle/>
        <a:p>
          <a:pPr rtl="0"/>
          <a:r>
            <a:rPr lang="en-US" smtClean="0"/>
            <a:t>It’s not a true programming language</a:t>
          </a:r>
          <a:endParaRPr lang="en-US"/>
        </a:p>
      </dgm:t>
    </dgm:pt>
    <dgm:pt modelId="{7C69CABB-FE14-433D-B775-9A5ABEC9146B}" type="parTrans" cxnId="{3EE6FFB9-580A-40F7-8258-7364D472062E}">
      <dgm:prSet/>
      <dgm:spPr/>
      <dgm:t>
        <a:bodyPr/>
        <a:lstStyle/>
        <a:p>
          <a:endParaRPr lang="en-US"/>
        </a:p>
      </dgm:t>
    </dgm:pt>
    <dgm:pt modelId="{303CF6DC-94CC-4A74-877C-AFC68F25D950}" type="sibTrans" cxnId="{3EE6FFB9-580A-40F7-8258-7364D472062E}">
      <dgm:prSet/>
      <dgm:spPr/>
      <dgm:t>
        <a:bodyPr/>
        <a:lstStyle/>
        <a:p>
          <a:endParaRPr lang="en-US"/>
        </a:p>
      </dgm:t>
    </dgm:pt>
    <dgm:pt modelId="{2C155346-BAAF-456A-86CB-868D64D4C050}">
      <dgm:prSet/>
      <dgm:spPr/>
      <dgm:t>
        <a:bodyPr/>
        <a:lstStyle/>
        <a:p>
          <a:pPr rtl="0"/>
          <a:r>
            <a:rPr lang="en-US" smtClean="0"/>
            <a:t>It is used by programming languages to interact with databases</a:t>
          </a:r>
          <a:endParaRPr lang="en-US"/>
        </a:p>
      </dgm:t>
    </dgm:pt>
    <dgm:pt modelId="{B6BC7036-3546-4D9F-B4CE-35DE37D9856C}" type="parTrans" cxnId="{BCB68650-0A67-4C9A-A6D6-40F00C98EFC2}">
      <dgm:prSet/>
      <dgm:spPr/>
      <dgm:t>
        <a:bodyPr/>
        <a:lstStyle/>
        <a:p>
          <a:endParaRPr lang="en-US"/>
        </a:p>
      </dgm:t>
    </dgm:pt>
    <dgm:pt modelId="{E1E4A975-0A8A-481C-A5B1-0F2F29D3D9BA}" type="sibTrans" cxnId="{BCB68650-0A67-4C9A-A6D6-40F00C98EFC2}">
      <dgm:prSet/>
      <dgm:spPr/>
      <dgm:t>
        <a:bodyPr/>
        <a:lstStyle/>
        <a:p>
          <a:endParaRPr lang="en-US"/>
        </a:p>
      </dgm:t>
    </dgm:pt>
    <dgm:pt modelId="{4C1FCA9E-30C4-4FA5-ABF6-3DD208F15A1B}">
      <dgm:prSet/>
      <dgm:spPr/>
      <dgm:t>
        <a:bodyPr/>
        <a:lstStyle/>
        <a:p>
          <a:pPr rtl="0"/>
          <a:r>
            <a:rPr lang="en-US" smtClean="0"/>
            <a:t>There is no standard syntax</a:t>
          </a:r>
          <a:endParaRPr lang="en-US"/>
        </a:p>
      </dgm:t>
    </dgm:pt>
    <dgm:pt modelId="{02457EE7-E823-477F-A590-9BECF903FBB5}" type="parTrans" cxnId="{3DD6327B-19D5-45BF-85BC-BE1DDC028480}">
      <dgm:prSet/>
      <dgm:spPr/>
      <dgm:t>
        <a:bodyPr/>
        <a:lstStyle/>
        <a:p>
          <a:endParaRPr lang="en-US"/>
        </a:p>
      </dgm:t>
    </dgm:pt>
    <dgm:pt modelId="{B132A950-1236-4F1A-85DF-59AB0DAAE19C}" type="sibTrans" cxnId="{3DD6327B-19D5-45BF-85BC-BE1DDC028480}">
      <dgm:prSet/>
      <dgm:spPr/>
      <dgm:t>
        <a:bodyPr/>
        <a:lstStyle/>
        <a:p>
          <a:endParaRPr lang="en-US"/>
        </a:p>
      </dgm:t>
    </dgm:pt>
    <dgm:pt modelId="{2A0C7061-C2D4-40CC-AE17-9D0AF212E1DC}">
      <dgm:prSet/>
      <dgm:spPr/>
      <dgm:t>
        <a:bodyPr/>
        <a:lstStyle/>
        <a:p>
          <a:pPr rtl="0"/>
          <a:r>
            <a:rPr lang="en-US" dirty="0" smtClean="0"/>
            <a:t>MySQL, Oracle, SQL Server, and Access all have slight differences</a:t>
          </a:r>
          <a:endParaRPr lang="en-US" dirty="0"/>
        </a:p>
      </dgm:t>
    </dgm:pt>
    <dgm:pt modelId="{CD46883D-8436-4339-A049-DC5DEB5536C2}" type="parTrans" cxnId="{7FBE8B86-6845-4E6F-94D7-97B29E3AC24F}">
      <dgm:prSet/>
      <dgm:spPr/>
      <dgm:t>
        <a:bodyPr/>
        <a:lstStyle/>
        <a:p>
          <a:endParaRPr lang="en-US"/>
        </a:p>
      </dgm:t>
    </dgm:pt>
    <dgm:pt modelId="{2A127B77-E96E-4E43-8A47-8709AFCB2C44}" type="sibTrans" cxnId="{7FBE8B86-6845-4E6F-94D7-97B29E3AC24F}">
      <dgm:prSet/>
      <dgm:spPr/>
      <dgm:t>
        <a:bodyPr/>
        <a:lstStyle/>
        <a:p>
          <a:endParaRPr lang="en-US"/>
        </a:p>
      </dgm:t>
    </dgm:pt>
    <dgm:pt modelId="{CB587F63-9620-4860-8DAF-F2C3A57498A0}">
      <dgm:prSet/>
      <dgm:spPr/>
      <dgm:t>
        <a:bodyPr/>
        <a:lstStyle/>
        <a:p>
          <a:pPr rtl="0"/>
          <a:r>
            <a:rPr lang="en-US" dirty="0" smtClean="0"/>
            <a:t>There are a lot of statements and variations among them</a:t>
          </a:r>
          <a:endParaRPr lang="en-US" dirty="0"/>
        </a:p>
      </dgm:t>
    </dgm:pt>
    <dgm:pt modelId="{BC2D1F1B-1C8C-4930-B4B8-EF703A7A3810}" type="parTrans" cxnId="{087E741D-11A8-4EF1-A5F6-DE858D5B4750}">
      <dgm:prSet/>
      <dgm:spPr/>
      <dgm:t>
        <a:bodyPr/>
        <a:lstStyle/>
        <a:p>
          <a:endParaRPr lang="en-US"/>
        </a:p>
      </dgm:t>
    </dgm:pt>
    <dgm:pt modelId="{97279E3A-710F-4899-9A24-4F27678CFC7F}" type="sibTrans" cxnId="{087E741D-11A8-4EF1-A5F6-DE858D5B4750}">
      <dgm:prSet/>
      <dgm:spPr/>
      <dgm:t>
        <a:bodyPr/>
        <a:lstStyle/>
        <a:p>
          <a:endParaRPr lang="en-US"/>
        </a:p>
      </dgm:t>
    </dgm:pt>
    <dgm:pt modelId="{C5F5893C-80AF-41AD-87A0-D2F41A555E73}">
      <dgm:prSet/>
      <dgm:spPr/>
      <dgm:t>
        <a:bodyPr/>
        <a:lstStyle/>
        <a:p>
          <a:pPr rtl="0"/>
          <a:r>
            <a:rPr lang="en-US" dirty="0" smtClean="0"/>
            <a:t>We will be covering the basics, and the most important ones</a:t>
          </a:r>
          <a:endParaRPr lang="en-US" dirty="0"/>
        </a:p>
      </dgm:t>
    </dgm:pt>
    <dgm:pt modelId="{FE5ABAE7-2919-46CF-9EFD-8E852D265919}" type="parTrans" cxnId="{37B146D5-3C2B-4E9B-B331-55EB60D5B860}">
      <dgm:prSet/>
      <dgm:spPr/>
      <dgm:t>
        <a:bodyPr/>
        <a:lstStyle/>
        <a:p>
          <a:endParaRPr lang="en-US"/>
        </a:p>
      </dgm:t>
    </dgm:pt>
    <dgm:pt modelId="{931BDD23-6D13-4C19-B81E-D15FA16F0E81}" type="sibTrans" cxnId="{37B146D5-3C2B-4E9B-B331-55EB60D5B860}">
      <dgm:prSet/>
      <dgm:spPr/>
      <dgm:t>
        <a:bodyPr/>
        <a:lstStyle/>
        <a:p>
          <a:endParaRPr lang="en-US"/>
        </a:p>
      </dgm:t>
    </dgm:pt>
    <dgm:pt modelId="{7350462D-31F3-4AED-9B0B-BB2F6EBBE210}" type="pres">
      <dgm:prSet presAssocID="{EFFCD99A-326B-4B71-B171-1DFC542FEA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37CF36-CC77-4A5C-9195-2C77C0AFF692}" type="pres">
      <dgm:prSet presAssocID="{F5AFAC56-216B-4234-AD64-7B0FF5ABDC4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1C129-821E-46C8-9C7F-0B777007CF8F}" type="pres">
      <dgm:prSet presAssocID="{F5AFAC56-216B-4234-AD64-7B0FF5ABDC4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A601D5-67B3-462F-B7B8-3BD56E8D7B24}" type="pres">
      <dgm:prSet presAssocID="{4C1FCA9E-30C4-4FA5-ABF6-3DD208F15A1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4D0C92-FAF5-4D39-A53C-83949BC03927}" type="pres">
      <dgm:prSet presAssocID="{4C1FCA9E-30C4-4FA5-ABF6-3DD208F15A1B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AA3FD-D2EF-4804-9BF7-075EDF07D3F0}" type="pres">
      <dgm:prSet presAssocID="{CB587F63-9620-4860-8DAF-F2C3A57498A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3C2A6-3D61-4C54-AD1D-EC7C6FD5F6B3}" type="pres">
      <dgm:prSet presAssocID="{CB587F63-9620-4860-8DAF-F2C3A57498A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D6327B-19D5-45BF-85BC-BE1DDC028480}" srcId="{EFFCD99A-326B-4B71-B171-1DFC542FEA1A}" destId="{4C1FCA9E-30C4-4FA5-ABF6-3DD208F15A1B}" srcOrd="1" destOrd="0" parTransId="{02457EE7-E823-477F-A590-9BECF903FBB5}" sibTransId="{B132A950-1236-4F1A-85DF-59AB0DAAE19C}"/>
    <dgm:cxn modelId="{511D3CBE-C88C-4A0E-9AF1-C82275F110CA}" type="presOf" srcId="{EFFCD99A-326B-4B71-B171-1DFC542FEA1A}" destId="{7350462D-31F3-4AED-9B0B-BB2F6EBBE210}" srcOrd="0" destOrd="0" presId="urn:microsoft.com/office/officeart/2005/8/layout/vList2"/>
    <dgm:cxn modelId="{C476393C-B5B1-45E2-B2E5-2176F04EACFE}" type="presOf" srcId="{2A0C7061-C2D4-40CC-AE17-9D0AF212E1DC}" destId="{384D0C92-FAF5-4D39-A53C-83949BC03927}" srcOrd="0" destOrd="0" presId="urn:microsoft.com/office/officeart/2005/8/layout/vList2"/>
    <dgm:cxn modelId="{3EE6FFB9-580A-40F7-8258-7364D472062E}" srcId="{EFFCD99A-326B-4B71-B171-1DFC542FEA1A}" destId="{F5AFAC56-216B-4234-AD64-7B0FF5ABDC46}" srcOrd="0" destOrd="0" parTransId="{7C69CABB-FE14-433D-B775-9A5ABEC9146B}" sibTransId="{303CF6DC-94CC-4A74-877C-AFC68F25D950}"/>
    <dgm:cxn modelId="{BF388B31-A88E-4D58-8AA0-A90EAA3690F1}" type="presOf" srcId="{C5F5893C-80AF-41AD-87A0-D2F41A555E73}" destId="{6C53C2A6-3D61-4C54-AD1D-EC7C6FD5F6B3}" srcOrd="0" destOrd="0" presId="urn:microsoft.com/office/officeart/2005/8/layout/vList2"/>
    <dgm:cxn modelId="{087E741D-11A8-4EF1-A5F6-DE858D5B4750}" srcId="{EFFCD99A-326B-4B71-B171-1DFC542FEA1A}" destId="{CB587F63-9620-4860-8DAF-F2C3A57498A0}" srcOrd="2" destOrd="0" parTransId="{BC2D1F1B-1C8C-4930-B4B8-EF703A7A3810}" sibTransId="{97279E3A-710F-4899-9A24-4F27678CFC7F}"/>
    <dgm:cxn modelId="{BCB68650-0A67-4C9A-A6D6-40F00C98EFC2}" srcId="{F5AFAC56-216B-4234-AD64-7B0FF5ABDC46}" destId="{2C155346-BAAF-456A-86CB-868D64D4C050}" srcOrd="0" destOrd="0" parTransId="{B6BC7036-3546-4D9F-B4CE-35DE37D9856C}" sibTransId="{E1E4A975-0A8A-481C-A5B1-0F2F29D3D9BA}"/>
    <dgm:cxn modelId="{7FBE8B86-6845-4E6F-94D7-97B29E3AC24F}" srcId="{4C1FCA9E-30C4-4FA5-ABF6-3DD208F15A1B}" destId="{2A0C7061-C2D4-40CC-AE17-9D0AF212E1DC}" srcOrd="0" destOrd="0" parTransId="{CD46883D-8436-4339-A049-DC5DEB5536C2}" sibTransId="{2A127B77-E96E-4E43-8A47-8709AFCB2C44}"/>
    <dgm:cxn modelId="{1F6ED50B-A707-4F4C-956F-1BBD4652577E}" type="presOf" srcId="{2C155346-BAAF-456A-86CB-868D64D4C050}" destId="{E651C129-821E-46C8-9C7F-0B777007CF8F}" srcOrd="0" destOrd="0" presId="urn:microsoft.com/office/officeart/2005/8/layout/vList2"/>
    <dgm:cxn modelId="{547C8D6E-50B5-4541-A8F6-22C0E4223E68}" type="presOf" srcId="{CB587F63-9620-4860-8DAF-F2C3A57498A0}" destId="{FD6AA3FD-D2EF-4804-9BF7-075EDF07D3F0}" srcOrd="0" destOrd="0" presId="urn:microsoft.com/office/officeart/2005/8/layout/vList2"/>
    <dgm:cxn modelId="{889E8778-ED29-4CA7-836C-F90ADFD838E6}" type="presOf" srcId="{4C1FCA9E-30C4-4FA5-ABF6-3DD208F15A1B}" destId="{C0A601D5-67B3-462F-B7B8-3BD56E8D7B24}" srcOrd="0" destOrd="0" presId="urn:microsoft.com/office/officeart/2005/8/layout/vList2"/>
    <dgm:cxn modelId="{84B9EC8C-236A-4777-AA3E-7F7DE6924EC1}" type="presOf" srcId="{F5AFAC56-216B-4234-AD64-7B0FF5ABDC46}" destId="{9337CF36-CC77-4A5C-9195-2C77C0AFF692}" srcOrd="0" destOrd="0" presId="urn:microsoft.com/office/officeart/2005/8/layout/vList2"/>
    <dgm:cxn modelId="{37B146D5-3C2B-4E9B-B331-55EB60D5B860}" srcId="{CB587F63-9620-4860-8DAF-F2C3A57498A0}" destId="{C5F5893C-80AF-41AD-87A0-D2F41A555E73}" srcOrd="0" destOrd="0" parTransId="{FE5ABAE7-2919-46CF-9EFD-8E852D265919}" sibTransId="{931BDD23-6D13-4C19-B81E-D15FA16F0E81}"/>
    <dgm:cxn modelId="{723D3E4B-6581-405D-9065-F31226561D19}" type="presParOf" srcId="{7350462D-31F3-4AED-9B0B-BB2F6EBBE210}" destId="{9337CF36-CC77-4A5C-9195-2C77C0AFF692}" srcOrd="0" destOrd="0" presId="urn:microsoft.com/office/officeart/2005/8/layout/vList2"/>
    <dgm:cxn modelId="{CAB7B843-63DD-4C29-89F9-637EB89E4025}" type="presParOf" srcId="{7350462D-31F3-4AED-9B0B-BB2F6EBBE210}" destId="{E651C129-821E-46C8-9C7F-0B777007CF8F}" srcOrd="1" destOrd="0" presId="urn:microsoft.com/office/officeart/2005/8/layout/vList2"/>
    <dgm:cxn modelId="{A5142906-D33E-45D2-8BB3-976496132D6F}" type="presParOf" srcId="{7350462D-31F3-4AED-9B0B-BB2F6EBBE210}" destId="{C0A601D5-67B3-462F-B7B8-3BD56E8D7B24}" srcOrd="2" destOrd="0" presId="urn:microsoft.com/office/officeart/2005/8/layout/vList2"/>
    <dgm:cxn modelId="{455A65A0-5886-4757-B286-5064D7F011B2}" type="presParOf" srcId="{7350462D-31F3-4AED-9B0B-BB2F6EBBE210}" destId="{384D0C92-FAF5-4D39-A53C-83949BC03927}" srcOrd="3" destOrd="0" presId="urn:microsoft.com/office/officeart/2005/8/layout/vList2"/>
    <dgm:cxn modelId="{B0635E51-C91C-4D33-B53F-20C3B4878168}" type="presParOf" srcId="{7350462D-31F3-4AED-9B0B-BB2F6EBBE210}" destId="{FD6AA3FD-D2EF-4804-9BF7-075EDF07D3F0}" srcOrd="4" destOrd="0" presId="urn:microsoft.com/office/officeart/2005/8/layout/vList2"/>
    <dgm:cxn modelId="{85F1150A-9D5E-4240-A4D6-D579BB914875}" type="presParOf" srcId="{7350462D-31F3-4AED-9B0B-BB2F6EBBE210}" destId="{6C53C2A6-3D61-4C54-AD1D-EC7C6FD5F6B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CAEF0E-8526-40F8-AC51-A4A3DE203029}" type="doc">
      <dgm:prSet loTypeId="urn:microsoft.com/office/officeart/2005/8/layout/vList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9D45AD-804F-4BBD-8CA6-602294E31BA6}">
      <dgm:prSet phldrT="[Text]"/>
      <dgm:spPr/>
      <dgm:t>
        <a:bodyPr/>
        <a:lstStyle/>
        <a:p>
          <a:r>
            <a:rPr lang="en-US" dirty="0" smtClean="0"/>
            <a:t>GROUP BY organizes the results by column values.</a:t>
          </a:r>
          <a:endParaRPr lang="en-US" dirty="0"/>
        </a:p>
      </dgm:t>
    </dgm:pt>
    <dgm:pt modelId="{CB45C540-D9C3-454E-A4FB-84D3651BC6E6}" type="parTrans" cxnId="{86725706-9C75-49A0-9D88-4911E4BCD9D3}">
      <dgm:prSet/>
      <dgm:spPr/>
      <dgm:t>
        <a:bodyPr/>
        <a:lstStyle/>
        <a:p>
          <a:endParaRPr lang="en-US"/>
        </a:p>
      </dgm:t>
    </dgm:pt>
    <dgm:pt modelId="{0FB2B4DF-2F32-4E7C-A22E-09D992190F07}" type="sibTrans" cxnId="{86725706-9C75-49A0-9D88-4911E4BCD9D3}">
      <dgm:prSet/>
      <dgm:spPr/>
      <dgm:t>
        <a:bodyPr/>
        <a:lstStyle/>
        <a:p>
          <a:endParaRPr lang="en-US"/>
        </a:p>
      </dgm:t>
    </dgm:pt>
    <dgm:pt modelId="{F6007EC1-0302-4707-8681-D343117B8D6E}">
      <dgm:prSet/>
      <dgm:spPr/>
      <dgm:t>
        <a:bodyPr/>
        <a:lstStyle/>
        <a:p>
          <a:r>
            <a:rPr lang="en-US" dirty="0" smtClean="0"/>
            <a:t>ORDER BY sorts results from lowest to highest based on a field</a:t>
          </a:r>
          <a:br>
            <a:rPr lang="en-US" dirty="0" smtClean="0"/>
          </a:br>
          <a:r>
            <a:rPr lang="en-US" dirty="0" smtClean="0"/>
            <a:t>(in this case, COUNT(</a:t>
          </a:r>
          <a:r>
            <a:rPr lang="en-US" dirty="0" err="1" smtClean="0"/>
            <a:t>FirstName</a:t>
          </a:r>
          <a:r>
            <a:rPr lang="en-US" dirty="0" smtClean="0"/>
            <a:t>))</a:t>
          </a:r>
        </a:p>
      </dgm:t>
    </dgm:pt>
    <dgm:pt modelId="{92AC1775-BD8A-45F5-8BF5-320F5C399728}" type="parTrans" cxnId="{60AB5D15-62F3-4BEC-BD14-DEEF187AAF5C}">
      <dgm:prSet/>
      <dgm:spPr/>
      <dgm:t>
        <a:bodyPr/>
        <a:lstStyle/>
        <a:p>
          <a:endParaRPr lang="en-US"/>
        </a:p>
      </dgm:t>
    </dgm:pt>
    <dgm:pt modelId="{BC1DB91A-D602-4A8F-8E8F-FD438FD593E9}" type="sibTrans" cxnId="{60AB5D15-62F3-4BEC-BD14-DEEF187AAF5C}">
      <dgm:prSet/>
      <dgm:spPr/>
      <dgm:t>
        <a:bodyPr/>
        <a:lstStyle/>
        <a:p>
          <a:endParaRPr lang="en-US"/>
        </a:p>
      </dgm:t>
    </dgm:pt>
    <dgm:pt modelId="{EBD4AB4D-F84A-42F8-AE6D-E89625DCECD3}" type="pres">
      <dgm:prSet presAssocID="{6ECAEF0E-8526-40F8-AC51-A4A3DE2030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53E38F-3E99-4696-B393-238D87040621}" type="pres">
      <dgm:prSet presAssocID="{D39D45AD-804F-4BBD-8CA6-602294E31BA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CCFE8-4257-47AF-9454-9DB18C741894}" type="pres">
      <dgm:prSet presAssocID="{0FB2B4DF-2F32-4E7C-A22E-09D992190F07}" presName="spacer" presStyleCnt="0"/>
      <dgm:spPr/>
    </dgm:pt>
    <dgm:pt modelId="{26872D19-CDAD-4479-A805-7054C7BA032F}" type="pres">
      <dgm:prSet presAssocID="{F6007EC1-0302-4707-8681-D343117B8D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0461F6-45FE-4593-A5F4-F8C49D995EC3}" type="presOf" srcId="{D39D45AD-804F-4BBD-8CA6-602294E31BA6}" destId="{6653E38F-3E99-4696-B393-238D87040621}" srcOrd="0" destOrd="0" presId="urn:microsoft.com/office/officeart/2005/8/layout/vList2"/>
    <dgm:cxn modelId="{FDF37234-F253-4AB5-B018-9B92ED051CD2}" type="presOf" srcId="{F6007EC1-0302-4707-8681-D343117B8D6E}" destId="{26872D19-CDAD-4479-A805-7054C7BA032F}" srcOrd="0" destOrd="0" presId="urn:microsoft.com/office/officeart/2005/8/layout/vList2"/>
    <dgm:cxn modelId="{86725706-9C75-49A0-9D88-4911E4BCD9D3}" srcId="{6ECAEF0E-8526-40F8-AC51-A4A3DE203029}" destId="{D39D45AD-804F-4BBD-8CA6-602294E31BA6}" srcOrd="0" destOrd="0" parTransId="{CB45C540-D9C3-454E-A4FB-84D3651BC6E6}" sibTransId="{0FB2B4DF-2F32-4E7C-A22E-09D992190F07}"/>
    <dgm:cxn modelId="{60AB5D15-62F3-4BEC-BD14-DEEF187AAF5C}" srcId="{6ECAEF0E-8526-40F8-AC51-A4A3DE203029}" destId="{F6007EC1-0302-4707-8681-D343117B8D6E}" srcOrd="1" destOrd="0" parTransId="{92AC1775-BD8A-45F5-8BF5-320F5C399728}" sibTransId="{BC1DB91A-D602-4A8F-8E8F-FD438FD593E9}"/>
    <dgm:cxn modelId="{D4886EA7-B6EC-4FE1-8A08-1AA74C8D31E9}" type="presOf" srcId="{6ECAEF0E-8526-40F8-AC51-A4A3DE203029}" destId="{EBD4AB4D-F84A-42F8-AE6D-E89625DCECD3}" srcOrd="0" destOrd="0" presId="urn:microsoft.com/office/officeart/2005/8/layout/vList2"/>
    <dgm:cxn modelId="{27B1835C-23DF-4AB2-ABB5-D4050081B699}" type="presParOf" srcId="{EBD4AB4D-F84A-42F8-AE6D-E89625DCECD3}" destId="{6653E38F-3E99-4696-B393-238D87040621}" srcOrd="0" destOrd="0" presId="urn:microsoft.com/office/officeart/2005/8/layout/vList2"/>
    <dgm:cxn modelId="{6FE5CE97-61BF-4DC4-8EB4-ED3B5EB16DFF}" type="presParOf" srcId="{EBD4AB4D-F84A-42F8-AE6D-E89625DCECD3}" destId="{361CCFE8-4257-47AF-9454-9DB18C741894}" srcOrd="1" destOrd="0" presId="urn:microsoft.com/office/officeart/2005/8/layout/vList2"/>
    <dgm:cxn modelId="{C3378635-671F-45D9-B08E-785BEE1955D4}" type="presParOf" srcId="{EBD4AB4D-F84A-42F8-AE6D-E89625DCECD3}" destId="{26872D19-CDAD-4479-A805-7054C7BA032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D545A9-A390-4E7B-8BB1-FD1878A0A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38AA6-3C62-4DE8-B536-C7404406AC97}">
      <dgm:prSet phldrT="[Text]"/>
      <dgm:spPr/>
      <dgm:t>
        <a:bodyPr/>
        <a:lstStyle/>
        <a:p>
          <a:r>
            <a:rPr lang="en-US" dirty="0" smtClean="0"/>
            <a:t>It returns the MIN(price)</a:t>
          </a:r>
          <a:endParaRPr lang="en-US" dirty="0"/>
        </a:p>
      </dgm:t>
    </dgm:pt>
    <dgm:pt modelId="{4D2B22F2-3E4A-462A-80F3-A730DE975638}" type="parTrans" cxnId="{16AFA1B2-E1CF-4959-BC8F-1A9B1ED381B0}">
      <dgm:prSet/>
      <dgm:spPr/>
      <dgm:t>
        <a:bodyPr/>
        <a:lstStyle/>
        <a:p>
          <a:endParaRPr lang="en-US"/>
        </a:p>
      </dgm:t>
    </dgm:pt>
    <dgm:pt modelId="{DDAEBA82-479E-43B5-BC98-5C2455E5B62C}" type="sibTrans" cxnId="{16AFA1B2-E1CF-4959-BC8F-1A9B1ED381B0}">
      <dgm:prSet/>
      <dgm:spPr/>
      <dgm:t>
        <a:bodyPr/>
        <a:lstStyle/>
        <a:p>
          <a:endParaRPr lang="en-US"/>
        </a:p>
      </dgm:t>
    </dgm:pt>
    <dgm:pt modelId="{F3BB0080-B6FF-49B0-B9A3-CD35814F985C}">
      <dgm:prSet phldrT="[Text]"/>
      <dgm:spPr/>
      <dgm:t>
        <a:bodyPr/>
        <a:lstStyle/>
        <a:p>
          <a:r>
            <a:rPr lang="en-US" dirty="0" smtClean="0"/>
            <a:t>MIN() will always return only one row</a:t>
          </a:r>
          <a:endParaRPr lang="en-US" dirty="0"/>
        </a:p>
      </dgm:t>
    </dgm:pt>
    <dgm:pt modelId="{D346BD07-A78E-46E5-96C0-D89E25ABC3EF}" type="parTrans" cxnId="{9EC4804F-A409-4F1D-A7E4-E194778C8371}">
      <dgm:prSet/>
      <dgm:spPr/>
      <dgm:t>
        <a:bodyPr/>
        <a:lstStyle/>
        <a:p>
          <a:endParaRPr lang="en-US"/>
        </a:p>
      </dgm:t>
    </dgm:pt>
    <dgm:pt modelId="{B1CE3100-59EC-4EE2-B1E6-4651475E0797}" type="sibTrans" cxnId="{9EC4804F-A409-4F1D-A7E4-E194778C8371}">
      <dgm:prSet/>
      <dgm:spPr/>
      <dgm:t>
        <a:bodyPr/>
        <a:lstStyle/>
        <a:p>
          <a:endParaRPr lang="en-US"/>
        </a:p>
      </dgm:t>
    </dgm:pt>
    <dgm:pt modelId="{9036ECFF-6CC4-4FFA-A635-76406AAE8854}">
      <dgm:prSet phldrT="[Text]"/>
      <dgm:spPr/>
      <dgm:t>
        <a:bodyPr/>
        <a:lstStyle/>
        <a:p>
          <a:r>
            <a:rPr lang="en-US" dirty="0" smtClean="0"/>
            <a:t>It chooses the first row in the Product column</a:t>
          </a:r>
          <a:endParaRPr lang="en-US" dirty="0"/>
        </a:p>
      </dgm:t>
    </dgm:pt>
    <dgm:pt modelId="{69339A45-E966-45A1-8677-88977AB780A5}" type="parTrans" cxnId="{8F214A4F-E4D5-465C-963D-2E01539F4F5E}">
      <dgm:prSet/>
      <dgm:spPr/>
      <dgm:t>
        <a:bodyPr/>
        <a:lstStyle/>
        <a:p>
          <a:endParaRPr lang="en-US"/>
        </a:p>
      </dgm:t>
    </dgm:pt>
    <dgm:pt modelId="{27DBC5BB-787B-4F8E-847F-412AA221D154}" type="sibTrans" cxnId="{8F214A4F-E4D5-465C-963D-2E01539F4F5E}">
      <dgm:prSet/>
      <dgm:spPr/>
      <dgm:t>
        <a:bodyPr/>
        <a:lstStyle/>
        <a:p>
          <a:endParaRPr lang="en-US"/>
        </a:p>
      </dgm:t>
    </dgm:pt>
    <dgm:pt modelId="{7249AED0-7750-4498-B6E0-A11299B89771}" type="pres">
      <dgm:prSet presAssocID="{83D545A9-A390-4E7B-8BB1-FD1878A0AD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2DFCCD-344C-436B-BFE1-7CD56106334E}" type="pres">
      <dgm:prSet presAssocID="{42838AA6-3C62-4DE8-B536-C7404406AC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8F443-EE0A-448A-B085-16533DD94E9B}" type="pres">
      <dgm:prSet presAssocID="{DDAEBA82-479E-43B5-BC98-5C2455E5B62C}" presName="spacer" presStyleCnt="0"/>
      <dgm:spPr/>
    </dgm:pt>
    <dgm:pt modelId="{008E00B6-5812-493A-AE09-66EB203689C1}" type="pres">
      <dgm:prSet presAssocID="{F3BB0080-B6FF-49B0-B9A3-CD35814F985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4F0EA6-4206-41D9-8E54-2C2AE61F2341}" type="pres">
      <dgm:prSet presAssocID="{B1CE3100-59EC-4EE2-B1E6-4651475E0797}" presName="spacer" presStyleCnt="0"/>
      <dgm:spPr/>
    </dgm:pt>
    <dgm:pt modelId="{CB79ECB2-99FA-4BF3-9391-A7C88F98B843}" type="pres">
      <dgm:prSet presAssocID="{9036ECFF-6CC4-4FFA-A635-76406AAE885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BD3B5E-CFE3-4F35-B31D-C3D7059AE6FC}" type="presOf" srcId="{42838AA6-3C62-4DE8-B536-C7404406AC97}" destId="{5A2DFCCD-344C-436B-BFE1-7CD56106334E}" srcOrd="0" destOrd="0" presId="urn:microsoft.com/office/officeart/2005/8/layout/vList2"/>
    <dgm:cxn modelId="{8F214A4F-E4D5-465C-963D-2E01539F4F5E}" srcId="{83D545A9-A390-4E7B-8BB1-FD1878A0AD7E}" destId="{9036ECFF-6CC4-4FFA-A635-76406AAE8854}" srcOrd="2" destOrd="0" parTransId="{69339A45-E966-45A1-8677-88977AB780A5}" sibTransId="{27DBC5BB-787B-4F8E-847F-412AA221D154}"/>
    <dgm:cxn modelId="{0949A6A2-BE6F-481B-9B31-4BFD903D375B}" type="presOf" srcId="{9036ECFF-6CC4-4FFA-A635-76406AAE8854}" destId="{CB79ECB2-99FA-4BF3-9391-A7C88F98B843}" srcOrd="0" destOrd="0" presId="urn:microsoft.com/office/officeart/2005/8/layout/vList2"/>
    <dgm:cxn modelId="{0CC339FB-9C2C-461D-A860-C2E09B93AAA1}" type="presOf" srcId="{F3BB0080-B6FF-49B0-B9A3-CD35814F985C}" destId="{008E00B6-5812-493A-AE09-66EB203689C1}" srcOrd="0" destOrd="0" presId="urn:microsoft.com/office/officeart/2005/8/layout/vList2"/>
    <dgm:cxn modelId="{16AFA1B2-E1CF-4959-BC8F-1A9B1ED381B0}" srcId="{83D545A9-A390-4E7B-8BB1-FD1878A0AD7E}" destId="{42838AA6-3C62-4DE8-B536-C7404406AC97}" srcOrd="0" destOrd="0" parTransId="{4D2B22F2-3E4A-462A-80F3-A730DE975638}" sibTransId="{DDAEBA82-479E-43B5-BC98-5C2455E5B62C}"/>
    <dgm:cxn modelId="{9EC4804F-A409-4F1D-A7E4-E194778C8371}" srcId="{83D545A9-A390-4E7B-8BB1-FD1878A0AD7E}" destId="{F3BB0080-B6FF-49B0-B9A3-CD35814F985C}" srcOrd="1" destOrd="0" parTransId="{D346BD07-A78E-46E5-96C0-D89E25ABC3EF}" sibTransId="{B1CE3100-59EC-4EE2-B1E6-4651475E0797}"/>
    <dgm:cxn modelId="{F9C1BBC8-83A7-4762-A6C9-B66BDFD0A227}" type="presOf" srcId="{83D545A9-A390-4E7B-8BB1-FD1878A0AD7E}" destId="{7249AED0-7750-4498-B6E0-A11299B89771}" srcOrd="0" destOrd="0" presId="urn:microsoft.com/office/officeart/2005/8/layout/vList2"/>
    <dgm:cxn modelId="{A8E70D85-B587-4B4C-82AB-5036C833F16C}" type="presParOf" srcId="{7249AED0-7750-4498-B6E0-A11299B89771}" destId="{5A2DFCCD-344C-436B-BFE1-7CD56106334E}" srcOrd="0" destOrd="0" presId="urn:microsoft.com/office/officeart/2005/8/layout/vList2"/>
    <dgm:cxn modelId="{EE03978E-82DA-4FE2-80A2-044C5B4A8959}" type="presParOf" srcId="{7249AED0-7750-4498-B6E0-A11299B89771}" destId="{D358F443-EE0A-448A-B085-16533DD94E9B}" srcOrd="1" destOrd="0" presId="urn:microsoft.com/office/officeart/2005/8/layout/vList2"/>
    <dgm:cxn modelId="{CB3F4CD1-C6D6-4B70-AB23-F57C1B74EC06}" type="presParOf" srcId="{7249AED0-7750-4498-B6E0-A11299B89771}" destId="{008E00B6-5812-493A-AE09-66EB203689C1}" srcOrd="2" destOrd="0" presId="urn:microsoft.com/office/officeart/2005/8/layout/vList2"/>
    <dgm:cxn modelId="{3F8DF547-7BDA-4F73-8DC5-6B9CE10D379C}" type="presParOf" srcId="{7249AED0-7750-4498-B6E0-A11299B89771}" destId="{7A4F0EA6-4206-41D9-8E54-2C2AE61F2341}" srcOrd="3" destOrd="0" presId="urn:microsoft.com/office/officeart/2005/8/layout/vList2"/>
    <dgm:cxn modelId="{EEF90101-88C4-41DD-9B67-9D0122F89723}" type="presParOf" srcId="{7249AED0-7750-4498-B6E0-A11299B89771}" destId="{CB79ECB2-99FA-4BF3-9391-A7C88F98B8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7CF36-CC77-4A5C-9195-2C77C0AFF692}">
      <dsp:nvSpPr>
        <dsp:cNvPr id="0" name=""/>
        <dsp:cNvSpPr/>
      </dsp:nvSpPr>
      <dsp:spPr>
        <a:xfrm>
          <a:off x="0" y="112079"/>
          <a:ext cx="4343400" cy="9547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It’s not a true programming language</a:t>
          </a:r>
          <a:endParaRPr lang="en-US" sz="2400" kern="1200"/>
        </a:p>
      </dsp:txBody>
      <dsp:txXfrm>
        <a:off x="46606" y="158685"/>
        <a:ext cx="4250188" cy="861507"/>
      </dsp:txXfrm>
    </dsp:sp>
    <dsp:sp modelId="{E651C129-821E-46C8-9C7F-0B777007CF8F}">
      <dsp:nvSpPr>
        <dsp:cNvPr id="0" name=""/>
        <dsp:cNvSpPr/>
      </dsp:nvSpPr>
      <dsp:spPr>
        <a:xfrm>
          <a:off x="0" y="1066799"/>
          <a:ext cx="43434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smtClean="0"/>
            <a:t>It is used by programming languages to interact with databases</a:t>
          </a:r>
          <a:endParaRPr lang="en-US" sz="1900" kern="1200"/>
        </a:p>
      </dsp:txBody>
      <dsp:txXfrm>
        <a:off x="0" y="1066799"/>
        <a:ext cx="4343400" cy="596160"/>
      </dsp:txXfrm>
    </dsp:sp>
    <dsp:sp modelId="{C0A601D5-67B3-462F-B7B8-3BD56E8D7B24}">
      <dsp:nvSpPr>
        <dsp:cNvPr id="0" name=""/>
        <dsp:cNvSpPr/>
      </dsp:nvSpPr>
      <dsp:spPr>
        <a:xfrm>
          <a:off x="0" y="1662959"/>
          <a:ext cx="4343400" cy="95471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There is no standard syntax</a:t>
          </a:r>
          <a:endParaRPr lang="en-US" sz="2400" kern="1200"/>
        </a:p>
      </dsp:txBody>
      <dsp:txXfrm>
        <a:off x="46606" y="1709565"/>
        <a:ext cx="4250188" cy="861507"/>
      </dsp:txXfrm>
    </dsp:sp>
    <dsp:sp modelId="{384D0C92-FAF5-4D39-A53C-83949BC03927}">
      <dsp:nvSpPr>
        <dsp:cNvPr id="0" name=""/>
        <dsp:cNvSpPr/>
      </dsp:nvSpPr>
      <dsp:spPr>
        <a:xfrm>
          <a:off x="0" y="2617679"/>
          <a:ext cx="43434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MySQL, Oracle, SQL Server, and Access all have slight differences</a:t>
          </a:r>
          <a:endParaRPr lang="en-US" sz="1900" kern="1200" dirty="0"/>
        </a:p>
      </dsp:txBody>
      <dsp:txXfrm>
        <a:off x="0" y="2617679"/>
        <a:ext cx="4343400" cy="596160"/>
      </dsp:txXfrm>
    </dsp:sp>
    <dsp:sp modelId="{FD6AA3FD-D2EF-4804-9BF7-075EDF07D3F0}">
      <dsp:nvSpPr>
        <dsp:cNvPr id="0" name=""/>
        <dsp:cNvSpPr/>
      </dsp:nvSpPr>
      <dsp:spPr>
        <a:xfrm>
          <a:off x="0" y="3213839"/>
          <a:ext cx="4343400" cy="95471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There are a lot of statements and variations among them</a:t>
          </a:r>
          <a:endParaRPr lang="en-US" sz="2400" kern="1200" dirty="0"/>
        </a:p>
      </dsp:txBody>
      <dsp:txXfrm>
        <a:off x="46606" y="3260445"/>
        <a:ext cx="4250188" cy="861507"/>
      </dsp:txXfrm>
    </dsp:sp>
    <dsp:sp modelId="{6C53C2A6-3D61-4C54-AD1D-EC7C6FD5F6B3}">
      <dsp:nvSpPr>
        <dsp:cNvPr id="0" name=""/>
        <dsp:cNvSpPr/>
      </dsp:nvSpPr>
      <dsp:spPr>
        <a:xfrm>
          <a:off x="0" y="4168559"/>
          <a:ext cx="43434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903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We will be covering the basics, and the most important ones</a:t>
          </a:r>
          <a:endParaRPr lang="en-US" sz="1900" kern="1200" dirty="0"/>
        </a:p>
      </dsp:txBody>
      <dsp:txXfrm>
        <a:off x="0" y="4168559"/>
        <a:ext cx="4343400" cy="596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53E38F-3E99-4696-B393-238D87040621}">
      <dsp:nvSpPr>
        <dsp:cNvPr id="0" name=""/>
        <dsp:cNvSpPr/>
      </dsp:nvSpPr>
      <dsp:spPr>
        <a:xfrm>
          <a:off x="0" y="261165"/>
          <a:ext cx="4495800" cy="13425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GROUP BY organizes the results by column values.</a:t>
          </a:r>
          <a:endParaRPr lang="en-US" sz="2400" kern="1200" dirty="0"/>
        </a:p>
      </dsp:txBody>
      <dsp:txXfrm>
        <a:off x="65539" y="326704"/>
        <a:ext cx="4364722" cy="1211496"/>
      </dsp:txXfrm>
    </dsp:sp>
    <dsp:sp modelId="{26872D19-CDAD-4479-A805-7054C7BA032F}">
      <dsp:nvSpPr>
        <dsp:cNvPr id="0" name=""/>
        <dsp:cNvSpPr/>
      </dsp:nvSpPr>
      <dsp:spPr>
        <a:xfrm>
          <a:off x="0" y="1672860"/>
          <a:ext cx="4495800" cy="13425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ORDER BY sorts results from lowest to highest based on a field</a:t>
          </a:r>
          <a:br>
            <a:rPr lang="en-US" sz="2400" kern="1200" dirty="0" smtClean="0"/>
          </a:br>
          <a:r>
            <a:rPr lang="en-US" sz="2400" kern="1200" dirty="0" smtClean="0"/>
            <a:t>(in this case, COUNT(</a:t>
          </a:r>
          <a:r>
            <a:rPr lang="en-US" sz="2400" kern="1200" dirty="0" err="1" smtClean="0"/>
            <a:t>FirstName</a:t>
          </a:r>
          <a:r>
            <a:rPr lang="en-US" sz="2400" kern="1200" dirty="0" smtClean="0"/>
            <a:t>))</a:t>
          </a:r>
        </a:p>
      </dsp:txBody>
      <dsp:txXfrm>
        <a:off x="65539" y="1738399"/>
        <a:ext cx="4364722" cy="1211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DFCCD-344C-436B-BFE1-7CD56106334E}">
      <dsp:nvSpPr>
        <dsp:cNvPr id="0" name=""/>
        <dsp:cNvSpPr/>
      </dsp:nvSpPr>
      <dsp:spPr>
        <a:xfrm>
          <a:off x="0" y="33032"/>
          <a:ext cx="4816433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It returns the MIN(price)</a:t>
          </a:r>
          <a:endParaRPr lang="en-US" sz="3200" kern="1200" dirty="0"/>
        </a:p>
      </dsp:txBody>
      <dsp:txXfrm>
        <a:off x="62055" y="95087"/>
        <a:ext cx="4692323" cy="1147095"/>
      </dsp:txXfrm>
    </dsp:sp>
    <dsp:sp modelId="{008E00B6-5812-493A-AE09-66EB203689C1}">
      <dsp:nvSpPr>
        <dsp:cNvPr id="0" name=""/>
        <dsp:cNvSpPr/>
      </dsp:nvSpPr>
      <dsp:spPr>
        <a:xfrm>
          <a:off x="0" y="1396397"/>
          <a:ext cx="4816433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MIN() will always return only one row</a:t>
          </a:r>
          <a:endParaRPr lang="en-US" sz="3200" kern="1200" dirty="0"/>
        </a:p>
      </dsp:txBody>
      <dsp:txXfrm>
        <a:off x="62055" y="1458452"/>
        <a:ext cx="4692323" cy="1147095"/>
      </dsp:txXfrm>
    </dsp:sp>
    <dsp:sp modelId="{CB79ECB2-99FA-4BF3-9391-A7C88F98B843}">
      <dsp:nvSpPr>
        <dsp:cNvPr id="0" name=""/>
        <dsp:cNvSpPr/>
      </dsp:nvSpPr>
      <dsp:spPr>
        <a:xfrm>
          <a:off x="0" y="2759762"/>
          <a:ext cx="4816433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It chooses the first row in the Product column</a:t>
          </a:r>
          <a:endParaRPr lang="en-US" sz="3200" kern="1200" dirty="0"/>
        </a:p>
      </dsp:txBody>
      <dsp:txXfrm>
        <a:off x="62055" y="2821817"/>
        <a:ext cx="4692323" cy="1147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5/19/17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SQL – Getting Information Out of a Database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791200"/>
            <a:ext cx="6400800" cy="609600"/>
          </a:xfrm>
        </p:spPr>
        <p:txBody>
          <a:bodyPr>
            <a:noAutofit/>
          </a:bodyPr>
          <a:lstStyle/>
          <a:p>
            <a:pPr algn="r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Jaclyn Hansberry</a:t>
            </a:r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jaclyn.hansberry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@temple.edu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32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counting of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r>
              <a:rPr lang="en-US" dirty="0"/>
              <a:t>GROUP BY </a:t>
            </a:r>
            <a:r>
              <a:rPr lang="en-US" dirty="0" smtClean="0"/>
              <a:t>State;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7043"/>
              </p:ext>
            </p:extLst>
          </p:nvPr>
        </p:nvGraphicFramePr>
        <p:xfrm>
          <a:off x="1197836" y="4668520"/>
          <a:ext cx="2688364" cy="1122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9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191000" y="4343400"/>
            <a:ext cx="4114800" cy="1905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BY organizes the results by column values.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So it looks for unique State values and then counts the number of records for each of those values.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93034" y="2971800"/>
            <a:ext cx="4495800" cy="8382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Asks: How many customers from each state are there in the Customer table?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3260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Counting and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600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smtClean="0"/>
              <a:t>State ORDER BY COUNT(</a:t>
            </a:r>
            <a:r>
              <a:rPr lang="en-US" dirty="0" err="1" smtClean="0"/>
              <a:t>FirstName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65931"/>
              </p:ext>
            </p:extLst>
          </p:nvPr>
        </p:nvGraphicFramePr>
        <p:xfrm>
          <a:off x="914400" y="3657600"/>
          <a:ext cx="2820035" cy="1122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91858370"/>
              </p:ext>
            </p:extLst>
          </p:nvPr>
        </p:nvGraphicFramePr>
        <p:xfrm>
          <a:off x="4191000" y="3048000"/>
          <a:ext cx="4495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98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ORDER BY ASC and DESC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416" y="1295400"/>
            <a:ext cx="8229600" cy="1600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smtClean="0"/>
              <a:t>State ORDER BY </a:t>
            </a:r>
            <a:br>
              <a:rPr lang="en-US" dirty="0" smtClean="0"/>
            </a:br>
            <a:r>
              <a:rPr lang="en-US" dirty="0" smtClean="0"/>
              <a:t>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2"/>
                </a:solidFill>
              </a:rPr>
              <a:t>DESC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271498"/>
              </p:ext>
            </p:extLst>
          </p:nvPr>
        </p:nvGraphicFramePr>
        <p:xfrm>
          <a:off x="5924798" y="1638300"/>
          <a:ext cx="2820035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15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24598" y="3048000"/>
            <a:ext cx="392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Forces the results to be sorted in </a:t>
            </a:r>
            <a:r>
              <a:rPr lang="en-US" sz="2400" dirty="0" err="1" smtClean="0"/>
              <a:t>DESCending</a:t>
            </a:r>
            <a:r>
              <a:rPr lang="en-US" sz="2400" dirty="0" smtClean="0"/>
              <a:t> order</a:t>
            </a:r>
            <a:endParaRPr lang="en-US" sz="2400" dirty="0"/>
          </a:p>
        </p:txBody>
      </p:sp>
      <p:sp>
        <p:nvSpPr>
          <p:cNvPr id="11" name="Freeform 10"/>
          <p:cNvSpPr/>
          <p:nvPr/>
        </p:nvSpPr>
        <p:spPr>
          <a:xfrm>
            <a:off x="3804184" y="2849089"/>
            <a:ext cx="463016" cy="579912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04800" y="42672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SELECT State, 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br>
              <a:rPr lang="en-US" dirty="0" smtClean="0"/>
            </a:br>
            <a:r>
              <a:rPr lang="en-US" dirty="0" smtClean="0"/>
              <a:t>FROM  </a:t>
            </a:r>
            <a:r>
              <a:rPr lang="en-US" dirty="0" err="1" smtClean="0"/>
              <a:t>orderdb.Customer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GROUP BY State ORDER BY </a:t>
            </a:r>
            <a:br>
              <a:rPr lang="en-US" dirty="0" smtClean="0"/>
            </a:br>
            <a:r>
              <a:rPr lang="en-US" dirty="0" smtClean="0"/>
              <a:t>COUNT(</a:t>
            </a:r>
            <a:r>
              <a:rPr lang="en-US" dirty="0" err="1" smtClean="0"/>
              <a:t>FirstName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accent2"/>
                </a:solidFill>
              </a:rPr>
              <a:t>ASC</a:t>
            </a:r>
            <a:r>
              <a:rPr lang="en-US" dirty="0" smtClean="0"/>
              <a:t>;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204772"/>
              </p:ext>
            </p:extLst>
          </p:nvPr>
        </p:nvGraphicFramePr>
        <p:xfrm>
          <a:off x="5888182" y="4610100"/>
          <a:ext cx="2820035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32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152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COUNT(</a:t>
                      </a:r>
                      <a:r>
                        <a:rPr lang="en-US" sz="1400" dirty="0" err="1" smtClean="0"/>
                        <a:t>FirstName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42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NJ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178014" y="6024035"/>
            <a:ext cx="39241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Forces the results to be sorted in </a:t>
            </a:r>
            <a:r>
              <a:rPr lang="en-US" sz="2400" dirty="0" err="1" smtClean="0"/>
              <a:t>ASCending</a:t>
            </a:r>
            <a:r>
              <a:rPr lang="en-US" sz="2400" dirty="0" smtClean="0"/>
              <a:t> order</a:t>
            </a:r>
            <a:endParaRPr lang="en-US" sz="2400" dirty="0"/>
          </a:p>
        </p:txBody>
      </p:sp>
      <p:sp>
        <p:nvSpPr>
          <p:cNvPr id="16" name="Freeform 15"/>
          <p:cNvSpPr/>
          <p:nvPr/>
        </p:nvSpPr>
        <p:spPr>
          <a:xfrm>
            <a:off x="3657600" y="5825124"/>
            <a:ext cx="463016" cy="579912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74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Functions: Retrieving highest, lowest, average, and 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800" dirty="0" smtClean="0"/>
              <a:t>SELECT MAX(Price) 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SELECT MIN(Price) </a:t>
            </a:r>
            <a:r>
              <a:rPr lang="en-US" sz="3800" dirty="0"/>
              <a:t>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SELECT AVG(Price) 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  <a:endParaRPr lang="en-US" sz="3800" dirty="0"/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 smtClean="0"/>
              <a:t>SELECT SUM(Price) FROM </a:t>
            </a:r>
            <a:r>
              <a:rPr lang="en-US" sz="3800" dirty="0" err="1" smtClean="0"/>
              <a:t>orderdb.Product</a:t>
            </a:r>
            <a:r>
              <a:rPr lang="en-US" sz="3800" dirty="0" smtClean="0"/>
              <a:t>;</a:t>
            </a:r>
            <a:endParaRPr lang="en-US" sz="3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50434"/>
              </p:ext>
            </p:extLst>
          </p:nvPr>
        </p:nvGraphicFramePr>
        <p:xfrm>
          <a:off x="2989897" y="1752600"/>
          <a:ext cx="318230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2231711" y="2510787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17507"/>
              </p:ext>
            </p:extLst>
          </p:nvPr>
        </p:nvGraphicFramePr>
        <p:xfrm>
          <a:off x="7543800" y="33528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75157"/>
              </p:ext>
            </p:extLst>
          </p:nvPr>
        </p:nvGraphicFramePr>
        <p:xfrm>
          <a:off x="7543800" y="41910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21409"/>
              </p:ext>
            </p:extLst>
          </p:nvPr>
        </p:nvGraphicFramePr>
        <p:xfrm>
          <a:off x="7543800" y="50292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2.756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341551"/>
              </p:ext>
            </p:extLst>
          </p:nvPr>
        </p:nvGraphicFramePr>
        <p:xfrm>
          <a:off x="7543800" y="5811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8.27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83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Returning only certain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We don’t always want every record in the table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2060"/>
                </a:solidFill>
              </a:rPr>
              <a:t/>
            </a:r>
            <a:br>
              <a:rPr lang="en-US" sz="1200" dirty="0" smtClean="0">
                <a:solidFill>
                  <a:srgbClr val="002060"/>
                </a:solidFill>
              </a:rPr>
            </a:br>
            <a:endParaRPr lang="en-US" sz="12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use: </a:t>
            </a:r>
            <a:r>
              <a:rPr lang="en-US" sz="2400" dirty="0" smtClean="0">
                <a:solidFill>
                  <a:srgbClr val="002060"/>
                </a:solidFill>
              </a:rPr>
              <a:t>SELECT </a:t>
            </a:r>
            <a:r>
              <a:rPr lang="en-US" sz="2400" dirty="0">
                <a:solidFill>
                  <a:srgbClr val="002060"/>
                </a:solidFill>
              </a:rPr>
              <a:t>* FROM </a:t>
            </a:r>
            <a:r>
              <a:rPr lang="en-US" sz="2400" dirty="0" err="1" smtClean="0">
                <a:solidFill>
                  <a:srgbClr val="002060"/>
                </a:solidFill>
              </a:rPr>
              <a:t>schema_name.table_name</a:t>
            </a:r>
            <a:r>
              <a:rPr lang="en-US" sz="2400" dirty="0" smtClean="0">
                <a:solidFill>
                  <a:srgbClr val="002060"/>
                </a:solidFill>
              </a:rPr>
              <a:t> WHERE </a:t>
            </a:r>
            <a:r>
              <a:rPr lang="en-US" sz="2400" i="1" dirty="0" smtClean="0">
                <a:solidFill>
                  <a:srgbClr val="002060"/>
                </a:solidFill>
              </a:rPr>
              <a:t>condition;</a:t>
            </a:r>
            <a:endParaRPr lang="en-US" sz="2000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200" dirty="0" smtClean="0"/>
              <a:t>so </a:t>
            </a:r>
            <a:r>
              <a:rPr lang="en-US" sz="2400" dirty="0">
                <a:solidFill>
                  <a:srgbClr val="002060"/>
                </a:solidFill>
              </a:rPr>
              <a:t>SELECT * FROM </a:t>
            </a:r>
            <a:r>
              <a:rPr lang="en-US" sz="2400" dirty="0" err="1">
                <a:solidFill>
                  <a:srgbClr val="002060"/>
                </a:solidFill>
              </a:rPr>
              <a:t>orderdb.Customer</a:t>
            </a:r>
            <a:r>
              <a:rPr lang="en-US" sz="2400" dirty="0">
                <a:solidFill>
                  <a:srgbClr val="002060"/>
                </a:solidFill>
              </a:rPr>
              <a:t> WHERE State= 'NJ';</a:t>
            </a:r>
          </a:p>
          <a:p>
            <a:pPr marL="0" indent="0">
              <a:buNone/>
            </a:pPr>
            <a:r>
              <a:rPr lang="en-US" sz="2200" dirty="0" smtClean="0"/>
              <a:t>returns this:</a:t>
            </a:r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656944"/>
              </p:ext>
            </p:extLst>
          </p:nvPr>
        </p:nvGraphicFramePr>
        <p:xfrm>
          <a:off x="1143000" y="2286000"/>
          <a:ext cx="5377880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328408" y="2925180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696783" y="2292291"/>
            <a:ext cx="2209800" cy="137816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Let’s retrieve only those customers who live in New Jersey.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267110"/>
              </p:ext>
            </p:extLst>
          </p:nvPr>
        </p:nvGraphicFramePr>
        <p:xfrm>
          <a:off x="2403021" y="5257800"/>
          <a:ext cx="5377880" cy="1193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5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SELECT * 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 </a:t>
            </a:r>
            <a:r>
              <a:rPr lang="en-US" sz="2400" dirty="0"/>
              <a:t>WHERE </a:t>
            </a:r>
            <a:r>
              <a:rPr lang="en-US" sz="2400" dirty="0" smtClean="0"/>
              <a:t>State &lt;&gt; </a:t>
            </a:r>
            <a:r>
              <a:rPr lang="en-US" sz="2400" dirty="0"/>
              <a:t>'NJ';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SELECT </a:t>
            </a:r>
            <a:r>
              <a:rPr lang="en-US" sz="2400" dirty="0" err="1" smtClean="0"/>
              <a:t>ProductName</a:t>
            </a:r>
            <a:r>
              <a:rPr lang="en-US" sz="2400" dirty="0" smtClean="0"/>
              <a:t>, Price FROM </a:t>
            </a:r>
            <a:r>
              <a:rPr lang="en-US" sz="2400" dirty="0" err="1" smtClean="0"/>
              <a:t>orderdb.Product</a:t>
            </a:r>
            <a:r>
              <a:rPr lang="en-US" sz="2400" dirty="0" smtClean="0"/>
              <a:t> WHERE Price &gt; 2; 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104863"/>
              </p:ext>
            </p:extLst>
          </p:nvPr>
        </p:nvGraphicFramePr>
        <p:xfrm>
          <a:off x="990600" y="2174240"/>
          <a:ext cx="5914074" cy="675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8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0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3195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978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CustomerID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Zip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Foreman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Warminster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19111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897620"/>
              </p:ext>
            </p:extLst>
          </p:nvPr>
        </p:nvGraphicFramePr>
        <p:xfrm>
          <a:off x="990600" y="5364480"/>
          <a:ext cx="3182303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648200" y="5105400"/>
            <a:ext cx="3733800" cy="1600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Put single quotes around string (non-numeric) values.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The quotes are optional for numeric values.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24400" y="2971800"/>
            <a:ext cx="2590800" cy="1143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&gt; means “greater than”</a:t>
            </a:r>
          </a:p>
          <a:p>
            <a:pPr algn="ctr"/>
            <a:r>
              <a:rPr lang="en-US" sz="1600" dirty="0" smtClean="0"/>
              <a:t>&lt; means “less than”</a:t>
            </a:r>
            <a:br>
              <a:rPr lang="en-US" sz="1600" dirty="0" smtClean="0"/>
            </a:br>
            <a:r>
              <a:rPr lang="en-US" sz="1600" dirty="0" smtClean="0"/>
              <a:t>= means “equal to”</a:t>
            </a:r>
            <a:br>
              <a:rPr lang="en-US" sz="1600" dirty="0" smtClean="0"/>
            </a:br>
            <a:r>
              <a:rPr lang="en-US" sz="1600" dirty="0" smtClean="0"/>
              <a:t>&lt;&gt; means “not equal to”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032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WHERE and 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/>
              <a:t>SELECT </a:t>
            </a:r>
            <a:r>
              <a:rPr lang="en-US" sz="2300" dirty="0" smtClean="0"/>
              <a:t>COUNT(</a:t>
            </a:r>
            <a:r>
              <a:rPr lang="en-US" sz="2300" dirty="0" err="1" smtClean="0"/>
              <a:t>FirstName</a:t>
            </a:r>
            <a:r>
              <a:rPr lang="en-US" sz="2300" dirty="0" smtClean="0"/>
              <a:t>) FROM </a:t>
            </a:r>
            <a:r>
              <a:rPr lang="en-US" sz="2300" dirty="0" err="1" smtClean="0"/>
              <a:t>orderdb.Customer</a:t>
            </a:r>
            <a:r>
              <a:rPr lang="en-US" sz="2300" dirty="0" smtClean="0"/>
              <a:t> WHERE State= </a:t>
            </a:r>
            <a:r>
              <a:rPr lang="en-US" sz="2300" dirty="0"/>
              <a:t>'NJ';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SELECT COUNT(</a:t>
            </a:r>
            <a:r>
              <a:rPr lang="en-US" sz="2300" dirty="0" err="1" smtClean="0"/>
              <a:t>ProductName</a:t>
            </a:r>
            <a:r>
              <a:rPr lang="en-US" sz="2300" dirty="0" smtClean="0"/>
              <a:t>) </a:t>
            </a:r>
            <a:r>
              <a:rPr lang="en-US" sz="2300" dirty="0"/>
              <a:t>FROM </a:t>
            </a:r>
            <a:r>
              <a:rPr lang="en-US" sz="2300" dirty="0" err="1" smtClean="0"/>
              <a:t>orderdb.Product</a:t>
            </a:r>
            <a:r>
              <a:rPr lang="en-US" sz="2300" dirty="0" smtClean="0"/>
              <a:t> </a:t>
            </a:r>
            <a:r>
              <a:rPr lang="en-US" sz="2300" dirty="0"/>
              <a:t>WHERE </a:t>
            </a:r>
            <a:r>
              <a:rPr lang="en-US" sz="2300" dirty="0" smtClean="0"/>
              <a:t>Price </a:t>
            </a:r>
            <a:r>
              <a:rPr lang="en-US" sz="2300" dirty="0"/>
              <a:t>&lt;</a:t>
            </a:r>
            <a:r>
              <a:rPr lang="en-US" sz="2300" dirty="0" smtClean="0"/>
              <a:t> 3; </a:t>
            </a:r>
            <a:endParaRPr lang="en-US" sz="2300" dirty="0"/>
          </a:p>
          <a:p>
            <a:pPr marL="0" indent="0">
              <a:buNone/>
            </a:pPr>
            <a:endParaRPr lang="en-US" sz="23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318479"/>
              </p:ext>
            </p:extLst>
          </p:nvPr>
        </p:nvGraphicFramePr>
        <p:xfrm>
          <a:off x="1524000" y="236220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533010"/>
              </p:ext>
            </p:extLst>
          </p:nvPr>
        </p:nvGraphicFramePr>
        <p:xfrm>
          <a:off x="1524000" y="39725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143000" y="5091869"/>
            <a:ext cx="7086600" cy="1156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Review: </a:t>
            </a:r>
            <a:r>
              <a:rPr lang="en-US" sz="2400" dirty="0" smtClean="0"/>
              <a:t>Does it matter which field in the table you use in the SELECT COUNT query?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4724400" y="2133600"/>
            <a:ext cx="3276600" cy="838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Asks: How many customers live in New Jersey?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4724400" y="3810000"/>
            <a:ext cx="3276600" cy="838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Asks: How many products cost less than $3?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517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multiple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Right now, you can answer</a:t>
            </a:r>
          </a:p>
          <a:p>
            <a:pPr lvl="1"/>
            <a:r>
              <a:rPr lang="en-US" dirty="0" smtClean="0"/>
              <a:t>How many customers live in New Jersey?</a:t>
            </a:r>
          </a:p>
          <a:p>
            <a:pPr lvl="1"/>
            <a:r>
              <a:rPr lang="en-US" dirty="0" smtClean="0"/>
              <a:t>What is the most expensive product sold?</a:t>
            </a:r>
          </a:p>
          <a:p>
            <a:endParaRPr lang="en-US" dirty="0" smtClean="0"/>
          </a:p>
          <a:p>
            <a:r>
              <a:rPr lang="en-US" dirty="0" smtClean="0"/>
              <a:t>Because those two questions can be answered looking at only a single table.</a:t>
            </a:r>
          </a:p>
          <a:p>
            <a:endParaRPr lang="en-US" dirty="0"/>
          </a:p>
          <a:p>
            <a:r>
              <a:rPr lang="en-US" dirty="0" smtClean="0"/>
              <a:t>But what if we want to find out the orders a customer placed?</a:t>
            </a:r>
          </a:p>
          <a:p>
            <a:endParaRPr lang="en-US" dirty="0"/>
          </a:p>
          <a:p>
            <a:r>
              <a:rPr lang="en-US" dirty="0" smtClean="0"/>
              <a:t>You need a construct a query that combines two (or more) tables.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(Inner)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We’ve seen this before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matched the Order and Customer tables based on the common field (</a:t>
            </a:r>
            <a:r>
              <a:rPr lang="en-US" dirty="0" err="1" smtClean="0"/>
              <a:t>CustomerID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can construct a SQL query to do this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27121"/>
              </p:ext>
            </p:extLst>
          </p:nvPr>
        </p:nvGraphicFramePr>
        <p:xfrm>
          <a:off x="533401" y="286004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446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817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7340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2066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`Order` 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 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533401" y="225044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Order Table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>
            <a:off x="3810001" y="225424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01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tables using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/>
              <a:t>SELECT </a:t>
            </a:r>
            <a:r>
              <a:rPr lang="en-US" sz="2300" dirty="0" smtClean="0"/>
              <a:t>* FROM </a:t>
            </a:r>
            <a:r>
              <a:rPr lang="en-US" sz="2300" dirty="0" err="1" smtClean="0"/>
              <a:t>orderdb.Customer</a:t>
            </a:r>
            <a:r>
              <a:rPr lang="en-US" sz="2300" dirty="0" smtClean="0"/>
              <a:t>, </a:t>
            </a:r>
            <a:r>
              <a:rPr lang="en-US" sz="2300" dirty="0" err="1" smtClean="0"/>
              <a:t>orderdb</a:t>
            </a:r>
            <a:r>
              <a:rPr lang="en-US" sz="2300" dirty="0" smtClean="0"/>
              <a:t>.`Order`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WHERE </a:t>
            </a:r>
            <a:r>
              <a:rPr lang="en-US" sz="2300" dirty="0" err="1" smtClean="0"/>
              <a:t>Customer.CustomerID</a:t>
            </a:r>
            <a:r>
              <a:rPr lang="en-US" sz="2300" dirty="0" smtClean="0"/>
              <a:t>=`Order`.</a:t>
            </a:r>
            <a:r>
              <a:rPr lang="en-US" sz="2300" dirty="0" err="1" smtClean="0"/>
              <a:t>CustomerID</a:t>
            </a:r>
            <a:r>
              <a:rPr lang="en-US" sz="2300" dirty="0" smtClean="0"/>
              <a:t>;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Returns this:</a:t>
            </a:r>
            <a:endParaRPr lang="en-US" sz="23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96851"/>
              </p:ext>
            </p:extLst>
          </p:nvPr>
        </p:nvGraphicFramePr>
        <p:xfrm>
          <a:off x="609600" y="3429000"/>
          <a:ext cx="8077210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Customer.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Number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Order.</a:t>
                      </a:r>
                      <a:br>
                        <a:rPr lang="en-US" sz="1200" dirty="0" smtClean="0"/>
                      </a:br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115291" y="5486400"/>
            <a:ext cx="7086600" cy="115653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Note that all the fields are there, but depending on the database system, the field order may be different.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51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2"/>
            <a:ext cx="8229600" cy="4525963"/>
          </a:xfrm>
        </p:spPr>
        <p:txBody>
          <a:bodyPr/>
          <a:lstStyle/>
          <a:p>
            <a:r>
              <a:rPr lang="en-US" dirty="0" smtClean="0"/>
              <a:t>Core of Online Transaction Processing (OLTP) </a:t>
            </a:r>
          </a:p>
          <a:p>
            <a:r>
              <a:rPr lang="en-US" dirty="0" smtClean="0"/>
              <a:t>A series of tables</a:t>
            </a:r>
          </a:p>
          <a:p>
            <a:r>
              <a:rPr lang="en-US" dirty="0" smtClean="0"/>
              <a:t>Linked together through primary/foreign key relationships</a:t>
            </a:r>
            <a:endParaRPr lang="en-US" dirty="0"/>
          </a:p>
        </p:txBody>
      </p:sp>
      <p:pic>
        <p:nvPicPr>
          <p:cNvPr id="1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32" y="4114800"/>
            <a:ext cx="1676400" cy="2595880"/>
          </a:xfrm>
          <a:prstGeom prst="rect">
            <a:avLst/>
          </a:prstGeom>
        </p:spPr>
      </p:pic>
      <p:pic>
        <p:nvPicPr>
          <p:cNvPr id="18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970" y="4453313"/>
            <a:ext cx="1676400" cy="1483360"/>
          </a:xfrm>
          <a:prstGeom prst="rect">
            <a:avLst/>
          </a:prstGeom>
        </p:spPr>
      </p:pic>
      <p:pic>
        <p:nvPicPr>
          <p:cNvPr id="19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359" y="4513580"/>
            <a:ext cx="1805361" cy="1854200"/>
          </a:xfrm>
          <a:prstGeom prst="rect">
            <a:avLst/>
          </a:prstGeom>
        </p:spPr>
      </p:pic>
      <p:pic>
        <p:nvPicPr>
          <p:cNvPr id="33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451" y="4465320"/>
            <a:ext cx="1676400" cy="1478280"/>
          </a:xfrm>
          <a:prstGeom prst="rect">
            <a:avLst/>
          </a:prstGeom>
        </p:spPr>
      </p:pic>
      <p:sp>
        <p:nvSpPr>
          <p:cNvPr id="34" name="Freeform 33"/>
          <p:cNvSpPr/>
          <p:nvPr/>
        </p:nvSpPr>
        <p:spPr>
          <a:xfrm>
            <a:off x="1962150" y="4638040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4498340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556514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569214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Freeform 38"/>
          <p:cNvSpPr/>
          <p:nvPr/>
        </p:nvSpPr>
        <p:spPr>
          <a:xfrm>
            <a:off x="4189868" y="5020945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240140" y="488124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622800" y="529463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622800" y="542163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Freeform 43"/>
          <p:cNvSpPr/>
          <p:nvPr/>
        </p:nvSpPr>
        <p:spPr>
          <a:xfrm flipV="1">
            <a:off x="6599720" y="5020946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7162800" y="4881000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605588" y="5672296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599720" y="5774690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620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closer look at the JOIN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6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 smtClean="0"/>
              <a:t>orderdb.Customer</a:t>
            </a:r>
            <a:r>
              <a:rPr lang="en-US" dirty="0" smtClean="0"/>
              <a:t>, </a:t>
            </a:r>
            <a:r>
              <a:rPr lang="en-US" dirty="0" err="1" smtClean="0"/>
              <a:t>orderdb</a:t>
            </a:r>
            <a:r>
              <a:rPr lang="en-US" dirty="0" smtClean="0"/>
              <a:t>.`Order`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 smtClean="0"/>
              <a:t>Customer.CustomerID</a:t>
            </a:r>
            <a:r>
              <a:rPr lang="en-US" dirty="0" smtClean="0"/>
              <a:t>=`Order`.</a:t>
            </a:r>
            <a:r>
              <a:rPr lang="en-US" dirty="0" err="1" smtClean="0"/>
              <a:t>CustomerID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12823"/>
              </p:ext>
            </p:extLst>
          </p:nvPr>
        </p:nvGraphicFramePr>
        <p:xfrm>
          <a:off x="533400" y="2667000"/>
          <a:ext cx="8001000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SELECT *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Return all the columns from both tables</a:t>
                      </a:r>
                      <a:endParaRPr lang="en-US" sz="18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FROM m1orderdb.Customer, m1orderdb.`Order`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The two </a:t>
                      </a:r>
                      <a:r>
                        <a:rPr lang="en-US" sz="1800" baseline="0" dirty="0" smtClean="0"/>
                        <a:t>tables to be joined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WHERE </a:t>
                      </a:r>
                      <a:r>
                        <a:rPr lang="en-US" sz="1800" b="1" dirty="0" err="1" smtClean="0"/>
                        <a:t>Customer.CustomerID</a:t>
                      </a:r>
                      <a:r>
                        <a:rPr lang="en-US" sz="1800" b="1" dirty="0" smtClean="0"/>
                        <a:t> = `Order`.</a:t>
                      </a:r>
                      <a:r>
                        <a:rPr lang="en-US" sz="1800" b="1" dirty="0" err="1" smtClean="0"/>
                        <a:t>CustomerID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Only choose records where the </a:t>
                      </a:r>
                      <a:r>
                        <a:rPr lang="en-US" sz="1800" baseline="0" dirty="0" err="1" smtClean="0"/>
                        <a:t>CustomerID</a:t>
                      </a:r>
                      <a:r>
                        <a:rPr lang="en-US" sz="1800" baseline="0" dirty="0" smtClean="0"/>
                        <a:t> exists in both tables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4953000"/>
            <a:ext cx="8077200" cy="775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Another way to say it:</a:t>
            </a:r>
          </a:p>
          <a:p>
            <a:pPr algn="ctr"/>
            <a:r>
              <a:rPr lang="en-US" sz="2400" dirty="0" smtClean="0"/>
              <a:t>Choose customers that have placed an order 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533400" y="5853869"/>
            <a:ext cx="8077200" cy="77553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The “.” notation is </a:t>
            </a:r>
            <a:r>
              <a:rPr lang="en-US" sz="2400" i="1" dirty="0" err="1" smtClean="0"/>
              <a:t>Table.Field</a:t>
            </a:r>
            <a:endParaRPr lang="en-US" sz="2400" i="1" dirty="0" smtClean="0"/>
          </a:p>
          <a:p>
            <a:pPr algn="ctr"/>
            <a:r>
              <a:rPr lang="en-US" sz="2400" i="1" dirty="0" smtClean="0"/>
              <a:t>We need this when two tables have the same field name.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4734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is Order surrounded by “back quotes”?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382000" cy="41283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 smtClean="0"/>
              <a:t>orderdb.Customer</a:t>
            </a:r>
            <a:r>
              <a:rPr lang="en-US" dirty="0" smtClean="0"/>
              <a:t>, </a:t>
            </a:r>
            <a:r>
              <a:rPr lang="en-US" dirty="0" err="1" smtClean="0"/>
              <a:t>orderdb</a:t>
            </a:r>
            <a:r>
              <a:rPr lang="en-US" dirty="0" smtClean="0"/>
              <a:t>.`Order`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</a:t>
            </a:r>
            <a:r>
              <a:rPr lang="en-US" dirty="0" err="1" smtClean="0"/>
              <a:t>Customer.CustomerID</a:t>
            </a:r>
            <a:r>
              <a:rPr lang="en-US" dirty="0" smtClean="0"/>
              <a:t>=`Order`.</a:t>
            </a:r>
            <a:r>
              <a:rPr lang="en-US" dirty="0" err="1" smtClean="0"/>
              <a:t>CustomerID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Order is a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reserved word </a:t>
            </a:r>
            <a:r>
              <a:rPr lang="en-US" dirty="0" smtClean="0"/>
              <a:t>in SQL. It is a command.</a:t>
            </a:r>
          </a:p>
          <a:p>
            <a:pPr lvl="1"/>
            <a:r>
              <a:rPr lang="en-US" dirty="0" smtClean="0"/>
              <a:t>As in “ORDER BY”</a:t>
            </a:r>
          </a:p>
          <a:p>
            <a:r>
              <a:rPr lang="en-US" dirty="0" smtClean="0"/>
              <a:t>The back quotes tell MySQL to treat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`Order`</a:t>
            </a:r>
            <a:r>
              <a:rPr lang="en-US" dirty="0" smtClean="0"/>
              <a:t> as a database object and not a command.</a:t>
            </a:r>
          </a:p>
          <a:p>
            <a:r>
              <a:rPr lang="en-US" dirty="0" smtClean="0"/>
              <a:t>Sometimes it can figure out the difference without the back quotes, but including them doesn’t hurt.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" y="5714999"/>
            <a:ext cx="8077200" cy="914401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For a list of reserved words in MySQL, go to:</a:t>
            </a:r>
          </a:p>
          <a:p>
            <a:pPr algn="ctr"/>
            <a:r>
              <a:rPr lang="en-US" sz="2000" dirty="0"/>
              <a:t>http://dev.mysql.com/doc/refman/5.7/en/keywords.html</a:t>
            </a:r>
          </a:p>
        </p:txBody>
      </p:sp>
    </p:spTree>
    <p:extLst>
      <p:ext uri="{BB962C8B-B14F-4D97-AF65-F5344CB8AC3E}">
        <p14:creationId xmlns:p14="http://schemas.microsoft.com/office/powerpoint/2010/main" val="24260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complex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Let’s say we want to find out what each customer ordered</a:t>
            </a:r>
          </a:p>
          <a:p>
            <a:r>
              <a:rPr lang="en-US" sz="2800" dirty="0" smtClean="0"/>
              <a:t>We want to wind up with this view of the database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438196"/>
              </p:ext>
            </p:extLst>
          </p:nvPr>
        </p:nvGraphicFramePr>
        <p:xfrm>
          <a:off x="1201418" y="3352800"/>
          <a:ext cx="6570982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77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0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Quantity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Greg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House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Cheerios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to do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We need information from Customer and Product (and Order-Product)</a:t>
            </a:r>
          </a:p>
          <a:p>
            <a:r>
              <a:rPr lang="en-US" dirty="0" smtClean="0"/>
              <a:t>So we need to link all of the tables together</a:t>
            </a:r>
          </a:p>
          <a:p>
            <a:pPr lvl="1"/>
            <a:r>
              <a:rPr lang="en-US" dirty="0" smtClean="0"/>
              <a:t>To associate Customers with Products we need to follow the path from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Customer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Product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32" y="3886200"/>
            <a:ext cx="1676400" cy="2595880"/>
          </a:xfrm>
          <a:prstGeom prst="rect">
            <a:avLst/>
          </a:prstGeom>
        </p:spPr>
      </p:pic>
      <p:pic>
        <p:nvPicPr>
          <p:cNvPr id="31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970" y="4224713"/>
            <a:ext cx="1676400" cy="1483360"/>
          </a:xfrm>
          <a:prstGeom prst="rect">
            <a:avLst/>
          </a:prstGeom>
        </p:spPr>
      </p:pic>
      <p:pic>
        <p:nvPicPr>
          <p:cNvPr id="32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4359" y="4284980"/>
            <a:ext cx="1805361" cy="1854200"/>
          </a:xfrm>
          <a:prstGeom prst="rect">
            <a:avLst/>
          </a:prstGeom>
        </p:spPr>
      </p:pic>
      <p:pic>
        <p:nvPicPr>
          <p:cNvPr id="33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0451" y="4236720"/>
            <a:ext cx="1676400" cy="1478280"/>
          </a:xfrm>
          <a:prstGeom prst="rect">
            <a:avLst/>
          </a:prstGeom>
        </p:spPr>
      </p:pic>
      <p:sp>
        <p:nvSpPr>
          <p:cNvPr id="34" name="Freeform 33"/>
          <p:cNvSpPr/>
          <p:nvPr/>
        </p:nvSpPr>
        <p:spPr>
          <a:xfrm>
            <a:off x="1962150" y="4409440"/>
            <a:ext cx="577850" cy="1054100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12421" y="4269740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88621" y="4269741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362200" y="533654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2362200" y="546354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9" name="Freeform 38"/>
          <p:cNvSpPr/>
          <p:nvPr/>
        </p:nvSpPr>
        <p:spPr>
          <a:xfrm>
            <a:off x="4189868" y="4792345"/>
            <a:ext cx="610731" cy="400685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4240140" y="4652645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316340" y="4652646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4622800" y="5066030"/>
            <a:ext cx="172770" cy="1270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Straight Connector 42"/>
          <p:cNvCxnSpPr/>
          <p:nvPr/>
        </p:nvCxnSpPr>
        <p:spPr>
          <a:xfrm flipH="1" flipV="1">
            <a:off x="4622800" y="5193030"/>
            <a:ext cx="177800" cy="10160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Freeform 43"/>
          <p:cNvSpPr/>
          <p:nvPr/>
        </p:nvSpPr>
        <p:spPr>
          <a:xfrm flipV="1">
            <a:off x="6599720" y="4792346"/>
            <a:ext cx="610731" cy="753744"/>
          </a:xfrm>
          <a:custGeom>
            <a:avLst/>
            <a:gdLst>
              <a:gd name="connsiteX0" fmla="*/ 0 w 577850"/>
              <a:gd name="connsiteY0" fmla="*/ 0 h 1054100"/>
              <a:gd name="connsiteX1" fmla="*/ 279400 w 577850"/>
              <a:gd name="connsiteY1" fmla="*/ 0 h 1054100"/>
              <a:gd name="connsiteX2" fmla="*/ 279400 w 577850"/>
              <a:gd name="connsiteY2" fmla="*/ 1054100 h 1054100"/>
              <a:gd name="connsiteX3" fmla="*/ 577850 w 577850"/>
              <a:gd name="connsiteY3" fmla="*/ 1054100 h 105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50" h="1054100">
                <a:moveTo>
                  <a:pt x="0" y="0"/>
                </a:moveTo>
                <a:lnTo>
                  <a:pt x="279400" y="0"/>
                </a:lnTo>
                <a:lnTo>
                  <a:pt x="279400" y="1054100"/>
                </a:lnTo>
                <a:lnTo>
                  <a:pt x="577850" y="105410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>
            <a:off x="7086600" y="4652399"/>
            <a:ext cx="0" cy="27989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162800" y="4652400"/>
            <a:ext cx="0" cy="279889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605588" y="5443696"/>
            <a:ext cx="176212" cy="102394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599720" y="5546090"/>
            <a:ext cx="186843" cy="95250"/>
          </a:xfrm>
          <a:prstGeom prst="lin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71416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Here’s the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300" dirty="0"/>
              <a:t>SELECT </a:t>
            </a:r>
            <a:r>
              <a:rPr lang="en-US" sz="2300" dirty="0" smtClean="0"/>
              <a:t>`Order`.</a:t>
            </a:r>
            <a:r>
              <a:rPr lang="en-US" sz="2300" dirty="0" err="1" smtClean="0"/>
              <a:t>OrderNumber</a:t>
            </a:r>
            <a:r>
              <a:rPr lang="en-US" sz="2300" dirty="0" smtClean="0"/>
              <a:t>, </a:t>
            </a:r>
            <a:r>
              <a:rPr lang="en-US" sz="2300" dirty="0" err="1" smtClean="0"/>
              <a:t>Customer.FirstName</a:t>
            </a:r>
            <a:r>
              <a:rPr lang="en-US" sz="2300" dirty="0" smtClean="0"/>
              <a:t>, </a:t>
            </a:r>
            <a:r>
              <a:rPr lang="en-US" sz="2300" dirty="0" err="1" smtClean="0"/>
              <a:t>Customer.LastName</a:t>
            </a:r>
            <a:r>
              <a:rPr lang="en-US" sz="2300" dirty="0" smtClean="0"/>
              <a:t>, </a:t>
            </a:r>
            <a:r>
              <a:rPr lang="en-US" sz="2300" dirty="0" err="1" smtClean="0"/>
              <a:t>Product.ProductName</a:t>
            </a:r>
            <a:r>
              <a:rPr lang="en-US" sz="2300" dirty="0" smtClean="0"/>
              <a:t>, </a:t>
            </a:r>
            <a:br>
              <a:rPr lang="en-US" sz="2300" dirty="0" smtClean="0"/>
            </a:br>
            <a:r>
              <a:rPr lang="en-US" sz="2300" dirty="0" smtClean="0"/>
              <a:t>`Order-</a:t>
            </a:r>
            <a:r>
              <a:rPr lang="en-US" sz="2300" dirty="0" err="1" smtClean="0"/>
              <a:t>Product`.Quantity</a:t>
            </a:r>
            <a:r>
              <a:rPr lang="en-US" sz="2300" dirty="0" smtClean="0"/>
              <a:t>, </a:t>
            </a:r>
            <a:r>
              <a:rPr lang="en-US" sz="2300" dirty="0" err="1" smtClean="0"/>
              <a:t>Product.Price</a:t>
            </a:r>
            <a:endParaRPr lang="en-US" sz="2300" dirty="0"/>
          </a:p>
          <a:p>
            <a:pPr marL="0" indent="0" algn="r">
              <a:buNone/>
            </a:pPr>
            <a:r>
              <a:rPr lang="en-US" sz="2300" dirty="0"/>
              <a:t>FROM </a:t>
            </a:r>
            <a:r>
              <a:rPr lang="en-US" sz="2300" dirty="0" err="1" smtClean="0"/>
              <a:t>orderdb.Customer</a:t>
            </a:r>
            <a:r>
              <a:rPr lang="en-US" sz="2300" dirty="0" smtClean="0"/>
              <a:t>, </a:t>
            </a:r>
            <a:r>
              <a:rPr lang="en-US" sz="2300" dirty="0" err="1" smtClean="0"/>
              <a:t>orderdb</a:t>
            </a:r>
            <a:r>
              <a:rPr lang="en-US" sz="2300" dirty="0" smtClean="0"/>
              <a:t>.`Order`, </a:t>
            </a:r>
            <a:br>
              <a:rPr lang="en-US" sz="2300" dirty="0" smtClean="0"/>
            </a:br>
            <a:r>
              <a:rPr lang="en-US" sz="2300" dirty="0" err="1" smtClean="0"/>
              <a:t>orderdb.Product</a:t>
            </a:r>
            <a:r>
              <a:rPr lang="en-US" sz="2300" dirty="0" smtClean="0"/>
              <a:t>, </a:t>
            </a:r>
            <a:r>
              <a:rPr lang="en-US" sz="2300" dirty="0" err="1" smtClean="0"/>
              <a:t>orderdb</a:t>
            </a:r>
            <a:r>
              <a:rPr lang="en-US" sz="2300" dirty="0" smtClean="0"/>
              <a:t>.`Order-Product`</a:t>
            </a:r>
            <a:endParaRPr lang="en-US" sz="2300" dirty="0"/>
          </a:p>
          <a:p>
            <a:pPr marL="0" indent="0" algn="r">
              <a:buNone/>
            </a:pPr>
            <a:r>
              <a:rPr lang="en-US" sz="2300" dirty="0"/>
              <a:t>WHERE </a:t>
            </a:r>
            <a:r>
              <a:rPr lang="en-US" sz="2300" dirty="0" err="1" smtClean="0"/>
              <a:t>Customer.CustomerID</a:t>
            </a:r>
            <a:r>
              <a:rPr lang="en-US" sz="2300" dirty="0" smtClean="0"/>
              <a:t>=`Order`.</a:t>
            </a:r>
            <a:r>
              <a:rPr lang="en-US" sz="2300" dirty="0" err="1" smtClean="0"/>
              <a:t>CustomerID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dirty="0" smtClean="0"/>
              <a:t>AND `Order`.</a:t>
            </a:r>
            <a:r>
              <a:rPr lang="en-US" sz="2300" dirty="0" err="1" smtClean="0"/>
              <a:t>OrderNumber</a:t>
            </a:r>
            <a:r>
              <a:rPr lang="en-US" sz="2300" dirty="0" smtClean="0"/>
              <a:t>=`Order-Product`.</a:t>
            </a:r>
            <a:r>
              <a:rPr lang="en-US" sz="2300" dirty="0" err="1" smtClean="0"/>
              <a:t>OrderNumber</a:t>
            </a:r>
            <a:r>
              <a:rPr lang="en-US" sz="2300" dirty="0" smtClean="0"/>
              <a:t> AND </a:t>
            </a:r>
            <a:r>
              <a:rPr lang="en-US" sz="2300" dirty="0" err="1" smtClean="0"/>
              <a:t>Product.ProductID</a:t>
            </a:r>
            <a:r>
              <a:rPr lang="en-US" sz="2300" dirty="0" smtClean="0"/>
              <a:t>=`Order-Product`.</a:t>
            </a:r>
            <a:r>
              <a:rPr lang="en-US" sz="2300" dirty="0" err="1" smtClean="0"/>
              <a:t>ProductID</a:t>
            </a:r>
            <a:r>
              <a:rPr lang="en-US" sz="2300" dirty="0" smtClean="0"/>
              <a:t>;</a:t>
            </a:r>
            <a:endParaRPr lang="en-US" sz="2300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4953000"/>
            <a:ext cx="80772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It looks more complicated than it is!</a:t>
            </a:r>
          </a:p>
          <a:p>
            <a:pPr algn="ctr"/>
            <a:r>
              <a:rPr lang="en-US" sz="2400" dirty="0" smtClean="0"/>
              <a:t>Note that we have three conditions in the WHERE clause, and we have three relationships in our schema.</a:t>
            </a:r>
            <a:endParaRPr lang="en-US" sz="2400" dirty="0"/>
          </a:p>
        </p:txBody>
      </p:sp>
      <p:pic>
        <p:nvPicPr>
          <p:cNvPr id="1028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55519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5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there are endless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total cost of all products bought by the customer “Greg House”?</a:t>
            </a:r>
            <a:br>
              <a:rPr lang="en-US" dirty="0" smtClean="0"/>
            </a:br>
            <a:r>
              <a:rPr lang="en-US" sz="2000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2200" dirty="0" smtClean="0"/>
              <a:t>SELECT </a:t>
            </a:r>
            <a:r>
              <a:rPr lang="en-US" sz="2200" b="1" dirty="0" smtClean="0">
                <a:solidFill>
                  <a:srgbClr val="FF0000"/>
                </a:solidFill>
              </a:rPr>
              <a:t>SUM(</a:t>
            </a:r>
            <a:r>
              <a:rPr lang="en-US" sz="2200" b="1" dirty="0" err="1" smtClean="0">
                <a:solidFill>
                  <a:srgbClr val="FF0000"/>
                </a:solidFill>
              </a:rPr>
              <a:t>Product.Price</a:t>
            </a:r>
            <a:r>
              <a:rPr lang="en-US" sz="2200" b="1" dirty="0" smtClean="0">
                <a:solidFill>
                  <a:srgbClr val="FF0000"/>
                </a:solidFill>
              </a:rPr>
              <a:t>*`Order-</a:t>
            </a:r>
            <a:r>
              <a:rPr lang="en-US" sz="2200" b="1" dirty="0" err="1" smtClean="0">
                <a:solidFill>
                  <a:srgbClr val="FF0000"/>
                </a:solidFill>
              </a:rPr>
              <a:t>Product`.Quantity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200" dirty="0" smtClean="0"/>
              <a:t>FROM </a:t>
            </a:r>
            <a:r>
              <a:rPr lang="en-US" sz="2200" dirty="0" err="1" smtClean="0"/>
              <a:t>orderdb.Customer</a:t>
            </a:r>
            <a:r>
              <a:rPr lang="en-US" sz="2200" dirty="0" smtClean="0"/>
              <a:t>, </a:t>
            </a:r>
            <a:r>
              <a:rPr lang="en-US" sz="2200" dirty="0" err="1" smtClean="0"/>
              <a:t>orderdb</a:t>
            </a:r>
            <a:r>
              <a:rPr lang="en-US" sz="2200" dirty="0" smtClean="0"/>
              <a:t>.`Order`, </a:t>
            </a:r>
            <a:r>
              <a:rPr lang="en-US" sz="2200" dirty="0" err="1" smtClean="0"/>
              <a:t>orderdb.Product</a:t>
            </a:r>
            <a:r>
              <a:rPr lang="en-US" sz="2200" dirty="0" smtClean="0"/>
              <a:t>, </a:t>
            </a:r>
            <a:r>
              <a:rPr lang="en-US" sz="2200" dirty="0" err="1" smtClean="0"/>
              <a:t>orderdb</a:t>
            </a:r>
            <a:r>
              <a:rPr lang="en-US" sz="2200" dirty="0" smtClean="0"/>
              <a:t>.`Order-Product` WHERE </a:t>
            </a:r>
            <a:br>
              <a:rPr lang="en-US" sz="2200" dirty="0" smtClean="0"/>
            </a:br>
            <a:r>
              <a:rPr lang="en-US" sz="2200" dirty="0" err="1" smtClean="0"/>
              <a:t>Customer.CustomerID</a:t>
            </a:r>
            <a:r>
              <a:rPr lang="en-US" sz="2200" dirty="0" smtClean="0"/>
              <a:t>=`Order`.</a:t>
            </a:r>
            <a:r>
              <a:rPr lang="en-US" sz="2200" dirty="0" err="1" smtClean="0"/>
              <a:t>CustomerID</a:t>
            </a:r>
            <a:r>
              <a:rPr lang="en-US" sz="2200" dirty="0" smtClean="0"/>
              <a:t> </a:t>
            </a:r>
            <a:br>
              <a:rPr lang="en-US" sz="2200" dirty="0" smtClean="0"/>
            </a:br>
            <a:r>
              <a:rPr lang="en-US" sz="2200" dirty="0" smtClean="0"/>
              <a:t>AND `Order`.</a:t>
            </a:r>
            <a:r>
              <a:rPr lang="en-US" sz="2200" dirty="0" err="1" smtClean="0"/>
              <a:t>OrderNumber</a:t>
            </a:r>
            <a:r>
              <a:rPr lang="en-US" sz="2200" dirty="0" smtClean="0"/>
              <a:t>=`Order-Product`.</a:t>
            </a:r>
            <a:r>
              <a:rPr lang="en-US" sz="2200" dirty="0" err="1" smtClean="0"/>
              <a:t>OrderNumber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AND </a:t>
            </a:r>
            <a:r>
              <a:rPr lang="en-US" sz="2200" dirty="0" err="1" smtClean="0"/>
              <a:t>Product.ProductID</a:t>
            </a:r>
            <a:r>
              <a:rPr lang="en-US" sz="2200" dirty="0" smtClean="0"/>
              <a:t>=`Order-Product`.</a:t>
            </a:r>
            <a:r>
              <a:rPr lang="en-US" sz="2200" dirty="0" err="1" smtClean="0"/>
              <a:t>ProductID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b="1" dirty="0" smtClean="0">
                <a:solidFill>
                  <a:srgbClr val="FF0000"/>
                </a:solidFill>
              </a:rPr>
              <a:t>AND </a:t>
            </a:r>
            <a:r>
              <a:rPr lang="en-US" sz="2200" b="1" dirty="0" err="1" smtClean="0">
                <a:solidFill>
                  <a:srgbClr val="FF0000"/>
                </a:solidFill>
              </a:rPr>
              <a:t>Customer.CustomerID</a:t>
            </a:r>
            <a:r>
              <a:rPr lang="en-US" sz="2200" b="1" dirty="0" smtClean="0">
                <a:solidFill>
                  <a:srgbClr val="FF0000"/>
                </a:solidFill>
              </a:rPr>
              <a:t>=1001</a:t>
            </a:r>
            <a:r>
              <a:rPr lang="en-US" sz="2200" b="1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Answer: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677311"/>
              </p:ext>
            </p:extLst>
          </p:nvPr>
        </p:nvGraphicFramePr>
        <p:xfrm>
          <a:off x="1981200" y="5632817"/>
          <a:ext cx="1066800" cy="45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5234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23.81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013410" y="5257800"/>
            <a:ext cx="487680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You could have also said </a:t>
            </a:r>
            <a:r>
              <a:rPr lang="en-US" sz="2100" dirty="0" err="1" smtClean="0"/>
              <a:t>Customer.LastName</a:t>
            </a:r>
            <a:r>
              <a:rPr lang="en-US" sz="2100" dirty="0" smtClean="0"/>
              <a:t>=‘House’, but it’s better to use the unique identifier.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4400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What’s with the SUM() function?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962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Notice that we’ve introduced something new</a:t>
            </a:r>
          </a:p>
          <a:p>
            <a:pPr marL="0" indent="0">
              <a:buNone/>
            </a:pPr>
            <a:r>
              <a:rPr lang="en-US" sz="1600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SELECT </a:t>
            </a:r>
            <a:r>
              <a:rPr lang="en-US" sz="2800" b="1" dirty="0" smtClean="0">
                <a:solidFill>
                  <a:srgbClr val="FF0000"/>
                </a:solidFill>
              </a:rPr>
              <a:t>SUM(</a:t>
            </a:r>
            <a:r>
              <a:rPr lang="en-US" sz="2800" b="1" dirty="0" err="1" smtClean="0">
                <a:solidFill>
                  <a:srgbClr val="FF0000"/>
                </a:solidFill>
              </a:rPr>
              <a:t>Product.Price</a:t>
            </a:r>
            <a:r>
              <a:rPr lang="en-US" sz="2800" b="1" dirty="0" smtClean="0">
                <a:solidFill>
                  <a:srgbClr val="FF0000"/>
                </a:solidFill>
              </a:rPr>
              <a:t>*`Order-</a:t>
            </a:r>
            <a:r>
              <a:rPr lang="en-US" sz="2800" b="1" dirty="0" err="1" smtClean="0">
                <a:solidFill>
                  <a:srgbClr val="FF0000"/>
                </a:solidFill>
              </a:rPr>
              <a:t>Product`.Quantity</a:t>
            </a:r>
            <a:r>
              <a:rPr lang="en-US" sz="2800" b="1" dirty="0" smtClean="0">
                <a:solidFill>
                  <a:srgbClr val="FF0000"/>
                </a:solidFill>
              </a:rPr>
              <a:t>)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400" dirty="0" smtClean="0"/>
              <a:t> </a:t>
            </a:r>
            <a:endParaRPr lang="en-US" dirty="0" smtClean="0"/>
          </a:p>
          <a:p>
            <a:r>
              <a:rPr lang="en-US" dirty="0" smtClean="0"/>
              <a:t>This multiplies price by quantity for each returned record, and then adds them together.</a:t>
            </a:r>
          </a:p>
          <a:p>
            <a:r>
              <a:rPr lang="en-US" dirty="0" smtClean="0"/>
              <a:t>You </a:t>
            </a:r>
            <a:r>
              <a:rPr lang="en-US" b="1" dirty="0" smtClean="0">
                <a:solidFill>
                  <a:srgbClr val="FF0000"/>
                </a:solidFill>
              </a:rPr>
              <a:t>can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perform arithmetic operations as long as the fields are numeric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533400" y="5257800"/>
            <a:ext cx="80772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Question: </a:t>
            </a:r>
            <a:r>
              <a:rPr lang="en-US" sz="2400" dirty="0" smtClean="0"/>
              <a:t>What do you think would get returned if you left off the SUM() and just had</a:t>
            </a:r>
          </a:p>
          <a:p>
            <a:pPr algn="ctr"/>
            <a:r>
              <a:rPr lang="en-US" sz="2400" dirty="0" smtClean="0"/>
              <a:t>SELECT </a:t>
            </a:r>
            <a:r>
              <a:rPr lang="en-US" sz="2400" dirty="0" err="1" smtClean="0"/>
              <a:t>Product.Price</a:t>
            </a:r>
            <a:r>
              <a:rPr lang="en-US" sz="2400" dirty="0" smtClean="0"/>
              <a:t> * </a:t>
            </a:r>
            <a:r>
              <a:rPr lang="en-US" sz="2400" dirty="0" err="1" smtClean="0"/>
              <a:t>Product.Quantity</a:t>
            </a:r>
            <a:r>
              <a:rPr lang="en-US" sz="2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97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LIMITing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6306"/>
            <a:ext cx="8762999" cy="56940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We know that this…		  Gives us this…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SELECT * FROM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ORDER BY Price DESC;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if we want the two most expensive products?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SELECT </a:t>
            </a:r>
            <a:r>
              <a:rPr lang="en-US" dirty="0">
                <a:solidFill>
                  <a:schemeClr val="tx2"/>
                </a:solidFill>
              </a:rPr>
              <a:t>* FROM </a:t>
            </a: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WHERE </a:t>
            </a:r>
            <a:r>
              <a:rPr lang="en-US" dirty="0" smtClean="0">
                <a:solidFill>
                  <a:schemeClr val="tx2"/>
                </a:solidFill>
              </a:rPr>
              <a:t>Price </a:t>
            </a:r>
            <a:r>
              <a:rPr lang="en-US" dirty="0">
                <a:solidFill>
                  <a:schemeClr val="tx2"/>
                </a:solidFill>
              </a:rPr>
              <a:t>&gt;= 2.99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Only works if we know all the prices beforehand…</a:t>
            </a:r>
          </a:p>
          <a:p>
            <a:pPr marL="0" indent="0">
              <a:buNone/>
            </a:pPr>
            <a:r>
              <a:rPr lang="en-US" dirty="0" smtClean="0"/>
              <a:t>…but then we wouldn’t need the query!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48237"/>
              </p:ext>
            </p:extLst>
          </p:nvPr>
        </p:nvGraphicFramePr>
        <p:xfrm>
          <a:off x="5477778" y="1969716"/>
          <a:ext cx="3182303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Bananas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4719592" y="2727903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4746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LIMIT clause…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16306"/>
            <a:ext cx="8762999" cy="5694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SELECT * FROM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ORDER BY Price DESC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LIMIT 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says:</a:t>
            </a:r>
          </a:p>
          <a:p>
            <a:r>
              <a:rPr lang="en-US" sz="2800" dirty="0" smtClean="0"/>
              <a:t>Give me all the columns</a:t>
            </a:r>
          </a:p>
          <a:p>
            <a:r>
              <a:rPr lang="en-US" sz="2800" dirty="0" smtClean="0"/>
              <a:t>Put rows in descending order by price</a:t>
            </a:r>
          </a:p>
          <a:p>
            <a:r>
              <a:rPr lang="en-US" sz="2800" dirty="0" smtClean="0"/>
              <a:t>But only give me the first two results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26509"/>
              </p:ext>
            </p:extLst>
          </p:nvPr>
        </p:nvGraphicFramePr>
        <p:xfrm>
          <a:off x="5477778" y="2198316"/>
          <a:ext cx="3182303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ProductID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Eggo</a:t>
                      </a:r>
                      <a:r>
                        <a:rPr lang="en-US" sz="1400" dirty="0" smtClean="0"/>
                        <a:t> Waffles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2.99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4719592" y="2575503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Product</a:t>
            </a:r>
            <a:endParaRPr lang="en-US" sz="20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477000" y="4572000"/>
            <a:ext cx="2413210" cy="19812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What would we get if we left out DESC?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3366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SQL </a:t>
            </a:r>
            <a:r>
              <a:rPr lang="en-US" dirty="0" err="1" smtClean="0"/>
              <a:t>Subselects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could also try to use LIMIT to find the least expensive product:</a:t>
            </a:r>
          </a:p>
          <a:p>
            <a:pPr marL="0" indent="0">
              <a:buNone/>
            </a:pPr>
            <a:endParaRPr lang="en-US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SELECT * FROM </a:t>
            </a:r>
            <a:r>
              <a:rPr lang="en-US" dirty="0" err="1" smtClean="0">
                <a:solidFill>
                  <a:schemeClr val="tx2"/>
                </a:solidFill>
              </a:rPr>
              <a:t>orderdb.Product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ORDER BY Price ASC LIMIT 1;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what if there is more than one product with the lowest value for price AND we don’t know how many there are?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8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want to do?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4495801" y="2285999"/>
            <a:ext cx="4191000" cy="3200401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Database Management System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838200" y="3957858"/>
            <a:ext cx="3416893" cy="1299941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Put information into the database (change)</a:t>
            </a:r>
            <a:endParaRPr lang="en-US" sz="1600" dirty="0"/>
          </a:p>
        </p:txBody>
      </p:sp>
      <p:sp>
        <p:nvSpPr>
          <p:cNvPr id="7" name="Left Arrow 6"/>
          <p:cNvSpPr/>
          <p:nvPr/>
        </p:nvSpPr>
        <p:spPr>
          <a:xfrm>
            <a:off x="838201" y="2514599"/>
            <a:ext cx="3429000" cy="1305532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Get information out of the database (retrieve)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9124" y="3790823"/>
            <a:ext cx="3604354" cy="109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Where MIN() alone fails us…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SELECT MIN(price) </a:t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orderdb.Product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 smtClean="0">
                <a:solidFill>
                  <a:schemeClr val="accent2"/>
                </a:solidFill>
              </a:rPr>
              <a:t>BUT</a:t>
            </a:r>
            <a:endParaRPr lang="en-US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SELECT MIN(price),</a:t>
            </a:r>
            <a:r>
              <a:rPr lang="en-US" dirty="0" err="1" smtClean="0"/>
              <a:t>ProductName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orderdb.Product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43650"/>
              </p:ext>
            </p:extLst>
          </p:nvPr>
        </p:nvGraphicFramePr>
        <p:xfrm>
          <a:off x="6936243" y="1620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114669"/>
              </p:ext>
            </p:extLst>
          </p:nvPr>
        </p:nvGraphicFramePr>
        <p:xfrm>
          <a:off x="6839133" y="4439920"/>
          <a:ext cx="182886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9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smtClean="0"/>
                        <a:t>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ProductName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Cheerios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876800" y="1772920"/>
            <a:ext cx="1828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075154" y="459232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438400" y="5997714"/>
            <a:ext cx="45867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smtClean="0">
                <a:solidFill>
                  <a:schemeClr val="accent2"/>
                </a:solidFill>
              </a:rPr>
              <a:t>So what’s going on??</a:t>
            </a:r>
            <a:endParaRPr lang="en-US" sz="40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What’s going on…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SELECT MIN(price),</a:t>
            </a:r>
            <a:r>
              <a:rPr lang="en-US" dirty="0" err="1" smtClean="0"/>
              <a:t>ProductName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 err="1" smtClean="0"/>
              <a:t>orderdb.Product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706439"/>
              </p:ext>
            </p:extLst>
          </p:nvPr>
        </p:nvGraphicFramePr>
        <p:xfrm>
          <a:off x="5486400" y="2895600"/>
          <a:ext cx="3505264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4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58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ProductName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1.29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Cheerios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32083285"/>
              </p:ext>
            </p:extLst>
          </p:nvPr>
        </p:nvGraphicFramePr>
        <p:xfrm>
          <a:off x="441366" y="2667000"/>
          <a:ext cx="48164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715000" y="4267200"/>
            <a:ext cx="3175210" cy="22860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And it will do this for any function (AVG, SUM, etc.)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366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we need a SQL </a:t>
            </a:r>
            <a:r>
              <a:rPr lang="en-US" dirty="0" err="1" smtClean="0"/>
              <a:t>subselect</a:t>
            </a:r>
            <a:r>
              <a:rPr lang="en-US" dirty="0" smtClean="0"/>
              <a:t>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It’s where you have a SELECT statement nested inside another SELECT statement!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SELECT </a:t>
            </a:r>
            <a:r>
              <a:rPr lang="en-US" b="1" dirty="0" err="1" smtClean="0"/>
              <a:t>Price,ProductName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FROM </a:t>
            </a:r>
            <a:r>
              <a:rPr lang="en-US" b="1" dirty="0" err="1" smtClean="0"/>
              <a:t>orderdb.Product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WHERE Price=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dirty="0">
                <a:solidFill>
                  <a:schemeClr val="accent1"/>
                </a:solidFill>
              </a:rPr>
              <a:t>SELECT </a:t>
            </a:r>
            <a:r>
              <a:rPr lang="en-US" b="1" dirty="0" smtClean="0">
                <a:solidFill>
                  <a:schemeClr val="accent1"/>
                </a:solidFill>
              </a:rPr>
              <a:t>MIN(Price</a:t>
            </a:r>
            <a:r>
              <a:rPr lang="en-US" b="1" dirty="0">
                <a:solidFill>
                  <a:schemeClr val="accent1"/>
                </a:solidFill>
              </a:rPr>
              <a:t>) </a:t>
            </a:r>
            <a:r>
              <a:rPr lang="en-US" b="1" dirty="0" smtClean="0">
                <a:solidFill>
                  <a:schemeClr val="accent1"/>
                </a:solidFill>
              </a:rPr>
              <a:t>FROM </a:t>
            </a:r>
            <a:r>
              <a:rPr lang="en-US" b="1" dirty="0" err="1" smtClean="0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  <a:endParaRPr lang="en-US" b="1" dirty="0" smtClean="0"/>
          </a:p>
        </p:txBody>
      </p:sp>
      <p:sp>
        <p:nvSpPr>
          <p:cNvPr id="4" name="Left Brace 3"/>
          <p:cNvSpPr/>
          <p:nvPr/>
        </p:nvSpPr>
        <p:spPr>
          <a:xfrm rot="16200000">
            <a:off x="4114799" y="1752601"/>
            <a:ext cx="304800" cy="7162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799" y="5486401"/>
            <a:ext cx="7086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is a </a:t>
            </a:r>
            <a:r>
              <a:rPr lang="en-US" sz="2800" b="1" dirty="0" smtClean="0"/>
              <a:t>temporary table </a:t>
            </a:r>
            <a:r>
              <a:rPr lang="en-US" sz="2800" dirty="0" smtClean="0"/>
              <a:t>from the database with one column and one row.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0" y="3124199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Now you get all records back with that (lowest) price and avoid the quirk of the MIN() function.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150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Subselects</a:t>
            </a:r>
            <a:r>
              <a:rPr lang="en-US" dirty="0" smtClean="0"/>
              <a:t> come in handy in other situations too…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We want to get a COUNT of how many DISTINCT states there are in the table.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SELECT </a:t>
            </a:r>
            <a:r>
              <a:rPr lang="en-US" b="1" dirty="0"/>
              <a:t>COUNT(*) FROM (SELECT DISTINCT </a:t>
            </a:r>
            <a:r>
              <a:rPr lang="en-US" b="1" dirty="0" smtClean="0"/>
              <a:t>State </a:t>
            </a:r>
            <a:r>
              <a:rPr lang="en-US" b="1" dirty="0"/>
              <a:t>FROM </a:t>
            </a:r>
            <a:r>
              <a:rPr lang="en-US" b="1" dirty="0" smtClean="0"/>
              <a:t> </a:t>
            </a:r>
            <a:r>
              <a:rPr lang="en-US" b="1" dirty="0" err="1" smtClean="0"/>
              <a:t>orderdb.Customer</a:t>
            </a:r>
            <a:r>
              <a:rPr lang="en-US" b="1" dirty="0" smtClean="0"/>
              <a:t>) </a:t>
            </a:r>
            <a:r>
              <a:rPr lang="en-US" b="1" dirty="0"/>
              <a:t>AS </a:t>
            </a:r>
            <a:r>
              <a:rPr lang="en-US" b="1" dirty="0" smtClean="0"/>
              <a:t>tmp1;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To see how this works:</a:t>
            </a:r>
          </a:p>
          <a:p>
            <a:pPr lvl="1"/>
            <a:r>
              <a:rPr lang="en-US" dirty="0" smtClean="0"/>
              <a:t>Start with the SELECT DISTINCT…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…then COUNT those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826657"/>
              </p:ext>
            </p:extLst>
          </p:nvPr>
        </p:nvGraphicFramePr>
        <p:xfrm>
          <a:off x="6629400" y="4343400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State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NJ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982660"/>
              </p:ext>
            </p:extLst>
          </p:nvPr>
        </p:nvGraphicFramePr>
        <p:xfrm>
          <a:off x="6629400" y="609600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5257800" y="4572000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5257800" y="6019800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46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do we need 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COUNT(*) FROM </a:t>
            </a:r>
            <a:r>
              <a:rPr lang="en-US" b="1" dirty="0">
                <a:solidFill>
                  <a:schemeClr val="accent1"/>
                </a:solidFill>
              </a:rPr>
              <a:t>(SELECT DISTINCT State </a:t>
            </a:r>
            <a:r>
              <a:rPr lang="en-US" b="1">
                <a:solidFill>
                  <a:schemeClr val="accent1"/>
                </a:solidFill>
              </a:rPr>
              <a:t>FROM </a:t>
            </a:r>
            <a:r>
              <a:rPr lang="en-US" b="1" smtClean="0">
                <a:solidFill>
                  <a:schemeClr val="accent1"/>
                </a:solidFill>
              </a:rPr>
              <a:t>orderdb.Customer</a:t>
            </a:r>
            <a:r>
              <a:rPr lang="en-US" b="1" dirty="0" smtClean="0">
                <a:solidFill>
                  <a:schemeClr val="accent1"/>
                </a:solidFill>
              </a:rPr>
              <a:t>)</a:t>
            </a:r>
            <a:r>
              <a:rPr lang="en-US" b="1" dirty="0" smtClean="0"/>
              <a:t> </a:t>
            </a:r>
            <a:r>
              <a:rPr lang="en-US" b="1" dirty="0"/>
              <a:t>AS </a:t>
            </a:r>
            <a:r>
              <a:rPr lang="en-US" b="1" dirty="0" smtClean="0"/>
              <a:t>tmp1;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You’re basically </a:t>
            </a:r>
            <a:r>
              <a:rPr lang="en-US" dirty="0" err="1" smtClean="0"/>
              <a:t>SELECTing</a:t>
            </a:r>
            <a:r>
              <a:rPr lang="en-US" dirty="0" smtClean="0"/>
              <a:t> from the temporary table generated by the nested query.</a:t>
            </a:r>
          </a:p>
          <a:p>
            <a:r>
              <a:rPr lang="en-US" dirty="0" smtClean="0"/>
              <a:t>But since you’re </a:t>
            </a:r>
            <a:r>
              <a:rPr lang="en-US" dirty="0" err="1" smtClean="0"/>
              <a:t>SELECTing</a:t>
            </a:r>
            <a:r>
              <a:rPr lang="en-US" dirty="0" smtClean="0"/>
              <a:t> FROM that temporary table you have to give it a name (i.e., tmp1)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this we use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102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Structured Query Language</a:t>
            </a:r>
          </a:p>
          <a:p>
            <a:endParaRPr lang="en-US" dirty="0"/>
          </a:p>
          <a:p>
            <a:r>
              <a:rPr lang="en-US" dirty="0" smtClean="0"/>
              <a:t>A high-level set of commands that let you communicate with the database</a:t>
            </a:r>
          </a:p>
          <a:p>
            <a:endParaRPr lang="en-US" dirty="0"/>
          </a:p>
          <a:p>
            <a:r>
              <a:rPr lang="en-US" dirty="0" smtClean="0"/>
              <a:t>With SQL, you can</a:t>
            </a:r>
          </a:p>
          <a:p>
            <a:pPr lvl="1"/>
            <a:r>
              <a:rPr lang="en-US" b="1" dirty="0" smtClean="0"/>
              <a:t>Retrieve records</a:t>
            </a:r>
          </a:p>
          <a:p>
            <a:pPr lvl="1"/>
            <a:r>
              <a:rPr lang="en-US" b="1" dirty="0" smtClean="0"/>
              <a:t>Join (combine) tables</a:t>
            </a:r>
          </a:p>
          <a:p>
            <a:pPr lvl="1"/>
            <a:r>
              <a:rPr lang="en-US" dirty="0"/>
              <a:t>Insert records</a:t>
            </a:r>
          </a:p>
          <a:p>
            <a:pPr lvl="1"/>
            <a:r>
              <a:rPr lang="en-US" dirty="0"/>
              <a:t>Delete records</a:t>
            </a:r>
          </a:p>
          <a:p>
            <a:pPr lvl="1"/>
            <a:r>
              <a:rPr lang="en-US" dirty="0"/>
              <a:t>Update records</a:t>
            </a:r>
          </a:p>
          <a:p>
            <a:pPr lvl="1"/>
            <a:r>
              <a:rPr lang="en-US" dirty="0" smtClean="0"/>
              <a:t>Add and delete tables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19800" y="1751176"/>
            <a:ext cx="2819400" cy="4572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statement </a:t>
            </a:r>
            <a:r>
              <a:rPr lang="en-US" sz="2000" dirty="0" smtClean="0"/>
              <a:t>is any SQL command that interacts with a database.</a:t>
            </a:r>
          </a:p>
          <a:p>
            <a:pPr algn="ctr"/>
            <a:endParaRPr lang="en-US" sz="20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000" dirty="0" smtClean="0"/>
              <a:t>A SQL statement that </a:t>
            </a:r>
            <a:r>
              <a:rPr lang="en-US" sz="2000" b="1" dirty="0">
                <a:solidFill>
                  <a:srgbClr val="002060"/>
                </a:solidFill>
              </a:rPr>
              <a:t>retrieves</a:t>
            </a:r>
            <a:r>
              <a:rPr lang="en-US" sz="2000" dirty="0"/>
              <a:t> </a:t>
            </a:r>
            <a:r>
              <a:rPr lang="en-US" sz="2000" dirty="0" smtClean="0"/>
              <a:t>information is referred to as a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query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Left Arrow 5"/>
          <p:cNvSpPr/>
          <p:nvPr/>
        </p:nvSpPr>
        <p:spPr>
          <a:xfrm>
            <a:off x="4038600" y="4114800"/>
            <a:ext cx="1524000" cy="914400"/>
          </a:xfrm>
          <a:prstGeom prst="leftArrow">
            <a:avLst>
              <a:gd name="adj1" fmla="val 6121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will be doing this.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points about SQL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81332"/>
              </p:ext>
            </p:extLst>
          </p:nvPr>
        </p:nvGraphicFramePr>
        <p:xfrm>
          <a:off x="457200" y="1600200"/>
          <a:ext cx="4343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 Diagonal Corner Rectangle 5"/>
          <p:cNvSpPr/>
          <p:nvPr/>
        </p:nvSpPr>
        <p:spPr>
          <a:xfrm>
            <a:off x="5257800" y="1752600"/>
            <a:ext cx="3581400" cy="457200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This is a great online reference for SQL syntax:</a:t>
            </a:r>
          </a:p>
          <a:p>
            <a:pPr algn="ctr"/>
            <a:endParaRPr lang="en-US" sz="2000" dirty="0"/>
          </a:p>
          <a:p>
            <a:pPr algn="ctr"/>
            <a:r>
              <a:rPr lang="en-US" b="1" dirty="0"/>
              <a:t>http://www.w3schools.com/sql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Here’s the one specifically for MySQL, but it’s not as well-written:</a:t>
            </a:r>
          </a:p>
          <a:p>
            <a:pPr algn="ctr"/>
            <a:endParaRPr lang="en-US" sz="2000" dirty="0"/>
          </a:p>
          <a:p>
            <a:pPr algn="ctr"/>
            <a:r>
              <a:rPr lang="en-US" b="1" dirty="0"/>
              <a:t>http://dev.mysql.com/doc/refman/5.6/en/sql-syntax.html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11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SELECT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SELECT </a:t>
            </a:r>
            <a:r>
              <a:rPr lang="en-US" sz="2800" dirty="0" err="1" smtClean="0"/>
              <a:t>column_name</a:t>
            </a:r>
            <a:r>
              <a:rPr lang="en-US" sz="2800" dirty="0" smtClean="0"/>
              <a:t>(s) FROM </a:t>
            </a:r>
            <a:r>
              <a:rPr lang="en-US" sz="2800" dirty="0" err="1" smtClean="0"/>
              <a:t>schema_name.table_name</a:t>
            </a:r>
            <a:r>
              <a:rPr lang="en-US" sz="2800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SELECT </a:t>
            </a:r>
            <a:r>
              <a:rPr lang="en-US" dirty="0" err="1" smtClean="0"/>
              <a:t>FirstName</a:t>
            </a:r>
            <a:r>
              <a:rPr lang="en-US" dirty="0" smtClean="0"/>
              <a:t>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370788"/>
              </p:ext>
            </p:extLst>
          </p:nvPr>
        </p:nvGraphicFramePr>
        <p:xfrm>
          <a:off x="1161793" y="2279709"/>
          <a:ext cx="5377880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347201" y="2918889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Customer</a:t>
            </a:r>
            <a:endParaRPr lang="en-US" sz="20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402173"/>
              </p:ext>
            </p:extLst>
          </p:nvPr>
        </p:nvGraphicFramePr>
        <p:xfrm>
          <a:off x="1149016" y="5159351"/>
          <a:ext cx="1011555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590800" y="5027271"/>
            <a:ext cx="28194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returns the </a:t>
            </a:r>
            <a:r>
              <a:rPr lang="en-US" dirty="0" err="1" smtClean="0"/>
              <a:t>FirstName</a:t>
            </a:r>
            <a:r>
              <a:rPr lang="en-US" dirty="0" smtClean="0"/>
              <a:t> column for every row in the Customer table.</a:t>
            </a: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Called a “View.”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705600" y="1219200"/>
            <a:ext cx="2286000" cy="1371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schema is a collection of tables.</a:t>
            </a:r>
            <a:endParaRPr lang="en-US" b="1" dirty="0">
              <a:solidFill>
                <a:srgbClr val="00206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It is, essentially, the database.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905500" y="5027271"/>
            <a:ext cx="3086100" cy="13716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schema will use your m</a:t>
            </a:r>
            <a:r>
              <a:rPr lang="en-US" i="1" dirty="0" smtClean="0"/>
              <a:t>x </a:t>
            </a:r>
            <a:r>
              <a:rPr lang="en-US" dirty="0" smtClean="0"/>
              <a:t>MySQL ID</a:t>
            </a:r>
            <a:br>
              <a:rPr lang="en-US" dirty="0" smtClean="0"/>
            </a:br>
            <a:r>
              <a:rPr lang="en-US" dirty="0" smtClean="0"/>
              <a:t>(i.e., m999orderdb.Customer)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5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Retrieving multiple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 smtClean="0"/>
              <a:t>FirstName</a:t>
            </a:r>
            <a:r>
              <a:rPr lang="en-US" dirty="0" smtClean="0"/>
              <a:t>, State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*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97863"/>
              </p:ext>
            </p:extLst>
          </p:nvPr>
        </p:nvGraphicFramePr>
        <p:xfrm>
          <a:off x="1676400" y="1886609"/>
          <a:ext cx="1608773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15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995790"/>
              </p:ext>
            </p:extLst>
          </p:nvPr>
        </p:nvGraphicFramePr>
        <p:xfrm>
          <a:off x="1600200" y="5284261"/>
          <a:ext cx="5377880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30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40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9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CustomerID</a:t>
                      </a:r>
                      <a:r>
                        <a:rPr lang="en-US" sz="1200" dirty="0" smtClean="0"/>
                        <a:t>	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Zip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House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Wilson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09121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Foreman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19111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5435278" y="3581400"/>
            <a:ext cx="3429000" cy="1066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* is called a </a:t>
            </a:r>
            <a:r>
              <a:rPr lang="en-US" b="1" dirty="0" smtClean="0">
                <a:solidFill>
                  <a:srgbClr val="FFFF00"/>
                </a:solidFill>
              </a:rPr>
              <a:t>wildcard</a:t>
            </a:r>
            <a:r>
              <a:rPr lang="en-US" dirty="0" smtClean="0"/>
              <a:t>.</a:t>
            </a:r>
          </a:p>
          <a:p>
            <a:pPr algn="ctr"/>
            <a:r>
              <a:rPr lang="en-US" dirty="0"/>
              <a:t>It means “return every column.”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0" y="2247900"/>
            <a:ext cx="4191000" cy="1066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It’s good practice to end every statement with a semicolon, especially when entering multiple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4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 unique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SELECT DISTINCT State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/>
              <a:t>DISTINCT </a:t>
            </a:r>
            <a:r>
              <a:rPr lang="en-US" dirty="0" smtClean="0"/>
              <a:t>City, State FROM </a:t>
            </a:r>
            <a:r>
              <a:rPr lang="en-US" dirty="0" err="1" smtClean="0"/>
              <a:t>orderdb.Customer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20119"/>
              </p:ext>
            </p:extLst>
          </p:nvPr>
        </p:nvGraphicFramePr>
        <p:xfrm>
          <a:off x="2209800" y="2433320"/>
          <a:ext cx="597218" cy="919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72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3429000" y="2433320"/>
            <a:ext cx="41148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Returns only one occurrence of each value in the column.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418779"/>
              </p:ext>
            </p:extLst>
          </p:nvPr>
        </p:nvGraphicFramePr>
        <p:xfrm>
          <a:off x="1828800" y="5085080"/>
          <a:ext cx="1595184" cy="1468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979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Princeton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Plainsboro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Pittsgrove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NJ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267200" y="5334000"/>
            <a:ext cx="4114800" cy="9906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this case, each combination of City AND State is unique, so it returns all of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SELECT COUNT(</a:t>
            </a:r>
            <a:r>
              <a:rPr lang="en-US" sz="2400" dirty="0" err="1" smtClean="0"/>
              <a:t>FirstName</a:t>
            </a:r>
            <a:r>
              <a:rPr lang="en-US" sz="2400" dirty="0" smtClean="0"/>
              <a:t>) </a:t>
            </a:r>
            <a:r>
              <a:rPr lang="en-US" sz="2400" dirty="0"/>
              <a:t>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SELECT </a:t>
            </a:r>
            <a:r>
              <a:rPr lang="en-US" sz="2400" dirty="0" smtClean="0"/>
              <a:t>COUNT(</a:t>
            </a:r>
            <a:r>
              <a:rPr lang="en-US" sz="2400" dirty="0" err="1" smtClean="0"/>
              <a:t>CustomerID</a:t>
            </a:r>
            <a:r>
              <a:rPr lang="en-US" sz="2400" dirty="0" smtClean="0"/>
              <a:t>) </a:t>
            </a:r>
            <a:r>
              <a:rPr lang="en-US" sz="2400" dirty="0"/>
              <a:t>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SELECT COUNT(*) FROM </a:t>
            </a:r>
            <a:r>
              <a:rPr lang="en-US" sz="2400" dirty="0" err="1" smtClean="0"/>
              <a:t>orderdb.Customer</a:t>
            </a:r>
            <a:r>
              <a:rPr lang="en-US" sz="2400" dirty="0" smtClean="0"/>
              <a:t>;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33340"/>
              </p:ext>
            </p:extLst>
          </p:nvPr>
        </p:nvGraphicFramePr>
        <p:xfrm>
          <a:off x="1828800" y="23723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048000" y="2033954"/>
            <a:ext cx="5181600" cy="101404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Total number of records in the table </a:t>
            </a:r>
            <a:br>
              <a:rPr lang="en-US" dirty="0" smtClean="0"/>
            </a:br>
            <a:r>
              <a:rPr lang="en-US" b="1" dirty="0" smtClean="0">
                <a:solidFill>
                  <a:srgbClr val="FFFF00"/>
                </a:solidFill>
              </a:rPr>
              <a:t>where the field is not empty</a:t>
            </a:r>
            <a:r>
              <a:rPr lang="en-US" dirty="0" smtClean="0"/>
              <a:t>.</a:t>
            </a:r>
          </a:p>
          <a:p>
            <a:pPr algn="ctr"/>
            <a:r>
              <a:rPr lang="en-US" i="1" dirty="0" smtClean="0"/>
              <a:t>(don’t forget the parentheses!)</a:t>
            </a:r>
            <a:endParaRPr lang="en-US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54637"/>
              </p:ext>
            </p:extLst>
          </p:nvPr>
        </p:nvGraphicFramePr>
        <p:xfrm>
          <a:off x="1828800" y="41249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048000" y="3833446"/>
            <a:ext cx="5181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is this the same number as the previous query?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429175"/>
              </p:ext>
            </p:extLst>
          </p:nvPr>
        </p:nvGraphicFramePr>
        <p:xfrm>
          <a:off x="1828800" y="5801360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3048000" y="5509846"/>
            <a:ext cx="51816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number would be returned?</a:t>
            </a:r>
          </a:p>
        </p:txBody>
      </p:sp>
    </p:spTree>
    <p:extLst>
      <p:ext uri="{BB962C8B-B14F-4D97-AF65-F5344CB8AC3E}">
        <p14:creationId xmlns:p14="http://schemas.microsoft.com/office/powerpoint/2010/main" val="20136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</TotalTime>
  <Words>1910</Words>
  <Application>Microsoft Macintosh PowerPoint</Application>
  <PresentationFormat>On-screen Show (4:3)</PresentationFormat>
  <Paragraphs>675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Calibri</vt:lpstr>
      <vt:lpstr>Arial</vt:lpstr>
      <vt:lpstr>Office Theme</vt:lpstr>
      <vt:lpstr>MIS2502: Data Analytics SQL – Getting Information Out of a Database</vt:lpstr>
      <vt:lpstr>The relational database</vt:lpstr>
      <vt:lpstr>What do we want to do?</vt:lpstr>
      <vt:lpstr>To do this we use SQL</vt:lpstr>
      <vt:lpstr>Some points about SQL</vt:lpstr>
      <vt:lpstr>SELECT statement</vt:lpstr>
      <vt:lpstr>Retrieving multiple columns</vt:lpstr>
      <vt:lpstr>Retrieving unique values</vt:lpstr>
      <vt:lpstr>Counting records</vt:lpstr>
      <vt:lpstr>Fancier counting of records</vt:lpstr>
      <vt:lpstr>Counting and sorting</vt:lpstr>
      <vt:lpstr>ORDER BY ASC and DESC</vt:lpstr>
      <vt:lpstr>Functions: Retrieving highest, lowest, average, and sum</vt:lpstr>
      <vt:lpstr>Returning only certain records</vt:lpstr>
      <vt:lpstr>More conditional statements</vt:lpstr>
      <vt:lpstr>Combining WHERE and COUNT</vt:lpstr>
      <vt:lpstr>Querying multiple tables</vt:lpstr>
      <vt:lpstr>The (Inner) Join</vt:lpstr>
      <vt:lpstr>Joining tables using WHERE</vt:lpstr>
      <vt:lpstr>A closer look at the JOIN syntax</vt:lpstr>
      <vt:lpstr>Why is Order surrounded by “back quotes”?</vt:lpstr>
      <vt:lpstr>A more complex join</vt:lpstr>
      <vt:lpstr>How to do it?</vt:lpstr>
      <vt:lpstr>Here’s the query</vt:lpstr>
      <vt:lpstr>Now there are endless variations</vt:lpstr>
      <vt:lpstr>What’s with the SUM() function?</vt:lpstr>
      <vt:lpstr>LIMITing Results</vt:lpstr>
      <vt:lpstr>The LIMIT clause…</vt:lpstr>
      <vt:lpstr>SQL Subselects</vt:lpstr>
      <vt:lpstr>Where MIN() alone fails us…</vt:lpstr>
      <vt:lpstr>What’s going on…</vt:lpstr>
      <vt:lpstr>So we need a SQL subselect statement</vt:lpstr>
      <vt:lpstr>Subselects come in handy in other situations too…</vt:lpstr>
      <vt:lpstr>Why do we need AS?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Jaclyn M. Hansberry</cp:lastModifiedBy>
  <cp:revision>297</cp:revision>
  <cp:lastPrinted>2011-06-28T14:45:53Z</cp:lastPrinted>
  <dcterms:created xsi:type="dcterms:W3CDTF">2011-06-28T13:08:25Z</dcterms:created>
  <dcterms:modified xsi:type="dcterms:W3CDTF">2017-05-19T15:52:18Z</dcterms:modified>
</cp:coreProperties>
</file>