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4" autoAdjust="0"/>
    <p:restoredTop sz="94645"/>
  </p:normalViewPr>
  <p:slideViewPr>
    <p:cSldViewPr>
      <p:cViewPr varScale="1">
        <p:scale>
          <a:sx n="147" d="100"/>
          <a:sy n="147" d="100"/>
        </p:scale>
        <p:origin x="244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023CA7-C550-4B85-B01A-979505E1B993}" type="doc">
      <dgm:prSet loTypeId="urn:microsoft.com/office/officeart/2005/8/layout/vList2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A3C68F4-AE61-41E3-8873-F3D2DC0E1E92}">
      <dgm:prSet phldrT="[Text]"/>
      <dgm:spPr/>
      <dgm:t>
        <a:bodyPr/>
        <a:lstStyle/>
        <a:p>
          <a:r>
            <a:rPr lang="en-US" dirty="0" smtClean="0"/>
            <a:t>The database management system stores this information about the table</a:t>
          </a:r>
        </a:p>
      </dgm:t>
    </dgm:pt>
    <dgm:pt modelId="{D1834105-3639-49A8-9F93-71AE8CB4BE05}" type="parTrans" cxnId="{BB27C32E-922E-4DBD-85E5-B6008627AD7F}">
      <dgm:prSet/>
      <dgm:spPr/>
      <dgm:t>
        <a:bodyPr/>
        <a:lstStyle/>
        <a:p>
          <a:endParaRPr lang="en-US"/>
        </a:p>
      </dgm:t>
    </dgm:pt>
    <dgm:pt modelId="{6CBDE407-011D-4AC9-B1BC-F6D1254D993D}" type="sibTrans" cxnId="{BB27C32E-922E-4DBD-85E5-B6008627AD7F}">
      <dgm:prSet/>
      <dgm:spPr/>
      <dgm:t>
        <a:bodyPr/>
        <a:lstStyle/>
        <a:p>
          <a:endParaRPr lang="en-US"/>
        </a:p>
      </dgm:t>
    </dgm:pt>
    <dgm:pt modelId="{E9EBF058-0EC2-49A0-BE12-3BC7422B9914}">
      <dgm:prSet phldrT="[Text]" custT="1"/>
      <dgm:spPr/>
      <dgm:t>
        <a:bodyPr/>
        <a:lstStyle/>
        <a:p>
          <a:r>
            <a:rPr lang="en-US" sz="2800" smtClean="0"/>
            <a:t>This is called </a:t>
          </a:r>
          <a:r>
            <a:rPr lang="en-US" sz="2800" b="1" smtClean="0"/>
            <a:t>metadata</a:t>
          </a:r>
          <a:r>
            <a:rPr lang="en-US" sz="2800" smtClean="0"/>
            <a:t> – “data about data”</a:t>
          </a:r>
          <a:endParaRPr lang="en-US" sz="2800" dirty="0"/>
        </a:p>
      </dgm:t>
    </dgm:pt>
    <dgm:pt modelId="{E6965271-DDB6-4344-89B2-A4981CF8EA86}" type="parTrans" cxnId="{59F7E9DA-CDEF-488C-BA4B-E13AA123EE23}">
      <dgm:prSet/>
      <dgm:spPr/>
      <dgm:t>
        <a:bodyPr/>
        <a:lstStyle/>
        <a:p>
          <a:endParaRPr lang="en-US"/>
        </a:p>
      </dgm:t>
    </dgm:pt>
    <dgm:pt modelId="{27D86AD3-100D-47C0-B156-7885D96A1D27}" type="sibTrans" cxnId="{59F7E9DA-CDEF-488C-BA4B-E13AA123EE23}">
      <dgm:prSet/>
      <dgm:spPr/>
      <dgm:t>
        <a:bodyPr/>
        <a:lstStyle/>
        <a:p>
          <a:endParaRPr lang="en-US"/>
        </a:p>
      </dgm:t>
    </dgm:pt>
    <dgm:pt modelId="{764865EC-D40F-4186-9219-69BEA2A83800}">
      <dgm:prSet phldrT="[Text]"/>
      <dgm:spPr/>
      <dgm:t>
        <a:bodyPr/>
        <a:lstStyle/>
        <a:p>
          <a:r>
            <a:rPr lang="en-US" dirty="0" smtClean="0"/>
            <a:t>It’s separate from the data in the table (i.e., Customer information)</a:t>
          </a:r>
        </a:p>
      </dgm:t>
    </dgm:pt>
    <dgm:pt modelId="{D1810D59-12CE-4E2C-8AC9-AAD8E8F0A64B}" type="parTrans" cxnId="{D8DC41E3-24C2-4A6B-98BE-1CCB112D1FD1}">
      <dgm:prSet/>
      <dgm:spPr/>
      <dgm:t>
        <a:bodyPr/>
        <a:lstStyle/>
        <a:p>
          <a:endParaRPr lang="en-US"/>
        </a:p>
      </dgm:t>
    </dgm:pt>
    <dgm:pt modelId="{E4C8DE62-F09D-41C3-9621-D15561C98C2E}" type="sibTrans" cxnId="{D8DC41E3-24C2-4A6B-98BE-1CCB112D1FD1}">
      <dgm:prSet/>
      <dgm:spPr/>
      <dgm:t>
        <a:bodyPr/>
        <a:lstStyle/>
        <a:p>
          <a:endParaRPr lang="en-US"/>
        </a:p>
      </dgm:t>
    </dgm:pt>
    <dgm:pt modelId="{2ED7BA8B-E8F1-4857-AD1C-43CD9F19CE95}" type="pres">
      <dgm:prSet presAssocID="{6D023CA7-C550-4B85-B01A-979505E1B9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B755A-1A17-4482-8F47-EEA83D85EAB9}" type="pres">
      <dgm:prSet presAssocID="{1A3C68F4-AE61-41E3-8873-F3D2DC0E1E9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79DBE7-82D1-4004-9A21-839C24495C2F}" type="pres">
      <dgm:prSet presAssocID="{6CBDE407-011D-4AC9-B1BC-F6D1254D993D}" presName="spacer" presStyleCnt="0"/>
      <dgm:spPr/>
      <dgm:t>
        <a:bodyPr/>
        <a:lstStyle/>
        <a:p>
          <a:endParaRPr lang="en-US"/>
        </a:p>
      </dgm:t>
    </dgm:pt>
    <dgm:pt modelId="{04403BA2-ABE7-46E8-9C29-44909D0CD0D0}" type="pres">
      <dgm:prSet presAssocID="{764865EC-D40F-4186-9219-69BEA2A8380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443FF-DEDB-4EBB-BF21-F775E0DD6BAA}" type="pres">
      <dgm:prSet presAssocID="{E4C8DE62-F09D-41C3-9621-D15561C98C2E}" presName="spacer" presStyleCnt="0"/>
      <dgm:spPr/>
      <dgm:t>
        <a:bodyPr/>
        <a:lstStyle/>
        <a:p>
          <a:endParaRPr lang="en-US"/>
        </a:p>
      </dgm:t>
    </dgm:pt>
    <dgm:pt modelId="{67DEAC40-B8AA-410B-A0A8-BE18EF7E0B5F}" type="pres">
      <dgm:prSet presAssocID="{E9EBF058-0EC2-49A0-BE12-3BC7422B991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3E41BE-725B-4A3C-9730-78AD02E4093E}" type="presOf" srcId="{1A3C68F4-AE61-41E3-8873-F3D2DC0E1E92}" destId="{9BBB755A-1A17-4482-8F47-EEA83D85EAB9}" srcOrd="0" destOrd="0" presId="urn:microsoft.com/office/officeart/2005/8/layout/vList2"/>
    <dgm:cxn modelId="{D8DC41E3-24C2-4A6B-98BE-1CCB112D1FD1}" srcId="{6D023CA7-C550-4B85-B01A-979505E1B993}" destId="{764865EC-D40F-4186-9219-69BEA2A83800}" srcOrd="1" destOrd="0" parTransId="{D1810D59-12CE-4E2C-8AC9-AAD8E8F0A64B}" sibTransId="{E4C8DE62-F09D-41C3-9621-D15561C98C2E}"/>
    <dgm:cxn modelId="{DCAD5352-0CA8-4EA3-844A-EBAB5BD708FE}" type="presOf" srcId="{E9EBF058-0EC2-49A0-BE12-3BC7422B9914}" destId="{67DEAC40-B8AA-410B-A0A8-BE18EF7E0B5F}" srcOrd="0" destOrd="0" presId="urn:microsoft.com/office/officeart/2005/8/layout/vList2"/>
    <dgm:cxn modelId="{BB27C32E-922E-4DBD-85E5-B6008627AD7F}" srcId="{6D023CA7-C550-4B85-B01A-979505E1B993}" destId="{1A3C68F4-AE61-41E3-8873-F3D2DC0E1E92}" srcOrd="0" destOrd="0" parTransId="{D1834105-3639-49A8-9F93-71AE8CB4BE05}" sibTransId="{6CBDE407-011D-4AC9-B1BC-F6D1254D993D}"/>
    <dgm:cxn modelId="{59F7E9DA-CDEF-488C-BA4B-E13AA123EE23}" srcId="{6D023CA7-C550-4B85-B01A-979505E1B993}" destId="{E9EBF058-0EC2-49A0-BE12-3BC7422B9914}" srcOrd="2" destOrd="0" parTransId="{E6965271-DDB6-4344-89B2-A4981CF8EA86}" sibTransId="{27D86AD3-100D-47C0-B156-7885D96A1D27}"/>
    <dgm:cxn modelId="{AE948EA5-E140-4A5C-820C-864564D65B83}" type="presOf" srcId="{6D023CA7-C550-4B85-B01A-979505E1B993}" destId="{2ED7BA8B-E8F1-4857-AD1C-43CD9F19CE95}" srcOrd="0" destOrd="0" presId="urn:microsoft.com/office/officeart/2005/8/layout/vList2"/>
    <dgm:cxn modelId="{2BBCDD7C-8243-4598-8C5A-41E056F80581}" type="presOf" srcId="{764865EC-D40F-4186-9219-69BEA2A83800}" destId="{04403BA2-ABE7-46E8-9C29-44909D0CD0D0}" srcOrd="0" destOrd="0" presId="urn:microsoft.com/office/officeart/2005/8/layout/vList2"/>
    <dgm:cxn modelId="{CE139D0F-D35F-4EC6-82A8-03E8D4D93060}" type="presParOf" srcId="{2ED7BA8B-E8F1-4857-AD1C-43CD9F19CE95}" destId="{9BBB755A-1A17-4482-8F47-EEA83D85EAB9}" srcOrd="0" destOrd="0" presId="urn:microsoft.com/office/officeart/2005/8/layout/vList2"/>
    <dgm:cxn modelId="{17359BC8-CAB1-4408-ABCE-D31D5CE1F76F}" type="presParOf" srcId="{2ED7BA8B-E8F1-4857-AD1C-43CD9F19CE95}" destId="{1679DBE7-82D1-4004-9A21-839C24495C2F}" srcOrd="1" destOrd="0" presId="urn:microsoft.com/office/officeart/2005/8/layout/vList2"/>
    <dgm:cxn modelId="{9DBDDF3D-235A-4FB8-BF37-C3D6083B956D}" type="presParOf" srcId="{2ED7BA8B-E8F1-4857-AD1C-43CD9F19CE95}" destId="{04403BA2-ABE7-46E8-9C29-44909D0CD0D0}" srcOrd="2" destOrd="0" presId="urn:microsoft.com/office/officeart/2005/8/layout/vList2"/>
    <dgm:cxn modelId="{66BBBBAB-B0D8-4FA7-A016-E7B2AF6953B5}" type="presParOf" srcId="{2ED7BA8B-E8F1-4857-AD1C-43CD9F19CE95}" destId="{C6D443FF-DEDB-4EBB-BF21-F775E0DD6BAA}" srcOrd="3" destOrd="0" presId="urn:microsoft.com/office/officeart/2005/8/layout/vList2"/>
    <dgm:cxn modelId="{85762CF5-D228-4A85-92B8-BBBC1DE454F4}" type="presParOf" srcId="{2ED7BA8B-E8F1-4857-AD1C-43CD9F19CE95}" destId="{67DEAC40-B8AA-410B-A0A8-BE18EF7E0B5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9659C0-FD72-4347-8E56-C82702C0008A}" type="doc">
      <dgm:prSet loTypeId="urn:microsoft.com/office/officeart/2005/8/layout/vList5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85F91D9-4614-4B0A-A072-DDF22C75D0C1}">
      <dgm:prSet phldrT="[Text]"/>
      <dgm:spPr/>
      <dgm:t>
        <a:bodyPr/>
        <a:lstStyle/>
        <a:p>
          <a:r>
            <a:rPr lang="en-US" dirty="0" smtClean="0"/>
            <a:t>Be careful!</a:t>
          </a:r>
          <a:endParaRPr lang="en-US" dirty="0"/>
        </a:p>
      </dgm:t>
    </dgm:pt>
    <dgm:pt modelId="{EA8D0B7E-7C1B-4869-8CE5-60EE79DC4C2B}" type="parTrans" cxnId="{E7275BEC-976A-4F47-B392-F9D944DE3643}">
      <dgm:prSet/>
      <dgm:spPr/>
      <dgm:t>
        <a:bodyPr/>
        <a:lstStyle/>
        <a:p>
          <a:endParaRPr lang="en-US"/>
        </a:p>
      </dgm:t>
    </dgm:pt>
    <dgm:pt modelId="{4D9C91EE-48FB-4BBA-A113-95C27B5BCA1D}" type="sibTrans" cxnId="{E7275BEC-976A-4F47-B392-F9D944DE3643}">
      <dgm:prSet/>
      <dgm:spPr/>
      <dgm:t>
        <a:bodyPr/>
        <a:lstStyle/>
        <a:p>
          <a:endParaRPr lang="en-US"/>
        </a:p>
      </dgm:t>
    </dgm:pt>
    <dgm:pt modelId="{20D1DA3F-E779-490B-97C4-4B7CBB6D05F3}">
      <dgm:prSet phldrT="[Text]"/>
      <dgm:spPr/>
      <dgm:t>
        <a:bodyPr/>
        <a:lstStyle/>
        <a:p>
          <a:r>
            <a:rPr lang="en-US" dirty="0" smtClean="0"/>
            <a:t>This deletes the entire table and all data!</a:t>
          </a:r>
          <a:endParaRPr lang="en-US" dirty="0"/>
        </a:p>
      </dgm:t>
    </dgm:pt>
    <dgm:pt modelId="{83710F0A-1401-42D5-B4F2-C48BEAB08A9E}" type="parTrans" cxnId="{B1B2FAFB-8989-4BEA-94B4-11E2DF42328A}">
      <dgm:prSet/>
      <dgm:spPr/>
      <dgm:t>
        <a:bodyPr/>
        <a:lstStyle/>
        <a:p>
          <a:endParaRPr lang="en-US"/>
        </a:p>
      </dgm:t>
    </dgm:pt>
    <dgm:pt modelId="{23FCF529-76D4-4E7E-B031-713F03FC91E9}" type="sibTrans" cxnId="{B1B2FAFB-8989-4BEA-94B4-11E2DF42328A}">
      <dgm:prSet/>
      <dgm:spPr/>
      <dgm:t>
        <a:bodyPr/>
        <a:lstStyle/>
        <a:p>
          <a:endParaRPr lang="en-US"/>
        </a:p>
      </dgm:t>
    </dgm:pt>
    <dgm:pt modelId="{94407B54-1511-406A-9953-EB620DA263A2}">
      <dgm:prSet phldrT="[Text]"/>
      <dgm:spPr/>
      <dgm:t>
        <a:bodyPr/>
        <a:lstStyle/>
        <a:p>
          <a:r>
            <a:rPr lang="en-US" dirty="0" smtClean="0"/>
            <a:t>It’s a pain to get it back (if you can at all)!</a:t>
          </a:r>
          <a:endParaRPr lang="en-US" dirty="0"/>
        </a:p>
      </dgm:t>
    </dgm:pt>
    <dgm:pt modelId="{D8C242C7-D5BB-4B67-949A-52628CB1B7B7}" type="parTrans" cxnId="{02C89EE8-BDD0-467D-B973-C4D39D2C48D5}">
      <dgm:prSet/>
      <dgm:spPr/>
      <dgm:t>
        <a:bodyPr/>
        <a:lstStyle/>
        <a:p>
          <a:endParaRPr lang="en-US"/>
        </a:p>
      </dgm:t>
    </dgm:pt>
    <dgm:pt modelId="{10ACFDEE-646F-4015-96B0-C09FE97BBB73}" type="sibTrans" cxnId="{02C89EE8-BDD0-467D-B973-C4D39D2C48D5}">
      <dgm:prSet/>
      <dgm:spPr/>
      <dgm:t>
        <a:bodyPr/>
        <a:lstStyle/>
        <a:p>
          <a:endParaRPr lang="en-US"/>
        </a:p>
      </dgm:t>
    </dgm:pt>
    <dgm:pt modelId="{D043E77F-AF43-4A19-8F10-A2FBF6BC144C}" type="pres">
      <dgm:prSet presAssocID="{279659C0-FD72-4347-8E56-C82702C000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3A3C4F-41DA-42E1-B69E-904C27BB3A00}" type="pres">
      <dgm:prSet presAssocID="{C85F91D9-4614-4B0A-A072-DDF22C75D0C1}" presName="linNode" presStyleCnt="0"/>
      <dgm:spPr/>
    </dgm:pt>
    <dgm:pt modelId="{A87A8500-A37C-46CB-AC34-8BF7B0F2CE9B}" type="pres">
      <dgm:prSet presAssocID="{C85F91D9-4614-4B0A-A072-DDF22C75D0C1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F736B-0EB7-41D9-A82B-30656F3B1D5D}" type="pres">
      <dgm:prSet presAssocID="{C85F91D9-4614-4B0A-A072-DDF22C75D0C1}" presName="descendantText" presStyleLbl="alignAccFollowNode1" presStyleIdx="0" presStyleCnt="1" custScaleX="1432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109C0A-7ECF-4FC3-A492-A731140A7ADB}" type="presOf" srcId="{20D1DA3F-E779-490B-97C4-4B7CBB6D05F3}" destId="{165F736B-0EB7-41D9-A82B-30656F3B1D5D}" srcOrd="0" destOrd="0" presId="urn:microsoft.com/office/officeart/2005/8/layout/vList5"/>
    <dgm:cxn modelId="{6215E153-A560-474B-8C45-36514C2979D4}" type="presOf" srcId="{94407B54-1511-406A-9953-EB620DA263A2}" destId="{165F736B-0EB7-41D9-A82B-30656F3B1D5D}" srcOrd="0" destOrd="1" presId="urn:microsoft.com/office/officeart/2005/8/layout/vList5"/>
    <dgm:cxn modelId="{3C5F35F2-ABAF-4E7C-A611-391ED1F7BFCD}" type="presOf" srcId="{C85F91D9-4614-4B0A-A072-DDF22C75D0C1}" destId="{A87A8500-A37C-46CB-AC34-8BF7B0F2CE9B}" srcOrd="0" destOrd="0" presId="urn:microsoft.com/office/officeart/2005/8/layout/vList5"/>
    <dgm:cxn modelId="{FD10BFD0-E4FB-4DB7-AD75-EF7447D76A3B}" type="presOf" srcId="{279659C0-FD72-4347-8E56-C82702C0008A}" destId="{D043E77F-AF43-4A19-8F10-A2FBF6BC144C}" srcOrd="0" destOrd="0" presId="urn:microsoft.com/office/officeart/2005/8/layout/vList5"/>
    <dgm:cxn modelId="{B1B2FAFB-8989-4BEA-94B4-11E2DF42328A}" srcId="{C85F91D9-4614-4B0A-A072-DDF22C75D0C1}" destId="{20D1DA3F-E779-490B-97C4-4B7CBB6D05F3}" srcOrd="0" destOrd="0" parTransId="{83710F0A-1401-42D5-B4F2-C48BEAB08A9E}" sibTransId="{23FCF529-76D4-4E7E-B031-713F03FC91E9}"/>
    <dgm:cxn modelId="{02C89EE8-BDD0-467D-B973-C4D39D2C48D5}" srcId="{C85F91D9-4614-4B0A-A072-DDF22C75D0C1}" destId="{94407B54-1511-406A-9953-EB620DA263A2}" srcOrd="1" destOrd="0" parTransId="{D8C242C7-D5BB-4B67-949A-52628CB1B7B7}" sibTransId="{10ACFDEE-646F-4015-96B0-C09FE97BBB73}"/>
    <dgm:cxn modelId="{E7275BEC-976A-4F47-B392-F9D944DE3643}" srcId="{279659C0-FD72-4347-8E56-C82702C0008A}" destId="{C85F91D9-4614-4B0A-A072-DDF22C75D0C1}" srcOrd="0" destOrd="0" parTransId="{EA8D0B7E-7C1B-4869-8CE5-60EE79DC4C2B}" sibTransId="{4D9C91EE-48FB-4BBA-A113-95C27B5BCA1D}"/>
    <dgm:cxn modelId="{B7A3DFA1-7350-44CF-B09E-E8D3907C5AB0}" type="presParOf" srcId="{D043E77F-AF43-4A19-8F10-A2FBF6BC144C}" destId="{1E3A3C4F-41DA-42E1-B69E-904C27BB3A00}" srcOrd="0" destOrd="0" presId="urn:microsoft.com/office/officeart/2005/8/layout/vList5"/>
    <dgm:cxn modelId="{B6C6AA8C-2FD6-4FEE-BAD5-1CA79FAB9838}" type="presParOf" srcId="{1E3A3C4F-41DA-42E1-B69E-904C27BB3A00}" destId="{A87A8500-A37C-46CB-AC34-8BF7B0F2CE9B}" srcOrd="0" destOrd="0" presId="urn:microsoft.com/office/officeart/2005/8/layout/vList5"/>
    <dgm:cxn modelId="{CA8990A7-92A6-4928-B702-7AF9304B0897}" type="presParOf" srcId="{1E3A3C4F-41DA-42E1-B69E-904C27BB3A00}" destId="{165F736B-0EB7-41D9-A82B-30656F3B1D5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7F2245-0BD6-4A1D-A518-C1875332A6BD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8CC8887-F19E-4F37-BACD-02256D5145C5}">
      <dgm:prSet/>
      <dgm:spPr/>
      <dgm:t>
        <a:bodyPr/>
        <a:lstStyle/>
        <a:p>
          <a:pPr rtl="0"/>
          <a:r>
            <a:rPr lang="en-US" dirty="0" smtClean="0"/>
            <a:t>Adding a column</a:t>
          </a:r>
          <a:endParaRPr lang="en-US" dirty="0"/>
        </a:p>
      </dgm:t>
    </dgm:pt>
    <dgm:pt modelId="{65680EFA-46AA-4F6D-904F-798BB93585AB}" type="parTrans" cxnId="{55A68AED-CEBA-4DF1-9D39-0490BB07861A}">
      <dgm:prSet/>
      <dgm:spPr/>
      <dgm:t>
        <a:bodyPr/>
        <a:lstStyle/>
        <a:p>
          <a:endParaRPr lang="en-US"/>
        </a:p>
      </dgm:t>
    </dgm:pt>
    <dgm:pt modelId="{77D197C5-AB96-4275-8B36-A7CE5B479B6C}" type="sibTrans" cxnId="{55A68AED-CEBA-4DF1-9D39-0490BB07861A}">
      <dgm:prSet/>
      <dgm:spPr/>
      <dgm:t>
        <a:bodyPr/>
        <a:lstStyle/>
        <a:p>
          <a:endParaRPr lang="en-US"/>
        </a:p>
      </dgm:t>
    </dgm:pt>
    <dgm:pt modelId="{780BCAE5-8B63-4917-AF10-3A51D6D18F41}">
      <dgm:prSet/>
      <dgm:spPr/>
      <dgm:t>
        <a:bodyPr/>
        <a:lstStyle/>
        <a:p>
          <a:pPr rtl="0"/>
          <a:r>
            <a:rPr lang="en-US" dirty="0" smtClean="0"/>
            <a:t>Adding a row</a:t>
          </a:r>
          <a:endParaRPr lang="en-US" dirty="0"/>
        </a:p>
      </dgm:t>
    </dgm:pt>
    <dgm:pt modelId="{EF40EE08-F8BE-4B9E-93A4-520FFB566A25}" type="parTrans" cxnId="{9E4F0A9A-62C2-4916-A70C-D6C90D706D1F}">
      <dgm:prSet/>
      <dgm:spPr/>
      <dgm:t>
        <a:bodyPr/>
        <a:lstStyle/>
        <a:p>
          <a:endParaRPr lang="en-US"/>
        </a:p>
      </dgm:t>
    </dgm:pt>
    <dgm:pt modelId="{2D163C84-B43B-4EF7-A274-E7475838AD10}" type="sibTrans" cxnId="{9E4F0A9A-62C2-4916-A70C-D6C90D706D1F}">
      <dgm:prSet/>
      <dgm:spPr/>
      <dgm:t>
        <a:bodyPr/>
        <a:lstStyle/>
        <a:p>
          <a:endParaRPr lang="en-US"/>
        </a:p>
      </dgm:t>
    </dgm:pt>
    <dgm:pt modelId="{7A96F6DE-8FC1-402B-8AAE-1E9500D3FB3C}">
      <dgm:prSet/>
      <dgm:spPr/>
      <dgm:t>
        <a:bodyPr/>
        <a:lstStyle/>
        <a:p>
          <a:pPr rtl="0"/>
          <a:r>
            <a:rPr lang="en-US" dirty="0" smtClean="0"/>
            <a:t>A change in the table structure</a:t>
          </a:r>
          <a:endParaRPr lang="en-US" dirty="0"/>
        </a:p>
      </dgm:t>
    </dgm:pt>
    <dgm:pt modelId="{F6C2E17B-0923-4D8F-9317-C8BEAC1E2756}" type="parTrans" cxnId="{91010DAC-90A8-4A89-A95A-A310310F3E29}">
      <dgm:prSet/>
      <dgm:spPr/>
      <dgm:t>
        <a:bodyPr/>
        <a:lstStyle/>
        <a:p>
          <a:endParaRPr lang="en-US"/>
        </a:p>
      </dgm:t>
    </dgm:pt>
    <dgm:pt modelId="{19A61AA3-AE29-44AD-BFA9-438854C70F6A}" type="sibTrans" cxnId="{91010DAC-90A8-4A89-A95A-A310310F3E29}">
      <dgm:prSet/>
      <dgm:spPr/>
      <dgm:t>
        <a:bodyPr/>
        <a:lstStyle/>
        <a:p>
          <a:endParaRPr lang="en-US"/>
        </a:p>
      </dgm:t>
    </dgm:pt>
    <dgm:pt modelId="{08F86AD5-1083-410F-9B74-5F2A0E076654}">
      <dgm:prSet/>
      <dgm:spPr/>
      <dgm:t>
        <a:bodyPr/>
        <a:lstStyle/>
        <a:p>
          <a:pPr rtl="0"/>
          <a:r>
            <a:rPr lang="en-US" dirty="0" smtClean="0"/>
            <a:t>A change in the table data</a:t>
          </a:r>
          <a:endParaRPr lang="en-US" dirty="0"/>
        </a:p>
      </dgm:t>
    </dgm:pt>
    <dgm:pt modelId="{18A0CCD3-C797-47DF-A0F8-E72B318BF4A8}" type="parTrans" cxnId="{658D79D6-E727-444A-836E-4C11500D7759}">
      <dgm:prSet/>
      <dgm:spPr/>
      <dgm:t>
        <a:bodyPr/>
        <a:lstStyle/>
        <a:p>
          <a:endParaRPr lang="en-US"/>
        </a:p>
      </dgm:t>
    </dgm:pt>
    <dgm:pt modelId="{9914AD81-8C51-4110-884D-4BABE6D9E5BE}" type="sibTrans" cxnId="{658D79D6-E727-444A-836E-4C11500D7759}">
      <dgm:prSet/>
      <dgm:spPr/>
      <dgm:t>
        <a:bodyPr/>
        <a:lstStyle/>
        <a:p>
          <a:endParaRPr lang="en-US"/>
        </a:p>
      </dgm:t>
    </dgm:pt>
    <dgm:pt modelId="{F76306CA-B40F-4546-B19F-E5C2AA8C6BDF}">
      <dgm:prSet/>
      <dgm:spPr/>
      <dgm:t>
        <a:bodyPr/>
        <a:lstStyle/>
        <a:p>
          <a:pPr rtl="0"/>
          <a:r>
            <a:rPr lang="en-US" dirty="0" smtClean="0"/>
            <a:t>Done using ALTER TABLE</a:t>
          </a:r>
          <a:endParaRPr lang="en-US" dirty="0"/>
        </a:p>
      </dgm:t>
    </dgm:pt>
    <dgm:pt modelId="{311458BC-AB1C-4558-B979-47256BA76ADF}" type="parTrans" cxnId="{8347A0EF-1437-40A0-838F-7E09E153BB03}">
      <dgm:prSet/>
      <dgm:spPr/>
      <dgm:t>
        <a:bodyPr/>
        <a:lstStyle/>
        <a:p>
          <a:endParaRPr lang="en-US"/>
        </a:p>
      </dgm:t>
    </dgm:pt>
    <dgm:pt modelId="{520A2E31-6783-496F-AB22-A33A68A9CC56}" type="sibTrans" cxnId="{8347A0EF-1437-40A0-838F-7E09E153BB03}">
      <dgm:prSet/>
      <dgm:spPr/>
      <dgm:t>
        <a:bodyPr/>
        <a:lstStyle/>
        <a:p>
          <a:endParaRPr lang="en-US"/>
        </a:p>
      </dgm:t>
    </dgm:pt>
    <dgm:pt modelId="{2E255521-ABF6-4B69-B906-3CFAFCEA9335}">
      <dgm:prSet/>
      <dgm:spPr/>
      <dgm:t>
        <a:bodyPr/>
        <a:lstStyle/>
        <a:p>
          <a:pPr rtl="0"/>
          <a:r>
            <a:rPr lang="en-US" dirty="0" smtClean="0"/>
            <a:t>Done using INSERT INTO</a:t>
          </a:r>
          <a:endParaRPr lang="en-US" dirty="0"/>
        </a:p>
      </dgm:t>
    </dgm:pt>
    <dgm:pt modelId="{9298383B-0287-49EF-ACA9-BDDA2BEE4C39}" type="parTrans" cxnId="{0F8AE329-ECBC-4870-B218-0DE3E64905E7}">
      <dgm:prSet/>
      <dgm:spPr/>
      <dgm:t>
        <a:bodyPr/>
        <a:lstStyle/>
        <a:p>
          <a:endParaRPr lang="en-US"/>
        </a:p>
      </dgm:t>
    </dgm:pt>
    <dgm:pt modelId="{E51BB7E7-7B25-424E-B7A7-6E40D879E294}" type="sibTrans" cxnId="{0F8AE329-ECBC-4870-B218-0DE3E64905E7}">
      <dgm:prSet/>
      <dgm:spPr/>
      <dgm:t>
        <a:bodyPr/>
        <a:lstStyle/>
        <a:p>
          <a:endParaRPr lang="en-US"/>
        </a:p>
      </dgm:t>
    </dgm:pt>
    <dgm:pt modelId="{0B63823A-3D66-46AC-9B29-E498496E86E0}" type="pres">
      <dgm:prSet presAssocID="{F57F2245-0BD6-4A1D-A518-C1875332A6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BC7814-DFD3-47FB-9B02-DAAA2D91460A}" type="pres">
      <dgm:prSet presAssocID="{48CC8887-F19E-4F37-BACD-02256D5145C5}" presName="linNode" presStyleCnt="0"/>
      <dgm:spPr/>
    </dgm:pt>
    <dgm:pt modelId="{AD9E9167-D420-4176-B677-6791F333402A}" type="pres">
      <dgm:prSet presAssocID="{48CC8887-F19E-4F37-BACD-02256D5145C5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EFFAA5-FC00-4795-A26E-2A1FEE04DBEB}" type="pres">
      <dgm:prSet presAssocID="{48CC8887-F19E-4F37-BACD-02256D5145C5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AB9514-6D1B-4BC0-88F4-9009A29EB40C}" type="pres">
      <dgm:prSet presAssocID="{77D197C5-AB96-4275-8B36-A7CE5B479B6C}" presName="sp" presStyleCnt="0"/>
      <dgm:spPr/>
    </dgm:pt>
    <dgm:pt modelId="{17BD34D1-C668-4860-A3DE-3153ABBD4914}" type="pres">
      <dgm:prSet presAssocID="{780BCAE5-8B63-4917-AF10-3A51D6D18F41}" presName="linNode" presStyleCnt="0"/>
      <dgm:spPr/>
    </dgm:pt>
    <dgm:pt modelId="{5314DB23-B791-4654-B15B-019B8AB3F5C8}" type="pres">
      <dgm:prSet presAssocID="{780BCAE5-8B63-4917-AF10-3A51D6D18F41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6A539-9CA2-48D6-A9D9-3EDB7DB3E025}" type="pres">
      <dgm:prSet presAssocID="{780BCAE5-8B63-4917-AF10-3A51D6D18F41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4F0A9A-62C2-4916-A70C-D6C90D706D1F}" srcId="{F57F2245-0BD6-4A1D-A518-C1875332A6BD}" destId="{780BCAE5-8B63-4917-AF10-3A51D6D18F41}" srcOrd="1" destOrd="0" parTransId="{EF40EE08-F8BE-4B9E-93A4-520FFB566A25}" sibTransId="{2D163C84-B43B-4EF7-A274-E7475838AD10}"/>
    <dgm:cxn modelId="{D94971A8-7148-42B1-BC7D-5D0FF8AF8017}" type="presOf" srcId="{08F86AD5-1083-410F-9B74-5F2A0E076654}" destId="{D9C6A539-9CA2-48D6-A9D9-3EDB7DB3E025}" srcOrd="0" destOrd="0" presId="urn:microsoft.com/office/officeart/2005/8/layout/vList5"/>
    <dgm:cxn modelId="{6ADA1A81-6FDC-4B02-A3C3-6B6583A65231}" type="presOf" srcId="{7A96F6DE-8FC1-402B-8AAE-1E9500D3FB3C}" destId="{6EEFFAA5-FC00-4795-A26E-2A1FEE04DBEB}" srcOrd="0" destOrd="0" presId="urn:microsoft.com/office/officeart/2005/8/layout/vList5"/>
    <dgm:cxn modelId="{8347A0EF-1437-40A0-838F-7E09E153BB03}" srcId="{48CC8887-F19E-4F37-BACD-02256D5145C5}" destId="{F76306CA-B40F-4546-B19F-E5C2AA8C6BDF}" srcOrd="1" destOrd="0" parTransId="{311458BC-AB1C-4558-B979-47256BA76ADF}" sibTransId="{520A2E31-6783-496F-AB22-A33A68A9CC56}"/>
    <dgm:cxn modelId="{0F8AE329-ECBC-4870-B218-0DE3E64905E7}" srcId="{780BCAE5-8B63-4917-AF10-3A51D6D18F41}" destId="{2E255521-ABF6-4B69-B906-3CFAFCEA9335}" srcOrd="1" destOrd="0" parTransId="{9298383B-0287-49EF-ACA9-BDDA2BEE4C39}" sibTransId="{E51BB7E7-7B25-424E-B7A7-6E40D879E294}"/>
    <dgm:cxn modelId="{4CF1F570-7BC7-4C4F-AB9A-778114A06B60}" type="presOf" srcId="{48CC8887-F19E-4F37-BACD-02256D5145C5}" destId="{AD9E9167-D420-4176-B677-6791F333402A}" srcOrd="0" destOrd="0" presId="urn:microsoft.com/office/officeart/2005/8/layout/vList5"/>
    <dgm:cxn modelId="{91010DAC-90A8-4A89-A95A-A310310F3E29}" srcId="{48CC8887-F19E-4F37-BACD-02256D5145C5}" destId="{7A96F6DE-8FC1-402B-8AAE-1E9500D3FB3C}" srcOrd="0" destOrd="0" parTransId="{F6C2E17B-0923-4D8F-9317-C8BEAC1E2756}" sibTransId="{19A61AA3-AE29-44AD-BFA9-438854C70F6A}"/>
    <dgm:cxn modelId="{7D1EDA8B-DF28-4468-82CB-D14835B62CBA}" type="presOf" srcId="{F76306CA-B40F-4546-B19F-E5C2AA8C6BDF}" destId="{6EEFFAA5-FC00-4795-A26E-2A1FEE04DBEB}" srcOrd="0" destOrd="1" presId="urn:microsoft.com/office/officeart/2005/8/layout/vList5"/>
    <dgm:cxn modelId="{658D79D6-E727-444A-836E-4C11500D7759}" srcId="{780BCAE5-8B63-4917-AF10-3A51D6D18F41}" destId="{08F86AD5-1083-410F-9B74-5F2A0E076654}" srcOrd="0" destOrd="0" parTransId="{18A0CCD3-C797-47DF-A0F8-E72B318BF4A8}" sibTransId="{9914AD81-8C51-4110-884D-4BABE6D9E5BE}"/>
    <dgm:cxn modelId="{55A68AED-CEBA-4DF1-9D39-0490BB07861A}" srcId="{F57F2245-0BD6-4A1D-A518-C1875332A6BD}" destId="{48CC8887-F19E-4F37-BACD-02256D5145C5}" srcOrd="0" destOrd="0" parTransId="{65680EFA-46AA-4F6D-904F-798BB93585AB}" sibTransId="{77D197C5-AB96-4275-8B36-A7CE5B479B6C}"/>
    <dgm:cxn modelId="{E80AC990-2055-4089-875B-76CC43977099}" type="presOf" srcId="{2E255521-ABF6-4B69-B906-3CFAFCEA9335}" destId="{D9C6A539-9CA2-48D6-A9D9-3EDB7DB3E025}" srcOrd="0" destOrd="1" presId="urn:microsoft.com/office/officeart/2005/8/layout/vList5"/>
    <dgm:cxn modelId="{FE93E04F-C028-477C-9359-74864F9C67BD}" type="presOf" srcId="{780BCAE5-8B63-4917-AF10-3A51D6D18F41}" destId="{5314DB23-B791-4654-B15B-019B8AB3F5C8}" srcOrd="0" destOrd="0" presId="urn:microsoft.com/office/officeart/2005/8/layout/vList5"/>
    <dgm:cxn modelId="{9F073913-FD70-4732-970E-7B4035075C3C}" type="presOf" srcId="{F57F2245-0BD6-4A1D-A518-C1875332A6BD}" destId="{0B63823A-3D66-46AC-9B29-E498496E86E0}" srcOrd="0" destOrd="0" presId="urn:microsoft.com/office/officeart/2005/8/layout/vList5"/>
    <dgm:cxn modelId="{28AC446A-ED11-45BC-BC72-36504E75461D}" type="presParOf" srcId="{0B63823A-3D66-46AC-9B29-E498496E86E0}" destId="{6DBC7814-DFD3-47FB-9B02-DAAA2D91460A}" srcOrd="0" destOrd="0" presId="urn:microsoft.com/office/officeart/2005/8/layout/vList5"/>
    <dgm:cxn modelId="{56BD4B36-E4BA-43C0-8D00-EC39791F17AF}" type="presParOf" srcId="{6DBC7814-DFD3-47FB-9B02-DAAA2D91460A}" destId="{AD9E9167-D420-4176-B677-6791F333402A}" srcOrd="0" destOrd="0" presId="urn:microsoft.com/office/officeart/2005/8/layout/vList5"/>
    <dgm:cxn modelId="{5DFEA38E-73A2-48D0-A1A7-5D62F8C43462}" type="presParOf" srcId="{6DBC7814-DFD3-47FB-9B02-DAAA2D91460A}" destId="{6EEFFAA5-FC00-4795-A26E-2A1FEE04DBEB}" srcOrd="1" destOrd="0" presId="urn:microsoft.com/office/officeart/2005/8/layout/vList5"/>
    <dgm:cxn modelId="{8660AC5E-7EC4-407E-81B0-6C28C4DEE571}" type="presParOf" srcId="{0B63823A-3D66-46AC-9B29-E498496E86E0}" destId="{3CAB9514-6D1B-4BC0-88F4-9009A29EB40C}" srcOrd="1" destOrd="0" presId="urn:microsoft.com/office/officeart/2005/8/layout/vList5"/>
    <dgm:cxn modelId="{72CC0ABC-3859-449F-B457-263477E0C73D}" type="presParOf" srcId="{0B63823A-3D66-46AC-9B29-E498496E86E0}" destId="{17BD34D1-C668-4860-A3DE-3153ABBD4914}" srcOrd="2" destOrd="0" presId="urn:microsoft.com/office/officeart/2005/8/layout/vList5"/>
    <dgm:cxn modelId="{53C55619-C774-4F30-B44C-93305139A1D0}" type="presParOf" srcId="{17BD34D1-C668-4860-A3DE-3153ABBD4914}" destId="{5314DB23-B791-4654-B15B-019B8AB3F5C8}" srcOrd="0" destOrd="0" presId="urn:microsoft.com/office/officeart/2005/8/layout/vList5"/>
    <dgm:cxn modelId="{4F6768CE-24F7-4006-8D75-E45B5D39C273}" type="presParOf" srcId="{17BD34D1-C668-4860-A3DE-3153ABBD4914}" destId="{D9C6A539-9CA2-48D6-A9D9-3EDB7DB3E02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BB755A-1A17-4482-8F47-EEA83D85EAB9}">
      <dsp:nvSpPr>
        <dsp:cNvPr id="0" name=""/>
        <dsp:cNvSpPr/>
      </dsp:nvSpPr>
      <dsp:spPr>
        <a:xfrm>
          <a:off x="0" y="45257"/>
          <a:ext cx="4114800" cy="14297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The database management system stores this information about the table</a:t>
          </a:r>
        </a:p>
      </dsp:txBody>
      <dsp:txXfrm>
        <a:off x="69794" y="115051"/>
        <a:ext cx="3975212" cy="1290152"/>
      </dsp:txXfrm>
    </dsp:sp>
    <dsp:sp modelId="{04403BA2-ABE7-46E8-9C29-44909D0CD0D0}">
      <dsp:nvSpPr>
        <dsp:cNvPr id="0" name=""/>
        <dsp:cNvSpPr/>
      </dsp:nvSpPr>
      <dsp:spPr>
        <a:xfrm>
          <a:off x="0" y="1549877"/>
          <a:ext cx="4114800" cy="14297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It’s separate from the data in the table (i.e., Customer information)</a:t>
          </a:r>
        </a:p>
      </dsp:txBody>
      <dsp:txXfrm>
        <a:off x="69794" y="1619671"/>
        <a:ext cx="3975212" cy="1290152"/>
      </dsp:txXfrm>
    </dsp:sp>
    <dsp:sp modelId="{67DEAC40-B8AA-410B-A0A8-BE18EF7E0B5F}">
      <dsp:nvSpPr>
        <dsp:cNvPr id="0" name=""/>
        <dsp:cNvSpPr/>
      </dsp:nvSpPr>
      <dsp:spPr>
        <a:xfrm>
          <a:off x="0" y="3054497"/>
          <a:ext cx="4114800" cy="14297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This is called </a:t>
          </a:r>
          <a:r>
            <a:rPr lang="en-US" sz="2800" b="1" kern="1200" smtClean="0"/>
            <a:t>metadata</a:t>
          </a:r>
          <a:r>
            <a:rPr lang="en-US" sz="2800" kern="1200" smtClean="0"/>
            <a:t> – “data about data”</a:t>
          </a:r>
          <a:endParaRPr lang="en-US" sz="2800" kern="1200" dirty="0"/>
        </a:p>
      </dsp:txBody>
      <dsp:txXfrm>
        <a:off x="69794" y="3124291"/>
        <a:ext cx="3975212" cy="12901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5F736B-0EB7-41D9-A82B-30656F3B1D5D}">
      <dsp:nvSpPr>
        <dsp:cNvPr id="0" name=""/>
        <dsp:cNvSpPr/>
      </dsp:nvSpPr>
      <dsp:spPr>
        <a:xfrm rot="5400000">
          <a:off x="4622783" y="-2104651"/>
          <a:ext cx="1402080" cy="5961903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This deletes the entire table and all data!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It’s a pain to get it back (if you can at all)!</a:t>
          </a:r>
          <a:endParaRPr lang="en-US" sz="2500" kern="1200" dirty="0"/>
        </a:p>
      </dsp:txBody>
      <dsp:txXfrm rot="-5400000">
        <a:off x="2342872" y="243704"/>
        <a:ext cx="5893459" cy="1265192"/>
      </dsp:txXfrm>
    </dsp:sp>
    <dsp:sp modelId="{A87A8500-A37C-46CB-AC34-8BF7B0F2CE9B}">
      <dsp:nvSpPr>
        <dsp:cNvPr id="0" name=""/>
        <dsp:cNvSpPr/>
      </dsp:nvSpPr>
      <dsp:spPr>
        <a:xfrm>
          <a:off x="1025" y="0"/>
          <a:ext cx="2341846" cy="17526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Be careful!</a:t>
          </a:r>
          <a:endParaRPr lang="en-US" sz="4600" kern="1200" dirty="0"/>
        </a:p>
      </dsp:txBody>
      <dsp:txXfrm>
        <a:off x="86580" y="85555"/>
        <a:ext cx="2170736" cy="1581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FFAA5-FC00-4795-A26E-2A1FEE04DBEB}">
      <dsp:nvSpPr>
        <dsp:cNvPr id="0" name=""/>
        <dsp:cNvSpPr/>
      </dsp:nvSpPr>
      <dsp:spPr>
        <a:xfrm rot="5400000">
          <a:off x="4778391" y="-1611250"/>
          <a:ext cx="1635472" cy="526694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A change in the table structure</a:t>
          </a:r>
          <a:endParaRPr lang="en-US" sz="3000" kern="1200" dirty="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Done using ALTER TABLE</a:t>
          </a:r>
          <a:endParaRPr lang="en-US" sz="3000" kern="1200" dirty="0"/>
        </a:p>
      </dsp:txBody>
      <dsp:txXfrm rot="-5400000">
        <a:off x="2962656" y="284322"/>
        <a:ext cx="5187107" cy="1475798"/>
      </dsp:txXfrm>
    </dsp:sp>
    <dsp:sp modelId="{AD9E9167-D420-4176-B677-6791F333402A}">
      <dsp:nvSpPr>
        <dsp:cNvPr id="0" name=""/>
        <dsp:cNvSpPr/>
      </dsp:nvSpPr>
      <dsp:spPr>
        <a:xfrm>
          <a:off x="0" y="51"/>
          <a:ext cx="2962656" cy="20443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Adding a column</a:t>
          </a:r>
          <a:endParaRPr lang="en-US" sz="5200" kern="1200" dirty="0"/>
        </a:p>
      </dsp:txBody>
      <dsp:txXfrm>
        <a:off x="99796" y="99847"/>
        <a:ext cx="2763064" cy="1844748"/>
      </dsp:txXfrm>
    </dsp:sp>
    <dsp:sp modelId="{D9C6A539-9CA2-48D6-A9D9-3EDB7DB3E025}">
      <dsp:nvSpPr>
        <dsp:cNvPr id="0" name=""/>
        <dsp:cNvSpPr/>
      </dsp:nvSpPr>
      <dsp:spPr>
        <a:xfrm rot="5400000">
          <a:off x="4778391" y="535306"/>
          <a:ext cx="1635472" cy="5266944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A change in the table data</a:t>
          </a:r>
          <a:endParaRPr lang="en-US" sz="3000" kern="1200" dirty="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Done using INSERT INTO</a:t>
          </a:r>
          <a:endParaRPr lang="en-US" sz="3000" kern="1200" dirty="0"/>
        </a:p>
      </dsp:txBody>
      <dsp:txXfrm rot="-5400000">
        <a:off x="2962656" y="2430879"/>
        <a:ext cx="5187107" cy="1475798"/>
      </dsp:txXfrm>
    </dsp:sp>
    <dsp:sp modelId="{5314DB23-B791-4654-B15B-019B8AB3F5C8}">
      <dsp:nvSpPr>
        <dsp:cNvPr id="0" name=""/>
        <dsp:cNvSpPr/>
      </dsp:nvSpPr>
      <dsp:spPr>
        <a:xfrm>
          <a:off x="0" y="2146608"/>
          <a:ext cx="2962656" cy="204434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Adding a row</a:t>
          </a:r>
          <a:endParaRPr lang="en-US" sz="5200" kern="1200" dirty="0"/>
        </a:p>
      </dsp:txBody>
      <dsp:txXfrm>
        <a:off x="99796" y="2246404"/>
        <a:ext cx="2763064" cy="1844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5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SQL – Putting Information Into a Database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Jaclyn Hansberry</a:t>
            </a: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jaclyn.hansberry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@temple.edu</a:t>
            </a:r>
            <a: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23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Removing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DROP TABLE </a:t>
            </a:r>
            <a:r>
              <a:rPr lang="en-US" dirty="0" err="1" smtClean="0"/>
              <a:t>schema_name.table_name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dirty="0" smtClean="0"/>
              <a:t>Example: DROP TABLE </a:t>
            </a:r>
            <a:r>
              <a:rPr lang="en-US" dirty="0" err="1" smtClean="0"/>
              <a:t>orderdb.Customer</a:t>
            </a:r>
            <a:r>
              <a:rPr lang="en-US" dirty="0" smtClean="0"/>
              <a:t>;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35816888"/>
              </p:ext>
            </p:extLst>
          </p:nvPr>
        </p:nvGraphicFramePr>
        <p:xfrm>
          <a:off x="381000" y="4191000"/>
          <a:ext cx="8305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764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952" y="35689"/>
            <a:ext cx="8229600" cy="1031111"/>
          </a:xfrm>
        </p:spPr>
        <p:txBody>
          <a:bodyPr/>
          <a:lstStyle/>
          <a:p>
            <a:r>
              <a:rPr lang="en-US" dirty="0" smtClean="0"/>
              <a:t>Changing a table’s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69342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dirty="0" smtClean="0"/>
              <a:t>ALTER TABLE </a:t>
            </a:r>
            <a:r>
              <a:rPr lang="en-US" sz="2700" dirty="0" err="1" smtClean="0"/>
              <a:t>schema_name.table_name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b="1" dirty="0" smtClean="0">
                <a:solidFill>
                  <a:schemeClr val="accent2"/>
                </a:solidFill>
              </a:rPr>
              <a:t>ADD</a:t>
            </a:r>
            <a:r>
              <a:rPr lang="en-US" sz="2700" dirty="0" smtClean="0"/>
              <a:t> </a:t>
            </a:r>
            <a:r>
              <a:rPr lang="en-US" sz="2700" dirty="0" err="1" smtClean="0"/>
              <a:t>column_name</a:t>
            </a:r>
            <a:r>
              <a:rPr lang="en-US" sz="2700" dirty="0" smtClean="0"/>
              <a:t> </a:t>
            </a:r>
            <a:r>
              <a:rPr lang="en-US" sz="2700" dirty="0" err="1" smtClean="0"/>
              <a:t>datatype</a:t>
            </a:r>
            <a:r>
              <a:rPr lang="en-US" sz="2700" dirty="0"/>
              <a:t> </a:t>
            </a:r>
            <a:r>
              <a:rPr lang="en-US" sz="2000" dirty="0" smtClean="0"/>
              <a:t>[NULL][NOT NULL];</a:t>
            </a:r>
            <a:endParaRPr lang="en-US" sz="2700" dirty="0" smtClean="0"/>
          </a:p>
          <a:p>
            <a:pPr marL="0" indent="0">
              <a:buNone/>
            </a:pPr>
            <a:r>
              <a:rPr lang="en-US" sz="2700" dirty="0" smtClean="0"/>
              <a:t>or</a:t>
            </a:r>
          </a:p>
          <a:p>
            <a:pPr marL="0" indent="0">
              <a:buNone/>
            </a:pPr>
            <a:r>
              <a:rPr lang="en-US" sz="2700" dirty="0"/>
              <a:t>ALTER TABLE </a:t>
            </a:r>
            <a:r>
              <a:rPr lang="en-US" sz="2700" dirty="0" err="1"/>
              <a:t>schema_name.table_name</a:t>
            </a:r>
            <a:r>
              <a:rPr lang="en-US" sz="2700" dirty="0"/>
              <a:t> </a:t>
            </a:r>
            <a:r>
              <a:rPr lang="en-US" sz="2700" b="1" dirty="0" smtClean="0">
                <a:solidFill>
                  <a:schemeClr val="accent4">
                    <a:lumMod val="75000"/>
                  </a:schemeClr>
                </a:solidFill>
              </a:rPr>
              <a:t>DROP COLUMN </a:t>
            </a:r>
            <a:r>
              <a:rPr lang="en-US" sz="2700" dirty="0" err="1" smtClean="0"/>
              <a:t>column_name</a:t>
            </a:r>
            <a:r>
              <a:rPr lang="en-US" sz="2700" dirty="0" smtClean="0"/>
              <a:t>;</a:t>
            </a:r>
          </a:p>
          <a:p>
            <a:pPr marL="0" indent="0">
              <a:buNone/>
            </a:pPr>
            <a:r>
              <a:rPr lang="en-US" sz="2700" dirty="0"/>
              <a:t>o</a:t>
            </a:r>
            <a:r>
              <a:rPr lang="en-US" sz="2700" dirty="0" smtClean="0"/>
              <a:t>r</a:t>
            </a:r>
          </a:p>
          <a:p>
            <a:pPr marL="0" indent="0">
              <a:buNone/>
            </a:pPr>
            <a:r>
              <a:rPr lang="en-US" sz="2700" dirty="0"/>
              <a:t>ALTER TABLE </a:t>
            </a:r>
            <a:r>
              <a:rPr lang="en-US" sz="2700" dirty="0" err="1"/>
              <a:t>schema_name.table_name</a:t>
            </a:r>
            <a:r>
              <a:rPr lang="en-US" sz="2700" dirty="0"/>
              <a:t> </a:t>
            </a:r>
            <a:r>
              <a:rPr lang="en-US" sz="2700" b="1" dirty="0" smtClean="0">
                <a:solidFill>
                  <a:srgbClr val="C00000"/>
                </a:solidFill>
              </a:rPr>
              <a:t>CHANGE COLUMN </a:t>
            </a:r>
            <a:r>
              <a:rPr lang="en-US" sz="2700" dirty="0" err="1" smtClean="0"/>
              <a:t>old_column_name</a:t>
            </a:r>
            <a:r>
              <a:rPr lang="en-US" sz="2700" dirty="0" smtClean="0"/>
              <a:t> </a:t>
            </a:r>
            <a:br>
              <a:rPr lang="en-US" sz="2700" dirty="0" smtClean="0"/>
            </a:br>
            <a:r>
              <a:rPr lang="en-US" sz="2700" dirty="0" err="1" smtClean="0"/>
              <a:t>new_column_name</a:t>
            </a:r>
            <a:r>
              <a:rPr lang="en-US" sz="2700" dirty="0" smtClean="0"/>
              <a:t> </a:t>
            </a:r>
            <a:r>
              <a:rPr lang="en-US" sz="2700" dirty="0" err="1" smtClean="0"/>
              <a:t>datatype</a:t>
            </a:r>
            <a:r>
              <a:rPr lang="en-US" sz="2700" dirty="0" smtClean="0"/>
              <a:t> </a:t>
            </a:r>
            <a:br>
              <a:rPr lang="en-US" sz="2700" dirty="0" smtClean="0"/>
            </a:br>
            <a:r>
              <a:rPr lang="en-US" sz="2800" dirty="0" smtClean="0"/>
              <a:t>[</a:t>
            </a:r>
            <a:r>
              <a:rPr lang="en-US" sz="2800" dirty="0"/>
              <a:t>NULL][</a:t>
            </a:r>
            <a:r>
              <a:rPr lang="en-US" sz="2800" dirty="0" smtClean="0"/>
              <a:t>NOT NULL];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162800" y="1600200"/>
            <a:ext cx="1752600" cy="1219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Adds a column to the table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7162800" y="3048000"/>
            <a:ext cx="1752600" cy="12192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Removes a column from the table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7162800" y="4762500"/>
            <a:ext cx="1752600" cy="12192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Changes a column in the table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680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0511"/>
            <a:ext cx="8229600" cy="1143000"/>
          </a:xfrm>
        </p:spPr>
        <p:txBody>
          <a:bodyPr/>
          <a:lstStyle/>
          <a:p>
            <a:r>
              <a:rPr lang="en-US" dirty="0" smtClean="0"/>
              <a:t>An example of 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3820"/>
            <a:ext cx="49530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ALTER TABLE </a:t>
            </a:r>
            <a:r>
              <a:rPr lang="en-US" sz="3000" dirty="0" err="1" smtClean="0"/>
              <a:t>orderdb.Product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 smtClean="0"/>
              <a:t>ADD </a:t>
            </a:r>
            <a:r>
              <a:rPr lang="en-US" sz="3000" dirty="0"/>
              <a:t>COLUMN </a:t>
            </a:r>
            <a:r>
              <a:rPr lang="en-US" sz="3000" dirty="0" smtClean="0"/>
              <a:t>Manufacturer </a:t>
            </a:r>
            <a:r>
              <a:rPr lang="en-US" sz="3000" dirty="0"/>
              <a:t>VARCHAR(45) </a:t>
            </a:r>
            <a:r>
              <a:rPr lang="en-US" sz="3000" dirty="0" smtClean="0"/>
              <a:t>NULL;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ALTER </a:t>
            </a:r>
            <a:r>
              <a:rPr lang="en-US" sz="3000" dirty="0"/>
              <a:t>TABLE </a:t>
            </a:r>
            <a:r>
              <a:rPr lang="en-US" sz="3000" dirty="0" err="1" smtClean="0"/>
              <a:t>orderdb.Product</a:t>
            </a:r>
            <a:r>
              <a:rPr lang="en-US" sz="3000" dirty="0" smtClean="0"/>
              <a:t> </a:t>
            </a:r>
            <a:r>
              <a:rPr lang="en-US" sz="3000" dirty="0"/>
              <a:t>DROP COLUMN </a:t>
            </a:r>
            <a:r>
              <a:rPr lang="en-US" sz="3000" dirty="0" smtClean="0"/>
              <a:t>Manufacturer;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334000" y="1524000"/>
            <a:ext cx="3581400" cy="1981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Adds ‘Manufacturer</a:t>
            </a:r>
            <a:r>
              <a:rPr lang="en-US" sz="2800" dirty="0"/>
              <a:t>’ column to </a:t>
            </a:r>
            <a:r>
              <a:rPr lang="en-US" sz="2800" dirty="0" smtClean="0"/>
              <a:t>Product table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5334000" y="4267200"/>
            <a:ext cx="3581400" cy="17526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Removes ‘Manufacturer</a:t>
            </a:r>
            <a:r>
              <a:rPr lang="en-US" sz="2800" dirty="0"/>
              <a:t>’ column from </a:t>
            </a:r>
            <a:r>
              <a:rPr lang="en-US" sz="2800" dirty="0" smtClean="0"/>
              <a:t>Product table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96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49530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ALTER </a:t>
            </a:r>
            <a:r>
              <a:rPr lang="en-US" sz="2800" dirty="0"/>
              <a:t>TABLE </a:t>
            </a:r>
            <a:r>
              <a:rPr lang="en-US" sz="2800" dirty="0" err="1" smtClean="0"/>
              <a:t>orderdb.Product</a:t>
            </a:r>
            <a:r>
              <a:rPr lang="en-US" sz="2800" dirty="0" smtClean="0"/>
              <a:t> </a:t>
            </a:r>
            <a:r>
              <a:rPr lang="en-US" sz="2800" dirty="0"/>
              <a:t>CHANGE COLUMN </a:t>
            </a:r>
            <a:r>
              <a:rPr lang="en-US" sz="2800" dirty="0" smtClean="0"/>
              <a:t>Price </a:t>
            </a:r>
            <a:r>
              <a:rPr lang="en-US" sz="2800" dirty="0" err="1" smtClean="0"/>
              <a:t>SalesPrice</a:t>
            </a:r>
            <a:r>
              <a:rPr lang="en-US" sz="2800" dirty="0" smtClean="0"/>
              <a:t> DECIMAL(6,2) NULL;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ALTER </a:t>
            </a:r>
            <a:r>
              <a:rPr lang="en-US" sz="2800" dirty="0"/>
              <a:t>TABLE </a:t>
            </a:r>
            <a:r>
              <a:rPr lang="en-US" sz="2800" dirty="0" err="1" smtClean="0"/>
              <a:t>orderdb.Product</a:t>
            </a:r>
            <a:r>
              <a:rPr lang="en-US" sz="2800" dirty="0" smtClean="0"/>
              <a:t> </a:t>
            </a:r>
            <a:r>
              <a:rPr lang="en-US" sz="2800" dirty="0"/>
              <a:t>CHANGE COLUMN </a:t>
            </a:r>
            <a:r>
              <a:rPr lang="en-US" sz="2800" dirty="0" smtClean="0"/>
              <a:t>Price </a:t>
            </a:r>
            <a:r>
              <a:rPr lang="en-US" sz="2800" dirty="0" err="1" smtClean="0"/>
              <a:t>Price</a:t>
            </a:r>
            <a:r>
              <a:rPr lang="en-US" sz="2800" dirty="0" smtClean="0"/>
              <a:t> </a:t>
            </a:r>
            <a:r>
              <a:rPr lang="en-US" sz="2800" dirty="0"/>
              <a:t>DECIMAL(6,2) </a:t>
            </a:r>
            <a:r>
              <a:rPr lang="en-US" sz="2800" dirty="0" smtClean="0"/>
              <a:t>NULL;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5181600" y="1600200"/>
            <a:ext cx="3581400" cy="2209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Changes name of </a:t>
            </a:r>
            <a:r>
              <a:rPr lang="en-US" sz="2400" dirty="0" smtClean="0"/>
              <a:t>Price </a:t>
            </a:r>
            <a:r>
              <a:rPr lang="en-US" sz="2400" dirty="0"/>
              <a:t>column in Product table to </a:t>
            </a:r>
            <a:r>
              <a:rPr lang="en-US" sz="2400" dirty="0" err="1" smtClean="0"/>
              <a:t>SalesPrice</a:t>
            </a:r>
            <a:r>
              <a:rPr lang="en-US" sz="2400" dirty="0" smtClean="0"/>
              <a:t> </a:t>
            </a:r>
            <a:r>
              <a:rPr lang="en-US" sz="2400" dirty="0"/>
              <a:t>and its data type to </a:t>
            </a:r>
            <a:r>
              <a:rPr lang="en-US" sz="2400" dirty="0" smtClean="0"/>
              <a:t>DECIMAL(6,2</a:t>
            </a:r>
            <a:r>
              <a:rPr lang="en-US" sz="2400" dirty="0"/>
              <a:t>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190281" y="4495800"/>
            <a:ext cx="3733800" cy="19812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Changes data type of </a:t>
            </a:r>
            <a:r>
              <a:rPr lang="en-US" sz="2400" dirty="0" smtClean="0"/>
              <a:t>Price </a:t>
            </a:r>
            <a:r>
              <a:rPr lang="en-US" sz="2400" dirty="0"/>
              <a:t>column in Product table to </a:t>
            </a:r>
            <a:r>
              <a:rPr lang="en-US" sz="2400" dirty="0" smtClean="0"/>
              <a:t>DECIMAL(6,2) </a:t>
            </a:r>
            <a:r>
              <a:rPr lang="en-US" sz="2400" dirty="0"/>
              <a:t>but leaves the name unchanged.</a:t>
            </a:r>
          </a:p>
        </p:txBody>
      </p:sp>
    </p:spTree>
    <p:extLst>
      <p:ext uri="{BB962C8B-B14F-4D97-AF65-F5344CB8AC3E}">
        <p14:creationId xmlns:p14="http://schemas.microsoft.com/office/powerpoint/2010/main" val="35943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Adding a </a:t>
            </a:r>
            <a:r>
              <a:rPr lang="en-US" b="1" dirty="0" smtClean="0"/>
              <a:t>row</a:t>
            </a:r>
            <a:r>
              <a:rPr lang="en-US" dirty="0" smtClean="0"/>
              <a:t> to a table </a:t>
            </a:r>
            <a:br>
              <a:rPr lang="en-US" dirty="0" smtClean="0"/>
            </a:br>
            <a:r>
              <a:rPr lang="en-US" dirty="0" smtClean="0"/>
              <a:t>(versus columns)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981200"/>
          <a:ext cx="8229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6236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Adding a 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13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INSERT INTO </a:t>
            </a:r>
            <a:r>
              <a:rPr lang="en-US" dirty="0" err="1" smtClean="0"/>
              <a:t>schema_name.table_name</a:t>
            </a:r>
            <a:r>
              <a:rPr lang="en-US" dirty="0" smtClean="0"/>
              <a:t> (columnName1, columnName2, columnName3) VALUES (value1, value2, value3);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159686"/>
              </p:ext>
            </p:extLst>
          </p:nvPr>
        </p:nvGraphicFramePr>
        <p:xfrm>
          <a:off x="457200" y="3200400"/>
          <a:ext cx="8153400" cy="22250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schema_name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schema that</a:t>
                      </a:r>
                      <a:r>
                        <a:rPr lang="en-US" baseline="0" dirty="0" smtClean="0"/>
                        <a:t> contains the table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table_name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</a:t>
                      </a:r>
                      <a:r>
                        <a:rPr lang="en-US" baseline="0" dirty="0" smtClean="0"/>
                        <a:t> the table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columnName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 the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data value for the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datatype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</a:t>
                      </a:r>
                      <a:r>
                        <a:rPr lang="en-US" dirty="0" err="1" smtClean="0"/>
                        <a:t>datatype</a:t>
                      </a:r>
                      <a:r>
                        <a:rPr lang="en-US" dirty="0" smtClean="0"/>
                        <a:t> of the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09600" y="5791200"/>
            <a:ext cx="7848600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BIG TIP: </a:t>
            </a:r>
            <a:r>
              <a:rPr lang="en-US" sz="2400" b="1" dirty="0" smtClean="0"/>
              <a:t>The order of the values MUST match the order of the field names!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0062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INSERT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0898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INSERT INTO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CustomerID</a:t>
            </a:r>
            <a:r>
              <a:rPr lang="en-US" dirty="0" smtClean="0"/>
              <a:t>, </a:t>
            </a:r>
            <a:r>
              <a:rPr lang="en-US" dirty="0" err="1" smtClean="0"/>
              <a:t>FirstName</a:t>
            </a:r>
            <a:r>
              <a:rPr lang="en-US" dirty="0" smtClean="0"/>
              <a:t>, </a:t>
            </a:r>
            <a:r>
              <a:rPr lang="en-US" dirty="0" err="1" smtClean="0"/>
              <a:t>LastName</a:t>
            </a:r>
            <a:r>
              <a:rPr lang="en-US" dirty="0" smtClean="0"/>
              <a:t>, City, State, Zip) </a:t>
            </a:r>
            <a:r>
              <a:rPr lang="en-US" dirty="0"/>
              <a:t>VALUES (1005, 'Chris', </a:t>
            </a:r>
            <a:r>
              <a:rPr lang="en-US" dirty="0" smtClean="0"/>
              <a:t>'</a:t>
            </a:r>
            <a:r>
              <a:rPr lang="en-US" dirty="0" err="1" smtClean="0"/>
              <a:t>Taub</a:t>
            </a:r>
            <a:r>
              <a:rPr lang="en-US" dirty="0" smtClean="0"/>
              <a:t>', </a:t>
            </a:r>
            <a:r>
              <a:rPr lang="en-US" dirty="0"/>
              <a:t>'Princeton', 'NJ', '09120');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445787"/>
              </p:ext>
            </p:extLst>
          </p:nvPr>
        </p:nvGraphicFramePr>
        <p:xfrm>
          <a:off x="533400" y="3352801"/>
          <a:ext cx="8001000" cy="228599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4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89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47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85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617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14089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Zip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43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Greg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Princeton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43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Plainsboro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43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Wilson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43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Foreman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Warminster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19111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438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1005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Chris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C00000"/>
                          </a:solidFill>
                        </a:rPr>
                        <a:t>Taub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Princeton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NJ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09120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09600" y="5791200"/>
            <a:ext cx="7848600" cy="838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BIG TIP: </a:t>
            </a:r>
            <a:r>
              <a:rPr lang="en-US" sz="2000" b="1" dirty="0" smtClean="0"/>
              <a:t>Note that field names are surrounded by “back quotes” (`) and string field values are surrounded by “regular quotes” (</a:t>
            </a:r>
            <a:r>
              <a:rPr lang="en-US" sz="2000" b="1" dirty="0"/>
              <a:t>'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9934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39"/>
            <a:ext cx="8229600" cy="978061"/>
          </a:xfrm>
        </p:spPr>
        <p:txBody>
          <a:bodyPr/>
          <a:lstStyle/>
          <a:p>
            <a:r>
              <a:rPr lang="en-US" dirty="0" smtClean="0"/>
              <a:t>Changing a 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UPDATE </a:t>
            </a:r>
            <a:r>
              <a:rPr lang="en-US" sz="2800" dirty="0" err="1" smtClean="0"/>
              <a:t>schema_name.table_name</a:t>
            </a:r>
            <a:r>
              <a:rPr lang="en-US" sz="2800" dirty="0" smtClean="0"/>
              <a:t> SET columnName1=value1, columnName2=value2 WHERE condition;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/>
              <a:t>UPDATE `</a:t>
            </a:r>
            <a:r>
              <a:rPr lang="en-US" sz="2800" dirty="0" err="1"/>
              <a:t>test`.`product</a:t>
            </a:r>
            <a:r>
              <a:rPr lang="en-US" sz="2800" dirty="0"/>
              <a:t>` SET `</a:t>
            </a:r>
            <a:r>
              <a:rPr lang="en-US" sz="2800" dirty="0" err="1"/>
              <a:t>ProductName</a:t>
            </a:r>
            <a:r>
              <a:rPr lang="en-US" sz="2800" dirty="0"/>
              <a:t>`='Honey Nut Cheerios', `Price`='4.50' WHERE `</a:t>
            </a:r>
            <a:r>
              <a:rPr lang="en-US" sz="2800" dirty="0" err="1"/>
              <a:t>ProductID</a:t>
            </a:r>
            <a:r>
              <a:rPr lang="en-US" sz="2800" dirty="0"/>
              <a:t>`='2251';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33400" y="3276600"/>
          <a:ext cx="8153400" cy="24942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schema_name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schema that</a:t>
                      </a:r>
                      <a:r>
                        <a:rPr lang="en-US" baseline="0" dirty="0" smtClean="0"/>
                        <a:t> contains the table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table_name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</a:t>
                      </a:r>
                      <a:r>
                        <a:rPr lang="en-US" baseline="0" dirty="0" smtClean="0"/>
                        <a:t> the table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columnName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 the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data value for the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conditional statement</a:t>
                      </a:r>
                      <a:r>
                        <a:rPr lang="en-US" baseline="0" dirty="0" smtClean="0"/>
                        <a:t> to specify the records which should be changed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87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92"/>
            <a:ext cx="8229600" cy="1143000"/>
          </a:xfrm>
        </p:spPr>
        <p:txBody>
          <a:bodyPr/>
          <a:lstStyle/>
          <a:p>
            <a:r>
              <a:rPr lang="en-US" dirty="0" smtClean="0"/>
              <a:t>UDPATE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1148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UPDATE </a:t>
            </a:r>
            <a:r>
              <a:rPr lang="en-US" dirty="0" err="1" smtClean="0"/>
              <a:t>orderdb.Product</a:t>
            </a:r>
            <a:r>
              <a:rPr lang="en-US" dirty="0" smtClean="0"/>
              <a:t> SET </a:t>
            </a:r>
            <a:r>
              <a:rPr lang="en-US" dirty="0" err="1" smtClean="0"/>
              <a:t>ProductName</a:t>
            </a:r>
            <a:r>
              <a:rPr lang="en-US" dirty="0" smtClean="0"/>
              <a:t>=</a:t>
            </a:r>
            <a:r>
              <a:rPr lang="en-US" dirty="0"/>
              <a:t>'Honey Nut Cheerios', </a:t>
            </a:r>
            <a:r>
              <a:rPr lang="en-US" dirty="0" smtClean="0"/>
              <a:t>Price=4.50 </a:t>
            </a:r>
            <a:r>
              <a:rPr lang="en-US" dirty="0"/>
              <a:t>WHERE </a:t>
            </a:r>
            <a:r>
              <a:rPr lang="en-US" dirty="0" err="1" smtClean="0"/>
              <a:t>ProductID</a:t>
            </a:r>
            <a:r>
              <a:rPr lang="en-US" dirty="0" smtClean="0"/>
              <a:t>=2251;</a:t>
            </a:r>
          </a:p>
          <a:p>
            <a:endParaRPr lang="en-US" sz="3600" dirty="0"/>
          </a:p>
          <a:p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191804"/>
              </p:ext>
            </p:extLst>
          </p:nvPr>
        </p:nvGraphicFramePr>
        <p:xfrm>
          <a:off x="979990" y="3200400"/>
          <a:ext cx="3182303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0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2282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Bananas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221804" y="3958587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Product</a:t>
            </a:r>
            <a:endParaRPr lang="en-US" sz="20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87954"/>
              </p:ext>
            </p:extLst>
          </p:nvPr>
        </p:nvGraphicFramePr>
        <p:xfrm>
          <a:off x="5323390" y="3105204"/>
          <a:ext cx="3182303" cy="1630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0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2251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Honey Nut Cheerios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4.50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2282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Bananas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Right Arrow 3"/>
          <p:cNvSpPr/>
          <p:nvPr/>
        </p:nvSpPr>
        <p:spPr>
          <a:xfrm>
            <a:off x="4180390" y="3581400"/>
            <a:ext cx="1143000" cy="773484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09600" y="5791200"/>
            <a:ext cx="7848600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/>
              <a:t>The “safest” </a:t>
            </a:r>
            <a:r>
              <a:rPr lang="en-US" sz="2600" b="1" dirty="0" smtClean="0"/>
              <a:t>way to UPDATE </a:t>
            </a:r>
            <a:r>
              <a:rPr lang="en-US" sz="2600" b="1" dirty="0"/>
              <a:t>is one record at a time, based on the primary key field.</a:t>
            </a:r>
          </a:p>
        </p:txBody>
      </p:sp>
    </p:spTree>
    <p:extLst>
      <p:ext uri="{BB962C8B-B14F-4D97-AF65-F5344CB8AC3E}">
        <p14:creationId xmlns:p14="http://schemas.microsoft.com/office/powerpoint/2010/main" val="2699350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Changing multiple 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UPDATE </a:t>
            </a:r>
            <a:r>
              <a:rPr lang="en-US" sz="3600" dirty="0" err="1" smtClean="0"/>
              <a:t>orderdb.Customer</a:t>
            </a:r>
            <a:r>
              <a:rPr lang="en-US" sz="3600" dirty="0" smtClean="0"/>
              <a:t> </a:t>
            </a:r>
            <a:r>
              <a:rPr lang="en-US" sz="3600" dirty="0"/>
              <a:t>SET City='Cherry Hill' WHERE State='NJ';</a:t>
            </a:r>
          </a:p>
          <a:p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787923"/>
              </p:ext>
            </p:extLst>
          </p:nvPr>
        </p:nvGraphicFramePr>
        <p:xfrm>
          <a:off x="918654" y="2590800"/>
          <a:ext cx="5249292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77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79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Wilson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180881"/>
              </p:ext>
            </p:extLst>
          </p:nvPr>
        </p:nvGraphicFramePr>
        <p:xfrm>
          <a:off x="918654" y="5105400"/>
          <a:ext cx="5249292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77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79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Greg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House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Cherry</a:t>
                      </a:r>
                      <a:r>
                        <a:rPr lang="en-US" sz="1200" b="1" baseline="0" dirty="0" smtClean="0">
                          <a:solidFill>
                            <a:srgbClr val="C00000"/>
                          </a:solidFill>
                        </a:rPr>
                        <a:t> Hill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NJ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09120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1002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Lisa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Cuddy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Cherry</a:t>
                      </a:r>
                      <a:r>
                        <a:rPr lang="en-US" sz="1200" b="1" baseline="0" dirty="0" smtClean="0">
                          <a:solidFill>
                            <a:srgbClr val="C00000"/>
                          </a:solidFill>
                        </a:rPr>
                        <a:t> Hill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NJ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09123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1003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James 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Wilson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Cherry</a:t>
                      </a:r>
                      <a:r>
                        <a:rPr lang="en-US" sz="1200" b="1" baseline="0" dirty="0" smtClean="0">
                          <a:solidFill>
                            <a:srgbClr val="C00000"/>
                          </a:solidFill>
                        </a:rPr>
                        <a:t> Hill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NJ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09121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 rot="5400000">
            <a:off x="3204654" y="3962400"/>
            <a:ext cx="914400" cy="1219200"/>
          </a:xfrm>
          <a:prstGeom prst="rightArrow">
            <a:avLst>
              <a:gd name="adj1" fmla="val 41589"/>
              <a:gd name="adj2" fmla="val 5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654478" y="2895600"/>
            <a:ext cx="2057400" cy="3581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Be careful!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400" dirty="0" smtClean="0"/>
              <a:t>You can do a lot of damage with a query like this!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027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Our relational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982" y="1219200"/>
            <a:ext cx="8229600" cy="4525963"/>
          </a:xfrm>
        </p:spPr>
        <p:txBody>
          <a:bodyPr/>
          <a:lstStyle/>
          <a:p>
            <a:r>
              <a:rPr lang="en-US" dirty="0" smtClean="0"/>
              <a:t>A series of tables</a:t>
            </a:r>
          </a:p>
          <a:p>
            <a:r>
              <a:rPr lang="en-US" dirty="0" smtClean="0"/>
              <a:t>Linked together through primary/foreign key relationships</a:t>
            </a:r>
            <a:endParaRPr lang="en-US" dirty="0"/>
          </a:p>
        </p:txBody>
      </p:sp>
      <p:pic>
        <p:nvPicPr>
          <p:cNvPr id="1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481" y="3347720"/>
            <a:ext cx="1676400" cy="2595880"/>
          </a:xfrm>
          <a:prstGeom prst="rect">
            <a:avLst/>
          </a:prstGeom>
        </p:spPr>
      </p:pic>
      <p:pic>
        <p:nvPicPr>
          <p:cNvPr id="1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3519" y="3686233"/>
            <a:ext cx="1676400" cy="1483360"/>
          </a:xfrm>
          <a:prstGeom prst="rect">
            <a:avLst/>
          </a:prstGeom>
        </p:spPr>
      </p:pic>
      <p:pic>
        <p:nvPicPr>
          <p:cNvPr id="19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2908" y="3746500"/>
            <a:ext cx="1805361" cy="1854200"/>
          </a:xfrm>
          <a:prstGeom prst="rect">
            <a:avLst/>
          </a:prstGeom>
        </p:spPr>
      </p:pic>
      <p:pic>
        <p:nvPicPr>
          <p:cNvPr id="20" name="tabl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9000" y="3698240"/>
            <a:ext cx="1676400" cy="1478280"/>
          </a:xfrm>
          <a:prstGeom prst="rect">
            <a:avLst/>
          </a:prstGeom>
        </p:spPr>
      </p:pic>
      <p:sp>
        <p:nvSpPr>
          <p:cNvPr id="21" name="Freeform 20"/>
          <p:cNvSpPr/>
          <p:nvPr/>
        </p:nvSpPr>
        <p:spPr>
          <a:xfrm>
            <a:off x="1990699" y="3870960"/>
            <a:ext cx="577850" cy="1054100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2040970" y="3731260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390749" y="4798060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2390749" y="4925060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" name="Freeform 25"/>
          <p:cNvSpPr/>
          <p:nvPr/>
        </p:nvSpPr>
        <p:spPr>
          <a:xfrm>
            <a:off x="4218417" y="4253865"/>
            <a:ext cx="610731" cy="40068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4268689" y="4114165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651349" y="4527550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4651349" y="4654550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" name="Freeform 30"/>
          <p:cNvSpPr/>
          <p:nvPr/>
        </p:nvSpPr>
        <p:spPr>
          <a:xfrm flipV="1">
            <a:off x="6628269" y="4253866"/>
            <a:ext cx="610731" cy="75374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7191349" y="4113920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634137" y="4905216"/>
            <a:ext cx="176212" cy="10239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6628269" y="5007610"/>
            <a:ext cx="186843" cy="9525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1113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Deleting a 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938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DELETE FROM </a:t>
            </a:r>
            <a:r>
              <a:rPr lang="en-US" sz="3600" dirty="0" err="1" smtClean="0"/>
              <a:t>schema_name.table_name</a:t>
            </a:r>
            <a:r>
              <a:rPr lang="en-US" sz="3600" dirty="0" smtClean="0"/>
              <a:t> WHERE condition;</a:t>
            </a:r>
          </a:p>
          <a:p>
            <a:endParaRPr lang="en-US" sz="36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3400" y="3276600"/>
          <a:ext cx="8153400" cy="17526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schema_name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schema that</a:t>
                      </a:r>
                      <a:r>
                        <a:rPr lang="en-US" baseline="0" dirty="0" smtClean="0"/>
                        <a:t> contains the table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table_name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</a:t>
                      </a:r>
                      <a:r>
                        <a:rPr lang="en-US" baseline="0" dirty="0" smtClean="0"/>
                        <a:t> the table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conditional statement</a:t>
                      </a:r>
                      <a:r>
                        <a:rPr lang="en-US" baseline="0" dirty="0" smtClean="0"/>
                        <a:t> to specify the records which should be changed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149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DELETE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r>
              <a:rPr lang="en-US" dirty="0"/>
              <a:t>WHERE </a:t>
            </a:r>
            <a:r>
              <a:rPr lang="en-US" dirty="0" err="1" smtClean="0"/>
              <a:t>CustomerID</a:t>
            </a:r>
            <a:r>
              <a:rPr lang="en-US" dirty="0" smtClean="0"/>
              <a:t>=1004;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33400" y="2590800"/>
          <a:ext cx="8001000" cy="159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4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89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47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85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617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Princeton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Plainsboro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Wilson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Foreman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Warminster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19111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 rot="5400000">
            <a:off x="3733800" y="4114800"/>
            <a:ext cx="914400" cy="1219200"/>
          </a:xfrm>
          <a:prstGeom prst="rightArrow">
            <a:avLst>
              <a:gd name="adj1" fmla="val 41589"/>
              <a:gd name="adj2" fmla="val 5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533400" y="5257800"/>
          <a:ext cx="8001000" cy="1285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4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89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47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85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617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Princeton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Plainsboro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Wilson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531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229600" cy="990600"/>
          </a:xfrm>
        </p:spPr>
        <p:txBody>
          <a:bodyPr/>
          <a:lstStyle/>
          <a:p>
            <a:pPr algn="l"/>
            <a:r>
              <a:rPr lang="en-US" dirty="0" smtClean="0"/>
              <a:t>Deleting multiple 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6553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DELETE FROM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r>
              <a:rPr lang="en-US" dirty="0"/>
              <a:t>WHERE </a:t>
            </a:r>
            <a:r>
              <a:rPr lang="en-US" dirty="0" err="1" smtClean="0"/>
              <a:t>CustomerID</a:t>
            </a:r>
            <a:r>
              <a:rPr lang="en-US" dirty="0" smtClean="0"/>
              <a:t>&gt;1002;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225767"/>
              </p:ext>
            </p:extLst>
          </p:nvPr>
        </p:nvGraphicFramePr>
        <p:xfrm>
          <a:off x="533400" y="2925763"/>
          <a:ext cx="8001000" cy="159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4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89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47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85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617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Princeton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Plainsboro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Wilson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Foreman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Warminster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19111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 rot="5400000">
            <a:off x="3733800" y="4449763"/>
            <a:ext cx="914400" cy="1219200"/>
          </a:xfrm>
          <a:prstGeom prst="rightArrow">
            <a:avLst>
              <a:gd name="adj1" fmla="val 41589"/>
              <a:gd name="adj2" fmla="val 5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527202"/>
              </p:ext>
            </p:extLst>
          </p:nvPr>
        </p:nvGraphicFramePr>
        <p:xfrm>
          <a:off x="533400" y="5592763"/>
          <a:ext cx="8001000" cy="980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4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89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47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85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617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Princeton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Plainsboro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7" name="Picture 4" descr="http://onpoint.wbur.org/files/2012/05/homer_the_scre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95300"/>
            <a:ext cx="1828799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xplosion 2 7"/>
          <p:cNvSpPr/>
          <p:nvPr/>
        </p:nvSpPr>
        <p:spPr>
          <a:xfrm rot="19877510">
            <a:off x="7260383" y="173624"/>
            <a:ext cx="1781938" cy="1658797"/>
          </a:xfrm>
          <a:prstGeom prst="irregularSeal2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Avoid doing this!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140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362"/>
            <a:ext cx="8229600" cy="1007962"/>
          </a:xfrm>
        </p:spPr>
        <p:txBody>
          <a:bodyPr/>
          <a:lstStyle/>
          <a:p>
            <a:r>
              <a:rPr lang="en-US" dirty="0" smtClean="0"/>
              <a:t>One more DELETE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DELETE FROM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r>
              <a:rPr lang="en-US" dirty="0"/>
              <a:t>WHERE </a:t>
            </a:r>
            <a:r>
              <a:rPr lang="en-US" dirty="0" smtClean="0"/>
              <a:t>State='NJ' AND Zip='09121</a:t>
            </a:r>
            <a:r>
              <a:rPr lang="en-US" dirty="0"/>
              <a:t>'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3400" y="2677160"/>
          <a:ext cx="8001000" cy="159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4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89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47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85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617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Princeton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Plainsboro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Wilson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Foreman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Warminster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19111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 rot="5400000">
            <a:off x="3733800" y="4201160"/>
            <a:ext cx="914400" cy="1219200"/>
          </a:xfrm>
          <a:prstGeom prst="rightArrow">
            <a:avLst>
              <a:gd name="adj1" fmla="val 41589"/>
              <a:gd name="adj2" fmla="val 5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33400" y="5334000"/>
          <a:ext cx="8001000" cy="1285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4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89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47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85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617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Princeton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Plainsboro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Foreman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Warminster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19111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93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create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need to define</a:t>
            </a:r>
          </a:p>
          <a:p>
            <a:pPr lvl="1"/>
            <a:r>
              <a:rPr lang="en-US" dirty="0" smtClean="0"/>
              <a:t>The tables</a:t>
            </a:r>
          </a:p>
          <a:p>
            <a:pPr lvl="1"/>
            <a:r>
              <a:rPr lang="en-US" dirty="0" smtClean="0"/>
              <a:t>The fields (columns) within those tables</a:t>
            </a:r>
          </a:p>
          <a:p>
            <a:pPr lvl="1"/>
            <a:r>
              <a:rPr lang="en-US" dirty="0" smtClean="0"/>
              <a:t>The data types of those fields</a:t>
            </a:r>
          </a:p>
          <a:p>
            <a:pPr lvl="1"/>
            <a:endParaRPr lang="en-US" dirty="0"/>
          </a:p>
          <a:p>
            <a:r>
              <a:rPr lang="en-US" dirty="0" smtClean="0"/>
              <a:t>There are SQL commands that do each of those things</a:t>
            </a:r>
          </a:p>
          <a:p>
            <a:endParaRPr lang="en-US" dirty="0"/>
          </a:p>
          <a:p>
            <a:r>
              <a:rPr lang="en-US" dirty="0" smtClean="0"/>
              <a:t>So let`s assume that our database didn`t exist and we needed to create the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230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statement (create a table)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CREATE TABLE </a:t>
            </a:r>
            <a:r>
              <a:rPr lang="en-US" sz="2800" dirty="0" err="1" smtClean="0"/>
              <a:t>schema_name.table_name</a:t>
            </a:r>
            <a:r>
              <a:rPr lang="en-US" sz="2800" dirty="0" smtClean="0"/>
              <a:t> (</a:t>
            </a:r>
            <a:br>
              <a:rPr lang="en-US" sz="2800" dirty="0" smtClean="0"/>
            </a:br>
            <a:r>
              <a:rPr lang="en-US" sz="2800" dirty="0" smtClean="0"/>
              <a:t>columnName1 </a:t>
            </a:r>
            <a:r>
              <a:rPr lang="en-US" sz="2800" dirty="0" err="1" smtClean="0"/>
              <a:t>datatype</a:t>
            </a:r>
            <a:r>
              <a:rPr lang="en-US" sz="2800" dirty="0" smtClean="0"/>
              <a:t> [NULL][NOT NULL],</a:t>
            </a:r>
            <a:br>
              <a:rPr lang="en-US" sz="2800" dirty="0" smtClean="0"/>
            </a:br>
            <a:r>
              <a:rPr lang="en-US" sz="2800" dirty="0" smtClean="0"/>
              <a:t>columnName2 </a:t>
            </a:r>
            <a:r>
              <a:rPr lang="en-US" sz="2800" dirty="0" err="1" smtClean="0"/>
              <a:t>datatype</a:t>
            </a:r>
            <a:r>
              <a:rPr lang="en-US" sz="2800" dirty="0" smtClean="0"/>
              <a:t> </a:t>
            </a:r>
            <a:r>
              <a:rPr lang="en-US" sz="2800" dirty="0"/>
              <a:t>[NULL][NOT NULL</a:t>
            </a:r>
            <a:r>
              <a:rPr lang="en-US" sz="2800" dirty="0" smtClean="0"/>
              <a:t>],</a:t>
            </a:r>
            <a:br>
              <a:rPr lang="en-US" sz="2800" dirty="0" smtClean="0"/>
            </a:br>
            <a:r>
              <a:rPr lang="en-US" sz="2800" dirty="0"/>
              <a:t>PRIMARY KEY </a:t>
            </a:r>
            <a:r>
              <a:rPr lang="en-US" sz="2800" dirty="0" smtClean="0"/>
              <a:t>(</a:t>
            </a:r>
            <a:r>
              <a:rPr lang="en-US" sz="2800" dirty="0" err="1" smtClean="0"/>
              <a:t>KeyName</a:t>
            </a:r>
            <a:r>
              <a:rPr lang="en-US" sz="2800" dirty="0" smtClean="0"/>
              <a:t>) 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09600" y="3657600"/>
          <a:ext cx="8153400" cy="28651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schema_name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schema that</a:t>
                      </a:r>
                      <a:r>
                        <a:rPr lang="en-US" baseline="0" dirty="0" smtClean="0"/>
                        <a:t> will contain the table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table_name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</a:t>
                      </a:r>
                      <a:r>
                        <a:rPr lang="en-US" baseline="0" dirty="0" smtClean="0"/>
                        <a:t> the table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columnName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 the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datatype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</a:t>
                      </a:r>
                      <a:r>
                        <a:rPr lang="en-US" dirty="0" err="1" smtClean="0"/>
                        <a:t>datatype</a:t>
                      </a:r>
                      <a:r>
                        <a:rPr lang="en-US" dirty="0" smtClean="0"/>
                        <a:t> of the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[NULL][NOTNULL]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Whether</a:t>
                      </a:r>
                      <a:r>
                        <a:rPr lang="en-US" baseline="0" dirty="0" smtClean="0"/>
                        <a:t> the field can be empty (i.e., null)</a:t>
                      </a:r>
                    </a:p>
                    <a:p>
                      <a:r>
                        <a:rPr lang="en-US" baseline="0" dirty="0" smtClean="0"/>
                        <a:t>(The [] means the parameter is optional)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KeyName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 the field that will serve as the primary</a:t>
                      </a:r>
                      <a:r>
                        <a:rPr lang="en-US" baseline="0" dirty="0" smtClean="0"/>
                        <a:t> key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03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Creating the Customer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CREATE  </a:t>
            </a:r>
            <a:r>
              <a:rPr lang="en-US" dirty="0"/>
              <a:t>TABLE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 err="1" smtClean="0"/>
              <a:t>CustomerID</a:t>
            </a:r>
            <a:r>
              <a:rPr lang="en-US" dirty="0" smtClean="0"/>
              <a:t> </a:t>
            </a:r>
            <a:r>
              <a:rPr lang="en-US" dirty="0"/>
              <a:t>INT NOT NULL 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/>
              <a:t>VARCHAR(45) NULL </a:t>
            </a:r>
            <a:r>
              <a:rPr lang="en-US" dirty="0" smtClean="0"/>
              <a:t>,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/>
              <a:t>VARCHAR(45) NULL ,</a:t>
            </a:r>
          </a:p>
          <a:p>
            <a:pPr marL="0" indent="0">
              <a:buNone/>
            </a:pPr>
            <a:r>
              <a:rPr lang="en-US" dirty="0" smtClean="0"/>
              <a:t>City VARCHAR(45</a:t>
            </a:r>
            <a:r>
              <a:rPr lang="en-US" dirty="0"/>
              <a:t>) NULL ,</a:t>
            </a:r>
          </a:p>
          <a:p>
            <a:pPr marL="0" indent="0">
              <a:buNone/>
            </a:pPr>
            <a:r>
              <a:rPr lang="en-US" dirty="0" smtClean="0"/>
              <a:t>State </a:t>
            </a:r>
            <a:r>
              <a:rPr lang="en-US" dirty="0"/>
              <a:t>VARCHAR(2) NULL ,</a:t>
            </a:r>
          </a:p>
          <a:p>
            <a:pPr marL="0" indent="0">
              <a:buNone/>
            </a:pPr>
            <a:r>
              <a:rPr lang="en-US" dirty="0" smtClean="0"/>
              <a:t>Zip VARCHAR(10) </a:t>
            </a:r>
            <a:r>
              <a:rPr lang="en-US" dirty="0"/>
              <a:t>NULL ,</a:t>
            </a:r>
          </a:p>
          <a:p>
            <a:pPr marL="0" indent="0">
              <a:buNone/>
            </a:pPr>
            <a:r>
              <a:rPr lang="en-US" dirty="0" smtClean="0"/>
              <a:t>PRIMARY </a:t>
            </a:r>
            <a:r>
              <a:rPr lang="en-US" dirty="0"/>
              <a:t>KEY </a:t>
            </a:r>
            <a:r>
              <a:rPr lang="en-US" dirty="0" smtClean="0"/>
              <a:t>(</a:t>
            </a:r>
            <a:r>
              <a:rPr lang="en-US" dirty="0" err="1" smtClean="0"/>
              <a:t>CustomerID</a:t>
            </a:r>
            <a:r>
              <a:rPr lang="en-US" dirty="0" smtClean="0"/>
              <a:t>) </a:t>
            </a:r>
            <a:r>
              <a:rPr lang="en-US" dirty="0"/>
              <a:t>);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344781"/>
              </p:ext>
            </p:extLst>
          </p:nvPr>
        </p:nvGraphicFramePr>
        <p:xfrm>
          <a:off x="6762750" y="1435208"/>
          <a:ext cx="1676400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u="sng" dirty="0" err="1" smtClean="0"/>
                        <a:t>CustomerID</a:t>
                      </a:r>
                      <a:endParaRPr lang="en-US" b="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990600" y="5715000"/>
            <a:ext cx="7391400" cy="10207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Based on this SQL statement: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only required field is </a:t>
            </a:r>
            <a:r>
              <a:rPr lang="en-US" dirty="0" err="1" smtClean="0"/>
              <a:t>CustomerID</a:t>
            </a:r>
            <a:r>
              <a:rPr lang="en-US" dirty="0" smtClean="0"/>
              <a:t> – the rest can be left blank.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CustomerID</a:t>
            </a:r>
            <a:r>
              <a:rPr lang="en-US" dirty="0" smtClean="0"/>
              <a:t> is defined as the primary key.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943600" y="4191000"/>
            <a:ext cx="3086100" cy="136420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Remember, your schema will use your m</a:t>
            </a:r>
            <a:r>
              <a:rPr lang="en-US" i="1" dirty="0" smtClean="0"/>
              <a:t>x </a:t>
            </a:r>
            <a:r>
              <a:rPr lang="en-US" dirty="0" smtClean="0"/>
              <a:t>MySQL ID</a:t>
            </a:r>
            <a:br>
              <a:rPr lang="en-US" dirty="0" smtClean="0"/>
            </a:br>
            <a:r>
              <a:rPr lang="en-US" dirty="0" smtClean="0"/>
              <a:t>(i.e., m999orderdb.Customer)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429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Looking at the “new” Customer table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408305"/>
              </p:ext>
            </p:extLst>
          </p:nvPr>
        </p:nvGraphicFramePr>
        <p:xfrm>
          <a:off x="685800" y="2667000"/>
          <a:ext cx="3657600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57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99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Column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type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u="sng" dirty="0" err="1" smtClean="0"/>
                        <a:t>CustomerID</a:t>
                      </a:r>
                      <a:endParaRPr lang="en-US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u="none" dirty="0" smtClean="0"/>
                        <a:t>INT</a:t>
                      </a:r>
                      <a:endParaRPr lang="en-US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FirstName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VARCHAR(45)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VARCHAR(45)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VARCHAR(45)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VARCHAR(2)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VARCHAR(10)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517496" y="4022695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Customer</a:t>
            </a:r>
            <a:endParaRPr lang="en-US" sz="2800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64284087"/>
              </p:ext>
            </p:extLst>
          </p:nvPr>
        </p:nvGraphicFramePr>
        <p:xfrm>
          <a:off x="4800601" y="1752600"/>
          <a:ext cx="4114800" cy="4529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715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914400"/>
          </a:xfrm>
        </p:spPr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2362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Each field can contain different types of data</a:t>
            </a:r>
          </a:p>
          <a:p>
            <a:r>
              <a:rPr lang="en-US" dirty="0" smtClean="0"/>
              <a:t>That must be specified when the table is created</a:t>
            </a:r>
          </a:p>
          <a:p>
            <a:r>
              <a:rPr lang="en-US" dirty="0" smtClean="0"/>
              <a:t>There are many data types; we’re only going to cover the most important ones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256575"/>
              </p:ext>
            </p:extLst>
          </p:nvPr>
        </p:nvGraphicFramePr>
        <p:xfrm>
          <a:off x="775580" y="3385595"/>
          <a:ext cx="7758820" cy="22555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8451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389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746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</a:t>
                      </a:r>
                      <a:r>
                        <a:rPr lang="en-US" sz="1600" baseline="0" dirty="0" smtClean="0"/>
                        <a:t> 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Examples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Integer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3, -10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DECIMAL(</a:t>
                      </a:r>
                      <a:r>
                        <a:rPr lang="en-US" sz="1600" dirty="0" err="1" smtClean="0"/>
                        <a:t>n,n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3.23, 3.14159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VARCHAR(n)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 (numbers and letters)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Hello, I</a:t>
                      </a:r>
                      <a:r>
                        <a:rPr lang="en-US" sz="1600" baseline="0" dirty="0" smtClean="0"/>
                        <a:t> like pizza, MySQL!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DATETIME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Date/Time (or just date)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2011-09-01 17:35:00,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2011-04-12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BOOLEAN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Boolean</a:t>
                      </a:r>
                      <a:r>
                        <a:rPr lang="en-US" sz="1600" baseline="0" dirty="0" smtClean="0"/>
                        <a:t> value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r>
                        <a:rPr lang="en-US" sz="1600" baseline="0" dirty="0" smtClean="0"/>
                        <a:t> or 1</a:t>
                      </a:r>
                      <a:endParaRPr lang="en-US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838200" y="5867400"/>
            <a:ext cx="7543800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 why do you think we defined “Zip” as a VARCHAR() instead of an INT?</a:t>
            </a:r>
          </a:p>
        </p:txBody>
      </p:sp>
    </p:spTree>
    <p:extLst>
      <p:ext uri="{BB962C8B-B14F-4D97-AF65-F5344CB8AC3E}">
        <p14:creationId xmlns:p14="http://schemas.microsoft.com/office/powerpoint/2010/main" val="568848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back to our CREATE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CREATE  TABLE </a:t>
            </a:r>
            <a:r>
              <a:rPr lang="en-US" sz="2800" dirty="0" err="1" smtClean="0"/>
              <a:t>orderdb.Customer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</a:p>
          <a:p>
            <a:pPr marL="0" indent="0">
              <a:buNone/>
            </a:pPr>
            <a:r>
              <a:rPr lang="en-US" sz="2800" dirty="0" err="1" smtClean="0"/>
              <a:t>CustomerID</a:t>
            </a:r>
            <a:r>
              <a:rPr lang="en-US" sz="2800" dirty="0" smtClean="0"/>
              <a:t> </a:t>
            </a:r>
            <a:r>
              <a:rPr lang="en-US" sz="2800" dirty="0"/>
              <a:t>INT NOT NULL ,</a:t>
            </a:r>
            <a:br>
              <a:rPr lang="en-US" sz="2800" dirty="0"/>
            </a:br>
            <a:r>
              <a:rPr lang="en-US" sz="2800" b="1" dirty="0" err="1" smtClean="0">
                <a:solidFill>
                  <a:srgbClr val="0070C0"/>
                </a:solidFill>
              </a:rPr>
              <a:t>FirstName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VARCHAR(45) NULL ,</a:t>
            </a:r>
          </a:p>
          <a:p>
            <a:pPr marL="0" indent="0">
              <a:buNone/>
            </a:pPr>
            <a:r>
              <a:rPr lang="en-US" sz="2800" dirty="0" err="1" smtClean="0"/>
              <a:t>LastName</a:t>
            </a:r>
            <a:r>
              <a:rPr lang="en-US" sz="2800" dirty="0" smtClean="0"/>
              <a:t> </a:t>
            </a:r>
            <a:r>
              <a:rPr lang="en-US" sz="2800" dirty="0"/>
              <a:t>VARCHAR(45) NULL ,</a:t>
            </a:r>
          </a:p>
          <a:p>
            <a:pPr marL="0" indent="0">
              <a:buNone/>
            </a:pPr>
            <a:r>
              <a:rPr lang="en-US" sz="2800" dirty="0" smtClean="0"/>
              <a:t>City </a:t>
            </a:r>
            <a:r>
              <a:rPr lang="en-US" sz="2800" dirty="0"/>
              <a:t>VARCHAR(45) NULL ,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State </a:t>
            </a:r>
            <a:r>
              <a:rPr lang="en-US" sz="2800" b="1" dirty="0">
                <a:solidFill>
                  <a:srgbClr val="0070C0"/>
                </a:solidFill>
              </a:rPr>
              <a:t>VARCHAR(2) NULL ,</a:t>
            </a:r>
          </a:p>
          <a:p>
            <a:pPr marL="0" indent="0">
              <a:buNone/>
            </a:pPr>
            <a:r>
              <a:rPr lang="en-US" sz="2800" dirty="0" smtClean="0"/>
              <a:t>Zip VARCHAR(10) </a:t>
            </a:r>
            <a:r>
              <a:rPr lang="en-US" sz="2800" dirty="0"/>
              <a:t>NULL ,</a:t>
            </a:r>
          </a:p>
          <a:p>
            <a:pPr marL="0" indent="0">
              <a:buNone/>
            </a:pPr>
            <a:r>
              <a:rPr lang="en-US" sz="2800" dirty="0"/>
              <a:t>PRIMARY KEY </a:t>
            </a:r>
            <a:r>
              <a:rPr lang="en-US" sz="2800" dirty="0" smtClean="0"/>
              <a:t>(</a:t>
            </a:r>
            <a:r>
              <a:rPr lang="en-US" sz="2800" dirty="0" err="1" smtClean="0"/>
              <a:t>CustomerID</a:t>
            </a:r>
            <a:r>
              <a:rPr lang="en-US" sz="2800" dirty="0" smtClean="0"/>
              <a:t>) </a:t>
            </a:r>
            <a:r>
              <a:rPr lang="en-US" sz="2800" dirty="0"/>
              <a:t>);</a:t>
            </a:r>
          </a:p>
          <a:p>
            <a:endParaRPr lang="en-US" sz="2300" dirty="0"/>
          </a:p>
        </p:txBody>
      </p:sp>
      <p:sp>
        <p:nvSpPr>
          <p:cNvPr id="5" name="Rounded Rectangle 4"/>
          <p:cNvSpPr/>
          <p:nvPr/>
        </p:nvSpPr>
        <p:spPr>
          <a:xfrm>
            <a:off x="5801882" y="1905000"/>
            <a:ext cx="3200400" cy="21336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FirstName</a:t>
            </a:r>
            <a:r>
              <a:rPr lang="en-US" sz="2000" dirty="0" smtClean="0"/>
              <a:t> can be a string of up to 45 letters and numbers.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b="1" dirty="0" smtClean="0"/>
              <a:t>Why 45? It’s the MySQL default.</a:t>
            </a:r>
            <a:endParaRPr lang="en-US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5792236" y="4251063"/>
            <a:ext cx="3200400" cy="1219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State can be a string of up to 2 letters and numbers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670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Some more create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13267"/>
            <a:ext cx="8229600" cy="50065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CREATE  TABLE </a:t>
            </a:r>
            <a:r>
              <a:rPr lang="en-US" sz="2400" dirty="0" err="1" smtClean="0"/>
              <a:t>orderdb</a:t>
            </a:r>
            <a:r>
              <a:rPr lang="en-US" sz="2400" dirty="0" smtClean="0"/>
              <a:t>.`Order` </a:t>
            </a:r>
            <a:r>
              <a:rPr lang="en-US" sz="2400" dirty="0"/>
              <a:t>(</a:t>
            </a:r>
          </a:p>
          <a:p>
            <a:pPr marL="0" indent="0">
              <a:buNone/>
            </a:pPr>
            <a:r>
              <a:rPr lang="en-US" sz="2400" dirty="0" err="1" smtClean="0"/>
              <a:t>OrderNumber</a:t>
            </a:r>
            <a:r>
              <a:rPr lang="en-US" sz="2400" dirty="0" smtClean="0"/>
              <a:t> </a:t>
            </a:r>
            <a:r>
              <a:rPr lang="en-US" sz="2400" dirty="0"/>
              <a:t>INT NOT NULL ,</a:t>
            </a:r>
            <a:br>
              <a:rPr lang="en-US" sz="2400" dirty="0"/>
            </a:br>
            <a:r>
              <a:rPr lang="en-US" sz="2400" dirty="0" err="1" smtClean="0"/>
              <a:t>OrderDate</a:t>
            </a:r>
            <a:r>
              <a:rPr lang="en-US" sz="2400" dirty="0" smtClean="0"/>
              <a:t> DATETIME </a:t>
            </a:r>
            <a:r>
              <a:rPr lang="en-US" sz="2400" dirty="0"/>
              <a:t>NULL ,</a:t>
            </a:r>
          </a:p>
          <a:p>
            <a:pPr marL="0" indent="0">
              <a:buNone/>
            </a:pPr>
            <a:r>
              <a:rPr lang="en-US" sz="2400" dirty="0" err="1" smtClean="0"/>
              <a:t>CustomerID</a:t>
            </a:r>
            <a:r>
              <a:rPr lang="en-US" sz="2400" dirty="0" smtClean="0"/>
              <a:t> INT </a:t>
            </a:r>
            <a:r>
              <a:rPr lang="en-US" sz="2400" dirty="0"/>
              <a:t>NULL ,</a:t>
            </a:r>
          </a:p>
          <a:p>
            <a:pPr marL="0" indent="0">
              <a:buNone/>
            </a:pPr>
            <a:r>
              <a:rPr lang="en-US" sz="2400" dirty="0" smtClean="0"/>
              <a:t>PRIMARY </a:t>
            </a:r>
            <a:r>
              <a:rPr lang="en-US" sz="2400" dirty="0"/>
              <a:t>KEY </a:t>
            </a:r>
            <a:r>
              <a:rPr lang="en-US" sz="2400" dirty="0" smtClean="0"/>
              <a:t>(</a:t>
            </a:r>
            <a:r>
              <a:rPr lang="en-US" sz="2400" dirty="0" err="1" smtClean="0"/>
              <a:t>OrderNumber</a:t>
            </a:r>
            <a:r>
              <a:rPr lang="en-US" sz="2400" dirty="0" smtClean="0"/>
              <a:t>) );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CREATE  </a:t>
            </a:r>
            <a:r>
              <a:rPr lang="en-US" sz="2400" dirty="0"/>
              <a:t>TABLE </a:t>
            </a:r>
            <a:r>
              <a:rPr lang="en-US" sz="2400" dirty="0" err="1" smtClean="0"/>
              <a:t>orderdb.Product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</a:p>
          <a:p>
            <a:pPr marL="0" indent="0">
              <a:buNone/>
            </a:pPr>
            <a:r>
              <a:rPr lang="en-US" sz="2400" dirty="0" err="1" smtClean="0"/>
              <a:t>ProductID</a:t>
            </a:r>
            <a:r>
              <a:rPr lang="en-US" sz="2400" dirty="0" smtClean="0"/>
              <a:t> </a:t>
            </a:r>
            <a:r>
              <a:rPr lang="en-US" sz="2400" dirty="0"/>
              <a:t>INT NOT NULL </a:t>
            </a:r>
            <a:r>
              <a:rPr lang="en-US" sz="2400" dirty="0" smtClean="0"/>
              <a:t>,</a:t>
            </a:r>
          </a:p>
          <a:p>
            <a:pPr marL="0" indent="0">
              <a:buNone/>
            </a:pPr>
            <a:r>
              <a:rPr lang="en-US" sz="2400" dirty="0" err="1" smtClean="0"/>
              <a:t>ProductName</a:t>
            </a:r>
            <a:r>
              <a:rPr lang="en-US" sz="2400" dirty="0" smtClean="0"/>
              <a:t> </a:t>
            </a:r>
            <a:r>
              <a:rPr lang="en-US" sz="2400" dirty="0"/>
              <a:t>VARCHAR(45) NULL ,</a:t>
            </a:r>
          </a:p>
          <a:p>
            <a:pPr marL="0" indent="0">
              <a:buNone/>
            </a:pPr>
            <a:r>
              <a:rPr lang="en-US" sz="2400" dirty="0" smtClean="0"/>
              <a:t>Price DECIMAL(5,2) NULL 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r>
              <a:rPr lang="en-US" sz="2400" dirty="0"/>
              <a:t>PRIMARY KEY </a:t>
            </a:r>
            <a:r>
              <a:rPr lang="en-US" sz="2400" dirty="0" smtClean="0"/>
              <a:t>(</a:t>
            </a:r>
            <a:r>
              <a:rPr lang="en-US" sz="2400" dirty="0" err="1" smtClean="0"/>
              <a:t>ProductID</a:t>
            </a:r>
            <a:r>
              <a:rPr lang="en-US" sz="2400" dirty="0" smtClean="0"/>
              <a:t>) );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571635"/>
              </p:ext>
            </p:extLst>
          </p:nvPr>
        </p:nvGraphicFramePr>
        <p:xfrm>
          <a:off x="5867400" y="1447800"/>
          <a:ext cx="16764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Order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err="1" smtClean="0"/>
                        <a:t>OrderNumber</a:t>
                      </a:r>
                      <a:endParaRPr lang="en-US" u="sng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0" u="none" dirty="0" err="1" smtClean="0"/>
                        <a:t>OrderD</a:t>
                      </a:r>
                      <a:r>
                        <a:rPr lang="en-US" i="0" u="none" baseline="0" dirty="0" err="1" smtClean="0"/>
                        <a:t>ate</a:t>
                      </a:r>
                      <a:endParaRPr lang="en-US" i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879814"/>
              </p:ext>
            </p:extLst>
          </p:nvPr>
        </p:nvGraphicFramePr>
        <p:xfrm>
          <a:off x="5867400" y="3886200"/>
          <a:ext cx="1676400" cy="1478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u="sng" dirty="0" err="1" smtClean="0"/>
                        <a:t>ProductID</a:t>
                      </a:r>
                      <a:endParaRPr lang="en-US" i="0" u="sng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0" u="none" dirty="0" err="1" smtClean="0"/>
                        <a:t>ProductName</a:t>
                      </a:r>
                      <a:endParaRPr lang="en-US" i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0" u="none" dirty="0" smtClean="0"/>
                        <a:t>Price</a:t>
                      </a:r>
                      <a:endParaRPr lang="en-US" i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57200" y="6019800"/>
            <a:ext cx="8382000" cy="65927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DECIMAL(5, 2) indicates price can no larger than 999.99.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207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1269</Words>
  <Application>Microsoft Macintosh PowerPoint</Application>
  <PresentationFormat>On-screen Show (4:3)</PresentationFormat>
  <Paragraphs>505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Calibri</vt:lpstr>
      <vt:lpstr>Arial</vt:lpstr>
      <vt:lpstr>Office Theme</vt:lpstr>
      <vt:lpstr>MIS2502: Data Analytics SQL – Putting Information Into a Database</vt:lpstr>
      <vt:lpstr>Our relational database</vt:lpstr>
      <vt:lpstr>To create a database</vt:lpstr>
      <vt:lpstr>CREATE statement (create a table)</vt:lpstr>
      <vt:lpstr>Example: Creating the Customer Table</vt:lpstr>
      <vt:lpstr>Looking at the “new” Customer table</vt:lpstr>
      <vt:lpstr>Data types</vt:lpstr>
      <vt:lpstr>So back to our CREATE statement</vt:lpstr>
      <vt:lpstr>Some more create statements</vt:lpstr>
      <vt:lpstr>Removing tables</vt:lpstr>
      <vt:lpstr>Changing a table’s metadata</vt:lpstr>
      <vt:lpstr>An example of each</vt:lpstr>
      <vt:lpstr>An example of each</vt:lpstr>
      <vt:lpstr>Adding a row to a table  (versus columns)</vt:lpstr>
      <vt:lpstr>Adding a row</vt:lpstr>
      <vt:lpstr>INSERT example</vt:lpstr>
      <vt:lpstr>Changing a row</vt:lpstr>
      <vt:lpstr>UDPATE example</vt:lpstr>
      <vt:lpstr>Changing multiple rows</vt:lpstr>
      <vt:lpstr>Deleting a row</vt:lpstr>
      <vt:lpstr>DELETE example</vt:lpstr>
      <vt:lpstr>Deleting multiple rows</vt:lpstr>
      <vt:lpstr>One more DELETE example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Jaclyn M. Hansberry</cp:lastModifiedBy>
  <cp:revision>284</cp:revision>
  <cp:lastPrinted>2011-06-28T14:45:53Z</cp:lastPrinted>
  <dcterms:created xsi:type="dcterms:W3CDTF">2011-06-28T13:08:25Z</dcterms:created>
  <dcterms:modified xsi:type="dcterms:W3CDTF">2017-05-19T15:50:20Z</dcterms:modified>
</cp:coreProperties>
</file>