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300" r:id="rId11"/>
    <p:sldId id="301" r:id="rId12"/>
    <p:sldId id="286" r:id="rId13"/>
    <p:sldId id="302" r:id="rId14"/>
    <p:sldId id="287" r:id="rId15"/>
    <p:sldId id="303" r:id="rId16"/>
    <p:sldId id="292" r:id="rId17"/>
    <p:sldId id="295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Transactional databases aren’t built around dimensions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They don’t map well to cubes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build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Built around “dimensions” and “facts”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The star schema 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Aggregating individual transactions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061EDB27-B56E-4EF0-B017-5425CE775BE9}">
      <dgm:prSet/>
      <dgm:spPr/>
      <dgm:t>
        <a:bodyPr/>
        <a:lstStyle/>
        <a:p>
          <a:pPr rtl="0"/>
          <a:r>
            <a:rPr lang="en-US" dirty="0" smtClean="0"/>
            <a:t>They aren’t set up for summarization</a:t>
          </a:r>
          <a:endParaRPr lang="en-US" dirty="0"/>
        </a:p>
      </dgm:t>
    </dgm:pt>
    <dgm:pt modelId="{79DCCE38-FC33-46D3-A7BA-8D6DE5B45C3B}" type="sibTrans" cxnId="{40535169-C0F8-4F0B-B177-EDB50F0C065C}">
      <dgm:prSet/>
      <dgm:spPr/>
      <dgm:t>
        <a:bodyPr/>
        <a:lstStyle/>
        <a:p>
          <a:endParaRPr lang="en-US"/>
        </a:p>
      </dgm:t>
    </dgm:pt>
    <dgm:pt modelId="{C7FA238E-E4CE-4ACC-928F-A937F466F5C7}" type="parTrans" cxnId="{40535169-C0F8-4F0B-B177-EDB50F0C065C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Simplified relational model</a:t>
          </a:r>
          <a:endParaRPr lang="en-US" dirty="0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367DBF8B-E52D-4B0A-BF7C-A56D3C043911}" type="presOf" srcId="{061EDB27-B56E-4EF0-B017-5425CE775BE9}" destId="{AAFE541F-9D00-43BA-8257-4C788FD9B825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40535169-C0F8-4F0B-B177-EDB50F0C065C}" srcId="{D0DB2084-B2BB-4895-8A4C-548D203A5EAB}" destId="{061EDB27-B56E-4EF0-B017-5425CE775BE9}" srcOrd="1" destOrd="0" parTransId="{C7FA238E-E4CE-4ACC-928F-A937F466F5C7}" sibTransId="{79DCCE38-FC33-46D3-A7BA-8D6DE5B45C3B}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39631-3305-40E9-9A6C-4DCB58C9773A}" type="pres">
      <dgm:prSet presAssocID="{161B16D2-6284-4FE0-9A02-0DD892C7E004}" presName="sibTrans" presStyleCnt="0"/>
      <dgm:spPr/>
    </dgm:pt>
    <dgm:pt modelId="{BD78467F-521A-40BF-BDCA-B1C95140CAE4}" type="pres">
      <dgm:prSet presAssocID="{96ACCAF9-C4ED-4CF6-8CD3-4DFF9654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4B1-DEE3-4272-B525-8247410F12CA}" type="pres">
      <dgm:prSet presAssocID="{5EF3E9BA-96C9-4928-86F8-1AFB93B22BCA}" presName="sibTrans" presStyleCnt="0"/>
      <dgm:spPr/>
    </dgm:pt>
    <dgm:pt modelId="{B66E35BB-5B51-405B-ABEC-048A8568CE1B}" type="pres">
      <dgm:prSet presAssocID="{E639E66B-46CE-422F-B3BE-7FDA36D5C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BE30A59F-1E12-4958-A30D-B35060CB52A6}" type="presOf" srcId="{96ACCAF9-C4ED-4CF6-8CD3-4DFF96541152}" destId="{BD78467F-521A-40BF-BDCA-B1C95140CAE4}" srcOrd="0" destOrd="0" presId="urn:microsoft.com/office/officeart/2005/8/layout/default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5F277C0C-4D8C-4E56-BDF8-8D3204BB2741}" type="presParOf" srcId="{F769677E-286D-48AA-814A-0A329A58A6A9}" destId="{BD78467F-521A-40BF-BDCA-B1C95140CAE4}" srcOrd="2" destOrd="0" presId="urn:microsoft.com/office/officeart/2005/8/layout/default"/>
    <dgm:cxn modelId="{67CB40B2-C3DD-45F1-8D9A-1B13ACD002CE}" type="presParOf" srcId="{F769677E-286D-48AA-814A-0A329A58A6A9}" destId="{B28C94B1-DEE3-4272-B525-8247410F12CA}" srcOrd="3" destOrd="0" presId="urn:microsoft.com/office/officeart/2005/8/layout/default"/>
    <dgm:cxn modelId="{3565FD81-E181-48EB-AC11-C590E1E97801}" type="presParOf" srcId="{F769677E-286D-48AA-814A-0A329A58A6A9}" destId="{B66E35BB-5B51-405B-ABEC-048A8568CE1B}" srcOrd="4" destOrd="0" presId="urn:microsoft.com/office/officeart/2005/8/layout/default"/>
    <dgm:cxn modelId="{90ED3211-828D-4EAF-94E3-ED8A4AA2DD72}" type="presParOf" srcId="{F769677E-286D-48AA-814A-0A329A58A6A9}" destId="{FE815A11-575B-44D5-92C6-D4E2461F1CD3}" srcOrd="5" destOrd="0" presId="urn:microsoft.com/office/officeart/2005/8/layout/default"/>
    <dgm:cxn modelId="{DA346913-052F-44C8-8B5E-A05DE8718F37}" type="presParOf" srcId="{F769677E-286D-48AA-814A-0A329A58A6A9}" destId="{CC67413F-8699-4E54-A068-EA9C7DE1F6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8964-3F8D-451E-A529-375ACA054CEB}">
      <dsp:nvSpPr>
        <dsp:cNvPr id="0" name=""/>
        <dsp:cNvSpPr/>
      </dsp:nvSpPr>
      <dsp:spPr>
        <a:xfrm>
          <a:off x="0" y="8159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Why are relational databases good for storing transaction data?</a:t>
          </a:r>
          <a:endParaRPr lang="en-US" sz="2600" kern="1200" dirty="0"/>
        </a:p>
      </dsp:txBody>
      <dsp:txXfrm>
        <a:off x="69794" y="151385"/>
        <a:ext cx="4508612" cy="1290152"/>
      </dsp:txXfrm>
    </dsp:sp>
    <dsp:sp modelId="{2B117CCA-4D2C-42CB-B8B2-4F7A7FDFC4AC}">
      <dsp:nvSpPr>
        <dsp:cNvPr id="0" name=""/>
        <dsp:cNvSpPr/>
      </dsp:nvSpPr>
      <dsp:spPr>
        <a:xfrm>
          <a:off x="0" y="158621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Why are they bad for analytical processing?</a:t>
          </a:r>
          <a:endParaRPr lang="en-US" sz="2600" kern="1200"/>
        </a:p>
      </dsp:txBody>
      <dsp:txXfrm>
        <a:off x="69794" y="1656005"/>
        <a:ext cx="4508612" cy="1290152"/>
      </dsp:txXfrm>
    </dsp:sp>
    <dsp:sp modelId="{79E26DFC-97F4-4716-A310-3AC87A7A6D9A}">
      <dsp:nvSpPr>
        <dsp:cNvPr id="0" name=""/>
        <dsp:cNvSpPr/>
      </dsp:nvSpPr>
      <dsp:spPr>
        <a:xfrm>
          <a:off x="0" y="309083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What’s the solution?</a:t>
          </a:r>
          <a:endParaRPr lang="en-US" sz="2600" kern="1200"/>
        </a:p>
      </dsp:txBody>
      <dsp:txXfrm>
        <a:off x="69794" y="3160625"/>
        <a:ext cx="4508612" cy="129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2AF8-2AA0-4879-B4F2-83722DB50061}">
      <dsp:nvSpPr>
        <dsp:cNvPr id="0" name=""/>
        <dsp:cNvSpPr/>
      </dsp:nvSpPr>
      <dsp:spPr>
        <a:xfrm rot="5400000">
          <a:off x="4852010" y="-1829405"/>
          <a:ext cx="1159073" cy="511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Takes many forms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Really is just a repository for data</a:t>
          </a:r>
          <a:endParaRPr lang="en-US" sz="2100" kern="1200" dirty="0"/>
        </a:p>
      </dsp:txBody>
      <dsp:txXfrm rot="-5400000">
        <a:off x="2875525" y="203661"/>
        <a:ext cx="5055463" cy="1045911"/>
      </dsp:txXfrm>
    </dsp:sp>
    <dsp:sp modelId="{D6EC1724-0B6F-4F4E-82F3-69F5709E0E55}">
      <dsp:nvSpPr>
        <dsp:cNvPr id="0" name=""/>
        <dsp:cNvSpPr/>
      </dsp:nvSpPr>
      <dsp:spPr>
        <a:xfrm>
          <a:off x="0" y="2195"/>
          <a:ext cx="2875524" cy="1448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Data Warehouse</a:t>
          </a:r>
          <a:endParaRPr lang="en-US" sz="3900" kern="1200"/>
        </a:p>
      </dsp:txBody>
      <dsp:txXfrm>
        <a:off x="70727" y="72922"/>
        <a:ext cx="2734070" cy="1307387"/>
      </dsp:txXfrm>
    </dsp:sp>
    <dsp:sp modelId="{D640620B-387E-4188-B97A-BD478072523D}">
      <dsp:nvSpPr>
        <dsp:cNvPr id="0" name=""/>
        <dsp:cNvSpPr/>
      </dsp:nvSpPr>
      <dsp:spPr>
        <a:xfrm rot="5400000">
          <a:off x="4852010" y="-308122"/>
          <a:ext cx="1159073" cy="5112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More focused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Specially designed for analysis</a:t>
          </a:r>
          <a:endParaRPr lang="en-US" sz="2100" kern="1200"/>
        </a:p>
      </dsp:txBody>
      <dsp:txXfrm rot="-5400000">
        <a:off x="2875525" y="1724944"/>
        <a:ext cx="5055463" cy="1045911"/>
      </dsp:txXfrm>
    </dsp:sp>
    <dsp:sp modelId="{804FE6AC-08C1-481C-837D-F4C8EC67F3F0}">
      <dsp:nvSpPr>
        <dsp:cNvPr id="0" name=""/>
        <dsp:cNvSpPr/>
      </dsp:nvSpPr>
      <dsp:spPr>
        <a:xfrm>
          <a:off x="0" y="1523479"/>
          <a:ext cx="2875524" cy="1448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Data Mart</a:t>
          </a:r>
          <a:endParaRPr lang="en-US" sz="3900" kern="1200"/>
        </a:p>
      </dsp:txBody>
      <dsp:txXfrm>
        <a:off x="70727" y="1594206"/>
        <a:ext cx="2734070" cy="1307387"/>
      </dsp:txXfrm>
    </dsp:sp>
    <dsp:sp modelId="{65A55183-2E78-4527-AADB-F5836FDF374E}">
      <dsp:nvSpPr>
        <dsp:cNvPr id="0" name=""/>
        <dsp:cNvSpPr/>
      </dsp:nvSpPr>
      <dsp:spPr>
        <a:xfrm rot="5400000">
          <a:off x="4852010" y="1213161"/>
          <a:ext cx="1159073" cy="5112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Organization of data as a “multidimensional matrix”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Implementation of a Data Mart</a:t>
          </a:r>
          <a:endParaRPr lang="en-US" sz="2100" kern="1200" dirty="0"/>
        </a:p>
      </dsp:txBody>
      <dsp:txXfrm rot="-5400000">
        <a:off x="2875525" y="3246228"/>
        <a:ext cx="5055463" cy="1045911"/>
      </dsp:txXfrm>
    </dsp:sp>
    <dsp:sp modelId="{D5E3B405-3482-4103-AC56-10EF382D1D88}">
      <dsp:nvSpPr>
        <dsp:cNvPr id="0" name=""/>
        <dsp:cNvSpPr/>
      </dsp:nvSpPr>
      <dsp:spPr>
        <a:xfrm>
          <a:off x="0" y="3044762"/>
          <a:ext cx="2875524" cy="14488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Data Cube</a:t>
          </a:r>
          <a:endParaRPr lang="en-US" sz="3900" kern="1200"/>
        </a:p>
      </dsp:txBody>
      <dsp:txXfrm>
        <a:off x="70727" y="3115489"/>
        <a:ext cx="27340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1D3C2-3EA1-4929-964A-6AFDC3DB955A}">
      <dsp:nvSpPr>
        <dsp:cNvPr id="0" name=""/>
        <dsp:cNvSpPr/>
      </dsp:nvSpPr>
      <dsp:spPr>
        <a:xfrm>
          <a:off x="0" y="387666"/>
          <a:ext cx="38862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Transactional databases aren’t built around dimensions</a:t>
          </a:r>
          <a:endParaRPr lang="en-US" sz="2300" kern="1200" dirty="0"/>
        </a:p>
      </dsp:txBody>
      <dsp:txXfrm>
        <a:off x="44664" y="432330"/>
        <a:ext cx="3796872" cy="825612"/>
      </dsp:txXfrm>
    </dsp:sp>
    <dsp:sp modelId="{AAFE541F-9D00-43BA-8257-4C788FD9B825}">
      <dsp:nvSpPr>
        <dsp:cNvPr id="0" name=""/>
        <dsp:cNvSpPr/>
      </dsp:nvSpPr>
      <dsp:spPr>
        <a:xfrm>
          <a:off x="0" y="1302606"/>
          <a:ext cx="38862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They don’t map well to cubes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They aren’t set up for summarization</a:t>
          </a:r>
          <a:endParaRPr lang="en-US" sz="1800" kern="1200" dirty="0"/>
        </a:p>
      </dsp:txBody>
      <dsp:txXfrm>
        <a:off x="0" y="1302606"/>
        <a:ext cx="3886200" cy="618930"/>
      </dsp:txXfrm>
    </dsp:sp>
    <dsp:sp modelId="{870E216C-0DB0-4F40-B756-F6CCEA3D3488}">
      <dsp:nvSpPr>
        <dsp:cNvPr id="0" name=""/>
        <dsp:cNvSpPr/>
      </dsp:nvSpPr>
      <dsp:spPr>
        <a:xfrm>
          <a:off x="0" y="1921536"/>
          <a:ext cx="38862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 we build a star schema</a:t>
          </a:r>
          <a:endParaRPr lang="en-US" sz="2300" kern="1200" dirty="0"/>
        </a:p>
      </dsp:txBody>
      <dsp:txXfrm>
        <a:off x="44664" y="1966200"/>
        <a:ext cx="3796872" cy="825612"/>
      </dsp:txXfrm>
    </dsp:sp>
    <dsp:sp modelId="{83953643-D791-45C5-8934-ED7C340F1FD1}">
      <dsp:nvSpPr>
        <dsp:cNvPr id="0" name=""/>
        <dsp:cNvSpPr/>
      </dsp:nvSpPr>
      <dsp:spPr>
        <a:xfrm>
          <a:off x="0" y="2836476"/>
          <a:ext cx="3886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Built around “dimensions” and “facts”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Simplified relational model</a:t>
          </a:r>
          <a:endParaRPr lang="en-US" sz="1800" kern="1200" dirty="0"/>
        </a:p>
      </dsp:txBody>
      <dsp:txXfrm>
        <a:off x="0" y="2836476"/>
        <a:ext cx="3886200" cy="880785"/>
      </dsp:txXfrm>
    </dsp:sp>
    <dsp:sp modelId="{766299FC-8B8E-45E5-8413-C3FCAAAE3E8A}">
      <dsp:nvSpPr>
        <dsp:cNvPr id="0" name=""/>
        <dsp:cNvSpPr/>
      </dsp:nvSpPr>
      <dsp:spPr>
        <a:xfrm>
          <a:off x="0" y="3717262"/>
          <a:ext cx="38862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star schema facilitates</a:t>
          </a:r>
          <a:endParaRPr lang="en-US" sz="2300" kern="1200" dirty="0"/>
        </a:p>
      </dsp:txBody>
      <dsp:txXfrm>
        <a:off x="44664" y="3761926"/>
        <a:ext cx="3796872" cy="825612"/>
      </dsp:txXfrm>
    </dsp:sp>
    <dsp:sp modelId="{55FE41DF-43FC-4BD2-84C1-55E86B39F9E1}">
      <dsp:nvSpPr>
        <dsp:cNvPr id="0" name=""/>
        <dsp:cNvSpPr/>
      </dsp:nvSpPr>
      <dsp:spPr>
        <a:xfrm>
          <a:off x="0" y="4632201"/>
          <a:ext cx="38862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Aggregating individual transactions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Creation of cubes</a:t>
          </a:r>
          <a:endParaRPr lang="en-US" sz="1800" kern="1200" dirty="0"/>
        </a:p>
      </dsp:txBody>
      <dsp:txXfrm>
        <a:off x="0" y="4632201"/>
        <a:ext cx="3886200" cy="618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D87C-20EA-4E33-B9C7-175073674CDF}">
      <dsp:nvSpPr>
        <dsp:cNvPr id="0" name=""/>
        <dsp:cNvSpPr/>
      </dsp:nvSpPr>
      <dsp:spPr>
        <a:xfrm>
          <a:off x="0" y="187"/>
          <a:ext cx="7239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Periodically summarize the data and store it in the cube</a:t>
          </a:r>
          <a:endParaRPr lang="en-US" sz="2200" kern="1200" dirty="0"/>
        </a:p>
      </dsp:txBody>
      <dsp:txXfrm>
        <a:off x="25759" y="25946"/>
        <a:ext cx="7187482" cy="476152"/>
      </dsp:txXfrm>
    </dsp:sp>
    <dsp:sp modelId="{1BA6B0B6-59E5-41CC-8A78-DF8C02179E1C}">
      <dsp:nvSpPr>
        <dsp:cNvPr id="0" name=""/>
        <dsp:cNvSpPr/>
      </dsp:nvSpPr>
      <dsp:spPr>
        <a:xfrm>
          <a:off x="0" y="591217"/>
          <a:ext cx="7239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Retrieve only the summary, not the raw data</a:t>
          </a:r>
          <a:endParaRPr lang="en-US" sz="2200" kern="1200" dirty="0"/>
        </a:p>
      </dsp:txBody>
      <dsp:txXfrm>
        <a:off x="25759" y="616976"/>
        <a:ext cx="7187482" cy="476152"/>
      </dsp:txXfrm>
    </dsp:sp>
    <dsp:sp modelId="{E1D55F62-F8F4-428F-9CAC-7264C94D1DCC}">
      <dsp:nvSpPr>
        <dsp:cNvPr id="0" name=""/>
        <dsp:cNvSpPr/>
      </dsp:nvSpPr>
      <dsp:spPr>
        <a:xfrm>
          <a:off x="0" y="1182248"/>
          <a:ext cx="7239000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Much more efficient, but can’t be changed (non-volatile)</a:t>
          </a:r>
          <a:endParaRPr lang="en-US" sz="2200" kern="1200" dirty="0"/>
        </a:p>
      </dsp:txBody>
      <dsp:txXfrm>
        <a:off x="25759" y="1208007"/>
        <a:ext cx="7187482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77C3-5804-4595-8863-E12527DB30F9}">
      <dsp:nvSpPr>
        <dsp:cNvPr id="0" name=""/>
        <dsp:cNvSpPr/>
      </dsp:nvSpPr>
      <dsp:spPr>
        <a:xfrm>
          <a:off x="0" y="62301"/>
          <a:ext cx="3657600" cy="107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1000 products</a:t>
          </a:r>
          <a:endParaRPr lang="en-US" sz="2700" kern="1200" dirty="0"/>
        </a:p>
      </dsp:txBody>
      <dsp:txXfrm>
        <a:off x="52359" y="114660"/>
        <a:ext cx="3552882" cy="967861"/>
      </dsp:txXfrm>
    </dsp:sp>
    <dsp:sp modelId="{8F284669-78D3-4F69-99BB-4F202B3D6E44}">
      <dsp:nvSpPr>
        <dsp:cNvPr id="0" name=""/>
        <dsp:cNvSpPr/>
      </dsp:nvSpPr>
      <dsp:spPr>
        <a:xfrm>
          <a:off x="0" y="1212640"/>
          <a:ext cx="3657600" cy="1072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300 stores</a:t>
          </a:r>
          <a:endParaRPr lang="en-US" sz="2700" kern="1200" dirty="0"/>
        </a:p>
      </dsp:txBody>
      <dsp:txXfrm>
        <a:off x="52359" y="1264999"/>
        <a:ext cx="3552882" cy="967861"/>
      </dsp:txXfrm>
    </dsp:sp>
    <dsp:sp modelId="{9F84B847-37EA-4B43-A213-4E6A0953E808}">
      <dsp:nvSpPr>
        <dsp:cNvPr id="0" name=""/>
        <dsp:cNvSpPr/>
      </dsp:nvSpPr>
      <dsp:spPr>
        <a:xfrm>
          <a:off x="0" y="2362980"/>
          <a:ext cx="3657600" cy="1072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365 days</a:t>
          </a:r>
          <a:endParaRPr lang="en-US" sz="2700" kern="1200" dirty="0"/>
        </a:p>
      </dsp:txBody>
      <dsp:txXfrm>
        <a:off x="52359" y="2415339"/>
        <a:ext cx="3552882" cy="967861"/>
      </dsp:txXfrm>
    </dsp:sp>
    <dsp:sp modelId="{F48C802E-1FB8-41E8-BF06-5FADF253B6DC}">
      <dsp:nvSpPr>
        <dsp:cNvPr id="0" name=""/>
        <dsp:cNvSpPr/>
      </dsp:nvSpPr>
      <dsp:spPr>
        <a:xfrm>
          <a:off x="0" y="3513319"/>
          <a:ext cx="3657600" cy="1072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=109,500,000 records per year!</a:t>
          </a:r>
          <a:endParaRPr lang="en-US" sz="2700" kern="1200" dirty="0"/>
        </a:p>
      </dsp:txBody>
      <dsp:txXfrm>
        <a:off x="52359" y="3565678"/>
        <a:ext cx="3552882" cy="967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EC8D-3BF9-41A6-8CB1-C1A3C6CAA18D}">
      <dsp:nvSpPr>
        <dsp:cNvPr id="0" name=""/>
        <dsp:cNvSpPr/>
      </dsp:nvSpPr>
      <dsp:spPr>
        <a:xfrm>
          <a:off x="567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Choose the business process</a:t>
          </a:r>
          <a:endParaRPr lang="en-US" sz="2600" kern="1200" dirty="0"/>
        </a:p>
      </dsp:txBody>
      <dsp:txXfrm>
        <a:off x="567" y="309504"/>
        <a:ext cx="2212888" cy="1327732"/>
      </dsp:txXfrm>
    </dsp:sp>
    <dsp:sp modelId="{BD78467F-521A-40BF-BDCA-B1C95140CAE4}">
      <dsp:nvSpPr>
        <dsp:cNvPr id="0" name=""/>
        <dsp:cNvSpPr/>
      </dsp:nvSpPr>
      <dsp:spPr>
        <a:xfrm>
          <a:off x="2434744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Identify the fact</a:t>
          </a:r>
          <a:endParaRPr lang="en-US" sz="2600" kern="1200" dirty="0"/>
        </a:p>
      </dsp:txBody>
      <dsp:txXfrm>
        <a:off x="2434744" y="309504"/>
        <a:ext cx="2212888" cy="1327732"/>
      </dsp:txXfrm>
    </dsp:sp>
    <dsp:sp modelId="{B66E35BB-5B51-405B-ABEC-048A8568CE1B}">
      <dsp:nvSpPr>
        <dsp:cNvPr id="0" name=""/>
        <dsp:cNvSpPr/>
      </dsp:nvSpPr>
      <dsp:spPr>
        <a:xfrm>
          <a:off x="567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Decide on the level of granularity</a:t>
          </a:r>
          <a:endParaRPr lang="en-US" sz="2600" kern="1200" dirty="0"/>
        </a:p>
      </dsp:txBody>
      <dsp:txXfrm>
        <a:off x="567" y="1858526"/>
        <a:ext cx="2212888" cy="1327732"/>
      </dsp:txXfrm>
    </dsp:sp>
    <dsp:sp modelId="{CC67413F-8699-4E54-A068-EA9C7DE1F662}">
      <dsp:nvSpPr>
        <dsp:cNvPr id="0" name=""/>
        <dsp:cNvSpPr/>
      </dsp:nvSpPr>
      <dsp:spPr>
        <a:xfrm>
          <a:off x="2434744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4. Identify the dimensions</a:t>
          </a:r>
          <a:endParaRPr lang="en-US" sz="2600" kern="1200" dirty="0"/>
        </a:p>
      </dsp:txBody>
      <dsp:txXfrm>
        <a:off x="2434744" y="1858526"/>
        <a:ext cx="2212888" cy="1327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40A8-3C1B-4E3E-8FFC-25CF899C46D0}">
      <dsp:nvSpPr>
        <dsp:cNvPr id="0" name=""/>
        <dsp:cNvSpPr/>
      </dsp:nvSpPr>
      <dsp:spPr>
        <a:xfrm>
          <a:off x="37" y="210824"/>
          <a:ext cx="3560712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Keys</a:t>
          </a:r>
          <a:endParaRPr lang="en-US" sz="1800" kern="1200" dirty="0"/>
        </a:p>
      </dsp:txBody>
      <dsp:txXfrm>
        <a:off x="37" y="210824"/>
        <a:ext cx="3560712" cy="518400"/>
      </dsp:txXfrm>
    </dsp:sp>
    <dsp:sp modelId="{076947D0-F5F6-4678-9637-D3932CA4C977}">
      <dsp:nvSpPr>
        <dsp:cNvPr id="0" name=""/>
        <dsp:cNvSpPr/>
      </dsp:nvSpPr>
      <dsp:spPr>
        <a:xfrm>
          <a:off x="37" y="729224"/>
          <a:ext cx="3560712" cy="27175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Unique identifiers for each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the event itself and the associated dimensions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Associates a combination of the dimensions to a unique business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Sales has </a:t>
          </a:r>
          <a:r>
            <a:rPr lang="en-US" sz="1800" kern="1200" dirty="0" err="1" smtClean="0"/>
            <a:t>Product_ID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Store_ID</a:t>
          </a:r>
          <a:r>
            <a:rPr lang="en-US" sz="1800" kern="1200" dirty="0" smtClean="0"/>
            <a:t>, and </a:t>
          </a:r>
          <a:r>
            <a:rPr lang="en-US" sz="1800" kern="1200" dirty="0" err="1" smtClean="0"/>
            <a:t>Time_ID</a:t>
          </a:r>
          <a:endParaRPr lang="en-US" sz="1800" kern="1200" dirty="0"/>
        </a:p>
      </dsp:txBody>
      <dsp:txXfrm>
        <a:off x="37" y="729224"/>
        <a:ext cx="3560712" cy="2717550"/>
      </dsp:txXfrm>
    </dsp:sp>
    <dsp:sp modelId="{1ED63C4E-4D60-4E65-BEE9-0CF6A1426427}">
      <dsp:nvSpPr>
        <dsp:cNvPr id="0" name=""/>
        <dsp:cNvSpPr/>
      </dsp:nvSpPr>
      <dsp:spPr>
        <a:xfrm>
          <a:off x="4059249" y="210824"/>
          <a:ext cx="3560712" cy="518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Measured, numeric data</a:t>
          </a:r>
          <a:endParaRPr lang="en-US" sz="1800" kern="1200" dirty="0"/>
        </a:p>
      </dsp:txBody>
      <dsp:txXfrm>
        <a:off x="4059249" y="210824"/>
        <a:ext cx="3560712" cy="518400"/>
      </dsp:txXfrm>
    </dsp:sp>
    <dsp:sp modelId="{8157F779-0D57-455B-B4E8-672BD5F8589E}">
      <dsp:nvSpPr>
        <dsp:cNvPr id="0" name=""/>
        <dsp:cNvSpPr/>
      </dsp:nvSpPr>
      <dsp:spPr>
        <a:xfrm>
          <a:off x="4059249" y="729224"/>
          <a:ext cx="3560712" cy="27175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Quantifiable information for each business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Does not describe any particular dimension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Describes a particular combination of dimensional 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Sales has </a:t>
          </a:r>
          <a:r>
            <a:rPr lang="en-US" sz="1800" kern="1200" dirty="0" err="1" smtClean="0"/>
            <a:t>quantity_sold</a:t>
          </a:r>
          <a:r>
            <a:rPr lang="en-US" sz="1800" kern="1200" dirty="0" smtClean="0"/>
            <a:t> and </a:t>
          </a:r>
          <a:r>
            <a:rPr lang="en-US" sz="1800" kern="1200" dirty="0" err="1" smtClean="0"/>
            <a:t>total_price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4059249" y="729224"/>
        <a:ext cx="3560712" cy="27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em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Jaclyn Hansberry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jaclyn.hansberry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8472"/>
            <a:ext cx="8699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Modeling a data cube: </a:t>
            </a:r>
            <a:br>
              <a:rPr lang="en-US" dirty="0" smtClean="0"/>
            </a:br>
            <a:r>
              <a:rPr lang="en-US" dirty="0" smtClean="0"/>
              <a:t>The Star Schema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26887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005150"/>
            <a:ext cx="0" cy="73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0476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87872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829052"/>
              </p:ext>
            </p:extLst>
          </p:nvPr>
        </p:nvGraphicFramePr>
        <p:xfrm>
          <a:off x="241476" y="1371601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6782299" y="2153194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78463" y="2065022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0"/>
          </p:cNvCxnSpPr>
          <p:nvPr/>
        </p:nvCxnSpPr>
        <p:spPr>
          <a:xfrm rot="16200000" flipH="1">
            <a:off x="7254597" y="4150179"/>
            <a:ext cx="1480458" cy="647700"/>
          </a:xfrm>
          <a:prstGeom prst="bentConnector3">
            <a:avLst>
              <a:gd name="adj1" fmla="val 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4" idx="1"/>
            <a:endCxn id="5" idx="0"/>
          </p:cNvCxnSpPr>
          <p:nvPr/>
        </p:nvCxnSpPr>
        <p:spPr>
          <a:xfrm rot="10800000" flipV="1">
            <a:off x="5537376" y="3733800"/>
            <a:ext cx="685800" cy="1447799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359268" y="5030838"/>
            <a:ext cx="337226" cy="88172"/>
            <a:chOff x="6749374" y="2600731"/>
            <a:chExt cx="438913" cy="662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0063" y="5038458"/>
            <a:ext cx="337226" cy="88172"/>
            <a:chOff x="6749374" y="2600731"/>
            <a:chExt cx="438913" cy="662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6059109" y="3609709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15646" y="362657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651987" y="3744415"/>
            <a:ext cx="166696" cy="141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644450" y="3609709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061738" y="3731491"/>
            <a:ext cx="187964" cy="1286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875743" y="365052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71153" y="2615975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927682" y="2608563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3176" y="2743201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772774" y="2577056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6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78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06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53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53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7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279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777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9710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37" y="742950"/>
            <a:ext cx="2974766" cy="41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069123"/>
            <a:ext cx="2692401" cy="3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596345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12" y="1102360"/>
            <a:ext cx="3314788" cy="4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Now let’s focus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2011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1202</Words>
  <Application>Microsoft Macintosh PowerPoint</Application>
  <PresentationFormat>On-screen Show (4:3)</PresentationFormat>
  <Paragraphs>368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Segoe UI</vt:lpstr>
      <vt:lpstr>Segoe UI Semibold</vt:lpstr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The Data Cube</vt:lpstr>
      <vt:lpstr>The Data Cube</vt:lpstr>
      <vt:lpstr>The Data Cube</vt:lpstr>
      <vt:lpstr>PowerPoint Presentation</vt:lpstr>
      <vt:lpstr>Modeling a data cube: 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Microsoft Office User</cp:lastModifiedBy>
  <cp:revision>136</cp:revision>
  <dcterms:created xsi:type="dcterms:W3CDTF">2011-09-06T14:24:06Z</dcterms:created>
  <dcterms:modified xsi:type="dcterms:W3CDTF">2017-06-06T14:05:16Z</dcterms:modified>
</cp:coreProperties>
</file>