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94599"/>
  </p:normalViewPr>
  <p:slideViewPr>
    <p:cSldViewPr>
      <p:cViewPr varScale="1">
        <p:scale>
          <a:sx n="106" d="100"/>
          <a:sy n="106" d="100"/>
        </p:scale>
        <p:origin x="20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C1ED-3A8E-4C97-ADAA-10442BB4C3DC}">
      <dsp:nvSpPr>
        <dsp:cNvPr id="0" name=""/>
        <dsp:cNvSpPr/>
      </dsp:nvSpPr>
      <dsp:spPr>
        <a:xfrm>
          <a:off x="0" y="200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D530C-CE65-4C61-BE86-18B1C57406E3}">
      <dsp:nvSpPr>
        <dsp:cNvPr id="0" name=""/>
        <dsp:cNvSpPr/>
      </dsp:nvSpPr>
      <dsp:spPr>
        <a:xfrm>
          <a:off x="0" y="200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Choose data consistent with the goals of analysis</a:t>
          </a:r>
          <a:endParaRPr lang="en-US" sz="2700" kern="1200" dirty="0"/>
        </a:p>
      </dsp:txBody>
      <dsp:txXfrm>
        <a:off x="0" y="2009"/>
        <a:ext cx="5334000" cy="1370260"/>
      </dsp:txXfrm>
    </dsp:sp>
    <dsp:sp modelId="{76BD0C8C-A803-4216-A47B-7D3457E290C1}">
      <dsp:nvSpPr>
        <dsp:cNvPr id="0" name=""/>
        <dsp:cNvSpPr/>
      </dsp:nvSpPr>
      <dsp:spPr>
        <a:xfrm>
          <a:off x="0" y="137226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57B81-E1BA-4F25-B7C5-5B7F82A87AC7}">
      <dsp:nvSpPr>
        <dsp:cNvPr id="0" name=""/>
        <dsp:cNvSpPr/>
      </dsp:nvSpPr>
      <dsp:spPr>
        <a:xfrm>
          <a:off x="0" y="137226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Verify that the data really measures what it claims to measure</a:t>
          </a:r>
          <a:endParaRPr lang="en-US" sz="2700" kern="1200"/>
        </a:p>
      </dsp:txBody>
      <dsp:txXfrm>
        <a:off x="0" y="1372269"/>
        <a:ext cx="5334000" cy="1370260"/>
      </dsp:txXfrm>
    </dsp:sp>
    <dsp:sp modelId="{040C59F4-9166-4462-A30E-5E6F3E4E40A1}">
      <dsp:nvSpPr>
        <dsp:cNvPr id="0" name=""/>
        <dsp:cNvSpPr/>
      </dsp:nvSpPr>
      <dsp:spPr>
        <a:xfrm>
          <a:off x="0" y="2742530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CC120-260D-4F72-99F8-DD0F3E6B066F}">
      <dsp:nvSpPr>
        <dsp:cNvPr id="0" name=""/>
        <dsp:cNvSpPr/>
      </dsp:nvSpPr>
      <dsp:spPr>
        <a:xfrm>
          <a:off x="0" y="2742530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Include the analysts in the design process</a:t>
          </a:r>
          <a:endParaRPr lang="en-US" sz="2700" kern="1200"/>
        </a:p>
      </dsp:txBody>
      <dsp:txXfrm>
        <a:off x="0" y="2742530"/>
        <a:ext cx="5334000" cy="1370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83D4-30E0-4503-A0AB-1DCA45611AE4}">
      <dsp:nvSpPr>
        <dsp:cNvPr id="0" name=""/>
        <dsp:cNvSpPr/>
      </dsp:nvSpPr>
      <dsp:spPr>
        <a:xfrm>
          <a:off x="0" y="0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52C28-43A6-415C-B748-134E0AA4CC02}">
      <dsp:nvSpPr>
        <dsp:cNvPr id="0" name=""/>
        <dsp:cNvSpPr/>
      </dsp:nvSpPr>
      <dsp:spPr>
        <a:xfrm>
          <a:off x="0" y="0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 where the data comes from</a:t>
          </a:r>
          <a:endParaRPr lang="en-US" sz="3300" kern="1200" dirty="0"/>
        </a:p>
      </dsp:txBody>
      <dsp:txXfrm>
        <a:off x="0" y="0"/>
        <a:ext cx="5105400" cy="1196884"/>
      </dsp:txXfrm>
    </dsp:sp>
    <dsp:sp modelId="{B288CA95-9409-49A6-B163-5EE6AC1F0A99}">
      <dsp:nvSpPr>
        <dsp:cNvPr id="0" name=""/>
        <dsp:cNvSpPr/>
      </dsp:nvSpPr>
      <dsp:spPr>
        <a:xfrm>
          <a:off x="0" y="1196884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4AD42-E203-46E8-B61C-529568AF7CAC}">
      <dsp:nvSpPr>
        <dsp:cNvPr id="0" name=""/>
        <dsp:cNvSpPr/>
      </dsp:nvSpPr>
      <dsp:spPr>
        <a:xfrm>
          <a:off x="0" y="1196884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Manual verification through sampling</a:t>
          </a:r>
          <a:endParaRPr lang="en-US" sz="3300" kern="1200" dirty="0"/>
        </a:p>
      </dsp:txBody>
      <dsp:txXfrm>
        <a:off x="0" y="1196884"/>
        <a:ext cx="5105400" cy="1196884"/>
      </dsp:txXfrm>
    </dsp:sp>
    <dsp:sp modelId="{404A90EA-A521-4A37-9BCC-5AA72EABEFDD}">
      <dsp:nvSpPr>
        <dsp:cNvPr id="0" name=""/>
        <dsp:cNvSpPr/>
      </dsp:nvSpPr>
      <dsp:spPr>
        <a:xfrm>
          <a:off x="0" y="2393768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EAF96-25F7-4AD8-AB6D-07190848D8D7}">
      <dsp:nvSpPr>
        <dsp:cNvPr id="0" name=""/>
        <dsp:cNvSpPr/>
      </dsp:nvSpPr>
      <dsp:spPr>
        <a:xfrm>
          <a:off x="0" y="2393768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Use of knowledge experts</a:t>
          </a:r>
          <a:endParaRPr lang="en-US" sz="3300" kern="1200"/>
        </a:p>
      </dsp:txBody>
      <dsp:txXfrm>
        <a:off x="0" y="2393768"/>
        <a:ext cx="5105400" cy="1196884"/>
      </dsp:txXfrm>
    </dsp:sp>
    <dsp:sp modelId="{B4EC2949-00D9-457E-B26B-5980E678DA25}">
      <dsp:nvSpPr>
        <dsp:cNvPr id="0" name=""/>
        <dsp:cNvSpPr/>
      </dsp:nvSpPr>
      <dsp:spPr>
        <a:xfrm>
          <a:off x="0" y="3590652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3888A-04D8-4B77-BAB5-0E27966BCEA0}">
      <dsp:nvSpPr>
        <dsp:cNvPr id="0" name=""/>
        <dsp:cNvSpPr/>
      </dsp:nvSpPr>
      <dsp:spPr>
        <a:xfrm>
          <a:off x="0" y="3590652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Verify calculations for derived measures</a:t>
          </a:r>
          <a:endParaRPr lang="en-US" sz="3300" kern="1200"/>
        </a:p>
      </dsp:txBody>
      <dsp:txXfrm>
        <a:off x="0" y="3590652"/>
        <a:ext cx="5105400" cy="1196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71BD6-AAC1-4E16-9039-03DB1528E484}">
      <dsp:nvSpPr>
        <dsp:cNvPr id="0" name=""/>
        <dsp:cNvSpPr/>
      </dsp:nvSpPr>
      <dsp:spPr>
        <a:xfrm>
          <a:off x="0" y="2392"/>
          <a:ext cx="4648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FAFD-27A2-4065-AF2C-8A47541514FB}">
      <dsp:nvSpPr>
        <dsp:cNvPr id="0" name=""/>
        <dsp:cNvSpPr/>
      </dsp:nvSpPr>
      <dsp:spPr>
        <a:xfrm>
          <a:off x="0" y="2392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 fault tolerance into the process</a:t>
          </a:r>
          <a:endParaRPr lang="en-US" sz="3200" kern="1200" dirty="0"/>
        </a:p>
      </dsp:txBody>
      <dsp:txXfrm>
        <a:off x="0" y="2392"/>
        <a:ext cx="4648200" cy="1631678"/>
      </dsp:txXfrm>
    </dsp:sp>
    <dsp:sp modelId="{62B0F1F3-9BD6-4343-8338-CCF05B5C3320}">
      <dsp:nvSpPr>
        <dsp:cNvPr id="0" name=""/>
        <dsp:cNvSpPr/>
      </dsp:nvSpPr>
      <dsp:spPr>
        <a:xfrm>
          <a:off x="0" y="1634070"/>
          <a:ext cx="46482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4B5D2-1D93-4255-9DE2-969C3C6F69C2}">
      <dsp:nvSpPr>
        <dsp:cNvPr id="0" name=""/>
        <dsp:cNvSpPr/>
      </dsp:nvSpPr>
      <dsp:spPr>
        <a:xfrm>
          <a:off x="0" y="1634070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Periodically run reports, check logs, and verify results</a:t>
          </a:r>
          <a:endParaRPr lang="en-US" sz="3200" kern="1200" dirty="0"/>
        </a:p>
      </dsp:txBody>
      <dsp:txXfrm>
        <a:off x="0" y="1634070"/>
        <a:ext cx="4648200" cy="1631678"/>
      </dsp:txXfrm>
    </dsp:sp>
    <dsp:sp modelId="{E2B3AD77-DFF7-4351-9F6B-1C53214D8626}">
      <dsp:nvSpPr>
        <dsp:cNvPr id="0" name=""/>
        <dsp:cNvSpPr/>
      </dsp:nvSpPr>
      <dsp:spPr>
        <a:xfrm>
          <a:off x="0" y="3265748"/>
          <a:ext cx="4648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7224-FEA8-4029-9DB1-407B6BBAC0F2}">
      <dsp:nvSpPr>
        <dsp:cNvPr id="0" name=""/>
        <dsp:cNvSpPr/>
      </dsp:nvSpPr>
      <dsp:spPr>
        <a:xfrm>
          <a:off x="0" y="3265748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Keep up with (and communicate) changes</a:t>
          </a:r>
          <a:endParaRPr lang="en-US" sz="3200" kern="1200" dirty="0"/>
        </a:p>
      </dsp:txBody>
      <dsp:txXfrm>
        <a:off x="0" y="3265748"/>
        <a:ext cx="4648200" cy="16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Extract data from the operational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Transform data into an analysis-ready format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Load it into the analytical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4012220"/>
        <a:ext cx="2897777" cy="200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is in different formats?</a:t>
          </a:r>
          <a:endParaRPr lang="en-US" sz="2700" kern="1200" dirty="0"/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Consistency</a:t>
          </a:r>
          <a:endParaRPr lang="en-US" sz="3500" kern="1200"/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do we know it’s correct?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there is missing data?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we need isn’t there?</a:t>
          </a:r>
          <a:endParaRPr lang="en-US" sz="2700" kern="1200" dirty="0"/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</a:t>
          </a:r>
          <a:endParaRPr lang="en-US" sz="3500" kern="1200"/>
        </a:p>
      </dsp:txBody>
      <dsp:txXfrm>
        <a:off x="125199" y="2818216"/>
        <a:ext cx="2437938" cy="231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744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Redundant data across the organization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Customer record maintained by accounts receivable and marketing</a:t>
          </a:r>
          <a:endParaRPr lang="en-US" sz="1700" kern="1200"/>
        </a:p>
      </dsp:txBody>
      <dsp:txXfrm>
        <a:off x="744" y="681384"/>
        <a:ext cx="2902148" cy="1741289"/>
      </dsp:txXfrm>
    </dsp:sp>
    <dsp:sp modelId="{D9F415E5-F0AA-4265-9A30-DFBC09A290E9}">
      <dsp:nvSpPr>
        <dsp:cNvPr id="0" name=""/>
        <dsp:cNvSpPr/>
      </dsp:nvSpPr>
      <dsp:spPr>
        <a:xfrm>
          <a:off x="3193107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same data element stored in different formats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Social Security number (123-45-6789 versus 123456789)</a:t>
          </a:r>
          <a:endParaRPr lang="en-US" sz="1700" kern="1200"/>
        </a:p>
      </dsp:txBody>
      <dsp:txXfrm>
        <a:off x="3193107" y="681384"/>
        <a:ext cx="2902148" cy="1741289"/>
      </dsp:txXfrm>
    </dsp:sp>
    <dsp:sp modelId="{CE398E1B-F407-4ACA-BA4D-DAD8E6288E6B}">
      <dsp:nvSpPr>
        <dsp:cNvPr id="0" name=""/>
        <dsp:cNvSpPr/>
      </dsp:nvSpPr>
      <dsp:spPr>
        <a:xfrm>
          <a:off x="744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naming conventions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“Doritos” versus “Frito-Lay’s Doritos” verus “Regular Doritos”</a:t>
          </a:r>
          <a:endParaRPr lang="en-US" sz="1700" kern="1200"/>
        </a:p>
      </dsp:txBody>
      <dsp:txXfrm>
        <a:off x="744" y="2712888"/>
        <a:ext cx="2902148" cy="1741289"/>
      </dsp:txXfrm>
    </dsp:sp>
    <dsp:sp modelId="{35D40841-A791-4581-85A0-EE1EBFBAD519}">
      <dsp:nvSpPr>
        <dsp:cNvPr id="0" name=""/>
        <dsp:cNvSpPr/>
      </dsp:nvSpPr>
      <dsp:spPr>
        <a:xfrm>
          <a:off x="3193107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unique identifiers used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Account_Number versus Customer_ID</a:t>
          </a:r>
          <a:endParaRPr lang="en-US" sz="1700" kern="1200"/>
        </a:p>
      </dsp:txBody>
      <dsp:txXfrm>
        <a:off x="3193107" y="271288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This is a fundamental problem for creating data cubes</a:t>
          </a:r>
          <a:endParaRPr lang="en-US" sz="3000" kern="1200"/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509390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509390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 often need to combine information from several transactional databases</a:t>
          </a:r>
          <a:endParaRPr lang="en-US" sz="3000" kern="1200" dirty="0"/>
        </a:p>
      </dsp:txBody>
      <dsp:txXfrm>
        <a:off x="0" y="1509390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3016572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6572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How do we know if we’re talking about the same customer or product?</a:t>
          </a:r>
          <a:endParaRPr lang="en-US" sz="3000" kern="1200"/>
        </a:p>
      </dsp:txBody>
      <dsp:txXfrm>
        <a:off x="0" y="3016572"/>
        <a:ext cx="54864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are the differences between a “guest” and a “customer”?</a:t>
          </a:r>
          <a:endParaRPr lang="en-US" sz="2200" kern="1200" dirty="0"/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 there any way to know if a customer of the café is staying at the hotel?</a:t>
          </a:r>
          <a:endParaRPr lang="en-US" sz="2200" kern="1200" dirty="0"/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Getting to a “single view” of data:</a:t>
          </a:r>
          <a:endParaRPr lang="en-US" sz="3200" kern="1200" dirty="0"/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would you represent “name?”</a:t>
          </a:r>
          <a:endParaRPr lang="en-US" sz="2000" kern="1200" dirty="0"/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would you use to uniquely identify a guest/customer?</a:t>
          </a:r>
          <a:endParaRPr lang="en-US" sz="2000" kern="1200" dirty="0"/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Would you include email address?</a:t>
          </a:r>
          <a:endParaRPr lang="en-US" sz="2000" kern="1200" dirty="0"/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A951-7638-4317-8689-100CBAC74012}">
      <dsp:nvSpPr>
        <dsp:cNvPr id="0" name=""/>
        <dsp:cNvSpPr/>
      </dsp:nvSpPr>
      <dsp:spPr>
        <a:xfrm>
          <a:off x="0" y="2567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E6825-0D80-4C19-B360-6ABCE84074EC}">
      <dsp:nvSpPr>
        <dsp:cNvPr id="0" name=""/>
        <dsp:cNvSpPr/>
      </dsp:nvSpPr>
      <dsp:spPr>
        <a:xfrm>
          <a:off x="0" y="2567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Why might there be resistance to data standardization?</a:t>
          </a:r>
          <a:endParaRPr lang="en-US" sz="3300" kern="1200" dirty="0"/>
        </a:p>
      </dsp:txBody>
      <dsp:txXfrm>
        <a:off x="0" y="2567"/>
        <a:ext cx="4038600" cy="1750888"/>
      </dsp:txXfrm>
    </dsp:sp>
    <dsp:sp modelId="{BA02DBCF-238B-4314-8380-DD20C62BE849}">
      <dsp:nvSpPr>
        <dsp:cNvPr id="0" name=""/>
        <dsp:cNvSpPr/>
      </dsp:nvSpPr>
      <dsp:spPr>
        <a:xfrm>
          <a:off x="0" y="1753455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57C9-E7D7-4A6B-A5B8-C4CA43E4859A}">
      <dsp:nvSpPr>
        <dsp:cNvPr id="0" name=""/>
        <dsp:cNvSpPr/>
      </dsp:nvSpPr>
      <dsp:spPr>
        <a:xfrm>
          <a:off x="0" y="1753455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it an option to just “fix” the transactional databases?</a:t>
          </a:r>
          <a:endParaRPr lang="en-US" sz="3300" kern="1200" dirty="0"/>
        </a:p>
      </dsp:txBody>
      <dsp:txXfrm>
        <a:off x="0" y="1753455"/>
        <a:ext cx="4038600" cy="1750888"/>
      </dsp:txXfrm>
    </dsp:sp>
    <dsp:sp modelId="{E1878028-35AB-40BE-A970-43B1035A9A52}">
      <dsp:nvSpPr>
        <dsp:cNvPr id="0" name=""/>
        <dsp:cNvSpPr/>
      </dsp:nvSpPr>
      <dsp:spPr>
        <a:xfrm>
          <a:off x="0" y="350434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CA5C-0D49-4CA3-835D-62F2D753743A}">
      <dsp:nvSpPr>
        <dsp:cNvPr id="0" name=""/>
        <dsp:cNvSpPr/>
      </dsp:nvSpPr>
      <dsp:spPr>
        <a:xfrm>
          <a:off x="0" y="3504344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If two data elements conflict, who’s standard “wins?”</a:t>
          </a:r>
          <a:endParaRPr lang="en-US" sz="3300" kern="1200" dirty="0"/>
        </a:p>
      </dsp:txBody>
      <dsp:txXfrm>
        <a:off x="0" y="3504344"/>
        <a:ext cx="4038600" cy="1750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 we have the right data?</a:t>
          </a:r>
          <a:endParaRPr lang="en-US" sz="2600" kern="1200" dirty="0"/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 the collection process reliable?</a:t>
          </a:r>
          <a:endParaRPr lang="en-US" sz="2600" kern="1200" dirty="0"/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Is </a:t>
          </a:r>
          <a:r>
            <a:rPr lang="en-US" sz="2600" kern="1200" dirty="0" smtClean="0"/>
            <a:t>the data accurate?</a:t>
          </a:r>
          <a:endParaRPr lang="en-US" sz="2600" kern="1200" dirty="0"/>
        </a:p>
      </dsp:txBody>
      <dsp:txXfrm>
        <a:off x="979932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0.w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Jaclyn Hansberry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jaclyn.hansberry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622</Words>
  <Application>Microsoft Macintosh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Cooper Black</vt:lpstr>
      <vt:lpstr>Arial</vt:lpstr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Microsoft Office User</cp:lastModifiedBy>
  <cp:revision>309</cp:revision>
  <cp:lastPrinted>2011-06-28T14:45:53Z</cp:lastPrinted>
  <dcterms:created xsi:type="dcterms:W3CDTF">2011-06-28T13:08:25Z</dcterms:created>
  <dcterms:modified xsi:type="dcterms:W3CDTF">2017-06-05T21:08:24Z</dcterms:modified>
</cp:coreProperties>
</file>