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293" r:id="rId3"/>
    <p:sldId id="261" r:id="rId4"/>
    <p:sldId id="294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86" r:id="rId13"/>
    <p:sldId id="268" r:id="rId14"/>
    <p:sldId id="269" r:id="rId15"/>
    <p:sldId id="289" r:id="rId16"/>
    <p:sldId id="270" r:id="rId17"/>
    <p:sldId id="28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90" r:id="rId34"/>
    <p:sldId id="295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 smtClean="0"/>
            <a:t>The chart should tell a story</a:t>
          </a:r>
          <a:endParaRPr lang="en-US" dirty="0"/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 smtClean="0"/>
            <a:t>The chart should have graphical integrity</a:t>
          </a:r>
          <a:endParaRPr lang="en-US" dirty="0"/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 smtClean="0"/>
            <a:t>The </a:t>
          </a:r>
          <a:r>
            <a:rPr lang="en-US" dirty="0" smtClean="0"/>
            <a:t>chart should minimize graphical complexity</a:t>
          </a:r>
          <a:endParaRPr lang="en-US" dirty="0"/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C4271-1DAC-4C0D-9146-3EEE3D5410C3}" type="pres">
      <dgm:prSet presAssocID="{4F6D4839-D1C2-452C-941D-76A338B7CF96}" presName="linNode" presStyleCnt="0"/>
      <dgm:spPr/>
      <dgm:t>
        <a:bodyPr/>
        <a:lstStyle/>
        <a:p>
          <a:endParaRPr lang="en-US"/>
        </a:p>
      </dgm:t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6C20-42B4-4649-9B40-83D44698D89D}" type="pres">
      <dgm:prSet presAssocID="{D3809058-30EE-461F-BB59-B7D09B768C89}" presName="sp" presStyleCnt="0"/>
      <dgm:spPr/>
      <dgm:t>
        <a:bodyPr/>
        <a:lstStyle/>
        <a:p>
          <a:endParaRPr lang="en-US"/>
        </a:p>
      </dgm:t>
    </dgm:pt>
    <dgm:pt modelId="{9499075A-998E-4518-A553-FEB75D4CE2FA}" type="pres">
      <dgm:prSet presAssocID="{0AE6F5E5-55D7-4714-B6E7-830AB35EBA92}" presName="linNode" presStyleCnt="0"/>
      <dgm:spPr/>
      <dgm:t>
        <a:bodyPr/>
        <a:lstStyle/>
        <a:p>
          <a:endParaRPr lang="en-US"/>
        </a:p>
      </dgm:t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4275-A2CC-43E4-B736-FA4A53C2322F}" type="pres">
      <dgm:prSet presAssocID="{DAB34679-A5F9-4E0E-A6CB-E71A64362D53}" presName="sp" presStyleCnt="0"/>
      <dgm:spPr/>
      <dgm:t>
        <a:bodyPr/>
        <a:lstStyle/>
        <a:p>
          <a:endParaRPr lang="en-US"/>
        </a:p>
      </dgm:t>
    </dgm:pt>
    <dgm:pt modelId="{C6411611-E9D1-43AA-AB73-2F5CF92CED71}" type="pres">
      <dgm:prSet presAssocID="{F0216995-C19F-4CFE-8205-64A30F8C2ADD}" presName="linNode" presStyleCnt="0"/>
      <dgm:spPr/>
      <dgm:t>
        <a:bodyPr/>
        <a:lstStyle/>
        <a:p>
          <a:endParaRPr lang="en-US"/>
        </a:p>
      </dgm:t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 smtClean="0"/>
            <a:t>Graphics should be clear on their own</a:t>
          </a:r>
          <a:endParaRPr lang="en-US" dirty="0"/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 smtClean="0"/>
            <a:t>The chart should yield insight beyond the text</a:t>
          </a:r>
          <a:endParaRPr lang="en-US" dirty="0"/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 smtClean="0"/>
            <a:t>“If the statistics are boring, then you’ve got the wrong numbers.” </a:t>
          </a:r>
          <a:r>
            <a:rPr lang="en-US" sz="2000" dirty="0" smtClean="0"/>
            <a:t>(</a:t>
          </a:r>
          <a:r>
            <a:rPr lang="en-US" sz="2000" dirty="0" err="1" smtClean="0"/>
            <a:t>Tufte</a:t>
          </a:r>
          <a:r>
            <a:rPr lang="en-US" sz="2000" dirty="0" smtClean="0"/>
            <a:t> 2009)</a:t>
          </a:r>
          <a:endParaRPr lang="en-US" sz="2000" dirty="0"/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 smtClean="0"/>
            <a:t>The depictions should enable meaningful comparison</a:t>
          </a:r>
          <a:endParaRPr lang="en-US" dirty="0"/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A67C7-C7FB-4A6E-A75B-C8F1B42EC1B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AA2BB-2D2A-448C-ADED-F060ABF3F379}">
      <dgm:prSet/>
      <dgm:spPr/>
      <dgm:t>
        <a:bodyPr/>
        <a:lstStyle/>
        <a:p>
          <a:pPr rtl="0"/>
          <a:r>
            <a:rPr lang="en-US" dirty="0" smtClean="0"/>
            <a:t>Adjust for inflation</a:t>
          </a:r>
          <a:endParaRPr lang="en-US" dirty="0"/>
        </a:p>
      </dgm:t>
    </dgm:pt>
    <dgm:pt modelId="{C93D3CD7-75E2-46F1-B5FF-00D54522FA50}" type="parTrans" cxnId="{E3886297-EAE7-470F-944F-310F05A7CBE7}">
      <dgm:prSet/>
      <dgm:spPr/>
      <dgm:t>
        <a:bodyPr/>
        <a:lstStyle/>
        <a:p>
          <a:endParaRPr lang="en-US"/>
        </a:p>
      </dgm:t>
    </dgm:pt>
    <dgm:pt modelId="{B7DD089E-80E6-489A-8A88-7D74EE656531}" type="sibTrans" cxnId="{E3886297-EAE7-470F-944F-310F05A7CBE7}">
      <dgm:prSet/>
      <dgm:spPr/>
      <dgm:t>
        <a:bodyPr/>
        <a:lstStyle/>
        <a:p>
          <a:endParaRPr lang="en-US"/>
        </a:p>
      </dgm:t>
    </dgm:pt>
    <dgm:pt modelId="{371B7750-4F3A-491E-805F-A8A48AE19183}">
      <dgm:prSet/>
      <dgm:spPr/>
      <dgm:t>
        <a:bodyPr/>
        <a:lstStyle/>
        <a:p>
          <a:pPr rtl="0"/>
          <a:r>
            <a:rPr lang="en-US" dirty="0" smtClean="0"/>
            <a:t>Make sure the context is presented</a:t>
          </a:r>
          <a:endParaRPr lang="en-US" dirty="0"/>
        </a:p>
      </dgm:t>
    </dgm:pt>
    <dgm:pt modelId="{FFDFBA2F-29C9-44B6-AD8D-942EB7F414B8}" type="parTrans" cxnId="{868A12C0-0567-4F87-93C3-C83F534CDCAB}">
      <dgm:prSet/>
      <dgm:spPr/>
      <dgm:t>
        <a:bodyPr/>
        <a:lstStyle/>
        <a:p>
          <a:endParaRPr lang="en-US"/>
        </a:p>
      </dgm:t>
    </dgm:pt>
    <dgm:pt modelId="{C7AB3647-8267-4465-B43B-B50C1BEE5E75}" type="sibTrans" cxnId="{868A12C0-0567-4F87-93C3-C83F534CDCAB}">
      <dgm:prSet/>
      <dgm:spPr/>
      <dgm:t>
        <a:bodyPr/>
        <a:lstStyle/>
        <a:p>
          <a:endParaRPr lang="en-US"/>
        </a:p>
      </dgm:t>
    </dgm:pt>
    <dgm:pt modelId="{F6107678-C887-4F00-AB27-5942E6516D8C}" type="pres">
      <dgm:prSet presAssocID="{02DA67C7-C7FB-4A6E-A75B-C8F1B42EC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3060E-861B-43E6-A8F2-D6F6D6B96A2A}" type="pres">
      <dgm:prSet presAssocID="{F56AA2BB-2D2A-448C-ADED-F060ABF3F379}" presName="parentText" presStyleLbl="node1" presStyleIdx="0" presStyleCnt="2" custLinFactY="-30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6FC1-5C74-4B7D-A710-A6D32DF7B807}" type="pres">
      <dgm:prSet presAssocID="{B7DD089E-80E6-489A-8A88-7D74EE656531}" presName="spacer" presStyleCnt="0"/>
      <dgm:spPr/>
      <dgm:t>
        <a:bodyPr/>
        <a:lstStyle/>
        <a:p>
          <a:endParaRPr lang="en-US"/>
        </a:p>
      </dgm:t>
    </dgm:pt>
    <dgm:pt modelId="{A2A0514D-7A6A-4AA6-B61C-660BE90735D0}" type="pres">
      <dgm:prSet presAssocID="{371B7750-4F3A-491E-805F-A8A48AE19183}" presName="parentText" presStyleLbl="node1" presStyleIdx="1" presStyleCnt="2" custLinFactY="34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6A1BF-F423-4F7C-8938-512249F321E0}" type="presOf" srcId="{371B7750-4F3A-491E-805F-A8A48AE19183}" destId="{A2A0514D-7A6A-4AA6-B61C-660BE90735D0}" srcOrd="0" destOrd="0" presId="urn:microsoft.com/office/officeart/2005/8/layout/vList2"/>
    <dgm:cxn modelId="{3D3640CE-5C35-4C72-B60E-A602D9F84B81}" type="presOf" srcId="{02DA67C7-C7FB-4A6E-A75B-C8F1B42EC1B6}" destId="{F6107678-C887-4F00-AB27-5942E6516D8C}" srcOrd="0" destOrd="0" presId="urn:microsoft.com/office/officeart/2005/8/layout/vList2"/>
    <dgm:cxn modelId="{6C4BC12A-2040-452A-AE7B-162D344AD327}" type="presOf" srcId="{F56AA2BB-2D2A-448C-ADED-F060ABF3F379}" destId="{49E3060E-861B-43E6-A8F2-D6F6D6B96A2A}" srcOrd="0" destOrd="0" presId="urn:microsoft.com/office/officeart/2005/8/layout/vList2"/>
    <dgm:cxn modelId="{868A12C0-0567-4F87-93C3-C83F534CDCAB}" srcId="{02DA67C7-C7FB-4A6E-A75B-C8F1B42EC1B6}" destId="{371B7750-4F3A-491E-805F-A8A48AE19183}" srcOrd="1" destOrd="0" parTransId="{FFDFBA2F-29C9-44B6-AD8D-942EB7F414B8}" sibTransId="{C7AB3647-8267-4465-B43B-B50C1BEE5E75}"/>
    <dgm:cxn modelId="{E3886297-EAE7-470F-944F-310F05A7CBE7}" srcId="{02DA67C7-C7FB-4A6E-A75B-C8F1B42EC1B6}" destId="{F56AA2BB-2D2A-448C-ADED-F060ABF3F379}" srcOrd="0" destOrd="0" parTransId="{C93D3CD7-75E2-46F1-B5FF-00D54522FA50}" sibTransId="{B7DD089E-80E6-489A-8A88-7D74EE656531}"/>
    <dgm:cxn modelId="{2A908DFF-769F-4C2F-A9C6-01D59B815B37}" type="presParOf" srcId="{F6107678-C887-4F00-AB27-5942E6516D8C}" destId="{49E3060E-861B-43E6-A8F2-D6F6D6B96A2A}" srcOrd="0" destOrd="0" presId="urn:microsoft.com/office/officeart/2005/8/layout/vList2"/>
    <dgm:cxn modelId="{105BB8C6-497A-4D14-A0E6-0898C111F302}" type="presParOf" srcId="{F6107678-C887-4F00-AB27-5942E6516D8C}" destId="{54866FC1-5C74-4B7D-A710-A6D32DF7B807}" srcOrd="1" destOrd="0" presId="urn:microsoft.com/office/officeart/2005/8/layout/vList2"/>
    <dgm:cxn modelId="{305DE83A-5ED2-431A-8E7C-F4CD67E09532}" type="presParOf" srcId="{F6107678-C887-4F00-AB27-5942E6516D8C}" destId="{A2A0514D-7A6A-4AA6-B61C-660BE9073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 smtClean="0"/>
            <a:t>Key concepts</a:t>
          </a:r>
          <a:endParaRPr lang="en-US" dirty="0"/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 smtClean="0"/>
            <a:t>Data-ink</a:t>
          </a:r>
          <a:endParaRPr lang="en-US" dirty="0"/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 smtClean="0"/>
            <a:t>Sometimes a table is better</a:t>
          </a:r>
          <a:endParaRPr lang="en-US" dirty="0"/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 smtClean="0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3CBD18-8446-465F-ADEA-B05059996E70}" type="pres">
      <dgm:prSet presAssocID="{B70D6F5C-B9DA-4770-BB76-3C931B0F8594}" presName="vertOne" presStyleCnt="0"/>
      <dgm:spPr/>
      <dgm:t>
        <a:bodyPr/>
        <a:lstStyle/>
        <a:p>
          <a:endParaRPr lang="en-US"/>
        </a:p>
      </dgm:t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0FD6F-D5E7-401A-8084-2FCA47C0D1F6}" type="pres">
      <dgm:prSet presAssocID="{B70D6F5C-B9DA-4770-BB76-3C931B0F8594}" presName="parTransOne" presStyleCnt="0"/>
      <dgm:spPr/>
      <dgm:t>
        <a:bodyPr/>
        <a:lstStyle/>
        <a:p>
          <a:endParaRPr lang="en-US"/>
        </a:p>
      </dgm:t>
    </dgm:pt>
    <dgm:pt modelId="{3EED9FEC-6CA7-40FA-8082-81534966DEDD}" type="pres">
      <dgm:prSet presAssocID="{B70D6F5C-B9DA-4770-BB76-3C931B0F8594}" presName="horzOne" presStyleCnt="0"/>
      <dgm:spPr/>
      <dgm:t>
        <a:bodyPr/>
        <a:lstStyle/>
        <a:p>
          <a:endParaRPr lang="en-US"/>
        </a:p>
      </dgm:t>
    </dgm:pt>
    <dgm:pt modelId="{324B2778-F15A-49C8-98F2-E1A892DC2B6C}" type="pres">
      <dgm:prSet presAssocID="{C93FBDC6-1707-4FE7-AA7C-D01447FE5DA4}" presName="vertTwo" presStyleCnt="0"/>
      <dgm:spPr/>
      <dgm:t>
        <a:bodyPr/>
        <a:lstStyle/>
        <a:p>
          <a:endParaRPr lang="en-US"/>
        </a:p>
      </dgm:t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58259-2B48-4E4E-A7B9-9C0DCB2F368B}" type="pres">
      <dgm:prSet presAssocID="{C93FBDC6-1707-4FE7-AA7C-D01447FE5DA4}" presName="horzTwo" presStyleCnt="0"/>
      <dgm:spPr/>
      <dgm:t>
        <a:bodyPr/>
        <a:lstStyle/>
        <a:p>
          <a:endParaRPr lang="en-US"/>
        </a:p>
      </dgm:t>
    </dgm:pt>
    <dgm:pt modelId="{ED394163-1492-40AA-9264-03EEA02967E2}" type="pres">
      <dgm:prSet presAssocID="{7F3D5686-286F-435C-81FB-F7E88B136FFF}" presName="sibSpaceTwo" presStyleCnt="0"/>
      <dgm:spPr/>
      <dgm:t>
        <a:bodyPr/>
        <a:lstStyle/>
        <a:p>
          <a:endParaRPr lang="en-US"/>
        </a:p>
      </dgm:t>
    </dgm:pt>
    <dgm:pt modelId="{06EFD6E6-17C4-49F7-ACBF-8B408D532648}" type="pres">
      <dgm:prSet presAssocID="{43B58104-68DF-429F-8BDA-33BF767CA44A}" presName="vertTwo" presStyleCnt="0"/>
      <dgm:spPr/>
      <dgm:t>
        <a:bodyPr/>
        <a:lstStyle/>
        <a:p>
          <a:endParaRPr lang="en-US"/>
        </a:p>
      </dgm:t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BB40A-921D-4349-8C2B-5C21B99DCF65}" type="pres">
      <dgm:prSet presAssocID="{43B58104-68DF-429F-8BDA-33BF767CA44A}" presName="horzTwo" presStyleCnt="0"/>
      <dgm:spPr/>
      <dgm:t>
        <a:bodyPr/>
        <a:lstStyle/>
        <a:p>
          <a:endParaRPr lang="en-US"/>
        </a:p>
      </dgm:t>
    </dgm:pt>
    <dgm:pt modelId="{0FA6D49A-41DC-4A29-8295-1C07C241CB37}" type="pres">
      <dgm:prSet presAssocID="{05866ADB-118D-438C-81B1-33B3A52731C9}" presName="sibSpaceTwo" presStyleCnt="0"/>
      <dgm:spPr/>
      <dgm:t>
        <a:bodyPr/>
        <a:lstStyle/>
        <a:p>
          <a:endParaRPr lang="en-US"/>
        </a:p>
      </dgm:t>
    </dgm:pt>
    <dgm:pt modelId="{A1D2BADB-DC44-4349-A088-BD8E0800B0E9}" type="pres">
      <dgm:prSet presAssocID="{F2F4EC40-C9B9-4727-9BB7-A52DFA83CF59}" presName="vertTwo" presStyleCnt="0"/>
      <dgm:spPr/>
      <dgm:t>
        <a:bodyPr/>
        <a:lstStyle/>
        <a:p>
          <a:endParaRPr lang="en-US"/>
        </a:p>
      </dgm:t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8EE10-E807-4BBB-8F5D-3335458819E8}" type="pres">
      <dgm:prSet presAssocID="{F2F4EC40-C9B9-4727-9BB7-A52DFA83CF59}" presName="horzTwo" presStyleCnt="0"/>
      <dgm:spPr/>
      <dgm:t>
        <a:bodyPr/>
        <a:lstStyle/>
        <a:p>
          <a:endParaRPr lang="en-US"/>
        </a:p>
      </dgm:t>
    </dgm:pt>
  </dgm:ptLst>
  <dgm:cxnLst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/>
      <dgm:spPr/>
      <dgm:t>
        <a:bodyPr/>
        <a:lstStyle/>
        <a:p>
          <a:pPr rtl="0"/>
          <a:r>
            <a:rPr lang="en-US" dirty="0" smtClean="0"/>
            <a:t>Unnecessary visual clutter that doesn’t provide additional insight</a:t>
          </a:r>
          <a:endParaRPr lang="en-US" dirty="0"/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/>
        </a:p>
      </dgm:t>
    </dgm:pt>
    <dgm:pt modelId="{D3B7DA82-0685-42E1-8640-8E38FB75FC2D}">
      <dgm:prSet/>
      <dgm:spPr/>
      <dgm:t>
        <a:bodyPr/>
        <a:lstStyle/>
        <a:p>
          <a:pPr rtl="0"/>
          <a:r>
            <a:rPr lang="en-US" smtClean="0"/>
            <a:t>Distraction from the story the chart is supposed to convey</a:t>
          </a:r>
          <a:endParaRPr lang="en-US"/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/>
        </a:p>
      </dgm:t>
    </dgm:pt>
    <dgm:pt modelId="{3D87B478-25B9-4331-8FD6-4862DCEE691C}">
      <dgm:prSet/>
      <dgm:spPr/>
      <dgm:t>
        <a:bodyPr/>
        <a:lstStyle/>
        <a:p>
          <a:pPr rtl="0"/>
          <a:r>
            <a:rPr lang="en-US" smtClean="0"/>
            <a:t>When the data-ink ratio is low, chartjunk is likely to be high</a:t>
          </a:r>
          <a:endParaRPr lang="en-US"/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 smtClean="0"/>
            <a:t>Creates illusion of movement</a:t>
          </a:r>
          <a:endParaRPr lang="en-US" dirty="0"/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 smtClean="0"/>
            <a:t>Stands out, in a bad way</a:t>
          </a:r>
          <a:endParaRPr lang="en-US"/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53183-F022-4665-A64D-45F63A4A349A}" type="pres">
      <dgm:prSet presAssocID="{849341C6-47E6-4B4A-80B4-43A03980DD13}" presName="spacer" presStyleCnt="0"/>
      <dgm:spPr/>
      <dgm:t>
        <a:bodyPr/>
        <a:lstStyle/>
        <a:p>
          <a:endParaRPr lang="en-US"/>
        </a:p>
      </dgm:t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tell a story</a:t>
          </a:r>
          <a:endParaRPr lang="en-US" sz="2700" kern="1200" dirty="0"/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1</a:t>
          </a:r>
          <a:endParaRPr lang="en-US" sz="5900" kern="1200" dirty="0"/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have graphical integrity</a:t>
          </a:r>
          <a:endParaRPr lang="en-US" sz="2700" kern="1200" dirty="0"/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2</a:t>
          </a:r>
          <a:endParaRPr lang="en-US" sz="5900" kern="1200" dirty="0"/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The </a:t>
          </a:r>
          <a:r>
            <a:rPr lang="en-US" sz="2700" kern="1200" dirty="0" smtClean="0"/>
            <a:t>chart should minimize graphical complexity</a:t>
          </a:r>
          <a:endParaRPr lang="en-US" sz="2700" kern="1200" dirty="0"/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3</a:t>
          </a:r>
          <a:endParaRPr lang="en-US" sz="5900" kern="1200" dirty="0"/>
        </a:p>
      </dsp:txBody>
      <dsp:txXfrm>
        <a:off x="1135190" y="2530869"/>
        <a:ext cx="994026" cy="107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Graphics should be clear on their own</a:t>
          </a:r>
          <a:endParaRPr lang="en-US" sz="2800" kern="1200" dirty="0"/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depictions should enable meaningful comparison</a:t>
          </a:r>
          <a:endParaRPr lang="en-US" sz="2800" kern="1200" dirty="0"/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chart should yield insight beyond the text</a:t>
          </a:r>
          <a:endParaRPr lang="en-US" sz="2800" kern="1200" dirty="0"/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“If the statistics are boring, then you’ve got the wrong numbers.” </a:t>
          </a:r>
          <a:r>
            <a:rPr lang="en-US" sz="2000" kern="1200" dirty="0" smtClean="0"/>
            <a:t>(</a:t>
          </a:r>
          <a:r>
            <a:rPr lang="en-US" sz="2000" kern="1200" dirty="0" err="1" smtClean="0"/>
            <a:t>Tufte</a:t>
          </a:r>
          <a:r>
            <a:rPr lang="en-US" sz="2000" kern="1200" dirty="0" smtClean="0"/>
            <a:t> 2009)</a:t>
          </a:r>
          <a:endParaRPr lang="en-US" sz="2000" kern="1200" dirty="0"/>
        </a:p>
      </dsp:txBody>
      <dsp:txXfrm>
        <a:off x="54298" y="3687862"/>
        <a:ext cx="8121004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060E-861B-43E6-A8F2-D6F6D6B96A2A}">
      <dsp:nvSpPr>
        <dsp:cNvPr id="0" name=""/>
        <dsp:cNvSpPr/>
      </dsp:nvSpPr>
      <dsp:spPr>
        <a:xfrm>
          <a:off x="0" y="0"/>
          <a:ext cx="2590800" cy="18050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Adjust for inflation</a:t>
          </a:r>
          <a:endParaRPr lang="en-US" sz="3300" kern="1200" dirty="0"/>
        </a:p>
      </dsp:txBody>
      <dsp:txXfrm>
        <a:off x="88114" y="88114"/>
        <a:ext cx="2414572" cy="1628789"/>
      </dsp:txXfrm>
    </dsp:sp>
    <dsp:sp modelId="{A2A0514D-7A6A-4AA6-B61C-660BE90735D0}">
      <dsp:nvSpPr>
        <dsp:cNvPr id="0" name=""/>
        <dsp:cNvSpPr/>
      </dsp:nvSpPr>
      <dsp:spPr>
        <a:xfrm>
          <a:off x="0" y="2690782"/>
          <a:ext cx="2590800" cy="18050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Make sure the context is presented</a:t>
          </a:r>
          <a:endParaRPr lang="en-US" sz="3300" kern="1200" dirty="0"/>
        </a:p>
      </dsp:txBody>
      <dsp:txXfrm>
        <a:off x="88114" y="2778896"/>
        <a:ext cx="2414572" cy="1628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Key concepts</a:t>
          </a:r>
          <a:endParaRPr lang="en-US" sz="6500" kern="1200" dirty="0"/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Sometimes a table is better</a:t>
          </a:r>
          <a:endParaRPr lang="en-US" sz="3100" kern="1200" dirty="0"/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Data-ink</a:t>
          </a:r>
          <a:endParaRPr lang="en-US" sz="3100" kern="1200" dirty="0"/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20550"/>
          <a:ext cx="7924800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Unnecessary visual clutter that doesn’t provide additional insight</a:t>
          </a:r>
          <a:endParaRPr lang="en-US" sz="3500" kern="1200" dirty="0"/>
        </a:p>
      </dsp:txBody>
      <dsp:txXfrm>
        <a:off x="67966" y="88516"/>
        <a:ext cx="7788868" cy="1256367"/>
      </dsp:txXfrm>
    </dsp:sp>
    <dsp:sp modelId="{2FE7BE74-B1E3-45FA-9023-13028E246615}">
      <dsp:nvSpPr>
        <dsp:cNvPr id="0" name=""/>
        <dsp:cNvSpPr/>
      </dsp:nvSpPr>
      <dsp:spPr>
        <a:xfrm>
          <a:off x="0" y="1513650"/>
          <a:ext cx="7924800" cy="13922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Distraction from the story the chart is supposed to convey</a:t>
          </a:r>
          <a:endParaRPr lang="en-US" sz="3500" kern="1200"/>
        </a:p>
      </dsp:txBody>
      <dsp:txXfrm>
        <a:off x="67966" y="1581616"/>
        <a:ext cx="7788868" cy="1256367"/>
      </dsp:txXfrm>
    </dsp:sp>
    <dsp:sp modelId="{3DC46BC2-8D25-48A9-B5C0-A59D02ACE79C}">
      <dsp:nvSpPr>
        <dsp:cNvPr id="0" name=""/>
        <dsp:cNvSpPr/>
      </dsp:nvSpPr>
      <dsp:spPr>
        <a:xfrm>
          <a:off x="0" y="3006750"/>
          <a:ext cx="7924800" cy="13922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When the data-ink ratio is low, chartjunk is likely to be high</a:t>
          </a:r>
          <a:endParaRPr lang="en-US" sz="3500" kern="1200"/>
        </a:p>
      </dsp:txBody>
      <dsp:txXfrm>
        <a:off x="67966" y="3074716"/>
        <a:ext cx="7788868" cy="12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Creates illusion of movement</a:t>
          </a:r>
          <a:endParaRPr lang="en-US" sz="2500" kern="1200" dirty="0"/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Stands out, in a bad way</a:t>
          </a:r>
          <a:endParaRPr lang="en-US" sz="2500" kern="1200"/>
        </a:p>
      </dsp:txBody>
      <dsp:txXfrm>
        <a:off x="48547" y="1151347"/>
        <a:ext cx="32557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game “</a:t>
            </a:r>
            <a:r>
              <a:rPr lang="en-US" baseline="0" dirty="0" err="1" smtClean="0"/>
              <a:t>Pikmin</a:t>
            </a:r>
            <a:r>
              <a:rPr lang="en-US" baseline="0" dirty="0" smtClean="0"/>
              <a:t>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legend</a:t>
            </a:r>
            <a:r>
              <a:rPr lang="en-US" baseline="0" dirty="0" smtClean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0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Principles of Data Visualization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68" y="228600"/>
            <a:ext cx="8229600" cy="1143000"/>
          </a:xfrm>
        </p:spPr>
        <p:txBody>
          <a:bodyPr/>
          <a:lstStyle/>
          <a:p>
            <a:r>
              <a:rPr lang="en-US" dirty="0" smtClean="0"/>
              <a:t>Daylight Savings Time Explained</a:t>
            </a:r>
            <a:endParaRPr lang="en-US" dirty="0"/>
          </a:p>
        </p:txBody>
      </p:sp>
      <p:pic>
        <p:nvPicPr>
          <p:cNvPr id="6146" name="Picture 2" descr="http://thumbnails.visually.netdna-cdn.com/daylight-saving-time-explained_5096f7937aee4_w1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462"/>
            <a:ext cx="7888536" cy="46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6226" y="6550223"/>
            <a:ext cx="3577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http://visual.ly/daylight-saving-time-explained</a:t>
            </a:r>
          </a:p>
        </p:txBody>
      </p:sp>
    </p:spTree>
    <p:extLst>
      <p:ext uri="{BB962C8B-B14F-4D97-AF65-F5344CB8AC3E}">
        <p14:creationId xmlns:p14="http://schemas.microsoft.com/office/powerpoint/2010/main" val="341596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268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2623810" y="41579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0" y="-1"/>
            <a:ext cx="360611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5856903" y="3342304"/>
            <a:ext cx="650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http://flowingdata.com/2011/01/19/states-with-the-most-and-least-firearms-murders/</a:t>
            </a:r>
          </a:p>
        </p:txBody>
      </p:sp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6" name="Picture 2" descr="Map 5: The Actual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2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2: 1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7" y="3827554"/>
            <a:ext cx="359929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241" y="151347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739" y="3391547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9646" y="3352800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030" name="Picture 6" descr="Map 1: 18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4" y="3902418"/>
            <a:ext cx="3563507" cy="24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913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http://www.buzzfeed.com/buzzfeedpolitics/what-the-2012-election-would-have-looked-like-with</a:t>
            </a:r>
          </a:p>
        </p:txBody>
      </p:sp>
    </p:spTree>
    <p:extLst>
      <p:ext uri="{BB962C8B-B14F-4D97-AF65-F5344CB8AC3E}">
        <p14:creationId xmlns:p14="http://schemas.microsoft.com/office/powerpoint/2010/main" val="39323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2: The </a:t>
            </a:r>
            <a:r>
              <a:rPr lang="en-US" dirty="0" smtClean="0"/>
              <a:t>chart should have graphical integrity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Basically, it shouldn’t “lie” (mislead the reader)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“Lie Factor”: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0600" y="56007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understated effect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56007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</a:t>
            </a:r>
            <a:r>
              <a:rPr lang="en-US" sz="2800" dirty="0" smtClean="0"/>
              <a:t> 1 = exaggerated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the “lie factor”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Reprinted from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57 &amp; p. 62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deceptive?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9755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http://www.guardian.co.uk/environment/interactive/2009/mar/09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food-carbon-emissions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174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761"/>
            <a:ext cx="426719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40" y="2900761"/>
            <a:ext cx="422985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4630" y="6477000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http://20bits.com/articles/politics-and-tuftes-lie-factor/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Real Clear Politics, 2008.</a:t>
            </a:r>
          </a:p>
          <a:p>
            <a:pPr algn="ctr"/>
            <a:r>
              <a:rPr lang="en-US" sz="1600" i="1" dirty="0" smtClean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1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 this?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2050" name="Picture 2" descr="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957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42" y="2660486"/>
            <a:ext cx="2831912" cy="33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6064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Fox Business,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271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to avoid “lying”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6544"/>
              </p:ext>
            </p:extLst>
          </p:nvPr>
        </p:nvGraphicFramePr>
        <p:xfrm>
          <a:off x="533400" y="1676400"/>
          <a:ext cx="259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5" y="1524000"/>
            <a:ext cx="3801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0" y="41865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6" y="46437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582" y="6320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02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mtClean="0"/>
              <a:t>Principle 3: The </a:t>
            </a:r>
            <a:r>
              <a:rPr lang="en-US" dirty="0" smtClean="0"/>
              <a:t>chart should minimize graphical complexity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Generally, the simpler the better…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396335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Wikipedia: Patriotic War of 1812</a:t>
            </a:r>
            <a:br>
              <a:rPr lang="en-US" sz="1200" i="1" dirty="0" smtClean="0"/>
            </a:br>
            <a:r>
              <a:rPr lang="en-US" sz="1200" i="1" dirty="0" smtClean="0"/>
              <a:t>http</a:t>
            </a:r>
            <a:r>
              <a:rPr lang="en-US" sz="1200" i="1" dirty="0"/>
              <a:t>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066800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table is better than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a few data points, a table can do just as well…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/>
                <a:gridCol w="1371600"/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table carries more information in less space </a:t>
            </a:r>
            <a:br>
              <a:rPr lang="en-US" sz="2400" b="1" dirty="0" smtClean="0"/>
            </a:br>
            <a:r>
              <a:rPr lang="en-US" sz="2400" b="1" dirty="0" smtClean="0"/>
              <a:t>and is more precise.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Ultimate Table: The Box Score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 smtClean="0"/>
              <a:t>Large amount of information in a very small space</a:t>
            </a:r>
          </a:p>
          <a:p>
            <a:endParaRPr lang="en-US" dirty="0"/>
          </a:p>
          <a:p>
            <a:r>
              <a:rPr lang="en-US" dirty="0" smtClean="0"/>
              <a:t>So why does this work?</a:t>
            </a:r>
          </a:p>
          <a:p>
            <a:pPr lvl="1"/>
            <a:r>
              <a:rPr lang="en-US" dirty="0" smtClean="0"/>
              <a:t>Depends on the reader’s knowledge of the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Business Box Score?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Applying the same concept to our </a:t>
            </a:r>
            <a:r>
              <a:rPr lang="en-US" dirty="0" err="1" smtClean="0"/>
              <a:t>salesforce</a:t>
            </a:r>
            <a:r>
              <a:rPr lang="en-US" dirty="0" smtClean="0"/>
              <a:t> example.</a:t>
            </a:r>
          </a:p>
          <a:p>
            <a:endParaRPr lang="en-US" dirty="0"/>
          </a:p>
          <a:p>
            <a:r>
              <a:rPr lang="en-US" dirty="0" smtClean="0"/>
              <a:t>How does this help? How could it hurt?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212817"/>
              </p:ext>
            </p:extLst>
          </p:nvPr>
        </p:nvGraphicFramePr>
        <p:xfrm>
          <a:off x="4648200" y="1597020"/>
          <a:ext cx="4343400" cy="487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85"/>
                <a:gridCol w="600803"/>
                <a:gridCol w="600803"/>
                <a:gridCol w="600803"/>
                <a:gridCol w="600803"/>
                <a:gridCol w="600803"/>
              </a:tblGrid>
              <a:tr h="44284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Sales</a:t>
                      </a:r>
                      <a:r>
                        <a:rPr lang="en-US" sz="1600" baseline="0" dirty="0" smtClean="0"/>
                        <a:t> Performance – March 2011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Salesperson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DOR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Peacock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Leverling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Davolio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Fuller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Callahan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Dodsworth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Suyama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</a:tr>
              <a:tr h="45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Buchanan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655127"/>
            <a:ext cx="31242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Key:</a:t>
            </a:r>
          </a:p>
          <a:p>
            <a:r>
              <a:rPr lang="en-US" dirty="0" smtClean="0"/>
              <a:t>TS – total sales</a:t>
            </a:r>
          </a:p>
          <a:p>
            <a:r>
              <a:rPr lang="en-US" dirty="0" smtClean="0"/>
              <a:t>WD – worst day</a:t>
            </a:r>
          </a:p>
          <a:p>
            <a:r>
              <a:rPr lang="en-US" dirty="0" smtClean="0"/>
              <a:t>BD – best day</a:t>
            </a:r>
          </a:p>
          <a:p>
            <a:r>
              <a:rPr lang="en-US" dirty="0" smtClean="0"/>
              <a:t>NC – number of customers</a:t>
            </a:r>
          </a:p>
          <a:p>
            <a:r>
              <a:rPr lang="en-US" dirty="0" smtClean="0"/>
              <a:t>DOR – days on the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 smtClean="0"/>
                  <a:t>The amount of “ink” devoted to data in a chart</a:t>
                </a:r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Data-Ink ratio: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 xmlns="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2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more non-data related ink in graphic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 1 implies all ink devoted to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principle:</a:t>
            </a:r>
            <a:br>
              <a:rPr lang="en-US" sz="2400" dirty="0" smtClean="0"/>
            </a:br>
            <a:r>
              <a:rPr lang="en-US" sz="2400" dirty="0" smtClean="0"/>
              <a:t>Erase ink whenever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conscious of data 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Lower data-ink ratio</a:t>
            </a:r>
          </a:p>
          <a:p>
            <a:pPr algn="r"/>
            <a:r>
              <a:rPr lang="en-US" dirty="0" smtClean="0"/>
              <a:t>(worse)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Higher data-ink ratio</a:t>
            </a:r>
          </a:p>
          <a:p>
            <a:pPr algn="r"/>
            <a:r>
              <a:rPr lang="en-US" dirty="0" smtClean="0"/>
              <a:t>(better)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Sometimes it’s really a matter of preference.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Why isn’t a table better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Charts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Evaluate this from a data-ink perspective.</a:t>
            </a:r>
          </a:p>
          <a:p>
            <a:r>
              <a:rPr lang="en-US" sz="2800" dirty="0" smtClean="0"/>
              <a:t>How does it affect the clarity of the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Chartjunk</a:t>
            </a:r>
            <a:r>
              <a:rPr lang="en-US" dirty="0" smtClean="0"/>
              <a:t>: Data Ink “gone wild”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56837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Moiré effects </a:t>
            </a:r>
            <a:r>
              <a:rPr lang="en-US" sz="3200" dirty="0" smtClean="0"/>
              <a:t>(</a:t>
            </a:r>
            <a:r>
              <a:rPr lang="en-US" sz="3200" dirty="0" err="1" smtClean="0"/>
              <a:t>Tufte</a:t>
            </a:r>
            <a:r>
              <a:rPr lang="en-US" sz="32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Grid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are these examples of </a:t>
            </a:r>
            <a:r>
              <a:rPr lang="en-US" sz="2800" dirty="0" err="1" smtClean="0"/>
              <a:t>chartjunk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could you do to remedy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1865" y="6248400"/>
            <a:ext cx="401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 smtClean="0"/>
              <a:t>Minard’s</a:t>
            </a:r>
            <a:r>
              <a:rPr lang="en-US" sz="1200" i="1" dirty="0" smtClean="0"/>
              <a:t> map of Napoleon’s campaign into Russia, 1869</a:t>
            </a:r>
            <a:br>
              <a:rPr lang="en-US" sz="1200" i="1" dirty="0" smtClean="0"/>
            </a:br>
            <a:r>
              <a:rPr lang="en-US" sz="1200" i="1" dirty="0" smtClean="0"/>
              <a:t>Reprinted in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41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Ink Working Against Us</a:t>
            </a:r>
            <a:endParaRPr lang="en-US" dirty="0"/>
          </a:p>
        </p:txBody>
      </p:sp>
      <p:pic>
        <p:nvPicPr>
          <p:cNvPr id="5126" name="Picture 6" descr="http://media.economist.com/sites/default/files/imagecache/full-width/20120123_WBC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" y="2466974"/>
            <a:ext cx="434286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322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http://www.economist.com/node/21537922</a:t>
            </a:r>
          </a:p>
        </p:txBody>
      </p:sp>
      <p:pic>
        <p:nvPicPr>
          <p:cNvPr id="5130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03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</p:spTree>
    <p:extLst>
      <p:ext uri="{BB962C8B-B14F-4D97-AF65-F5344CB8AC3E}">
        <p14:creationId xmlns:p14="http://schemas.microsoft.com/office/powerpoint/2010/main" val="127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 Working For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Infographic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What is an Infographic? infographic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62" y="17804"/>
            <a:ext cx="4311276" cy="68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7770320" y="5565862"/>
            <a:ext cx="2342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http://visual.ly/what-infographic-2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3112" y="5791200"/>
            <a:ext cx="4343400" cy="947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more at www.coolinfographics.com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7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83"/>
          <a:stretch/>
        </p:blipFill>
        <p:spPr bwMode="auto">
          <a:xfrm>
            <a:off x="39610" y="1143000"/>
            <a:ext cx="2949906" cy="35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0" b="1"/>
          <a:stretch/>
        </p:blipFill>
        <p:spPr bwMode="auto">
          <a:xfrm>
            <a:off x="6161595" y="2743200"/>
            <a:ext cx="29499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b="66971"/>
          <a:stretch/>
        </p:blipFill>
        <p:spPr bwMode="auto">
          <a:xfrm>
            <a:off x="3178187" y="1547432"/>
            <a:ext cx="2949906" cy="42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00200" y="76200"/>
            <a:ext cx="57912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Three excerpts from an </a:t>
            </a:r>
            <a:r>
              <a:rPr lang="en-US" sz="2000" dirty="0" err="1" smtClean="0"/>
              <a:t>infographic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comparing Hurricane Sandy to Katrina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http://www.huffingtonpost.com/2012/11/04/hurricane-sandy-vs-katrina-infographic_n_2072432.html</a:t>
            </a:r>
          </a:p>
        </p:txBody>
      </p:sp>
    </p:spTree>
    <p:extLst>
      <p:ext uri="{BB962C8B-B14F-4D97-AF65-F5344CB8AC3E}">
        <p14:creationId xmlns:p14="http://schemas.microsoft.com/office/powerpoint/2010/main" val="3016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4.media.tumblr.com/884e2abac0ec848fa6491bf7227ba642/tumblr_mn4gj6Yzeu1s6bw99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2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10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3"/>
          <a:stretch/>
        </p:blipFill>
        <p:spPr bwMode="auto">
          <a:xfrm>
            <a:off x="5088574" y="153796"/>
            <a:ext cx="3589370" cy="67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64885"/>
          <a:stretch/>
        </p:blipFill>
        <p:spPr bwMode="auto">
          <a:xfrm>
            <a:off x="1295400" y="1126687"/>
            <a:ext cx="3590091" cy="57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642557" y="4356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http://www.biztechmagazine.com/article/2012/08/how-make-sure-your-byod-plan-all-good-infographic</a:t>
            </a:r>
          </a:p>
        </p:txBody>
      </p:sp>
    </p:spTree>
    <p:extLst>
      <p:ext uri="{BB962C8B-B14F-4D97-AF65-F5344CB8AC3E}">
        <p14:creationId xmlns:p14="http://schemas.microsoft.com/office/powerpoint/2010/main" val="421604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143000"/>
          </a:xfrm>
          <a:solidFill>
            <a:schemeClr val="tx1">
              <a:lumMod val="75000"/>
              <a:lumOff val="25000"/>
              <a:alpha val="66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Video Games do this well…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this map?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</a:t>
            </a:r>
            <a:r>
              <a:rPr lang="en-US" sz="1200" i="1" dirty="0" smtClean="0"/>
              <a:t>,” Proceedings </a:t>
            </a:r>
            <a:r>
              <a:rPr lang="en-US" sz="1200" i="1" dirty="0"/>
              <a:t>of the 28th </a:t>
            </a:r>
            <a:r>
              <a:rPr lang="en-US" sz="1200" i="1" dirty="0" smtClean="0"/>
              <a:t>International Conference </a:t>
            </a:r>
            <a:r>
              <a:rPr lang="en-US" sz="1200" i="1" dirty="0"/>
              <a:t>on Human </a:t>
            </a:r>
            <a:r>
              <a:rPr lang="en-US" sz="1200" i="1" dirty="0" smtClean="0"/>
              <a:t>Factors </a:t>
            </a:r>
            <a:r>
              <a:rPr lang="en-US" sz="1200" i="1" dirty="0"/>
              <a:t>in </a:t>
            </a:r>
            <a:r>
              <a:rPr lang="en-US" sz="1200" i="1" dirty="0" smtClean="0"/>
              <a:t>Computing Systems.</a:t>
            </a:r>
            <a:endParaRPr lang="en-US" sz="1200" i="1" dirty="0"/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basic principles </a:t>
            </a:r>
            <a:r>
              <a:rPr lang="en-US" sz="2700" dirty="0" smtClean="0"/>
              <a:t>(adapted from </a:t>
            </a:r>
            <a:r>
              <a:rPr lang="en-US" sz="2700" dirty="0" err="1" smtClean="0"/>
              <a:t>Tufte</a:t>
            </a:r>
            <a:r>
              <a:rPr lang="en-US" sz="27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fundamental principle:</a:t>
            </a:r>
            <a:br>
              <a:rPr lang="en-US" sz="2400" dirty="0" smtClean="0"/>
            </a:br>
            <a:r>
              <a:rPr lang="en-US" sz="2400" dirty="0" smtClean="0"/>
              <a:t>Above all else show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1: The </a:t>
            </a:r>
            <a:r>
              <a:rPr lang="en-US" dirty="0" smtClean="0"/>
              <a:t>chart should tell a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tell a story?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http://www.evl.uic.edu/aej/491/week03.html</a:t>
            </a:r>
            <a:endParaRPr lang="en-US" sz="1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1199</Words>
  <Application>Microsoft Macintosh PowerPoint</Application>
  <PresentationFormat>On-screen Show (4:3)</PresentationFormat>
  <Paragraphs>220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MIS2502: Data Analytics Principles of Data Visualization</vt:lpstr>
      <vt:lpstr>What makes a good chart?</vt:lpstr>
      <vt:lpstr>What makes a good chart?</vt:lpstr>
      <vt:lpstr>Video Games do this well…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Daylight Savings Time Explained</vt:lpstr>
      <vt:lpstr>Telling a Story</vt:lpstr>
      <vt:lpstr>Telling a story</vt:lpstr>
      <vt:lpstr>Principle 2: The chart should have graphical integrity</vt:lpstr>
      <vt:lpstr>Examples of the “lie factor”</vt:lpstr>
      <vt:lpstr>How is this deceptive?</vt:lpstr>
      <vt:lpstr>How about this?</vt:lpstr>
      <vt:lpstr>Or this?</vt:lpstr>
      <vt:lpstr>Other tips to avoid “lying”</vt:lpstr>
      <vt:lpstr>Principle 3: The chart should minimize graphical complexity</vt:lpstr>
      <vt:lpstr>When a table is better than a chart</vt:lpstr>
      <vt:lpstr>The Ultimate Table: The Box Score</vt:lpstr>
      <vt:lpstr>The Business Box Score?</vt:lpstr>
      <vt:lpstr>Data Ink</vt:lpstr>
      <vt:lpstr>Being conscious of data ink</vt:lpstr>
      <vt:lpstr>What makes a good chart?</vt:lpstr>
      <vt:lpstr>3-D Charts</vt:lpstr>
      <vt:lpstr>Chartjunk: Data Ink “gone wild”</vt:lpstr>
      <vt:lpstr>Example: Moiré effects (Tufte 2009)</vt:lpstr>
      <vt:lpstr>Example: The Grid</vt:lpstr>
      <vt:lpstr>Data Ink Working Against Us</vt:lpstr>
      <vt:lpstr>Data Ink Working For Us</vt:lpstr>
      <vt:lpstr>The Infographic</vt:lpstr>
      <vt:lpstr>PowerPoint Presentation</vt:lpstr>
      <vt:lpstr>PowerPoint Presentation</vt:lpstr>
      <vt:lpstr>Another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Kartik Ganju </cp:lastModifiedBy>
  <cp:revision>171</cp:revision>
  <dcterms:created xsi:type="dcterms:W3CDTF">2011-09-06T14:24:06Z</dcterms:created>
  <dcterms:modified xsi:type="dcterms:W3CDTF">2014-09-23T03:39:28Z</dcterms:modified>
</cp:coreProperties>
</file>