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7"/>
  </p:notesMasterIdLst>
  <p:sldIdLst>
    <p:sldId id="385" r:id="rId2"/>
    <p:sldId id="367" r:id="rId3"/>
    <p:sldId id="387" r:id="rId4"/>
    <p:sldId id="388" r:id="rId5"/>
    <p:sldId id="334" r:id="rId6"/>
    <p:sldId id="336" r:id="rId7"/>
    <p:sldId id="364" r:id="rId8"/>
    <p:sldId id="362" r:id="rId9"/>
    <p:sldId id="386" r:id="rId10"/>
    <p:sldId id="337" r:id="rId11"/>
    <p:sldId id="358" r:id="rId12"/>
    <p:sldId id="339" r:id="rId13"/>
    <p:sldId id="381" r:id="rId14"/>
    <p:sldId id="343" r:id="rId15"/>
    <p:sldId id="382" r:id="rId16"/>
    <p:sldId id="384" r:id="rId17"/>
    <p:sldId id="369" r:id="rId18"/>
    <p:sldId id="370" r:id="rId19"/>
    <p:sldId id="371" r:id="rId20"/>
    <p:sldId id="372" r:id="rId21"/>
    <p:sldId id="373" r:id="rId22"/>
    <p:sldId id="374" r:id="rId23"/>
    <p:sldId id="389" r:id="rId24"/>
    <p:sldId id="379" r:id="rId25"/>
    <p:sldId id="380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g Gong" initials="J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1" autoAdjust="0"/>
    <p:restoredTop sz="84626" autoAdjust="0"/>
  </p:normalViewPr>
  <p:slideViewPr>
    <p:cSldViewPr>
      <p:cViewPr varScale="1">
        <p:scale>
          <a:sx n="107" d="100"/>
          <a:sy n="107" d="100"/>
        </p:scale>
        <p:origin x="12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svg"/><Relationship Id="rId1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D355E-82C8-498D-AA5A-C15B9431D90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ED1BF8E-E64D-483C-80FF-4D86DF5A7DBE}">
      <dgm:prSet/>
      <dgm:spPr/>
      <dgm:t>
        <a:bodyPr/>
        <a:lstStyle/>
        <a:p>
          <a:pPr>
            <a:defRPr cap="all"/>
          </a:pPr>
          <a:r>
            <a:rPr lang="en-US" i="1"/>
            <a:t>In class Participation</a:t>
          </a:r>
          <a:endParaRPr lang="en-US"/>
        </a:p>
      </dgm:t>
    </dgm:pt>
    <dgm:pt modelId="{3312A268-C883-44C5-8927-4393FFE415C5}" type="parTrans" cxnId="{F637CEE9-E92C-43BC-AE25-08BE99A955D0}">
      <dgm:prSet/>
      <dgm:spPr/>
      <dgm:t>
        <a:bodyPr/>
        <a:lstStyle/>
        <a:p>
          <a:endParaRPr lang="en-US"/>
        </a:p>
      </dgm:t>
    </dgm:pt>
    <dgm:pt modelId="{B11CA8D5-E187-4C6E-8CAA-A439F0D85924}" type="sibTrans" cxnId="{F637CEE9-E92C-43BC-AE25-08BE99A955D0}">
      <dgm:prSet/>
      <dgm:spPr/>
      <dgm:t>
        <a:bodyPr/>
        <a:lstStyle/>
        <a:p>
          <a:endParaRPr lang="en-US"/>
        </a:p>
      </dgm:t>
    </dgm:pt>
    <dgm:pt modelId="{5DACB81A-23F4-4FB7-9CAC-8C3C44B69BEA}">
      <dgm:prSet/>
      <dgm:spPr/>
      <dgm:t>
        <a:bodyPr/>
        <a:lstStyle/>
        <a:p>
          <a:pPr>
            <a:defRPr cap="all"/>
          </a:pPr>
          <a:r>
            <a:rPr lang="en-US" i="1"/>
            <a:t>Online Participation</a:t>
          </a:r>
          <a:endParaRPr lang="en-US"/>
        </a:p>
      </dgm:t>
    </dgm:pt>
    <dgm:pt modelId="{31A47D77-3A49-4683-B469-E8AD25B4F4BD}" type="parTrans" cxnId="{6979AAB4-1B2A-400D-AE22-CF6E83C67542}">
      <dgm:prSet/>
      <dgm:spPr/>
      <dgm:t>
        <a:bodyPr/>
        <a:lstStyle/>
        <a:p>
          <a:endParaRPr lang="en-US"/>
        </a:p>
      </dgm:t>
    </dgm:pt>
    <dgm:pt modelId="{E80584AC-935D-4AAB-BC3A-0E27F7D7D1F2}" type="sibTrans" cxnId="{6979AAB4-1B2A-400D-AE22-CF6E83C67542}">
      <dgm:prSet/>
      <dgm:spPr/>
      <dgm:t>
        <a:bodyPr/>
        <a:lstStyle/>
        <a:p>
          <a:endParaRPr lang="en-US"/>
        </a:p>
      </dgm:t>
    </dgm:pt>
    <dgm:pt modelId="{6A1C5C13-E458-41D9-95AA-58B997B223E7}" type="pres">
      <dgm:prSet presAssocID="{173D355E-82C8-498D-AA5A-C15B9431D90C}" presName="root" presStyleCnt="0">
        <dgm:presLayoutVars>
          <dgm:dir/>
          <dgm:resizeHandles val="exact"/>
        </dgm:presLayoutVars>
      </dgm:prSet>
      <dgm:spPr/>
    </dgm:pt>
    <dgm:pt modelId="{C71AA0D4-E7E5-4BC4-B525-C1DF8D72EE1F}" type="pres">
      <dgm:prSet presAssocID="{EED1BF8E-E64D-483C-80FF-4D86DF5A7DBE}" presName="compNode" presStyleCnt="0"/>
      <dgm:spPr/>
    </dgm:pt>
    <dgm:pt modelId="{904489D1-B90A-4EF3-8ADD-00EC8F460561}" type="pres">
      <dgm:prSet presAssocID="{EED1BF8E-E64D-483C-80FF-4D86DF5A7DBE}" presName="iconBgRect" presStyleLbl="bgShp" presStyleIdx="0" presStyleCnt="2"/>
      <dgm:spPr/>
    </dgm:pt>
    <dgm:pt modelId="{58D07D5F-E997-44A3-8C4D-4CAA04BA9250}" type="pres">
      <dgm:prSet presAssocID="{EED1BF8E-E64D-483C-80FF-4D86DF5A7DB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F78ADC97-D8C0-49D6-8173-CA4CB4FCB4A3}" type="pres">
      <dgm:prSet presAssocID="{EED1BF8E-E64D-483C-80FF-4D86DF5A7DBE}" presName="spaceRect" presStyleCnt="0"/>
      <dgm:spPr/>
    </dgm:pt>
    <dgm:pt modelId="{CB55D504-0D7F-455A-B75B-EC189E15D5E9}" type="pres">
      <dgm:prSet presAssocID="{EED1BF8E-E64D-483C-80FF-4D86DF5A7DBE}" presName="textRect" presStyleLbl="revTx" presStyleIdx="0" presStyleCnt="2">
        <dgm:presLayoutVars>
          <dgm:chMax val="1"/>
          <dgm:chPref val="1"/>
        </dgm:presLayoutVars>
      </dgm:prSet>
      <dgm:spPr/>
    </dgm:pt>
    <dgm:pt modelId="{A007692C-7AFC-41D8-8836-14D661099D74}" type="pres">
      <dgm:prSet presAssocID="{B11CA8D5-E187-4C6E-8CAA-A439F0D85924}" presName="sibTrans" presStyleCnt="0"/>
      <dgm:spPr/>
    </dgm:pt>
    <dgm:pt modelId="{D4380D69-1F22-4C2E-95F3-4E83018F2D25}" type="pres">
      <dgm:prSet presAssocID="{5DACB81A-23F4-4FB7-9CAC-8C3C44B69BEA}" presName="compNode" presStyleCnt="0"/>
      <dgm:spPr/>
    </dgm:pt>
    <dgm:pt modelId="{1D04167B-F295-40C2-9FE1-1DFD88AEF7D1}" type="pres">
      <dgm:prSet presAssocID="{5DACB81A-23F4-4FB7-9CAC-8C3C44B69BEA}" presName="iconBgRect" presStyleLbl="bgShp" presStyleIdx="1" presStyleCnt="2"/>
      <dgm:spPr/>
    </dgm:pt>
    <dgm:pt modelId="{83084A48-209E-4589-BA24-EE7D398BE39C}" type="pres">
      <dgm:prSet presAssocID="{5DACB81A-23F4-4FB7-9CAC-8C3C44B69BE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87FB841C-0B5A-4F73-AD98-7A34F7E36BAB}" type="pres">
      <dgm:prSet presAssocID="{5DACB81A-23F4-4FB7-9CAC-8C3C44B69BEA}" presName="spaceRect" presStyleCnt="0"/>
      <dgm:spPr/>
    </dgm:pt>
    <dgm:pt modelId="{6AC2DB61-0238-43F9-9FD8-F2E5D7DF8ED2}" type="pres">
      <dgm:prSet presAssocID="{5DACB81A-23F4-4FB7-9CAC-8C3C44B69BEA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18A18737-9DA5-49A3-B9A3-9EB8BE6ECEEC}" type="presOf" srcId="{EED1BF8E-E64D-483C-80FF-4D86DF5A7DBE}" destId="{CB55D504-0D7F-455A-B75B-EC189E15D5E9}" srcOrd="0" destOrd="0" presId="urn:microsoft.com/office/officeart/2018/5/layout/IconCircleLabelList"/>
    <dgm:cxn modelId="{40966A7A-C358-42A7-A51A-F4C4D2FD9683}" type="presOf" srcId="{5DACB81A-23F4-4FB7-9CAC-8C3C44B69BEA}" destId="{6AC2DB61-0238-43F9-9FD8-F2E5D7DF8ED2}" srcOrd="0" destOrd="0" presId="urn:microsoft.com/office/officeart/2018/5/layout/IconCircleLabelList"/>
    <dgm:cxn modelId="{6979AAB4-1B2A-400D-AE22-CF6E83C67542}" srcId="{173D355E-82C8-498D-AA5A-C15B9431D90C}" destId="{5DACB81A-23F4-4FB7-9CAC-8C3C44B69BEA}" srcOrd="1" destOrd="0" parTransId="{31A47D77-3A49-4683-B469-E8AD25B4F4BD}" sibTransId="{E80584AC-935D-4AAB-BC3A-0E27F7D7D1F2}"/>
    <dgm:cxn modelId="{4AFC44CD-0017-4822-B567-9B42AD31916B}" type="presOf" srcId="{173D355E-82C8-498D-AA5A-C15B9431D90C}" destId="{6A1C5C13-E458-41D9-95AA-58B997B223E7}" srcOrd="0" destOrd="0" presId="urn:microsoft.com/office/officeart/2018/5/layout/IconCircleLabelList"/>
    <dgm:cxn modelId="{F637CEE9-E92C-43BC-AE25-08BE99A955D0}" srcId="{173D355E-82C8-498D-AA5A-C15B9431D90C}" destId="{EED1BF8E-E64D-483C-80FF-4D86DF5A7DBE}" srcOrd="0" destOrd="0" parTransId="{3312A268-C883-44C5-8927-4393FFE415C5}" sibTransId="{B11CA8D5-E187-4C6E-8CAA-A439F0D85924}"/>
    <dgm:cxn modelId="{95FF7DE6-2CE7-476A-8A20-4B070339188C}" type="presParOf" srcId="{6A1C5C13-E458-41D9-95AA-58B997B223E7}" destId="{C71AA0D4-E7E5-4BC4-B525-C1DF8D72EE1F}" srcOrd="0" destOrd="0" presId="urn:microsoft.com/office/officeart/2018/5/layout/IconCircleLabelList"/>
    <dgm:cxn modelId="{F6385658-7260-4CE5-8983-91453F35D201}" type="presParOf" srcId="{C71AA0D4-E7E5-4BC4-B525-C1DF8D72EE1F}" destId="{904489D1-B90A-4EF3-8ADD-00EC8F460561}" srcOrd="0" destOrd="0" presId="urn:microsoft.com/office/officeart/2018/5/layout/IconCircleLabelList"/>
    <dgm:cxn modelId="{7D8FC18A-68BC-42FA-98A2-A6B98D3D8F0F}" type="presParOf" srcId="{C71AA0D4-E7E5-4BC4-B525-C1DF8D72EE1F}" destId="{58D07D5F-E997-44A3-8C4D-4CAA04BA9250}" srcOrd="1" destOrd="0" presId="urn:microsoft.com/office/officeart/2018/5/layout/IconCircleLabelList"/>
    <dgm:cxn modelId="{998D6DC9-08CA-4585-BB9A-29BBFD8388E2}" type="presParOf" srcId="{C71AA0D4-E7E5-4BC4-B525-C1DF8D72EE1F}" destId="{F78ADC97-D8C0-49D6-8173-CA4CB4FCB4A3}" srcOrd="2" destOrd="0" presId="urn:microsoft.com/office/officeart/2018/5/layout/IconCircleLabelList"/>
    <dgm:cxn modelId="{890E5F12-628F-483D-93B9-A0E9ED233DB5}" type="presParOf" srcId="{C71AA0D4-E7E5-4BC4-B525-C1DF8D72EE1F}" destId="{CB55D504-0D7F-455A-B75B-EC189E15D5E9}" srcOrd="3" destOrd="0" presId="urn:microsoft.com/office/officeart/2018/5/layout/IconCircleLabelList"/>
    <dgm:cxn modelId="{28A12BFA-D632-4C91-81D3-2FA883F44C81}" type="presParOf" srcId="{6A1C5C13-E458-41D9-95AA-58B997B223E7}" destId="{A007692C-7AFC-41D8-8836-14D661099D74}" srcOrd="1" destOrd="0" presId="urn:microsoft.com/office/officeart/2018/5/layout/IconCircleLabelList"/>
    <dgm:cxn modelId="{2465A6FC-BA37-4DD6-B379-FAA3823DB4FB}" type="presParOf" srcId="{6A1C5C13-E458-41D9-95AA-58B997B223E7}" destId="{D4380D69-1F22-4C2E-95F3-4E83018F2D25}" srcOrd="2" destOrd="0" presId="urn:microsoft.com/office/officeart/2018/5/layout/IconCircleLabelList"/>
    <dgm:cxn modelId="{C6323B10-7D69-4807-BA18-037146E65436}" type="presParOf" srcId="{D4380D69-1F22-4C2E-95F3-4E83018F2D25}" destId="{1D04167B-F295-40C2-9FE1-1DFD88AEF7D1}" srcOrd="0" destOrd="0" presId="urn:microsoft.com/office/officeart/2018/5/layout/IconCircleLabelList"/>
    <dgm:cxn modelId="{D075EDD9-DD38-43D9-A916-FEB3F8BCC3A7}" type="presParOf" srcId="{D4380D69-1F22-4C2E-95F3-4E83018F2D25}" destId="{83084A48-209E-4589-BA24-EE7D398BE39C}" srcOrd="1" destOrd="0" presId="urn:microsoft.com/office/officeart/2018/5/layout/IconCircleLabelList"/>
    <dgm:cxn modelId="{78E1B533-CDB5-47EB-9909-260A193AA76E}" type="presParOf" srcId="{D4380D69-1F22-4C2E-95F3-4E83018F2D25}" destId="{87FB841C-0B5A-4F73-AD98-7A34F7E36BAB}" srcOrd="2" destOrd="0" presId="urn:microsoft.com/office/officeart/2018/5/layout/IconCircleLabelList"/>
    <dgm:cxn modelId="{5678BF22-CB28-44BB-A1F3-0A06CF702772}" type="presParOf" srcId="{D4380D69-1F22-4C2E-95F3-4E83018F2D25}" destId="{6AC2DB61-0238-43F9-9FD8-F2E5D7DF8ED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489D1-B90A-4EF3-8ADD-00EC8F460561}">
      <dsp:nvSpPr>
        <dsp:cNvPr id="0" name=""/>
        <dsp:cNvSpPr/>
      </dsp:nvSpPr>
      <dsp:spPr>
        <a:xfrm>
          <a:off x="730349" y="375668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07D5F-E997-44A3-8C4D-4CAA04BA9250}">
      <dsp:nvSpPr>
        <dsp:cNvPr id="0" name=""/>
        <dsp:cNvSpPr/>
      </dsp:nvSpPr>
      <dsp:spPr>
        <a:xfrm>
          <a:off x="1198349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5D504-0D7F-455A-B75B-EC189E15D5E9}">
      <dsp:nvSpPr>
        <dsp:cNvPr id="0" name=""/>
        <dsp:cNvSpPr/>
      </dsp:nvSpPr>
      <dsp:spPr>
        <a:xfrm>
          <a:off x="28349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i="1" kern="1200"/>
            <a:t>In class Participation</a:t>
          </a:r>
          <a:endParaRPr lang="en-US" sz="2800" kern="1200"/>
        </a:p>
      </dsp:txBody>
      <dsp:txXfrm>
        <a:off x="28349" y="3255669"/>
        <a:ext cx="3600000" cy="720000"/>
      </dsp:txXfrm>
    </dsp:sp>
    <dsp:sp modelId="{1D04167B-F295-40C2-9FE1-1DFD88AEF7D1}">
      <dsp:nvSpPr>
        <dsp:cNvPr id="0" name=""/>
        <dsp:cNvSpPr/>
      </dsp:nvSpPr>
      <dsp:spPr>
        <a:xfrm>
          <a:off x="4960350" y="375668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84A48-209E-4589-BA24-EE7D398BE39C}">
      <dsp:nvSpPr>
        <dsp:cNvPr id="0" name=""/>
        <dsp:cNvSpPr/>
      </dsp:nvSpPr>
      <dsp:spPr>
        <a:xfrm>
          <a:off x="542835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2DB61-0238-43F9-9FD8-F2E5D7DF8ED2}">
      <dsp:nvSpPr>
        <dsp:cNvPr id="0" name=""/>
        <dsp:cNvSpPr/>
      </dsp:nvSpPr>
      <dsp:spPr>
        <a:xfrm>
          <a:off x="425835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i="1" kern="1200"/>
            <a:t>Online Participation</a:t>
          </a:r>
          <a:endParaRPr lang="en-US" sz="2800" kern="1200"/>
        </a:p>
      </dsp:txBody>
      <dsp:txXfrm>
        <a:off x="4258350" y="3255669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20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4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AEE6-16E3-4671-9EC9-D05960CBEA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2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AEE6-16E3-4671-9EC9-D05960CBEA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30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AEE6-16E3-4671-9EC9-D05960CBEA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90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8AEE6-16E3-4671-9EC9-D05960CBEAF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9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ts.temple.edu/shoppers-guid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professionalachievement/earn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mis.temple.edu/swattal/" TargetMode="External"/><Relationship Id="rId2" Type="http://schemas.openxmlformats.org/officeDocument/2006/relationships/hyperlink" Target="mailto:swattal@templ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an.boyer@temple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mis.temple.edu/mis2502sec001fall2019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bit.temple.edu/analy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Course Introduction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33241DF-14CE-4B5D-B4C6-79B21D6CC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300" y="56388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Sunil </a:t>
            </a:r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Wattal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Associate Professor MIS</a:t>
            </a:r>
          </a:p>
          <a:p>
            <a:pPr algn="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Irwin  Gross Senior Research Fellow</a:t>
            </a:r>
          </a:p>
          <a:p>
            <a:pPr algn="r"/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Late Assignment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r>
              <a:rPr lang="en-US" sz="2100"/>
              <a:t>All assignments will be assessed a 50% penalty (subtracted from that assignment’s score) for the first day (i.e. 24 hours) they are late.</a:t>
            </a:r>
          </a:p>
          <a:p>
            <a:endParaRPr lang="en-US" sz="2100"/>
          </a:p>
          <a:p>
            <a:r>
              <a:rPr lang="en-US" sz="2100"/>
              <a:t>No credit will be given for assignments turned in more than 24 hours past the deadline.</a:t>
            </a:r>
          </a:p>
          <a:p>
            <a:endParaRPr lang="en-US" sz="2100" i="1"/>
          </a:p>
          <a:p>
            <a:r>
              <a:rPr lang="en-US" sz="2100" i="1"/>
              <a:t>Equipment failure is </a:t>
            </a:r>
            <a:r>
              <a:rPr lang="en-US" sz="2100" b="1" i="1"/>
              <a:t>not an acceptable reason</a:t>
            </a:r>
            <a:r>
              <a:rPr lang="en-US" sz="2100" i="1"/>
              <a:t> for turning in an assignment late</a:t>
            </a: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583991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In-Class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/>
              <a:t>You learn data analytics skills through</a:t>
            </a:r>
          </a:p>
          <a:p>
            <a:pPr marL="801687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1900">
                <a:cs typeface="宋体" charset="0"/>
              </a:rPr>
              <a:t>Your own hands-on experience</a:t>
            </a:r>
          </a:p>
          <a:p>
            <a:pPr marL="801687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1900">
                <a:cs typeface="宋体" charset="0"/>
              </a:rPr>
              <a:t>Interaction with peers and instructor</a:t>
            </a:r>
          </a:p>
          <a:p>
            <a:pPr marL="801687" lvl="1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1900">
                <a:cs typeface="宋体" charset="0"/>
              </a:rPr>
              <a:t>Classroom presentation</a:t>
            </a:r>
          </a:p>
          <a:p>
            <a:pPr marL="344487" lvl="1" indent="0">
              <a:lnSpc>
                <a:spcPct val="90000"/>
              </a:lnSpc>
              <a:buNone/>
              <a:defRPr/>
            </a:pPr>
            <a:r>
              <a:rPr lang="en-US" sz="1900">
                <a:cs typeface="宋体" charset="0"/>
              </a:rPr>
              <a:t>      (in the order of </a:t>
            </a:r>
            <a:r>
              <a:rPr lang="en-US" sz="1900" b="1" i="1" u="sng">
                <a:cs typeface="宋体" charset="0"/>
              </a:rPr>
              <a:t>decreasing</a:t>
            </a:r>
            <a:r>
              <a:rPr lang="en-US" sz="1900">
                <a:cs typeface="宋体" charset="0"/>
              </a:rPr>
              <a:t> priority)</a:t>
            </a:r>
          </a:p>
          <a:p>
            <a:pPr marL="0" indent="0">
              <a:lnSpc>
                <a:spcPct val="90000"/>
              </a:lnSpc>
              <a:buNone/>
            </a:pPr>
            <a:endParaRPr lang="en-US" sz="1900"/>
          </a:p>
          <a:p>
            <a:pPr>
              <a:lnSpc>
                <a:spcPct val="90000"/>
              </a:lnSpc>
            </a:pPr>
            <a:r>
              <a:rPr lang="en-US" sz="1900"/>
              <a:t>Deliverables: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Submit </a:t>
            </a:r>
            <a:r>
              <a:rPr lang="en-US" sz="1900" b="1"/>
              <a:t>by the end of the class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Graded based on </a:t>
            </a:r>
            <a:r>
              <a:rPr lang="en-US" sz="1900" b="1"/>
              <a:t>completeness</a:t>
            </a:r>
            <a:r>
              <a:rPr lang="en-US" sz="1900"/>
              <a:t> and </a:t>
            </a:r>
            <a:r>
              <a:rPr lang="en-US" sz="1900" b="1"/>
              <a:t>correctness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Graded by </a:t>
            </a:r>
            <a:r>
              <a:rPr lang="en-US" sz="1900" b="1"/>
              <a:t>success</a:t>
            </a:r>
            <a:r>
              <a:rPr lang="en-US" sz="1900"/>
              <a:t> or </a:t>
            </a:r>
            <a:r>
              <a:rPr lang="en-US" sz="1900" b="1"/>
              <a:t>fail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Will </a:t>
            </a:r>
            <a:r>
              <a:rPr lang="en-US" sz="1900" b="1"/>
              <a:t>not</a:t>
            </a:r>
            <a:r>
              <a:rPr lang="en-US" sz="1900"/>
              <a:t> accept late submission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Allowed to miss two submissions for in-class activities</a:t>
            </a:r>
          </a:p>
          <a:p>
            <a:pPr lvl="1">
              <a:lnSpc>
                <a:spcPct val="90000"/>
              </a:lnSpc>
            </a:pPr>
            <a:endParaRPr lang="en-US" sz="1900"/>
          </a:p>
          <a:p>
            <a:pPr>
              <a:lnSpc>
                <a:spcPct val="90000"/>
              </a:lnSpc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403113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Participation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6BB270-B5F1-47FF-8A76-7E5B6321DA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67303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13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Plagiarism and Academic Dishonesty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2100"/>
              <a:t>Copying material directly, word-for-word, from a source (including the Internet) </a:t>
            </a:r>
          </a:p>
          <a:p>
            <a:pPr lvl="0">
              <a:lnSpc>
                <a:spcPct val="90000"/>
              </a:lnSpc>
            </a:pPr>
            <a:r>
              <a:rPr lang="en-US" sz="2100"/>
              <a:t>Turning in an assignment from a previous semester as if it were your own</a:t>
            </a:r>
          </a:p>
          <a:p>
            <a:pPr lvl="0">
              <a:lnSpc>
                <a:spcPct val="90000"/>
              </a:lnSpc>
            </a:pPr>
            <a:r>
              <a:rPr lang="en-US" sz="2100"/>
              <a:t>Having someone else complete your homework or project and submitting it as if it were your own</a:t>
            </a:r>
          </a:p>
          <a:p>
            <a:pPr>
              <a:lnSpc>
                <a:spcPct val="90000"/>
              </a:lnSpc>
            </a:pPr>
            <a:r>
              <a:rPr lang="en-US" sz="2100"/>
              <a:t>Using material from another student’s assignment in your own assignment</a:t>
            </a:r>
          </a:p>
          <a:p>
            <a:pPr>
              <a:lnSpc>
                <a:spcPct val="90000"/>
              </a:lnSpc>
            </a:pPr>
            <a:endParaRPr lang="en-US" sz="2100"/>
          </a:p>
          <a:p>
            <a:pPr marL="0" indent="0">
              <a:lnSpc>
                <a:spcPct val="90000"/>
              </a:lnSpc>
              <a:buNone/>
            </a:pPr>
            <a:r>
              <a:rPr lang="en-US" sz="2100"/>
              <a:t>Penalties for such actions can range from a failing grade for the individual assignment, to a failing grade for the entire course, to expulsion from the program.</a:t>
            </a:r>
          </a:p>
        </p:txBody>
      </p:sp>
    </p:spTree>
    <p:extLst>
      <p:ext uri="{BB962C8B-B14F-4D97-AF65-F5344CB8AC3E}">
        <p14:creationId xmlns:p14="http://schemas.microsoft.com/office/powerpoint/2010/main" val="4258424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A Note on Regrade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lvl="0"/>
            <a:r>
              <a:rPr lang="en-US" sz="2100"/>
              <a:t>Must be submitted within 1 week of the date when the grade was returned.</a:t>
            </a:r>
          </a:p>
          <a:p>
            <a:pPr lvl="0"/>
            <a:endParaRPr lang="en-US" sz="2100"/>
          </a:p>
          <a:p>
            <a:pPr lvl="0"/>
            <a:r>
              <a:rPr lang="en-US" sz="2100"/>
              <a:t>I and the ITA reserve the right to regrade the entire assignment/exam and thus your grade may go up or down.</a:t>
            </a:r>
          </a:p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2423780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Laptop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lvl="0"/>
            <a:r>
              <a:rPr lang="en-US" sz="2100"/>
              <a:t>The software that we use in the course</a:t>
            </a:r>
            <a:br>
              <a:rPr lang="en-US" sz="2100"/>
            </a:br>
            <a:r>
              <a:rPr lang="en-US" sz="2100"/>
              <a:t>works on Windows and MacOS. Students should bring a laptop in class to follow the course materials (e.g., ICAs).</a:t>
            </a:r>
          </a:p>
          <a:p>
            <a:pPr lvl="0"/>
            <a:r>
              <a:rPr lang="en-US" sz="2100"/>
              <a:t>Chromebooks are not considered as laptops as they are a Google tablet/device.</a:t>
            </a:r>
          </a:p>
          <a:p>
            <a:pPr marL="0" indent="0">
              <a:buNone/>
            </a:pPr>
            <a:r>
              <a:rPr lang="en-US" sz="2100"/>
              <a:t>     </a:t>
            </a:r>
            <a:r>
              <a:rPr lang="en-US" sz="2100" u="sng">
                <a:hlinkClick r:id="rId2"/>
              </a:rPr>
              <a:t>https://its.temple.edu/shoppers-guide</a:t>
            </a:r>
            <a:endParaRPr lang="en-US" sz="2100"/>
          </a:p>
          <a:p>
            <a:pPr marL="0" lvl="0" indent="0">
              <a:buNone/>
            </a:pPr>
            <a:endParaRPr lang="en-US" sz="2100"/>
          </a:p>
          <a:p>
            <a:pPr lvl="0"/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3509710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4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Professional Achievement Point Requirement (MIS Majors Only)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All MIS majors are required to earn a minimum of 200 professional achievement points by the end of the semester.  </a:t>
            </a:r>
          </a:p>
          <a:p>
            <a:pPr lvl="0"/>
            <a:r>
              <a:rPr lang="en-US" dirty="0"/>
              <a:t>Students who do not earn the minimum number of professional achievement points by the end of the semester will receive an “Incomplete” for this course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17A91D-D0A3-469D-9FF8-8F52D9271833}"/>
              </a:ext>
            </a:extLst>
          </p:cNvPr>
          <p:cNvSpPr/>
          <p:nvPr/>
        </p:nvSpPr>
        <p:spPr>
          <a:xfrm>
            <a:off x="914400" y="597631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http://community.mis.temple.edu/professionalachievement/earn/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42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rgbClr val="800000"/>
                </a:solidFill>
              </a:rPr>
              <a:t>Q</a:t>
            </a:r>
          </a:p>
          <a:p>
            <a:pPr marL="0" indent="0" algn="ctr">
              <a:buNone/>
            </a:pPr>
            <a:r>
              <a:rPr lang="en-US" sz="5400" dirty="0"/>
              <a:t>What comes to your mind when you think of</a:t>
            </a:r>
          </a:p>
          <a:p>
            <a:pPr marL="0" indent="0" algn="ctr">
              <a:buNone/>
            </a:pPr>
            <a:r>
              <a:rPr lang="en-US" sz="5400" dirty="0"/>
              <a:t>Data Analytics?</a:t>
            </a:r>
          </a:p>
        </p:txBody>
      </p:sp>
    </p:spTree>
    <p:extLst>
      <p:ext uri="{BB962C8B-B14F-4D97-AF65-F5344CB8AC3E}">
        <p14:creationId xmlns:p14="http://schemas.microsoft.com/office/powerpoint/2010/main" val="209505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Definition from Wikipedia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/>
              <a:t>“Data Analytics</a:t>
            </a:r>
          </a:p>
          <a:p>
            <a:pPr marL="0" indent="0">
              <a:buNone/>
            </a:pPr>
            <a:r>
              <a:rPr lang="en-US" sz="2100"/>
              <a:t>is the discovery and communication of </a:t>
            </a:r>
            <a:r>
              <a:rPr lang="en-US" sz="2100" b="1"/>
              <a:t>meaningful patterns in data</a:t>
            </a:r>
            <a:r>
              <a:rPr lang="en-US" sz="210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52156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Definition from WhatIs.com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/>
              <a:t>“Data analytics </a:t>
            </a:r>
          </a:p>
          <a:p>
            <a:pPr marL="0" indent="0">
              <a:buNone/>
            </a:pPr>
            <a:r>
              <a:rPr lang="en-US" sz="2100"/>
              <a:t>is the science of examining raw data</a:t>
            </a:r>
          </a:p>
          <a:p>
            <a:pPr marL="0" indent="0">
              <a:buNone/>
            </a:pPr>
            <a:r>
              <a:rPr lang="en-US" sz="2100"/>
              <a:t>with the purpose of </a:t>
            </a:r>
            <a:r>
              <a:rPr lang="en-US" sz="2100" b="1"/>
              <a:t>drawing conclusions</a:t>
            </a:r>
            <a:r>
              <a:rPr lang="en-US" sz="2100"/>
              <a:t> about that information.”</a:t>
            </a:r>
          </a:p>
        </p:txBody>
      </p:sp>
    </p:spTree>
    <p:extLst>
      <p:ext uri="{BB962C8B-B14F-4D97-AF65-F5344CB8AC3E}">
        <p14:creationId xmlns:p14="http://schemas.microsoft.com/office/powerpoint/2010/main" val="295329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A little bit about Me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Blip>
                <a:blip r:embed="rId3"/>
              </a:buBlip>
              <a:defRPr/>
            </a:pPr>
            <a:r>
              <a:rPr lang="en-US" sz="2100">
                <a:ea typeface="ＭＳ Ｐゴシック" charset="0"/>
                <a:cs typeface="宋体" charset="0"/>
              </a:rPr>
              <a:t>Sunil Wattal</a:t>
            </a:r>
          </a:p>
          <a:p>
            <a:pPr>
              <a:lnSpc>
                <a:spcPct val="90000"/>
              </a:lnSpc>
              <a:buFont typeface="Wingdings" charset="0"/>
              <a:buBlip>
                <a:blip r:embed="rId3"/>
              </a:buBlip>
              <a:defRPr/>
            </a:pPr>
            <a:r>
              <a:rPr lang="en-US" sz="2100">
                <a:ea typeface="ＭＳ Ｐゴシック" charset="0"/>
                <a:cs typeface="宋体" charset="0"/>
              </a:rPr>
              <a:t>Associate Professor. @MIS Dept.</a:t>
            </a:r>
          </a:p>
          <a:p>
            <a:pPr>
              <a:lnSpc>
                <a:spcPct val="90000"/>
              </a:lnSpc>
              <a:buFont typeface="Wingdings" charset="0"/>
              <a:buBlip>
                <a:blip r:embed="rId3"/>
              </a:buBlip>
              <a:defRPr/>
            </a:pPr>
            <a:r>
              <a:rPr lang="en-US" sz="2100">
                <a:ea typeface="ＭＳ Ｐゴシック" charset="0"/>
                <a:cs typeface="宋体" charset="0"/>
              </a:rPr>
              <a:t>Irwin Gross Senior Research Fellow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100">
              <a:ea typeface="ＭＳ Ｐゴシック" charset="0"/>
              <a:cs typeface="宋体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100">
                <a:ea typeface="ＭＳ Ｐゴシック" charset="0"/>
                <a:cs typeface="宋体" charset="0"/>
              </a:rPr>
              <a:t>Background:</a:t>
            </a:r>
          </a:p>
          <a:p>
            <a:pPr>
              <a:lnSpc>
                <a:spcPct val="90000"/>
              </a:lnSpc>
              <a:buFont typeface="Wingdings" charset="0"/>
              <a:buBlip>
                <a:blip r:embed="rId3"/>
              </a:buBlip>
              <a:defRPr/>
            </a:pPr>
            <a:r>
              <a:rPr lang="en-US" sz="2100">
                <a:ea typeface="ＭＳ Ｐゴシック" charset="0"/>
                <a:cs typeface="宋体" charset="0"/>
              </a:rPr>
              <a:t>Ph.D. Information System (Carnegie Mellon University)</a:t>
            </a:r>
          </a:p>
          <a:p>
            <a:pPr>
              <a:lnSpc>
                <a:spcPct val="90000"/>
              </a:lnSpc>
              <a:buBlip>
                <a:blip r:embed="rId3"/>
              </a:buBlip>
              <a:defRPr/>
            </a:pPr>
            <a:r>
              <a:rPr lang="en-US" altLang="en-US" sz="2100">
                <a:ea typeface="ＭＳ Ｐゴシック" charset="0"/>
                <a:cs typeface="宋体" charset="0"/>
              </a:rPr>
              <a:t>12 years at Fox – taught undergrad, MBA, executive MBA, PhD levels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100">
              <a:ea typeface="ＭＳ Ｐゴシック" charset="0"/>
              <a:cs typeface="宋体" charset="0"/>
            </a:endParaRPr>
          </a:p>
          <a:p>
            <a:pPr>
              <a:lnSpc>
                <a:spcPct val="90000"/>
              </a:lnSpc>
              <a:buFont typeface="Wingdings" charset="0"/>
              <a:buBlip>
                <a:blip r:embed="rId3"/>
              </a:buBlip>
              <a:defRPr/>
            </a:pPr>
            <a:r>
              <a:rPr lang="en-US" sz="2100">
                <a:ea typeface="ＭＳ Ｐゴシック" charset="0"/>
                <a:cs typeface="宋体" charset="0"/>
              </a:rPr>
              <a:t>Research area: Information Systems</a:t>
            </a:r>
          </a:p>
          <a:p>
            <a:pPr marL="687387" lvl="1" indent="-342900">
              <a:lnSpc>
                <a:spcPct val="90000"/>
              </a:lnSpc>
              <a:defRPr/>
            </a:pPr>
            <a:r>
              <a:rPr lang="en-US" sz="2100">
                <a:cs typeface="宋体" charset="0"/>
              </a:rPr>
              <a:t>Online Consumer Behavior</a:t>
            </a:r>
          </a:p>
          <a:p>
            <a:pPr marL="687387" lvl="1" indent="-342900">
              <a:lnSpc>
                <a:spcPct val="90000"/>
              </a:lnSpc>
              <a:defRPr/>
            </a:pPr>
            <a:r>
              <a:rPr lang="en-US" sz="2100">
                <a:cs typeface="宋体" charset="0"/>
              </a:rPr>
              <a:t>Social Media, Sharing Economy, Privacy</a:t>
            </a:r>
          </a:p>
        </p:txBody>
      </p:sp>
    </p:spTree>
    <p:extLst>
      <p:ext uri="{BB962C8B-B14F-4D97-AF65-F5344CB8AC3E}">
        <p14:creationId xmlns:p14="http://schemas.microsoft.com/office/powerpoint/2010/main" val="264962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Definition from </a:t>
            </a:r>
            <a:r>
              <a:rPr lang="en-US" dirty="0" err="1"/>
              <a:t>Techopedia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100"/>
              <a:t>“Data analytics</a:t>
            </a:r>
          </a:p>
          <a:p>
            <a:pPr marL="0" indent="0">
              <a:buNone/>
            </a:pPr>
            <a:r>
              <a:rPr lang="en-US" sz="2100"/>
              <a:t>refers to qualitative and quantitative techniques and processes</a:t>
            </a:r>
          </a:p>
          <a:p>
            <a:pPr marL="0" indent="0">
              <a:buNone/>
            </a:pPr>
            <a:r>
              <a:rPr lang="en-US" sz="2100"/>
              <a:t>used to enhance </a:t>
            </a:r>
            <a:r>
              <a:rPr lang="en-US" sz="2100" b="1"/>
              <a:t>productivity and business gain</a:t>
            </a:r>
            <a:r>
              <a:rPr lang="en-US" sz="210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67403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75" y="978102"/>
            <a:ext cx="7941325" cy="1062644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Getting from Data to Decisions</a:t>
            </a: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718" y="2265037"/>
            <a:ext cx="7593759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517" y="2811104"/>
            <a:ext cx="2524860" cy="186839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6515" y="2682433"/>
            <a:ext cx="4711627" cy="3215749"/>
          </a:xfrm>
        </p:spPr>
        <p:txBody>
          <a:bodyPr>
            <a:normAutofit/>
          </a:bodyPr>
          <a:lstStyle/>
          <a:p>
            <a:r>
              <a:rPr lang="en-US" sz="2100"/>
              <a:t>It is about asking the right questions and being curious – be a “data detective”</a:t>
            </a:r>
          </a:p>
          <a:p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07929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be a Data Detective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Set objectives:</a:t>
            </a:r>
            <a:r>
              <a:rPr lang="en-US" dirty="0"/>
              <a:t> What do you want to achieve?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514601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2. Gather data , analyze data:</a:t>
            </a:r>
            <a:r>
              <a:rPr lang="en-US" dirty="0"/>
              <a:t> What do you need to know?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733801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3. Generate insights: </a:t>
            </a:r>
            <a:r>
              <a:rPr lang="en-US" dirty="0"/>
              <a:t>What did you learn? What questions still need to be answered?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953000"/>
            <a:ext cx="8229600" cy="117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4. Make decisions: </a:t>
            </a:r>
            <a:r>
              <a:rPr lang="en-US" dirty="0"/>
              <a:t>How can you turn data-based insights into action?</a:t>
            </a:r>
          </a:p>
        </p:txBody>
      </p:sp>
    </p:spTree>
    <p:extLst>
      <p:ext uri="{BB962C8B-B14F-4D97-AF65-F5344CB8AC3E}">
        <p14:creationId xmlns:p14="http://schemas.microsoft.com/office/powerpoint/2010/main" val="42446459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Characteristics of a data driven organization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54413"/>
            <a:ext cx="7886700" cy="3208187"/>
          </a:xfrm>
        </p:spPr>
        <p:txBody>
          <a:bodyPr>
            <a:normAutofit/>
          </a:bodyPr>
          <a:lstStyle/>
          <a:p>
            <a:r>
              <a:rPr lang="en-US" sz="2100" dirty="0"/>
              <a:t>Top Management Support</a:t>
            </a:r>
          </a:p>
          <a:p>
            <a:r>
              <a:rPr lang="en-US" sz="2100" dirty="0"/>
              <a:t>Tie in with firm strategy</a:t>
            </a:r>
          </a:p>
          <a:p>
            <a:r>
              <a:rPr lang="en-US" sz="2100" dirty="0"/>
              <a:t>Decentralized access to data</a:t>
            </a:r>
          </a:p>
          <a:p>
            <a:r>
              <a:rPr lang="en-US" sz="2100" dirty="0"/>
              <a:t>Build processes and structures</a:t>
            </a:r>
          </a:p>
          <a:p>
            <a:r>
              <a:rPr lang="en-US" sz="2100" dirty="0"/>
              <a:t>Skill and Expertise with Analytics</a:t>
            </a:r>
          </a:p>
          <a:p>
            <a:r>
              <a:rPr lang="en-US" sz="2100" dirty="0"/>
              <a:t>Question the numbers</a:t>
            </a:r>
          </a:p>
          <a:p>
            <a:r>
              <a:rPr lang="en-US" sz="2100" dirty="0"/>
              <a:t>Data Governance Policies</a:t>
            </a:r>
          </a:p>
          <a:p>
            <a:endParaRPr lang="en-US" sz="2100" dirty="0"/>
          </a:p>
          <a:p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33498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900"/>
              <a:t>What this course is about</a:t>
            </a:r>
            <a:br>
              <a:rPr lang="en-US" sz="1900"/>
            </a:br>
            <a:endParaRPr lang="en-US" sz="1900"/>
          </a:p>
          <a:p>
            <a:pPr>
              <a:lnSpc>
                <a:spcPct val="90000"/>
              </a:lnSpc>
            </a:pPr>
            <a:r>
              <a:rPr lang="en-US" sz="1900"/>
              <a:t>Introduce you to some fundamental and widely used concepts and techniques in data analytics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/>
              <a:t>	 -  designing and using database systems (e.g. SQL, NoSQL) and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/>
              <a:t>	 -  analyzing business data (e.g. Clustering, Classification)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/>
              <a:t>	 -  which have become part of today’s “business language”</a:t>
            </a:r>
          </a:p>
          <a:p>
            <a:pPr marL="0" indent="0">
              <a:lnSpc>
                <a:spcPct val="90000"/>
              </a:lnSpc>
              <a:buNone/>
            </a:pPr>
            <a:endParaRPr lang="en-US" sz="1900"/>
          </a:p>
          <a:p>
            <a:pPr>
              <a:lnSpc>
                <a:spcPct val="90000"/>
              </a:lnSpc>
            </a:pPr>
            <a:r>
              <a:rPr lang="en-US" sz="1900"/>
              <a:t>Think about how you can use them in your future career</a:t>
            </a:r>
          </a:p>
          <a:p>
            <a:pPr>
              <a:lnSpc>
                <a:spcPct val="90000"/>
              </a:lnSpc>
            </a:pPr>
            <a:endParaRPr lang="en-US" sz="1900"/>
          </a:p>
          <a:p>
            <a:pPr>
              <a:lnSpc>
                <a:spcPct val="90000"/>
              </a:lnSpc>
            </a:pPr>
            <a:r>
              <a:rPr lang="en-US" sz="1900"/>
              <a:t>Expose you to various software tools (MySQL, R, Tableau Prep) to actually solve some problems using what you will learn</a:t>
            </a:r>
          </a:p>
        </p:txBody>
      </p:sp>
    </p:spTree>
    <p:extLst>
      <p:ext uri="{BB962C8B-B14F-4D97-AF65-F5344CB8AC3E}">
        <p14:creationId xmlns:p14="http://schemas.microsoft.com/office/powerpoint/2010/main" val="3259292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2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Course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100"/>
              <a:t>What this course is NOT about</a:t>
            </a:r>
          </a:p>
          <a:p>
            <a:pPr marL="0" indent="0">
              <a:lnSpc>
                <a:spcPct val="90000"/>
              </a:lnSpc>
              <a:buNone/>
            </a:pPr>
            <a:endParaRPr lang="en-US" sz="2100"/>
          </a:p>
          <a:p>
            <a:pPr>
              <a:lnSpc>
                <a:spcPct val="90000"/>
              </a:lnSpc>
            </a:pPr>
            <a:r>
              <a:rPr lang="en-US" sz="2100"/>
              <a:t>Ask you to memorize definitions, formulas, algorithms, or software commands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/>
              <a:t>	 -  Understanding and intuitions are far more important than  </a:t>
            </a:r>
            <a:br>
              <a:rPr lang="en-US" sz="2100"/>
            </a:br>
            <a:r>
              <a:rPr lang="en-US" sz="2100"/>
              <a:t>                   short-term memory, and a lot harder to forget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/>
              <a:t>	 -  In any homework/exam, I will never ask you to </a:t>
            </a:r>
            <a:br>
              <a:rPr lang="en-US" sz="2100"/>
            </a:br>
            <a:r>
              <a:rPr lang="en-US" sz="2100"/>
              <a:t>                  reproduce a definition, but will ask you to express your </a:t>
            </a:r>
            <a:br>
              <a:rPr lang="en-US" sz="2100"/>
            </a:br>
            <a:r>
              <a:rPr lang="en-US" sz="2100"/>
              <a:t>                  understanding of certain concepts</a:t>
            </a:r>
            <a:br>
              <a:rPr lang="en-US" sz="2100"/>
            </a:br>
            <a:endParaRPr lang="en-US" sz="2100"/>
          </a:p>
          <a:p>
            <a:pPr>
              <a:lnSpc>
                <a:spcPct val="90000"/>
              </a:lnSpc>
            </a:pPr>
            <a:r>
              <a:rPr lang="en-US" sz="2100"/>
              <a:t>Train you to be a skilled programmer</a:t>
            </a:r>
          </a:p>
        </p:txBody>
      </p:sp>
    </p:spTree>
    <p:extLst>
      <p:ext uri="{BB962C8B-B14F-4D97-AF65-F5344CB8AC3E}">
        <p14:creationId xmlns:p14="http://schemas.microsoft.com/office/powerpoint/2010/main" val="405049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55F3A6-FA02-D643-8409-2D2A5F5F7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A little bit about You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4F4DC-B3A5-FA42-953D-83F26B384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100" dirty="0"/>
              <a:t>-Name  (Include name you prefer to be called)</a:t>
            </a:r>
          </a:p>
          <a:p>
            <a:r>
              <a:rPr lang="en-US" sz="2100" dirty="0"/>
              <a:t>-Major / Minor</a:t>
            </a:r>
          </a:p>
          <a:p>
            <a:r>
              <a:rPr lang="en-US" sz="2100" dirty="0"/>
              <a:t>-Recent Internships / Industry Experience</a:t>
            </a:r>
          </a:p>
          <a:p>
            <a:r>
              <a:rPr lang="en-US" sz="2100" dirty="0"/>
              <a:t>-Include at least one example of Data Analytics  you’ve experienced and in what Role (e.g. as customer, ___)</a:t>
            </a:r>
            <a:br>
              <a:rPr lang="en-US" sz="2100" dirty="0"/>
            </a:b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99488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7807-E3F2-C647-AD82-9A9BC5D6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08924-9EED-8341-A213-11565F142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r>
              <a:rPr lang="en-US" sz="1900" b="1"/>
              <a:t>Sunil Wattal</a:t>
            </a:r>
            <a:endParaRPr lang="en-US" sz="1900"/>
          </a:p>
          <a:p>
            <a:r>
              <a:rPr lang="en-US" sz="1900"/>
              <a:t>E-mail*: </a:t>
            </a:r>
            <a:r>
              <a:rPr lang="en-US" sz="1900" b="1">
                <a:hlinkClick r:id="rId2"/>
              </a:rPr>
              <a:t>swattal@temple.edu</a:t>
            </a:r>
            <a:endParaRPr lang="en-US" sz="1900"/>
          </a:p>
          <a:p>
            <a:r>
              <a:rPr lang="en-US" sz="1900"/>
              <a:t>Office :   </a:t>
            </a:r>
            <a:r>
              <a:rPr lang="en-US" sz="1900" b="1"/>
              <a:t>201D Speakman Hall</a:t>
            </a:r>
            <a:endParaRPr lang="en-US" sz="1900"/>
          </a:p>
          <a:p>
            <a:r>
              <a:rPr lang="en-US" sz="1900"/>
              <a:t>Office Hours : </a:t>
            </a:r>
            <a:r>
              <a:rPr lang="en-US" sz="1900" b="1"/>
              <a:t>Tu. 9:20 – 10:50 am</a:t>
            </a:r>
            <a:endParaRPr lang="en-US" sz="1900"/>
          </a:p>
          <a:p>
            <a:r>
              <a:rPr lang="en-US" sz="1900">
                <a:hlinkClick r:id="rId3"/>
              </a:rPr>
              <a:t>https://community.mis.temple.edu/swattal/</a:t>
            </a:r>
            <a:r>
              <a:rPr lang="en-US" sz="1900"/>
              <a:t> </a:t>
            </a:r>
          </a:p>
          <a:p>
            <a:r>
              <a:rPr lang="en-US" sz="1900"/>
              <a:t> </a:t>
            </a:r>
          </a:p>
          <a:p>
            <a:r>
              <a:rPr lang="en-US" sz="1900" b="1"/>
              <a:t>Teaching Assistant</a:t>
            </a:r>
            <a:endParaRPr lang="en-US" sz="1900"/>
          </a:p>
          <a:p>
            <a:r>
              <a:rPr lang="en-US" sz="1900" b="1"/>
              <a:t>Sean Boyer</a:t>
            </a:r>
            <a:endParaRPr lang="en-US" sz="1900"/>
          </a:p>
          <a:p>
            <a:r>
              <a:rPr lang="en-US" sz="1900"/>
              <a:t> Email*: </a:t>
            </a:r>
            <a:r>
              <a:rPr lang="en-US" sz="1900" b="1">
                <a:hlinkClick r:id="rId4"/>
              </a:rPr>
              <a:t>sean.boyer@temple.edu</a:t>
            </a:r>
            <a:endParaRPr lang="en-US" sz="1900"/>
          </a:p>
          <a:p>
            <a:endParaRPr lang="en-US" sz="1900"/>
          </a:p>
          <a:p>
            <a:pPr marL="0" indent="0">
              <a:buNone/>
            </a:pPr>
            <a:r>
              <a:rPr lang="en-US" sz="1900" i="1"/>
              <a:t>*Please use [MIS2502- Section001] in the subject line</a:t>
            </a:r>
            <a:endParaRPr lang="en-US" sz="1900"/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3572460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D41CF8-5232-42BC-8D05-AFEDE2153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1256"/>
            <a:ext cx="9144000" cy="6869256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Course Websites</a:t>
            </a: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49237091-E62C-4878-AA4C-0B9995ADB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28801"/>
            <a:ext cx="7886700" cy="43624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636530"/>
              </p:ext>
            </p:extLst>
          </p:nvPr>
        </p:nvGraphicFramePr>
        <p:xfrm>
          <a:off x="868680" y="2475342"/>
          <a:ext cx="7406640" cy="306936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361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27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Website</a:t>
                      </a:r>
                      <a:endParaRPr lang="en-US" sz="3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73783" marR="7378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Usage</a:t>
                      </a:r>
                      <a:endParaRPr lang="en-US" sz="3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73783" marR="7378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89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Community Site:</a:t>
                      </a:r>
                      <a:endParaRPr lang="en-US" sz="34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hlinkClick r:id="rId3"/>
                        </a:rPr>
                        <a:t>https://community.mis.temple.edu/mis2502sec001fall2019/</a:t>
                      </a:r>
                      <a:r>
                        <a:rPr lang="en-US" sz="2200">
                          <a:effectLst/>
                        </a:rPr>
                        <a:t> </a:t>
                      </a:r>
                      <a:endParaRPr lang="en-US" sz="3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73783" marR="7378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syllabus, schedule, class announcements, slide decks, in-class exercises, assignment instructions, as well as other course documents.</a:t>
                      </a:r>
                      <a:endParaRPr lang="en-US" sz="3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73783" marR="73783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1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Canvas:</a:t>
                      </a:r>
                      <a:endParaRPr lang="en-US" sz="3400">
                        <a:effectLst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sng" kern="1200">
                          <a:effectLst/>
                        </a:rPr>
                        <a:t>canvas.temple.edu</a:t>
                      </a:r>
                      <a:endParaRPr lang="en-US" sz="2200" b="1" u="sng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783" marR="73783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Check attendance, assignment submission,</a:t>
                      </a:r>
                      <a:r>
                        <a:rPr lang="en-US" sz="2200" baseline="0">
                          <a:effectLst/>
                        </a:rPr>
                        <a:t> share </a:t>
                      </a:r>
                      <a:r>
                        <a:rPr lang="en-US" sz="2200">
                          <a:effectLst/>
                        </a:rPr>
                        <a:t>solutions, and post grades.</a:t>
                      </a:r>
                      <a:endParaRPr lang="en-US" sz="3400" b="1"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73783" marR="7378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07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D41CF8-5232-42BC-8D05-AFEDE2153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1256"/>
            <a:ext cx="9144000" cy="6869256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Evaluation and Grading</a:t>
            </a: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49237091-E62C-4878-AA4C-0B9995ADB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28801"/>
            <a:ext cx="7886700" cy="43624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CD50EF-FD4F-EB42-A090-7EC5138750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453120"/>
              </p:ext>
            </p:extLst>
          </p:nvPr>
        </p:nvGraphicFramePr>
        <p:xfrm>
          <a:off x="868680" y="2208449"/>
          <a:ext cx="7406640" cy="360315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4315308">
                  <a:extLst>
                    <a:ext uri="{9D8B030D-6E8A-4147-A177-3AD203B41FA5}">
                      <a16:colId xmlns:a16="http://schemas.microsoft.com/office/drawing/2014/main" val="2452267329"/>
                    </a:ext>
                  </a:extLst>
                </a:gridCol>
                <a:gridCol w="3091332">
                  <a:extLst>
                    <a:ext uri="{9D8B030D-6E8A-4147-A177-3AD203B41FA5}">
                      <a16:colId xmlns:a16="http://schemas.microsoft.com/office/drawing/2014/main" val="2712450792"/>
                    </a:ext>
                  </a:extLst>
                </a:gridCol>
              </a:tblGrid>
              <a:tr h="5147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Item</a:t>
                      </a:r>
                      <a:endParaRPr lang="en-US" sz="1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0096" marR="78786" marT="105048" marB="10504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Percentage</a:t>
                      </a:r>
                      <a:endParaRPr lang="en-US" sz="17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850611"/>
                  </a:ext>
                </a:extLst>
              </a:tr>
              <a:tr h="514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Exams (3)  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60%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046371"/>
                  </a:ext>
                </a:extLst>
              </a:tr>
              <a:tr h="514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Assignments (10)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25%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664086"/>
                  </a:ext>
                </a:extLst>
              </a:tr>
              <a:tr h="514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Group project (1)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767836"/>
                  </a:ext>
                </a:extLst>
              </a:tr>
              <a:tr h="514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In-class activities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175563"/>
                  </a:ext>
                </a:extLst>
              </a:tr>
              <a:tr h="514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Class Participation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5%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65971"/>
                  </a:ext>
                </a:extLst>
              </a:tr>
              <a:tr h="5147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7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210096" marR="78786" marT="105048" marB="105048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E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40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3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3230563"/>
          </a:xfrm>
        </p:spPr>
        <p:txBody>
          <a:bodyPr>
            <a:normAutofit/>
          </a:bodyPr>
          <a:lstStyle/>
          <a:p>
            <a:r>
              <a:rPr lang="en-US" dirty="0"/>
              <a:t>There will be three exams. </a:t>
            </a:r>
            <a:endParaRPr lang="en-US" sz="2000" dirty="0"/>
          </a:p>
          <a:p>
            <a:r>
              <a:rPr lang="en-US" dirty="0"/>
              <a:t>Tentative exam schedules:</a:t>
            </a:r>
            <a:endParaRPr lang="en-US" b="1" dirty="0"/>
          </a:p>
          <a:p>
            <a:pPr lvl="1"/>
            <a:r>
              <a:rPr lang="en-US" dirty="0"/>
              <a:t>Exam 1: 10/1 during class time</a:t>
            </a:r>
          </a:p>
          <a:p>
            <a:pPr lvl="1"/>
            <a:r>
              <a:rPr lang="en-US" dirty="0"/>
              <a:t>Exam 2: 10/31 during class time</a:t>
            </a:r>
          </a:p>
          <a:p>
            <a:pPr lvl="1"/>
            <a:r>
              <a:rPr lang="en-US" dirty="0"/>
              <a:t>Exam 3: 12/5 during class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55B123-DAD6-4273-9125-DE2EA68D0F08}"/>
              </a:ext>
            </a:extLst>
          </p:cNvPr>
          <p:cNvSpPr/>
          <p:nvPr/>
        </p:nvSpPr>
        <p:spPr>
          <a:xfrm>
            <a:off x="457200" y="46482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/>
              <a:t>Makeup examinations will only be given </a:t>
            </a:r>
            <a:r>
              <a:rPr lang="en-US" sz="3200" b="1" i="1" dirty="0"/>
              <a:t>in accordance with the official University policy</a:t>
            </a:r>
            <a:r>
              <a:rPr lang="en-US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507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Assignments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CBC59B3-8AA8-4103-8A00-4CAEE4DD2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98137"/>
              </p:ext>
            </p:extLst>
          </p:nvPr>
        </p:nvGraphicFramePr>
        <p:xfrm>
          <a:off x="888606" y="1825626"/>
          <a:ext cx="7359644" cy="4351347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976084">
                  <a:extLst>
                    <a:ext uri="{9D8B030D-6E8A-4147-A177-3AD203B41FA5}">
                      <a16:colId xmlns:a16="http://schemas.microsoft.com/office/drawing/2014/main" val="1910720954"/>
                    </a:ext>
                  </a:extLst>
                </a:gridCol>
                <a:gridCol w="6383560">
                  <a:extLst>
                    <a:ext uri="{9D8B030D-6E8A-4147-A177-3AD203B41FA5}">
                      <a16:colId xmlns:a16="http://schemas.microsoft.com/office/drawing/2014/main" val="63515229"/>
                    </a:ext>
                  </a:extLst>
                </a:gridCol>
              </a:tblGrid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#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Assignment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2650202411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ER Modeling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4121377618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SQL #1 – Basic query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1851599500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3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SQL #2 – Advanced query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677428257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4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NoSQL #1 – Basic query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4257215146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5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NoSQL #2 – Advanced query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4213804946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6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ETL using Tableau</a:t>
                      </a:r>
                      <a:r>
                        <a:rPr lang="en-US" sz="2300" kern="1200" baseline="0">
                          <a:effectLst/>
                        </a:rPr>
                        <a:t> Prep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2707393602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7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Introduction to working with R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31402601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8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Decision Trees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948442180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9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Clustering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2030520890"/>
                  </a:ext>
                </a:extLst>
              </a:tr>
              <a:tr h="3955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87259" marR="8725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effectLst/>
                        </a:rPr>
                        <a:t>Association Rules</a:t>
                      </a:r>
                      <a:endParaRPr lang="en-US" sz="23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259" marR="87259" marT="0" marB="0" anchor="ctr"/>
                </a:tc>
                <a:extLst>
                  <a:ext uri="{0D108BD9-81ED-4DB2-BD59-A6C34878D82A}">
                    <a16:rowId xmlns:a16="http://schemas.microsoft.com/office/drawing/2014/main" val="256979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480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772400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You will be asked to analyze a data set from the Temple Analytics Challenge (</a:t>
            </a:r>
            <a:r>
              <a:rPr lang="en-US" sz="2800" dirty="0">
                <a:hlinkClick r:id="rId2"/>
              </a:rPr>
              <a:t>http://ibit.temple.edu/analytics</a:t>
            </a:r>
            <a:r>
              <a:rPr lang="en-US" sz="2800" dirty="0"/>
              <a:t>) and create a visualization of their findings. 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/>
              <a:t>You should work in groups of 2 to 4. Members in the same group will receive the same grade. </a:t>
            </a:r>
          </a:p>
        </p:txBody>
      </p:sp>
    </p:spTree>
    <p:extLst>
      <p:ext uri="{BB962C8B-B14F-4D97-AF65-F5344CB8AC3E}">
        <p14:creationId xmlns:p14="http://schemas.microsoft.com/office/powerpoint/2010/main" val="3234535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909</Words>
  <Application>Microsoft Macintosh PowerPoint</Application>
  <PresentationFormat>On-screen Show (4:3)</PresentationFormat>
  <Paragraphs>185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Tahoma</vt:lpstr>
      <vt:lpstr>Times New Roman</vt:lpstr>
      <vt:lpstr>Wingdings</vt:lpstr>
      <vt:lpstr>Office Theme</vt:lpstr>
      <vt:lpstr>Course Introduction</vt:lpstr>
      <vt:lpstr>A little bit about Me</vt:lpstr>
      <vt:lpstr>A little bit about You</vt:lpstr>
      <vt:lpstr>Office hours</vt:lpstr>
      <vt:lpstr>Course Websites</vt:lpstr>
      <vt:lpstr>Evaluation and Grading</vt:lpstr>
      <vt:lpstr>Exams</vt:lpstr>
      <vt:lpstr>Assignments</vt:lpstr>
      <vt:lpstr>Group Project</vt:lpstr>
      <vt:lpstr>Late Assignment Policy</vt:lpstr>
      <vt:lpstr>In-Class Activities</vt:lpstr>
      <vt:lpstr>Participation</vt:lpstr>
      <vt:lpstr>Plagiarism and Academic Dishonesty</vt:lpstr>
      <vt:lpstr>A Note on Regrade Requests</vt:lpstr>
      <vt:lpstr>Laptop Requirement</vt:lpstr>
      <vt:lpstr>Professional Achievement Point Requirement (MIS Majors Only) </vt:lpstr>
      <vt:lpstr>PowerPoint Presentation</vt:lpstr>
      <vt:lpstr>Definition from Wikipedia </vt:lpstr>
      <vt:lpstr>Definition from WhatIs.com</vt:lpstr>
      <vt:lpstr>Definition from Techopedia </vt:lpstr>
      <vt:lpstr>Getting from Data to Decisions</vt:lpstr>
      <vt:lpstr>Steps to be a Data Detective</vt:lpstr>
      <vt:lpstr>Characteristics of a data driven organization</vt:lpstr>
      <vt:lpstr>Course Overview</vt:lpstr>
      <vt:lpstr>Course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Sunil Wattal</dc:creator>
  <cp:lastModifiedBy>Sunil Wattal</cp:lastModifiedBy>
  <cp:revision>1</cp:revision>
  <dcterms:created xsi:type="dcterms:W3CDTF">2019-08-27T05:21:59Z</dcterms:created>
  <dcterms:modified xsi:type="dcterms:W3CDTF">2019-08-27T05:22:02Z</dcterms:modified>
</cp:coreProperties>
</file>