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7"/>
  </p:notesMasterIdLst>
  <p:sldIdLst>
    <p:sldId id="335" r:id="rId2"/>
    <p:sldId id="328" r:id="rId3"/>
    <p:sldId id="330" r:id="rId4"/>
    <p:sldId id="332" r:id="rId5"/>
    <p:sldId id="318" r:id="rId6"/>
    <p:sldId id="319" r:id="rId7"/>
    <p:sldId id="339" r:id="rId8"/>
    <p:sldId id="331" r:id="rId9"/>
    <p:sldId id="336" r:id="rId10"/>
    <p:sldId id="337" r:id="rId11"/>
    <p:sldId id="340" r:id="rId12"/>
    <p:sldId id="333" r:id="rId13"/>
    <p:sldId id="323" r:id="rId14"/>
    <p:sldId id="326" r:id="rId15"/>
    <p:sldId id="32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1" autoAdjust="0"/>
    <p:restoredTop sz="85102" autoAdjust="0"/>
  </p:normalViewPr>
  <p:slideViewPr>
    <p:cSldViewPr>
      <p:cViewPr varScale="1">
        <p:scale>
          <a:sx n="108" d="100"/>
          <a:sy n="108" d="100"/>
        </p:scale>
        <p:origin x="256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/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dirty="0"/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/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dirty="0"/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dirty="0"/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dirty="0"/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6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9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The Information Architecture of an Organization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3B6909A-D09F-4EF4-9DF2-2C18427C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Sunil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Wattal</a:t>
            </a:r>
            <a:b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Associate Professor MIS</a:t>
            </a:r>
          </a:p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Irvin L Gross Senior Research Fellow</a:t>
            </a:r>
          </a:p>
        </p:txBody>
      </p:sp>
    </p:spTree>
    <p:extLst>
      <p:ext uri="{BB962C8B-B14F-4D97-AF65-F5344CB8AC3E}">
        <p14:creationId xmlns:p14="http://schemas.microsoft.com/office/powerpoint/2010/main" val="3192694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NoSQL Database</a:t>
            </a:r>
            <a:br>
              <a:rPr lang="en-US" dirty="0"/>
            </a:br>
            <a:r>
              <a:rPr lang="en-US" sz="3600" dirty="0"/>
              <a:t>Schema-less and embedded documents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90600" y="5364162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More flexible – easily insert/delete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More faster – requires less merging (join)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1752600"/>
            <a:ext cx="8297254" cy="3505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" y="1914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43200" y="19142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38600" y="1914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86400" y="1914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600" y="3057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057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“FIN”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86400" y="3057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4147561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43200" y="4147561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86400" y="4147561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 </a:t>
            </a:r>
          </a:p>
        </p:txBody>
      </p:sp>
    </p:spTree>
    <p:extLst>
      <p:ext uri="{BB962C8B-B14F-4D97-AF65-F5344CB8AC3E}">
        <p14:creationId xmlns:p14="http://schemas.microsoft.com/office/powerpoint/2010/main" val="412614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NoSQL Database</a:t>
            </a:r>
            <a:br>
              <a:rPr lang="en-US" dirty="0"/>
            </a:b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914400" y="1152144"/>
            <a:ext cx="74676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999744"/>
            <a:ext cx="7467600" cy="399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91953" y="1685544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491953" y="1533144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76800" y="1685544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76800" y="1533144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11053" y="19903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11053" y="25237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11053" y="30571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01953" y="19903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01953" y="25237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93465"/>
              </p:ext>
            </p:extLst>
          </p:nvPr>
        </p:nvGraphicFramePr>
        <p:xfrm>
          <a:off x="1600200" y="3886200"/>
          <a:ext cx="6096000" cy="2865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NoSQL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Embedded Document</a:t>
                      </a:r>
                    </a:p>
                    <a:p>
                      <a:pPr algn="ctr"/>
                      <a:r>
                        <a:rPr lang="en-US" sz="1800" u="none" strike="noStrike" kern="1200" baseline="0" dirty="0"/>
                        <a:t>Linking across Documents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Foreign Key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Reference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5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From structured to unstructured 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828" y="3512546"/>
            <a:ext cx="6588293" cy="32466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79" y="1181100"/>
            <a:ext cx="552979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87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The Analytical Data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26368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Stores historical and summarized data</a:t>
            </a:r>
          </a:p>
          <a:p>
            <a:pPr lvl="1"/>
            <a:r>
              <a:rPr lang="en-US" dirty="0"/>
              <a:t>“Historical” means we keep </a:t>
            </a:r>
            <a:r>
              <a:rPr lang="en-US" b="1" dirty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/>
              <a:t>Data is extracted from the transactional database and reformatted for the analytical data store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Transactional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469428"/>
              </p:ext>
            </p:extLst>
          </p:nvPr>
        </p:nvGraphicFramePr>
        <p:xfrm>
          <a:off x="914400" y="1752600"/>
          <a:ext cx="7315200" cy="3720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/>
                        <a:t>Transactional</a:t>
                      </a:r>
                      <a:r>
                        <a:rPr lang="en-US" sz="2400" baseline="0" dirty="0"/>
                        <a:t> Database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Analytical Data Store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real-time</a:t>
                      </a:r>
                      <a:r>
                        <a:rPr lang="en-US" sz="2400" baseline="0" dirty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historical transactional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storage efficiency and data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data retrieval and </a:t>
                      </a:r>
                      <a:r>
                        <a:rPr lang="en-US" sz="2400" baseline="0" dirty="0"/>
                        <a:t>summarization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d</a:t>
                      </a:r>
                      <a:r>
                        <a:rPr lang="en-US" sz="2400" dirty="0"/>
                        <a:t>ay-to-day</a:t>
                      </a:r>
                      <a:r>
                        <a:rPr lang="en-US" sz="2400" baseline="0" dirty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33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br>
              <a:rPr lang="en-US" sz="2400" dirty="0"/>
            </a:br>
            <a:r>
              <a:rPr lang="en-US" sz="2400" dirty="0"/>
              <a:t>visualization, communication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agenda for the course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81000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1 through 6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5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</a:t>
            </a:r>
            <a:br>
              <a:rPr lang="en-US" sz="1600" b="1" dirty="0"/>
            </a:br>
            <a:r>
              <a:rPr lang="en-US" sz="1600" b="1" dirty="0"/>
              <a:t> 7 through 8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715000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9 through 15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933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30" name="Flowchart: Magnetic Disk 29"/>
          <p:cNvSpPr/>
          <p:nvPr/>
        </p:nvSpPr>
        <p:spPr>
          <a:xfrm>
            <a:off x="5715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0" y="3276750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7440790" y="3278174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42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TextBox 40"/>
          <p:cNvSpPr txBox="1"/>
          <p:nvPr/>
        </p:nvSpPr>
        <p:spPr>
          <a:xfrm>
            <a:off x="970485" y="2521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09885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47114" y="2521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3498" y="4170156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65748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 Do You Do With Data?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34" y="1371600"/>
            <a:ext cx="2971800" cy="2003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34" y="1371600"/>
            <a:ext cx="2971800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5" b="37420"/>
          <a:stretch/>
        </p:blipFill>
        <p:spPr>
          <a:xfrm>
            <a:off x="4920568" y="4038600"/>
            <a:ext cx="3003487" cy="198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70" b="12043"/>
          <a:stretch/>
        </p:blipFill>
        <p:spPr>
          <a:xfrm>
            <a:off x="1219200" y="4038600"/>
            <a:ext cx="3014068" cy="1981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32855" y="3284206"/>
            <a:ext cx="119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Gather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42855" y="3284206"/>
            <a:ext cx="95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Store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0455" y="6019800"/>
            <a:ext cx="138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Retrieve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4255" y="6019800"/>
            <a:ext cx="1485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Interpret</a:t>
            </a:r>
          </a:p>
        </p:txBody>
      </p:sp>
    </p:spTree>
    <p:extLst>
      <p:ext uri="{BB962C8B-B14F-4D97-AF65-F5344CB8AC3E}">
        <p14:creationId xmlns:p14="http://schemas.microsoft.com/office/powerpoint/2010/main" val="20044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an information infrastructure</a:t>
            </a:r>
          </a:p>
        </p:txBody>
      </p:sp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299"/>
              </p:ext>
            </p:extLst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3958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1524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524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625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641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264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325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279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281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279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524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344818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</a:t>
            </a:r>
            <a:r>
              <a:rPr lang="en-US" b="1" dirty="0"/>
              <a:t>relational</a:t>
            </a:r>
            <a:r>
              <a:rPr lang="en-US" dirty="0"/>
              <a:t> or </a:t>
            </a:r>
            <a:r>
              <a:rPr lang="en-US" b="1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35564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Transactional Database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F6AAF20-5889-468F-A00B-37E640111416}"/>
              </a:ext>
            </a:extLst>
          </p:cNvPr>
          <p:cNvSpPr/>
          <p:nvPr/>
        </p:nvSpPr>
        <p:spPr>
          <a:xfrm>
            <a:off x="533400" y="2592227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In business, a transaction is the exchange of information, goods, or services.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47B68A9-E604-45B6-8DA2-7228930E9D94}"/>
              </a:ext>
            </a:extLst>
          </p:cNvPr>
          <p:cNvSpPr/>
          <p:nvPr/>
        </p:nvSpPr>
        <p:spPr>
          <a:xfrm>
            <a:off x="533400" y="3827460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For databases, a transaction is an action performed in a database management system.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B29E3F-6374-451B-A22B-62859C8C8C6A}"/>
              </a:ext>
            </a:extLst>
          </p:cNvPr>
          <p:cNvSpPr/>
          <p:nvPr/>
        </p:nvSpPr>
        <p:spPr>
          <a:xfrm>
            <a:off x="533400" y="5062693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dirty="0"/>
              <a:t>T</a:t>
            </a:r>
            <a:r>
              <a:rPr lang="en-US" sz="2100" kern="1200" dirty="0"/>
              <a:t>ransactional databases deal with both: they store information about business transactions using database transactions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209800"/>
            <a:ext cx="3429000" cy="2286000"/>
          </a:xfrm>
        </p:spPr>
        <p:txBody>
          <a:bodyPr>
            <a:normAutofit/>
          </a:bodyPr>
          <a:lstStyle/>
          <a:p>
            <a:r>
              <a:rPr lang="en-US" sz="2400" dirty="0"/>
              <a:t>Examples of transactions</a:t>
            </a:r>
          </a:p>
          <a:p>
            <a:pPr lvl="1"/>
            <a:r>
              <a:rPr lang="en-US" dirty="0"/>
              <a:t>Purchase a product</a:t>
            </a:r>
          </a:p>
          <a:p>
            <a:pPr lvl="1"/>
            <a:r>
              <a:rPr lang="en-US" dirty="0"/>
              <a:t>Enroll in a course</a:t>
            </a:r>
          </a:p>
          <a:p>
            <a:pPr lvl="1"/>
            <a:r>
              <a:rPr lang="en-US" dirty="0"/>
              <a:t>Hire an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Definition of Transaction</a:t>
            </a:r>
          </a:p>
          <a:p>
            <a:pPr lvl="1"/>
            <a:endParaRPr lang="en-US" sz="2800" dirty="0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70905175-C541-48C1-80AF-D9ED87BF8174}"/>
              </a:ext>
            </a:extLst>
          </p:cNvPr>
          <p:cNvSpPr txBox="1">
            <a:spLocks/>
          </p:cNvSpPr>
          <p:nvPr/>
        </p:nvSpPr>
        <p:spPr>
          <a:xfrm>
            <a:off x="5532783" y="4114800"/>
            <a:ext cx="3429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r>
              <a:rPr lang="en-US" sz="2400" dirty="0"/>
              <a:t>Data is in real-time</a:t>
            </a:r>
          </a:p>
          <a:p>
            <a:pPr lvl="1"/>
            <a:r>
              <a:rPr lang="en-US" dirty="0"/>
              <a:t>Reflects current state</a:t>
            </a:r>
          </a:p>
          <a:p>
            <a:pPr lvl="1"/>
            <a:r>
              <a:rPr lang="en-US" dirty="0"/>
              <a:t>How things are “now”</a:t>
            </a:r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(RDBMS)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Relational Paradigm:</a:t>
            </a:r>
          </a:p>
          <a:p>
            <a:pPr lvl="1"/>
            <a:r>
              <a:rPr lang="en-US" sz="2400" dirty="0"/>
              <a:t>How transactional data is collected and stored</a:t>
            </a:r>
          </a:p>
          <a:p>
            <a:endParaRPr lang="en-US" sz="2800" dirty="0"/>
          </a:p>
          <a:p>
            <a:r>
              <a:rPr lang="en-US" sz="2800" dirty="0"/>
              <a:t>Primary Goal: Minimize redundancy</a:t>
            </a:r>
          </a:p>
          <a:p>
            <a:pPr lvl="1"/>
            <a:r>
              <a:rPr lang="en-US" sz="2400" dirty="0"/>
              <a:t>Reduce errors</a:t>
            </a:r>
          </a:p>
          <a:p>
            <a:pPr lvl="1"/>
            <a:r>
              <a:rPr lang="en-US" sz="2400" dirty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/>
              <a:t>Most database management systems are based on the relational paradigm</a:t>
            </a:r>
          </a:p>
          <a:p>
            <a:pPr lvl="1"/>
            <a:r>
              <a:rPr lang="en-US" dirty="0"/>
              <a:t>MySQL, Oracle, Microsoft Access, SQL Server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114800" y="35814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Which of these do you think </a:t>
            </a:r>
            <a:br>
              <a:rPr lang="en-US" dirty="0"/>
            </a:br>
            <a:r>
              <a:rPr lang="en-US" dirty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90600" y="5559979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Minimizes redundancy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700" y="3956687"/>
            <a:ext cx="2016900" cy="887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433" y="1460223"/>
            <a:ext cx="7099838" cy="1924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468" y="3956687"/>
            <a:ext cx="4245413" cy="912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1840" y="3561360"/>
            <a:ext cx="2097900" cy="19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61160"/>
            <a:ext cx="8191500" cy="2020252"/>
          </a:xfrm>
        </p:spPr>
        <p:txBody>
          <a:bodyPr>
            <a:noAutofit/>
          </a:bodyPr>
          <a:lstStyle/>
          <a:p>
            <a:r>
              <a:rPr lang="en-US" sz="2800" dirty="0"/>
              <a:t>A series of tables with logical associations between them</a:t>
            </a:r>
          </a:p>
          <a:p>
            <a:r>
              <a:rPr lang="en-US" sz="2800" dirty="0"/>
              <a:t>The associations (relationships) allow the data to be combined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31894"/>
              </p:ext>
            </p:extLst>
          </p:nvPr>
        </p:nvGraphicFramePr>
        <p:xfrm>
          <a:off x="914400" y="3810000"/>
          <a:ext cx="1905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92420"/>
              </p:ext>
            </p:extLst>
          </p:nvPr>
        </p:nvGraphicFramePr>
        <p:xfrm>
          <a:off x="3657600" y="38100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Student-Class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StudentID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ClassID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2819400" y="4343400"/>
            <a:ext cx="852488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505200" y="45958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505200" y="47244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406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336257" y="1668332"/>
            <a:ext cx="3352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9621"/>
              </p:ext>
            </p:extLst>
          </p:nvPr>
        </p:nvGraphicFramePr>
        <p:xfrm>
          <a:off x="6414247" y="3810000"/>
          <a:ext cx="190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0800000" flipV="1">
            <a:off x="5562601" y="4343399"/>
            <a:ext cx="845353" cy="76272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566801" y="5106129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562600" y="496157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47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Stands for “Not only SQL” </a:t>
            </a:r>
          </a:p>
          <a:p>
            <a:pPr lvl="1"/>
            <a:r>
              <a:rPr lang="en-US" sz="2600" dirty="0"/>
              <a:t>Supports </a:t>
            </a:r>
            <a:r>
              <a:rPr lang="en-US" sz="2600" dirty="0">
                <a:solidFill>
                  <a:srgbClr val="C00000"/>
                </a:solidFill>
              </a:rPr>
              <a:t>unstructured data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2800" dirty="0"/>
              <a:t>Primary Goal: flexibility and scalability</a:t>
            </a:r>
          </a:p>
          <a:p>
            <a:pPr lvl="1"/>
            <a:r>
              <a:rPr lang="en-US" dirty="0"/>
              <a:t>schema-less and nested data</a:t>
            </a:r>
          </a:p>
          <a:p>
            <a:pPr lvl="1"/>
            <a:r>
              <a:rPr lang="en-US" dirty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/>
              <a:t>Better fit for Digital Economy requirements</a:t>
            </a:r>
          </a:p>
          <a:p>
            <a:pPr lvl="1"/>
            <a:r>
              <a:rPr lang="en-US" dirty="0"/>
              <a:t>Facebook, Airbnb, Netflix, LinkedIn, …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9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9515</TotalTime>
  <Words>617</Words>
  <Application>Microsoft Macintosh PowerPoint</Application>
  <PresentationFormat>On-screen Show (4:3)</PresentationFormat>
  <Paragraphs>172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The Information Architecture of an Organization</vt:lpstr>
      <vt:lpstr>What Do You Do With Data?</vt:lpstr>
      <vt:lpstr>Components of an information infrastructure</vt:lpstr>
      <vt:lpstr>The Information Architecture of an Organization</vt:lpstr>
      <vt:lpstr>The Transactional Database </vt:lpstr>
      <vt:lpstr>Relational Database (RDBMS)</vt:lpstr>
      <vt:lpstr>Relational Database Student-Class enrollment Example</vt:lpstr>
      <vt:lpstr>The Relational Database Student-Class enrollment Example</vt:lpstr>
      <vt:lpstr>NoSQL Database</vt:lpstr>
      <vt:lpstr>NoSQL Database Schema-less and embedded documents</vt:lpstr>
      <vt:lpstr>NoSQL Database </vt:lpstr>
      <vt:lpstr>From structured to unstructured data</vt:lpstr>
      <vt:lpstr>The Analytical Data Store</vt:lpstr>
      <vt:lpstr>Comparing Transactional and Analytical Data Stores</vt:lpstr>
      <vt:lpstr>The agenda for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Sunil Wattal</cp:lastModifiedBy>
  <cp:revision>441</cp:revision>
  <cp:lastPrinted>2011-06-28T14:45:53Z</cp:lastPrinted>
  <dcterms:created xsi:type="dcterms:W3CDTF">2011-06-28T13:08:25Z</dcterms:created>
  <dcterms:modified xsi:type="dcterms:W3CDTF">2019-08-27T05:39:06Z</dcterms:modified>
</cp:coreProperties>
</file>