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40"/>
  </p:notesMasterIdLst>
  <p:sldIdLst>
    <p:sldId id="336" r:id="rId2"/>
    <p:sldId id="306" r:id="rId3"/>
    <p:sldId id="304" r:id="rId4"/>
    <p:sldId id="305" r:id="rId5"/>
    <p:sldId id="307" r:id="rId6"/>
    <p:sldId id="322" r:id="rId7"/>
    <p:sldId id="337" r:id="rId8"/>
    <p:sldId id="340" r:id="rId9"/>
    <p:sldId id="338" r:id="rId10"/>
    <p:sldId id="362" r:id="rId11"/>
    <p:sldId id="361" r:id="rId12"/>
    <p:sldId id="343" r:id="rId13"/>
    <p:sldId id="363" r:id="rId14"/>
    <p:sldId id="344" r:id="rId15"/>
    <p:sldId id="345" r:id="rId16"/>
    <p:sldId id="346" r:id="rId17"/>
    <p:sldId id="347" r:id="rId18"/>
    <p:sldId id="365" r:id="rId19"/>
    <p:sldId id="350" r:id="rId20"/>
    <p:sldId id="355" r:id="rId21"/>
    <p:sldId id="323" r:id="rId22"/>
    <p:sldId id="351" r:id="rId23"/>
    <p:sldId id="360" r:id="rId24"/>
    <p:sldId id="326" r:id="rId25"/>
    <p:sldId id="354" r:id="rId26"/>
    <p:sldId id="353" r:id="rId27"/>
    <p:sldId id="356" r:id="rId28"/>
    <p:sldId id="352" r:id="rId29"/>
    <p:sldId id="327" r:id="rId30"/>
    <p:sldId id="328" r:id="rId31"/>
    <p:sldId id="357" r:id="rId32"/>
    <p:sldId id="274" r:id="rId33"/>
    <p:sldId id="333" r:id="rId34"/>
    <p:sldId id="308" r:id="rId35"/>
    <p:sldId id="359" r:id="rId36"/>
    <p:sldId id="325" r:id="rId37"/>
    <p:sldId id="332" r:id="rId38"/>
    <p:sldId id="335" r:id="rId39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1" autoAdjust="0"/>
    <p:restoredTop sz="87687" autoAdjust="0"/>
  </p:normalViewPr>
  <p:slideViewPr>
    <p:cSldViewPr>
      <p:cViewPr varScale="1">
        <p:scale>
          <a:sx n="111" d="100"/>
          <a:sy n="111" d="100"/>
        </p:scale>
        <p:origin x="2576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93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39A2B7-675C-41DE-AB34-49BE9A5581A4}" type="doc">
      <dgm:prSet loTypeId="urn:microsoft.com/office/officeart/2005/8/layout/vList2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DB381E4-DFCA-45E3-913E-00195D6DC037}">
      <dgm:prSet/>
      <dgm:spPr/>
      <dgm:t>
        <a:bodyPr/>
        <a:lstStyle/>
        <a:p>
          <a:pPr rtl="0"/>
          <a:r>
            <a:rPr lang="en-US" dirty="0"/>
            <a:t>In business, a transaction is the exchange of information, goods, or services.</a:t>
          </a:r>
        </a:p>
      </dgm:t>
    </dgm:pt>
    <dgm:pt modelId="{1AF5F6D1-6E87-49E5-8CC7-CD3C42DB54C1}" type="parTrans" cxnId="{53F89569-63A3-409E-B50B-C92D2432CEBF}">
      <dgm:prSet/>
      <dgm:spPr/>
      <dgm:t>
        <a:bodyPr/>
        <a:lstStyle/>
        <a:p>
          <a:endParaRPr lang="en-US"/>
        </a:p>
      </dgm:t>
    </dgm:pt>
    <dgm:pt modelId="{33020178-2E97-4467-9235-FC775A036AB3}" type="sibTrans" cxnId="{53F89569-63A3-409E-B50B-C92D2432CEBF}">
      <dgm:prSet/>
      <dgm:spPr/>
      <dgm:t>
        <a:bodyPr/>
        <a:lstStyle/>
        <a:p>
          <a:endParaRPr lang="en-US"/>
        </a:p>
      </dgm:t>
    </dgm:pt>
    <dgm:pt modelId="{E44227FA-4784-4995-BC6F-3EA98389F91A}">
      <dgm:prSet/>
      <dgm:spPr/>
      <dgm:t>
        <a:bodyPr/>
        <a:lstStyle/>
        <a:p>
          <a:pPr rtl="0"/>
          <a:r>
            <a:rPr lang="en-US" dirty="0"/>
            <a:t>For databases, a transaction is an action performed in a database management system.</a:t>
          </a:r>
        </a:p>
      </dgm:t>
    </dgm:pt>
    <dgm:pt modelId="{96F7A429-781C-40E8-A3D7-DBC29C9CCF04}" type="parTrans" cxnId="{676E12A6-B4C9-4058-9796-7F0B8C99CBBB}">
      <dgm:prSet/>
      <dgm:spPr/>
      <dgm:t>
        <a:bodyPr/>
        <a:lstStyle/>
        <a:p>
          <a:endParaRPr lang="en-US"/>
        </a:p>
      </dgm:t>
    </dgm:pt>
    <dgm:pt modelId="{193A470D-9BE1-4740-A245-3C6C5989B85A}" type="sibTrans" cxnId="{676E12A6-B4C9-4058-9796-7F0B8C99CBBB}">
      <dgm:prSet/>
      <dgm:spPr/>
      <dgm:t>
        <a:bodyPr/>
        <a:lstStyle/>
        <a:p>
          <a:endParaRPr lang="en-US"/>
        </a:p>
      </dgm:t>
    </dgm:pt>
    <dgm:pt modelId="{73F0D53E-4C09-4744-977C-7F56F5E84301}">
      <dgm:prSet/>
      <dgm:spPr/>
      <dgm:t>
        <a:bodyPr/>
        <a:lstStyle/>
        <a:p>
          <a:pPr rtl="0"/>
          <a:r>
            <a:rPr lang="en-US" dirty="0"/>
            <a:t>Operational databases deal with both: they store information about business transactions using database transactions</a:t>
          </a:r>
        </a:p>
      </dgm:t>
    </dgm:pt>
    <dgm:pt modelId="{1279E53E-E196-4D7E-B7A9-0DF5AB3A64C0}" type="parTrans" cxnId="{1C7645FA-5EAE-46EC-A6B2-3D64CCDCA9F2}">
      <dgm:prSet/>
      <dgm:spPr/>
      <dgm:t>
        <a:bodyPr/>
        <a:lstStyle/>
        <a:p>
          <a:endParaRPr lang="en-US"/>
        </a:p>
      </dgm:t>
    </dgm:pt>
    <dgm:pt modelId="{404EACF5-C431-4D08-9CFF-F02CD475C81E}" type="sibTrans" cxnId="{1C7645FA-5EAE-46EC-A6B2-3D64CCDCA9F2}">
      <dgm:prSet/>
      <dgm:spPr/>
      <dgm:t>
        <a:bodyPr/>
        <a:lstStyle/>
        <a:p>
          <a:endParaRPr lang="en-US"/>
        </a:p>
      </dgm:t>
    </dgm:pt>
    <dgm:pt modelId="{8D013F51-83AB-41BC-A3EA-21A029320F48}" type="pres">
      <dgm:prSet presAssocID="{FC39A2B7-675C-41DE-AB34-49BE9A5581A4}" presName="linear" presStyleCnt="0">
        <dgm:presLayoutVars>
          <dgm:animLvl val="lvl"/>
          <dgm:resizeHandles val="exact"/>
        </dgm:presLayoutVars>
      </dgm:prSet>
      <dgm:spPr/>
    </dgm:pt>
    <dgm:pt modelId="{899C50A1-6277-46E9-82AD-0160C2C6F9DD}" type="pres">
      <dgm:prSet presAssocID="{4DB381E4-DFCA-45E3-913E-00195D6DC03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C7611C5-1DBD-4F55-8372-29AD276003D5}" type="pres">
      <dgm:prSet presAssocID="{33020178-2E97-4467-9235-FC775A036AB3}" presName="spacer" presStyleCnt="0"/>
      <dgm:spPr/>
    </dgm:pt>
    <dgm:pt modelId="{EC2A205F-497B-4394-BD8B-20D9858FECEF}" type="pres">
      <dgm:prSet presAssocID="{E44227FA-4784-4995-BC6F-3EA98389F91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D9F32D9-E771-4BA3-B08A-1524F490C47F}" type="pres">
      <dgm:prSet presAssocID="{193A470D-9BE1-4740-A245-3C6C5989B85A}" presName="spacer" presStyleCnt="0"/>
      <dgm:spPr/>
    </dgm:pt>
    <dgm:pt modelId="{D0CC1C29-2808-4530-AB49-975079FB1B8C}" type="pres">
      <dgm:prSet presAssocID="{73F0D53E-4C09-4744-977C-7F56F5E8430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9EE2C2F-5451-4206-8DC0-46415838652D}" type="presOf" srcId="{FC39A2B7-675C-41DE-AB34-49BE9A5581A4}" destId="{8D013F51-83AB-41BC-A3EA-21A029320F48}" srcOrd="0" destOrd="0" presId="urn:microsoft.com/office/officeart/2005/8/layout/vList2"/>
    <dgm:cxn modelId="{B434EA4B-9AB2-41C2-BEE1-7DE64DD2EA18}" type="presOf" srcId="{73F0D53E-4C09-4744-977C-7F56F5E84301}" destId="{D0CC1C29-2808-4530-AB49-975079FB1B8C}" srcOrd="0" destOrd="0" presId="urn:microsoft.com/office/officeart/2005/8/layout/vList2"/>
    <dgm:cxn modelId="{53F89569-63A3-409E-B50B-C92D2432CEBF}" srcId="{FC39A2B7-675C-41DE-AB34-49BE9A5581A4}" destId="{4DB381E4-DFCA-45E3-913E-00195D6DC037}" srcOrd="0" destOrd="0" parTransId="{1AF5F6D1-6E87-49E5-8CC7-CD3C42DB54C1}" sibTransId="{33020178-2E97-4467-9235-FC775A036AB3}"/>
    <dgm:cxn modelId="{B72EA08C-EE3E-4F28-A1AB-B6DDBA2A79D0}" type="presOf" srcId="{E44227FA-4784-4995-BC6F-3EA98389F91A}" destId="{EC2A205F-497B-4394-BD8B-20D9858FECEF}" srcOrd="0" destOrd="0" presId="urn:microsoft.com/office/officeart/2005/8/layout/vList2"/>
    <dgm:cxn modelId="{BC0E959B-39C8-4887-A06A-6C9E36672328}" type="presOf" srcId="{4DB381E4-DFCA-45E3-913E-00195D6DC037}" destId="{899C50A1-6277-46E9-82AD-0160C2C6F9DD}" srcOrd="0" destOrd="0" presId="urn:microsoft.com/office/officeart/2005/8/layout/vList2"/>
    <dgm:cxn modelId="{676E12A6-B4C9-4058-9796-7F0B8C99CBBB}" srcId="{FC39A2B7-675C-41DE-AB34-49BE9A5581A4}" destId="{E44227FA-4784-4995-BC6F-3EA98389F91A}" srcOrd="1" destOrd="0" parTransId="{96F7A429-781C-40E8-A3D7-DBC29C9CCF04}" sibTransId="{193A470D-9BE1-4740-A245-3C6C5989B85A}"/>
    <dgm:cxn modelId="{1C7645FA-5EAE-46EC-A6B2-3D64CCDCA9F2}" srcId="{FC39A2B7-675C-41DE-AB34-49BE9A5581A4}" destId="{73F0D53E-4C09-4744-977C-7F56F5E84301}" srcOrd="2" destOrd="0" parTransId="{1279E53E-E196-4D7E-B7A9-0DF5AB3A64C0}" sibTransId="{404EACF5-C431-4D08-9CFF-F02CD475C81E}"/>
    <dgm:cxn modelId="{8391FE4E-C761-40E7-9AA9-8D0F4E7AE690}" type="presParOf" srcId="{8D013F51-83AB-41BC-A3EA-21A029320F48}" destId="{899C50A1-6277-46E9-82AD-0160C2C6F9DD}" srcOrd="0" destOrd="0" presId="urn:microsoft.com/office/officeart/2005/8/layout/vList2"/>
    <dgm:cxn modelId="{487ECEE1-DA7E-409C-B5C6-82AC300C4084}" type="presParOf" srcId="{8D013F51-83AB-41BC-A3EA-21A029320F48}" destId="{7C7611C5-1DBD-4F55-8372-29AD276003D5}" srcOrd="1" destOrd="0" presId="urn:microsoft.com/office/officeart/2005/8/layout/vList2"/>
    <dgm:cxn modelId="{63A17C7F-F4E0-4120-A6EC-9F71DE3AF277}" type="presParOf" srcId="{8D013F51-83AB-41BC-A3EA-21A029320F48}" destId="{EC2A205F-497B-4394-BD8B-20D9858FECEF}" srcOrd="2" destOrd="0" presId="urn:microsoft.com/office/officeart/2005/8/layout/vList2"/>
    <dgm:cxn modelId="{6B16D6B8-249E-4661-94DF-FBD725515AF0}" type="presParOf" srcId="{8D013F51-83AB-41BC-A3EA-21A029320F48}" destId="{DD9F32D9-E771-4BA3-B08A-1524F490C47F}" srcOrd="3" destOrd="0" presId="urn:microsoft.com/office/officeart/2005/8/layout/vList2"/>
    <dgm:cxn modelId="{52482508-F122-49DC-A170-4B159F1B2F85}" type="presParOf" srcId="{8D013F51-83AB-41BC-A3EA-21A029320F48}" destId="{D0CC1C29-2808-4530-AB49-975079FB1B8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23CBEB-EAE8-41DB-ADF4-B22E830AE4E1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96F8EA1-94AC-4BEF-97B8-08CEC3D83DDC}">
      <dgm:prSet/>
      <dgm:spPr/>
      <dgm:t>
        <a:bodyPr/>
        <a:lstStyle/>
        <a:p>
          <a:pPr rtl="0"/>
          <a:r>
            <a:rPr lang="en-US" baseline="-3000" dirty="0"/>
            <a:t>No repeating orders or customers.</a:t>
          </a:r>
          <a:endParaRPr lang="en-US" dirty="0"/>
        </a:p>
      </dgm:t>
    </dgm:pt>
    <dgm:pt modelId="{3D9A9DCC-B8F6-4E31-A18B-2342EA4E0787}" type="parTrans" cxnId="{53D3438E-4851-4FAC-B118-1421B9754842}">
      <dgm:prSet/>
      <dgm:spPr/>
      <dgm:t>
        <a:bodyPr/>
        <a:lstStyle/>
        <a:p>
          <a:endParaRPr lang="en-US"/>
        </a:p>
      </dgm:t>
    </dgm:pt>
    <dgm:pt modelId="{A80ECC90-7C34-4CB6-925E-947696A3F5DE}" type="sibTrans" cxnId="{53D3438E-4851-4FAC-B118-1421B9754842}">
      <dgm:prSet/>
      <dgm:spPr/>
      <dgm:t>
        <a:bodyPr/>
        <a:lstStyle/>
        <a:p>
          <a:endParaRPr lang="en-US"/>
        </a:p>
      </dgm:t>
    </dgm:pt>
    <dgm:pt modelId="{C3693995-01CA-4D87-A016-20C2FA8014B1}">
      <dgm:prSet/>
      <dgm:spPr/>
      <dgm:t>
        <a:bodyPr/>
        <a:lstStyle/>
        <a:p>
          <a:pPr rtl="0"/>
          <a:r>
            <a:rPr lang="en-US" baseline="-3000" dirty="0"/>
            <a:t>Every order is unique.</a:t>
          </a:r>
          <a:endParaRPr lang="en-US" dirty="0"/>
        </a:p>
      </dgm:t>
    </dgm:pt>
    <dgm:pt modelId="{619C83E0-284C-4BDF-A965-5B5BEC1EDD44}" type="parTrans" cxnId="{13FBF6D1-61CE-4CF8-A6EE-28F6EB337181}">
      <dgm:prSet/>
      <dgm:spPr/>
      <dgm:t>
        <a:bodyPr/>
        <a:lstStyle/>
        <a:p>
          <a:endParaRPr lang="en-US"/>
        </a:p>
      </dgm:t>
    </dgm:pt>
    <dgm:pt modelId="{9519A397-B8F7-4E74-AB2C-B2EE87F6F841}" type="sibTrans" cxnId="{13FBF6D1-61CE-4CF8-A6EE-28F6EB337181}">
      <dgm:prSet/>
      <dgm:spPr/>
      <dgm:t>
        <a:bodyPr/>
        <a:lstStyle/>
        <a:p>
          <a:endParaRPr lang="en-US"/>
        </a:p>
      </dgm:t>
    </dgm:pt>
    <dgm:pt modelId="{B520AAAB-62DD-4BCA-B478-83D13A33F76A}">
      <dgm:prSet/>
      <dgm:spPr/>
      <dgm:t>
        <a:bodyPr/>
        <a:lstStyle/>
        <a:p>
          <a:pPr rtl="0"/>
          <a:r>
            <a:rPr lang="en-US" baseline="-3000" dirty="0"/>
            <a:t>This is an example of </a:t>
          </a:r>
          <a:r>
            <a:rPr lang="en-US" b="1" baseline="-3000" dirty="0"/>
            <a:t>normalization</a:t>
          </a:r>
          <a:r>
            <a:rPr lang="en-US" baseline="-3000" dirty="0"/>
            <a:t>..</a:t>
          </a:r>
          <a:endParaRPr lang="en-US" dirty="0"/>
        </a:p>
      </dgm:t>
    </dgm:pt>
    <dgm:pt modelId="{9FC80FE0-398B-4D10-A156-C30D6EFA8A22}" type="parTrans" cxnId="{0B213DE0-E45D-47C0-AE81-4B0C2DE2FD37}">
      <dgm:prSet/>
      <dgm:spPr/>
      <dgm:t>
        <a:bodyPr/>
        <a:lstStyle/>
        <a:p>
          <a:endParaRPr lang="en-US"/>
        </a:p>
      </dgm:t>
    </dgm:pt>
    <dgm:pt modelId="{05562F22-164E-4F6F-BF04-D9AC923AD883}" type="sibTrans" cxnId="{0B213DE0-E45D-47C0-AE81-4B0C2DE2FD37}">
      <dgm:prSet/>
      <dgm:spPr/>
      <dgm:t>
        <a:bodyPr/>
        <a:lstStyle/>
        <a:p>
          <a:endParaRPr lang="en-US"/>
        </a:p>
      </dgm:t>
    </dgm:pt>
    <dgm:pt modelId="{557E62CC-0867-4664-977B-EBBC7791EFB8}">
      <dgm:prSet/>
      <dgm:spPr/>
      <dgm:t>
        <a:bodyPr/>
        <a:lstStyle/>
        <a:p>
          <a:pPr rtl="0"/>
          <a:r>
            <a:rPr lang="en-US" baseline="-3000" dirty="0"/>
            <a:t>Every customer is unique.</a:t>
          </a:r>
          <a:endParaRPr lang="en-US" dirty="0"/>
        </a:p>
      </dgm:t>
    </dgm:pt>
    <dgm:pt modelId="{3B711D49-9187-48CD-A36D-B480CC6AAC26}" type="parTrans" cxnId="{F2B2F96E-90AA-4FFF-858D-14E5196BAECB}">
      <dgm:prSet/>
      <dgm:spPr/>
      <dgm:t>
        <a:bodyPr/>
        <a:lstStyle/>
        <a:p>
          <a:endParaRPr lang="en-US"/>
        </a:p>
      </dgm:t>
    </dgm:pt>
    <dgm:pt modelId="{9BD9582F-FEAC-4462-AC0A-925CD422737E}" type="sibTrans" cxnId="{F2B2F96E-90AA-4FFF-858D-14E5196BAECB}">
      <dgm:prSet/>
      <dgm:spPr/>
      <dgm:t>
        <a:bodyPr/>
        <a:lstStyle/>
        <a:p>
          <a:endParaRPr lang="en-US"/>
        </a:p>
      </dgm:t>
    </dgm:pt>
    <dgm:pt modelId="{C9B4E51D-00D5-4D05-9E24-42F33FC739DB}" type="pres">
      <dgm:prSet presAssocID="{9E23CBEB-EAE8-41DB-ADF4-B22E830AE4E1}" presName="linear" presStyleCnt="0">
        <dgm:presLayoutVars>
          <dgm:animLvl val="lvl"/>
          <dgm:resizeHandles val="exact"/>
        </dgm:presLayoutVars>
      </dgm:prSet>
      <dgm:spPr/>
    </dgm:pt>
    <dgm:pt modelId="{892EA243-3E20-4573-A11E-DF4BB875C719}" type="pres">
      <dgm:prSet presAssocID="{F96F8EA1-94AC-4BEF-97B8-08CEC3D83DD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905CB63-13A2-4E37-9690-E3EACB72D6F4}" type="pres">
      <dgm:prSet presAssocID="{A80ECC90-7C34-4CB6-925E-947696A3F5DE}" presName="spacer" presStyleCnt="0"/>
      <dgm:spPr/>
    </dgm:pt>
    <dgm:pt modelId="{A9390E8B-BEF9-4BE8-BECF-CF847EFE6FE3}" type="pres">
      <dgm:prSet presAssocID="{557E62CC-0867-4664-977B-EBBC7791EFB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AC06B5F-12EF-4FF7-BB98-B497939108C4}" type="pres">
      <dgm:prSet presAssocID="{9BD9582F-FEAC-4462-AC0A-925CD422737E}" presName="spacer" presStyleCnt="0"/>
      <dgm:spPr/>
    </dgm:pt>
    <dgm:pt modelId="{E938D855-B4C5-44C5-BE20-0F69FEAF79EB}" type="pres">
      <dgm:prSet presAssocID="{C3693995-01CA-4D87-A016-20C2FA8014B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CF60D53-8418-4C88-8F7C-10249AE21853}" type="pres">
      <dgm:prSet presAssocID="{9519A397-B8F7-4E74-AB2C-B2EE87F6F841}" presName="spacer" presStyleCnt="0"/>
      <dgm:spPr/>
    </dgm:pt>
    <dgm:pt modelId="{748F216F-A643-4C40-8C5F-759609B88DCD}" type="pres">
      <dgm:prSet presAssocID="{B520AAAB-62DD-4BCA-B478-83D13A33F76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182A515-DE54-48D2-B497-E2BD1A1A974C}" type="presOf" srcId="{C3693995-01CA-4D87-A016-20C2FA8014B1}" destId="{E938D855-B4C5-44C5-BE20-0F69FEAF79EB}" srcOrd="0" destOrd="0" presId="urn:microsoft.com/office/officeart/2005/8/layout/vList2"/>
    <dgm:cxn modelId="{A1955C2A-9962-4AEA-AA42-31A37EB14841}" type="presOf" srcId="{F96F8EA1-94AC-4BEF-97B8-08CEC3D83DDC}" destId="{892EA243-3E20-4573-A11E-DF4BB875C719}" srcOrd="0" destOrd="0" presId="urn:microsoft.com/office/officeart/2005/8/layout/vList2"/>
    <dgm:cxn modelId="{F2B2F96E-90AA-4FFF-858D-14E5196BAECB}" srcId="{9E23CBEB-EAE8-41DB-ADF4-B22E830AE4E1}" destId="{557E62CC-0867-4664-977B-EBBC7791EFB8}" srcOrd="1" destOrd="0" parTransId="{3B711D49-9187-48CD-A36D-B480CC6AAC26}" sibTransId="{9BD9582F-FEAC-4462-AC0A-925CD422737E}"/>
    <dgm:cxn modelId="{A6F9E577-F5E3-4FC9-800B-00947E376319}" type="presOf" srcId="{9E23CBEB-EAE8-41DB-ADF4-B22E830AE4E1}" destId="{C9B4E51D-00D5-4D05-9E24-42F33FC739DB}" srcOrd="0" destOrd="0" presId="urn:microsoft.com/office/officeart/2005/8/layout/vList2"/>
    <dgm:cxn modelId="{15D58688-F1BA-4FAA-86A7-39DEF8DC80CC}" type="presOf" srcId="{557E62CC-0867-4664-977B-EBBC7791EFB8}" destId="{A9390E8B-BEF9-4BE8-BECF-CF847EFE6FE3}" srcOrd="0" destOrd="0" presId="urn:microsoft.com/office/officeart/2005/8/layout/vList2"/>
    <dgm:cxn modelId="{53D3438E-4851-4FAC-B118-1421B9754842}" srcId="{9E23CBEB-EAE8-41DB-ADF4-B22E830AE4E1}" destId="{F96F8EA1-94AC-4BEF-97B8-08CEC3D83DDC}" srcOrd="0" destOrd="0" parTransId="{3D9A9DCC-B8F6-4E31-A18B-2342EA4E0787}" sibTransId="{A80ECC90-7C34-4CB6-925E-947696A3F5DE}"/>
    <dgm:cxn modelId="{1A0FF1B4-AB21-4F4E-A2CE-318234330C8D}" type="presOf" srcId="{B520AAAB-62DD-4BCA-B478-83D13A33F76A}" destId="{748F216F-A643-4C40-8C5F-759609B88DCD}" srcOrd="0" destOrd="0" presId="urn:microsoft.com/office/officeart/2005/8/layout/vList2"/>
    <dgm:cxn modelId="{13FBF6D1-61CE-4CF8-A6EE-28F6EB337181}" srcId="{9E23CBEB-EAE8-41DB-ADF4-B22E830AE4E1}" destId="{C3693995-01CA-4D87-A016-20C2FA8014B1}" srcOrd="2" destOrd="0" parTransId="{619C83E0-284C-4BDF-A965-5B5BEC1EDD44}" sibTransId="{9519A397-B8F7-4E74-AB2C-B2EE87F6F841}"/>
    <dgm:cxn modelId="{0B213DE0-E45D-47C0-AE81-4B0C2DE2FD37}" srcId="{9E23CBEB-EAE8-41DB-ADF4-B22E830AE4E1}" destId="{B520AAAB-62DD-4BCA-B478-83D13A33F76A}" srcOrd="3" destOrd="0" parTransId="{9FC80FE0-398B-4D10-A156-C30D6EFA8A22}" sibTransId="{05562F22-164E-4F6F-BF04-D9AC923AD883}"/>
    <dgm:cxn modelId="{8D4960D9-DA88-4DCD-A63F-4A5F4C34F3CA}" type="presParOf" srcId="{C9B4E51D-00D5-4D05-9E24-42F33FC739DB}" destId="{892EA243-3E20-4573-A11E-DF4BB875C719}" srcOrd="0" destOrd="0" presId="urn:microsoft.com/office/officeart/2005/8/layout/vList2"/>
    <dgm:cxn modelId="{4E29C91D-E856-4335-ACBE-EB2EC40F7F27}" type="presParOf" srcId="{C9B4E51D-00D5-4D05-9E24-42F33FC739DB}" destId="{9905CB63-13A2-4E37-9690-E3EACB72D6F4}" srcOrd="1" destOrd="0" presId="urn:microsoft.com/office/officeart/2005/8/layout/vList2"/>
    <dgm:cxn modelId="{0AE6371B-F4B1-4EDA-A872-00B678C571B3}" type="presParOf" srcId="{C9B4E51D-00D5-4D05-9E24-42F33FC739DB}" destId="{A9390E8B-BEF9-4BE8-BECF-CF847EFE6FE3}" srcOrd="2" destOrd="0" presId="urn:microsoft.com/office/officeart/2005/8/layout/vList2"/>
    <dgm:cxn modelId="{AC11E35B-9181-436E-ABBB-7714F8CF4B65}" type="presParOf" srcId="{C9B4E51D-00D5-4D05-9E24-42F33FC739DB}" destId="{1AC06B5F-12EF-4FF7-BB98-B497939108C4}" srcOrd="3" destOrd="0" presId="urn:microsoft.com/office/officeart/2005/8/layout/vList2"/>
    <dgm:cxn modelId="{17B543C5-39A7-40CB-9F77-004A8E26C6F9}" type="presParOf" srcId="{C9B4E51D-00D5-4D05-9E24-42F33FC739DB}" destId="{E938D855-B4C5-44C5-BE20-0F69FEAF79EB}" srcOrd="4" destOrd="0" presId="urn:microsoft.com/office/officeart/2005/8/layout/vList2"/>
    <dgm:cxn modelId="{325487F9-5FB4-4F72-8BCE-8773D5C26171}" type="presParOf" srcId="{C9B4E51D-00D5-4D05-9E24-42F33FC739DB}" destId="{4CF60D53-8418-4C88-8F7C-10249AE21853}" srcOrd="5" destOrd="0" presId="urn:microsoft.com/office/officeart/2005/8/layout/vList2"/>
    <dgm:cxn modelId="{C3191546-8848-4BED-9F38-97738B52F73B}" type="presParOf" srcId="{C9B4E51D-00D5-4D05-9E24-42F33FC739DB}" destId="{748F216F-A643-4C40-8C5F-759609B88DC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C9F3B8-63B2-46F5-85BA-5CE6C1E0A5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3A80B5-F62B-4C0B-8882-E39D4BC2A23D}">
      <dgm:prSet phldrT="[Text]"/>
      <dgm:spPr/>
      <dgm:t>
        <a:bodyPr/>
        <a:lstStyle/>
        <a:p>
          <a:r>
            <a:rPr lang="en-US" dirty="0"/>
            <a:t>Keep in mind…</a:t>
          </a:r>
        </a:p>
      </dgm:t>
    </dgm:pt>
    <dgm:pt modelId="{0EDA5FAB-AE79-4238-A4D6-1564F9EFDE94}" type="parTrans" cxnId="{E111CB08-CDEA-4A13-8806-CA743ED0086C}">
      <dgm:prSet/>
      <dgm:spPr/>
      <dgm:t>
        <a:bodyPr/>
        <a:lstStyle/>
        <a:p>
          <a:endParaRPr lang="en-US"/>
        </a:p>
      </dgm:t>
    </dgm:pt>
    <dgm:pt modelId="{080B0ED6-C530-46C8-9C18-A5FF720E13F6}" type="sibTrans" cxnId="{E111CB08-CDEA-4A13-8806-CA743ED0086C}">
      <dgm:prSet/>
      <dgm:spPr/>
      <dgm:t>
        <a:bodyPr/>
        <a:lstStyle/>
        <a:p>
          <a:endParaRPr lang="en-US"/>
        </a:p>
      </dgm:t>
    </dgm:pt>
    <dgm:pt modelId="{717CEE51-9DCE-4E2D-9BB5-74AFC37E56B1}">
      <dgm:prSet phldrT="[Text]"/>
      <dgm:spPr/>
      <dgm:t>
        <a:bodyPr/>
        <a:lstStyle/>
        <a:p>
          <a:r>
            <a:rPr lang="en-US" dirty="0"/>
            <a:t>The field names don’t have to match (i.e., </a:t>
          </a:r>
          <a:r>
            <a:rPr lang="en-US" dirty="0" err="1"/>
            <a:t>OrderNumber</a:t>
          </a:r>
          <a:r>
            <a:rPr lang="en-US" dirty="0"/>
            <a:t>)</a:t>
          </a:r>
        </a:p>
      </dgm:t>
    </dgm:pt>
    <dgm:pt modelId="{2EEB26F6-CCA7-48A0-B582-591D53CD0E78}" type="parTrans" cxnId="{792B4714-74BD-4A56-87B2-08DE63E31B96}">
      <dgm:prSet/>
      <dgm:spPr/>
      <dgm:t>
        <a:bodyPr/>
        <a:lstStyle/>
        <a:p>
          <a:endParaRPr lang="en-US"/>
        </a:p>
      </dgm:t>
    </dgm:pt>
    <dgm:pt modelId="{6B4FF989-EF50-49CE-B16C-6EF11120DCC1}" type="sibTrans" cxnId="{792B4714-74BD-4A56-87B2-08DE63E31B96}">
      <dgm:prSet/>
      <dgm:spPr/>
      <dgm:t>
        <a:bodyPr/>
        <a:lstStyle/>
        <a:p>
          <a:endParaRPr lang="en-US"/>
        </a:p>
      </dgm:t>
    </dgm:pt>
    <dgm:pt modelId="{B0ADED07-509F-4533-90A3-0DE445A78E35}">
      <dgm:prSet phldrT="[Text]"/>
      <dgm:spPr/>
      <dgm:t>
        <a:bodyPr/>
        <a:lstStyle/>
        <a:p>
          <a:r>
            <a:rPr lang="en-US" dirty="0"/>
            <a:t>But they have to represent the same thing</a:t>
          </a:r>
        </a:p>
      </dgm:t>
    </dgm:pt>
    <dgm:pt modelId="{CD38BCD2-B4F8-4D9D-A928-3EDAD99C5606}" type="parTrans" cxnId="{D8909031-09B3-48A8-8740-55BA8BCDDD22}">
      <dgm:prSet/>
      <dgm:spPr/>
      <dgm:t>
        <a:bodyPr/>
        <a:lstStyle/>
        <a:p>
          <a:endParaRPr lang="en-US"/>
        </a:p>
      </dgm:t>
    </dgm:pt>
    <dgm:pt modelId="{FBA69374-9153-45F1-A0E1-A38AAC30552F}" type="sibTrans" cxnId="{D8909031-09B3-48A8-8740-55BA8BCDDD22}">
      <dgm:prSet/>
      <dgm:spPr/>
      <dgm:t>
        <a:bodyPr/>
        <a:lstStyle/>
        <a:p>
          <a:endParaRPr lang="en-US"/>
        </a:p>
      </dgm:t>
    </dgm:pt>
    <dgm:pt modelId="{BFACE581-AE54-471A-83AB-E52BEB8F4C8E}">
      <dgm:prSet phldrT="[Text]"/>
      <dgm:spPr/>
      <dgm:t>
        <a:bodyPr/>
        <a:lstStyle/>
        <a:p>
          <a:r>
            <a:rPr lang="en-US" dirty="0"/>
            <a:t>This is “</a:t>
          </a:r>
          <a:r>
            <a:rPr lang="en-US" dirty="0" err="1"/>
            <a:t>denormalized</a:t>
          </a:r>
          <a:r>
            <a:rPr lang="en-US" dirty="0"/>
            <a:t>” data (it repeats)</a:t>
          </a:r>
        </a:p>
      </dgm:t>
    </dgm:pt>
    <dgm:pt modelId="{DB75B2AF-821B-415F-9238-F6B676A2D02A}" type="parTrans" cxnId="{F52C761B-D1BE-4C79-9AD4-A6780B89EF7F}">
      <dgm:prSet/>
      <dgm:spPr/>
      <dgm:t>
        <a:bodyPr/>
        <a:lstStyle/>
        <a:p>
          <a:endParaRPr lang="en-US"/>
        </a:p>
      </dgm:t>
    </dgm:pt>
    <dgm:pt modelId="{35ADD440-3A56-453C-98EF-FCD6A8318805}" type="sibTrans" cxnId="{F52C761B-D1BE-4C79-9AD4-A6780B89EF7F}">
      <dgm:prSet/>
      <dgm:spPr/>
      <dgm:t>
        <a:bodyPr/>
        <a:lstStyle/>
        <a:p>
          <a:endParaRPr lang="en-US"/>
        </a:p>
      </dgm:t>
    </dgm:pt>
    <dgm:pt modelId="{F3E9D097-907C-4E68-9EEA-0D5FF1D125FD}" type="pres">
      <dgm:prSet presAssocID="{84C9F3B8-63B2-46F5-85BA-5CE6C1E0A501}" presName="linear" presStyleCnt="0">
        <dgm:presLayoutVars>
          <dgm:animLvl val="lvl"/>
          <dgm:resizeHandles val="exact"/>
        </dgm:presLayoutVars>
      </dgm:prSet>
      <dgm:spPr/>
    </dgm:pt>
    <dgm:pt modelId="{89C0EE40-9850-4D11-B9D4-911F040FF737}" type="pres">
      <dgm:prSet presAssocID="{BD3A80B5-F62B-4C0B-8882-E39D4BC2A23D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D9A23A68-7DC1-41F1-89D8-C3F14DC36E62}" type="pres">
      <dgm:prSet presAssocID="{BD3A80B5-F62B-4C0B-8882-E39D4BC2A23D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E111CB08-CDEA-4A13-8806-CA743ED0086C}" srcId="{84C9F3B8-63B2-46F5-85BA-5CE6C1E0A501}" destId="{BD3A80B5-F62B-4C0B-8882-E39D4BC2A23D}" srcOrd="0" destOrd="0" parTransId="{0EDA5FAB-AE79-4238-A4D6-1564F9EFDE94}" sibTransId="{080B0ED6-C530-46C8-9C18-A5FF720E13F6}"/>
    <dgm:cxn modelId="{792B4714-74BD-4A56-87B2-08DE63E31B96}" srcId="{BD3A80B5-F62B-4C0B-8882-E39D4BC2A23D}" destId="{717CEE51-9DCE-4E2D-9BB5-74AFC37E56B1}" srcOrd="0" destOrd="0" parTransId="{2EEB26F6-CCA7-48A0-B582-591D53CD0E78}" sibTransId="{6B4FF989-EF50-49CE-B16C-6EF11120DCC1}"/>
    <dgm:cxn modelId="{F52C761B-D1BE-4C79-9AD4-A6780B89EF7F}" srcId="{BD3A80B5-F62B-4C0B-8882-E39D4BC2A23D}" destId="{BFACE581-AE54-471A-83AB-E52BEB8F4C8E}" srcOrd="2" destOrd="0" parTransId="{DB75B2AF-821B-415F-9238-F6B676A2D02A}" sibTransId="{35ADD440-3A56-453C-98EF-FCD6A8318805}"/>
    <dgm:cxn modelId="{DD3E1821-FB4A-448C-A559-4DBE8C775A44}" type="presOf" srcId="{717CEE51-9DCE-4E2D-9BB5-74AFC37E56B1}" destId="{D9A23A68-7DC1-41F1-89D8-C3F14DC36E62}" srcOrd="0" destOrd="0" presId="urn:microsoft.com/office/officeart/2005/8/layout/vList2"/>
    <dgm:cxn modelId="{D8909031-09B3-48A8-8740-55BA8BCDDD22}" srcId="{BD3A80B5-F62B-4C0B-8882-E39D4BC2A23D}" destId="{B0ADED07-509F-4533-90A3-0DE445A78E35}" srcOrd="1" destOrd="0" parTransId="{CD38BCD2-B4F8-4D9D-A928-3EDAD99C5606}" sibTransId="{FBA69374-9153-45F1-A0E1-A38AAC30552F}"/>
    <dgm:cxn modelId="{65492D40-8726-4895-B910-96D1E077F0DA}" type="presOf" srcId="{BD3A80B5-F62B-4C0B-8882-E39D4BC2A23D}" destId="{89C0EE40-9850-4D11-B9D4-911F040FF737}" srcOrd="0" destOrd="0" presId="urn:microsoft.com/office/officeart/2005/8/layout/vList2"/>
    <dgm:cxn modelId="{8C4A0680-72E2-4197-BF84-E4B6C58B3536}" type="presOf" srcId="{B0ADED07-509F-4533-90A3-0DE445A78E35}" destId="{D9A23A68-7DC1-41F1-89D8-C3F14DC36E62}" srcOrd="0" destOrd="1" presId="urn:microsoft.com/office/officeart/2005/8/layout/vList2"/>
    <dgm:cxn modelId="{6054D891-EA38-477A-BDAA-207B3E1F5075}" type="presOf" srcId="{84C9F3B8-63B2-46F5-85BA-5CE6C1E0A501}" destId="{F3E9D097-907C-4E68-9EEA-0D5FF1D125FD}" srcOrd="0" destOrd="0" presId="urn:microsoft.com/office/officeart/2005/8/layout/vList2"/>
    <dgm:cxn modelId="{07512CBC-BFB6-4B4A-892B-1CF18EE23221}" type="presOf" srcId="{BFACE581-AE54-471A-83AB-E52BEB8F4C8E}" destId="{D9A23A68-7DC1-41F1-89D8-C3F14DC36E62}" srcOrd="0" destOrd="2" presId="urn:microsoft.com/office/officeart/2005/8/layout/vList2"/>
    <dgm:cxn modelId="{CC721DA4-E945-4647-B576-EFF5AAABB932}" type="presParOf" srcId="{F3E9D097-907C-4E68-9EEA-0D5FF1D125FD}" destId="{89C0EE40-9850-4D11-B9D4-911F040FF737}" srcOrd="0" destOrd="0" presId="urn:microsoft.com/office/officeart/2005/8/layout/vList2"/>
    <dgm:cxn modelId="{75D5F900-C26D-40F0-9D79-A925128065D4}" type="presParOf" srcId="{F3E9D097-907C-4E68-9EEA-0D5FF1D125FD}" destId="{D9A23A68-7DC1-41F1-89D8-C3F14DC36E6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9C50A1-6277-46E9-82AD-0160C2C6F9DD}">
      <dsp:nvSpPr>
        <dsp:cNvPr id="0" name=""/>
        <dsp:cNvSpPr/>
      </dsp:nvSpPr>
      <dsp:spPr>
        <a:xfrm>
          <a:off x="0" y="382427"/>
          <a:ext cx="4876800" cy="117475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In business, a transaction is the exchange of information, goods, or services.</a:t>
          </a:r>
        </a:p>
      </dsp:txBody>
      <dsp:txXfrm>
        <a:off x="57347" y="439774"/>
        <a:ext cx="4762106" cy="1060059"/>
      </dsp:txXfrm>
    </dsp:sp>
    <dsp:sp modelId="{EC2A205F-497B-4394-BD8B-20D9858FECEF}">
      <dsp:nvSpPr>
        <dsp:cNvPr id="0" name=""/>
        <dsp:cNvSpPr/>
      </dsp:nvSpPr>
      <dsp:spPr>
        <a:xfrm>
          <a:off x="0" y="1617660"/>
          <a:ext cx="4876800" cy="1174753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50000"/>
                <a:satMod val="300000"/>
              </a:schemeClr>
            </a:gs>
            <a:gs pos="35000">
              <a:schemeClr val="accent5">
                <a:hueOff val="-4966938"/>
                <a:satOff val="19906"/>
                <a:lumOff val="4314"/>
                <a:alphaOff val="0"/>
                <a:tint val="37000"/>
                <a:satMod val="30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For databases, a transaction is an action performed in a database management system.</a:t>
          </a:r>
        </a:p>
      </dsp:txBody>
      <dsp:txXfrm>
        <a:off x="57347" y="1675007"/>
        <a:ext cx="4762106" cy="1060059"/>
      </dsp:txXfrm>
    </dsp:sp>
    <dsp:sp modelId="{D0CC1C29-2808-4530-AB49-975079FB1B8C}">
      <dsp:nvSpPr>
        <dsp:cNvPr id="0" name=""/>
        <dsp:cNvSpPr/>
      </dsp:nvSpPr>
      <dsp:spPr>
        <a:xfrm>
          <a:off x="0" y="2852893"/>
          <a:ext cx="4876800" cy="1174753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Operational databases deal with both: they store information about business transactions using database transactions</a:t>
          </a:r>
        </a:p>
      </dsp:txBody>
      <dsp:txXfrm>
        <a:off x="57347" y="2910240"/>
        <a:ext cx="4762106" cy="10600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2EA243-3E20-4573-A11E-DF4BB875C719}">
      <dsp:nvSpPr>
        <dsp:cNvPr id="0" name=""/>
        <dsp:cNvSpPr/>
      </dsp:nvSpPr>
      <dsp:spPr>
        <a:xfrm>
          <a:off x="0" y="31500"/>
          <a:ext cx="4114800" cy="7195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baseline="-3000" dirty="0"/>
            <a:t>No repeating orders or customers.</a:t>
          </a:r>
          <a:endParaRPr lang="en-US" sz="3000" kern="1200" dirty="0"/>
        </a:p>
      </dsp:txBody>
      <dsp:txXfrm>
        <a:off x="35125" y="66625"/>
        <a:ext cx="4044550" cy="649299"/>
      </dsp:txXfrm>
    </dsp:sp>
    <dsp:sp modelId="{A9390E8B-BEF9-4BE8-BECF-CF847EFE6FE3}">
      <dsp:nvSpPr>
        <dsp:cNvPr id="0" name=""/>
        <dsp:cNvSpPr/>
      </dsp:nvSpPr>
      <dsp:spPr>
        <a:xfrm>
          <a:off x="0" y="837450"/>
          <a:ext cx="4114800" cy="7195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baseline="-3000" dirty="0"/>
            <a:t>Every customer is unique.</a:t>
          </a:r>
          <a:endParaRPr lang="en-US" sz="3000" kern="1200" dirty="0"/>
        </a:p>
      </dsp:txBody>
      <dsp:txXfrm>
        <a:off x="35125" y="872575"/>
        <a:ext cx="4044550" cy="649299"/>
      </dsp:txXfrm>
    </dsp:sp>
    <dsp:sp modelId="{E938D855-B4C5-44C5-BE20-0F69FEAF79EB}">
      <dsp:nvSpPr>
        <dsp:cNvPr id="0" name=""/>
        <dsp:cNvSpPr/>
      </dsp:nvSpPr>
      <dsp:spPr>
        <a:xfrm>
          <a:off x="0" y="1643400"/>
          <a:ext cx="4114800" cy="7195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baseline="-3000" dirty="0"/>
            <a:t>Every order is unique.</a:t>
          </a:r>
          <a:endParaRPr lang="en-US" sz="3000" kern="1200" dirty="0"/>
        </a:p>
      </dsp:txBody>
      <dsp:txXfrm>
        <a:off x="35125" y="1678525"/>
        <a:ext cx="4044550" cy="649299"/>
      </dsp:txXfrm>
    </dsp:sp>
    <dsp:sp modelId="{748F216F-A643-4C40-8C5F-759609B88DCD}">
      <dsp:nvSpPr>
        <dsp:cNvPr id="0" name=""/>
        <dsp:cNvSpPr/>
      </dsp:nvSpPr>
      <dsp:spPr>
        <a:xfrm>
          <a:off x="0" y="2449349"/>
          <a:ext cx="4114800" cy="7195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baseline="-3000" dirty="0"/>
            <a:t>This is an example of </a:t>
          </a:r>
          <a:r>
            <a:rPr lang="en-US" sz="3000" b="1" kern="1200" baseline="-3000" dirty="0"/>
            <a:t>normalization</a:t>
          </a:r>
          <a:r>
            <a:rPr lang="en-US" sz="3000" kern="1200" baseline="-3000" dirty="0"/>
            <a:t>..</a:t>
          </a:r>
          <a:endParaRPr lang="en-US" sz="3000" kern="1200" dirty="0"/>
        </a:p>
      </dsp:txBody>
      <dsp:txXfrm>
        <a:off x="35125" y="2484474"/>
        <a:ext cx="4044550" cy="6492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C0EE40-9850-4D11-B9D4-911F040FF737}">
      <dsp:nvSpPr>
        <dsp:cNvPr id="0" name=""/>
        <dsp:cNvSpPr/>
      </dsp:nvSpPr>
      <dsp:spPr>
        <a:xfrm>
          <a:off x="0" y="154338"/>
          <a:ext cx="487387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Keep in mind…</a:t>
          </a:r>
        </a:p>
      </dsp:txBody>
      <dsp:txXfrm>
        <a:off x="31613" y="185951"/>
        <a:ext cx="4810644" cy="584369"/>
      </dsp:txXfrm>
    </dsp:sp>
    <dsp:sp modelId="{D9A23A68-7DC1-41F1-89D8-C3F14DC36E62}">
      <dsp:nvSpPr>
        <dsp:cNvPr id="0" name=""/>
        <dsp:cNvSpPr/>
      </dsp:nvSpPr>
      <dsp:spPr>
        <a:xfrm>
          <a:off x="0" y="801933"/>
          <a:ext cx="4873870" cy="1676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745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The field names don’t have to match (i.e., </a:t>
          </a:r>
          <a:r>
            <a:rPr lang="en-US" sz="2100" kern="1200" dirty="0" err="1"/>
            <a:t>OrderNumber</a:t>
          </a:r>
          <a:r>
            <a:rPr lang="en-US" sz="2100" kern="1200" dirty="0"/>
            <a:t>)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But they have to represent the same thing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This is “</a:t>
          </a:r>
          <a:r>
            <a:rPr lang="en-US" sz="2100" kern="1200" dirty="0" err="1"/>
            <a:t>denormalized</a:t>
          </a:r>
          <a:r>
            <a:rPr lang="en-US" sz="2100" kern="1200" dirty="0"/>
            <a:t>” data (it repeats)</a:t>
          </a:r>
        </a:p>
      </dsp:txBody>
      <dsp:txXfrm>
        <a:off x="0" y="801933"/>
        <a:ext cx="4873870" cy="1676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0FDF2-F068-4A5D-97F9-C183C5FFCC06}" type="datetimeFigureOut">
              <a:rPr lang="en-US" smtClean="0"/>
              <a:t>8/28/19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7767"/>
            <a:ext cx="5607050" cy="415591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3C21C-7FD6-454C-A2EF-3CBF830C1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11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Schema </a:t>
            </a:r>
            <a:r>
              <a:rPr lang="ko-KR" altLang="en-US" dirty="0"/>
              <a:t>에 대한 </a:t>
            </a:r>
            <a:r>
              <a:rPr lang="en-US" altLang="ko-KR" dirty="0"/>
              <a:t>slide </a:t>
            </a:r>
            <a:r>
              <a:rPr lang="ko-KR" altLang="en-US" dirty="0"/>
              <a:t>추가</a:t>
            </a:r>
            <a:r>
              <a:rPr lang="en-US" altLang="ko-KR" dirty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431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394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2287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6192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5438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checking the requirement statement, you should check for the cardinality</a:t>
            </a:r>
          </a:p>
          <a:p>
            <a:r>
              <a:rPr lang="en-US" dirty="0"/>
              <a:t>If none, then you should make an assumption and own </a:t>
            </a:r>
            <a:r>
              <a:rPr lang="en-US" dirty="0" err="1"/>
              <a:t>judement</a:t>
            </a:r>
            <a:r>
              <a:rPr lang="en-US" dirty="0"/>
              <a:t> which may make more sense.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In many cases, regarding maximum cardinality there is an right and wrong answer.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44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1833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510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071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5872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432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6706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3433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882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650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833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3669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401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4953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16981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23889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76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58386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6985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23456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39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529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519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944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223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82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565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1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6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522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99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213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33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06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186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16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1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279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8EB6-411A-411F-BC35-6FE70E395CEB}" type="datetimeFigureOut">
              <a:rPr lang="en-US" smtClean="0"/>
              <a:t>8/28/19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73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905000"/>
            <a:ext cx="8077200" cy="1927225"/>
          </a:xfrm>
        </p:spPr>
        <p:txBody>
          <a:bodyPr>
            <a:normAutofit/>
          </a:bodyPr>
          <a:lstStyle/>
          <a:p>
            <a:pPr algn="l"/>
            <a:r>
              <a:rPr lang="en-US" i="1" dirty="0"/>
              <a:t>Relational Data Modeling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latin typeface="+mj-lt"/>
                <a:cs typeface="Myriad Arabic" panose="01010101010101010101" pitchFamily="50" charset="-78"/>
              </a:rPr>
              <a:t>MIS2502: Data Analytics</a:t>
            </a:r>
            <a:endParaRPr lang="en-US" sz="4000" dirty="0">
              <a:latin typeface="+mj-lt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3AFFBD0C-BB79-4157-899C-D49EC23BA336}"/>
              </a:ext>
            </a:extLst>
          </p:cNvPr>
          <p:cNvSpPr txBox="1">
            <a:spLocks/>
          </p:cNvSpPr>
          <p:nvPr/>
        </p:nvSpPr>
        <p:spPr>
          <a:xfrm>
            <a:off x="2654300" y="5638800"/>
            <a:ext cx="64897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Sunil </a:t>
            </a:r>
            <a:r>
              <a:rPr lang="en-US" sz="2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Wattal</a:t>
            </a:r>
            <a:b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Associate Professor MIS</a:t>
            </a:r>
          </a:p>
          <a:p>
            <a:pPr algn="r"/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Irwin Gross Senior Research Fellow</a:t>
            </a:r>
          </a:p>
        </p:txBody>
      </p:sp>
    </p:spTree>
    <p:extLst>
      <p:ext uri="{BB962C8B-B14F-4D97-AF65-F5344CB8AC3E}">
        <p14:creationId xmlns:p14="http://schemas.microsoft.com/office/powerpoint/2010/main" val="1961753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5608362" y="3549335"/>
          <a:ext cx="156499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OrderNumber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CustomerID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OrderDate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1962657" y="3505200"/>
          <a:ext cx="1665549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Customer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CustomerID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FirstName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LastName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Cardinality</a:t>
            </a:r>
          </a:p>
        </p:txBody>
      </p:sp>
      <p:cxnSp>
        <p:nvCxnSpPr>
          <p:cNvPr id="8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>
            <a:off x="3615788" y="4075505"/>
            <a:ext cx="1957365" cy="39624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BFFF837-7326-45D2-B7FE-C884EE6D56AD}"/>
              </a:ext>
            </a:extLst>
          </p:cNvPr>
          <p:cNvCxnSpPr/>
          <p:nvPr/>
        </p:nvCxnSpPr>
        <p:spPr>
          <a:xfrm flipH="1">
            <a:off x="5420753" y="4343157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BBE9D6C-783E-42D9-866C-64251FF975D9}"/>
              </a:ext>
            </a:extLst>
          </p:cNvPr>
          <p:cNvCxnSpPr/>
          <p:nvPr/>
        </p:nvCxnSpPr>
        <p:spPr>
          <a:xfrm flipH="1" flipV="1">
            <a:off x="5420753" y="4471745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3665794" y="3983589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361FE84A-E51E-4FE8-BA0F-F53090DA2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2882" y="5239732"/>
            <a:ext cx="1179811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Cardinality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28" name="Line 17">
            <a:extLst>
              <a:ext uri="{FF2B5EF4-FFF2-40B4-BE49-F238E27FC236}">
                <a16:creationId xmlns:a16="http://schemas.microsoft.com/office/drawing/2014/main" id="{DF0B550B-06B3-4BC6-8CD9-12DC3B5940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79943" y="4836913"/>
            <a:ext cx="782622" cy="256623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29" name="Line 17">
            <a:extLst>
              <a:ext uri="{FF2B5EF4-FFF2-40B4-BE49-F238E27FC236}">
                <a16:creationId xmlns:a16="http://schemas.microsoft.com/office/drawing/2014/main" id="{D5E529BD-1861-44BA-8BE3-F418EBE6F23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10000" y="4504923"/>
            <a:ext cx="862694" cy="588612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33" name="Content Placeholder 17"/>
          <p:cNvSpPr>
            <a:spLocks noGrp="1"/>
          </p:cNvSpPr>
          <p:nvPr>
            <p:ph idx="1"/>
          </p:nvPr>
        </p:nvSpPr>
        <p:spPr>
          <a:xfrm>
            <a:off x="457200" y="1349533"/>
            <a:ext cx="8229600" cy="1905000"/>
          </a:xfrm>
        </p:spPr>
        <p:txBody>
          <a:bodyPr>
            <a:normAutofit/>
          </a:bodyPr>
          <a:lstStyle/>
          <a:p>
            <a:r>
              <a:rPr lang="en-US" sz="2400" dirty="0"/>
              <a:t>Cardinality describes the rules of the association (relationship) between entities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/>
              <a:t>There are many ways of denoting cardinality, but we will use crows feet notation.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3768069" y="3983589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5313814" y="4326168"/>
            <a:ext cx="86018" cy="29633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098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8" grpId="0" animBg="1"/>
      <p:bldP spid="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134673"/>
              </p:ext>
            </p:extLst>
          </p:nvPr>
        </p:nvGraphicFramePr>
        <p:xfrm>
          <a:off x="5608362" y="1644335"/>
          <a:ext cx="156499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OrderNumber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CustomerID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OrderDate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814153"/>
              </p:ext>
            </p:extLst>
          </p:nvPr>
        </p:nvGraphicFramePr>
        <p:xfrm>
          <a:off x="1962657" y="1600200"/>
          <a:ext cx="1665549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Customer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CustomerID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FirstName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LastName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Cardinality</a:t>
            </a:r>
          </a:p>
        </p:txBody>
      </p:sp>
      <p:cxnSp>
        <p:nvCxnSpPr>
          <p:cNvPr id="8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>
            <a:off x="3615788" y="2170505"/>
            <a:ext cx="1957365" cy="39624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BFFF837-7326-45D2-B7FE-C884EE6D56AD}"/>
              </a:ext>
            </a:extLst>
          </p:cNvPr>
          <p:cNvCxnSpPr/>
          <p:nvPr/>
        </p:nvCxnSpPr>
        <p:spPr>
          <a:xfrm flipH="1">
            <a:off x="5420753" y="2438157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BBE9D6C-783E-42D9-866C-64251FF975D9}"/>
              </a:ext>
            </a:extLst>
          </p:cNvPr>
          <p:cNvCxnSpPr/>
          <p:nvPr/>
        </p:nvCxnSpPr>
        <p:spPr>
          <a:xfrm flipH="1" flipV="1">
            <a:off x="5420753" y="2566745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3665794" y="2078589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361FE84A-E51E-4FE8-BA0F-F53090DA2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2882" y="3334732"/>
            <a:ext cx="1179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Minimum</a:t>
            </a:r>
            <a:br>
              <a:rPr lang="en-US" altLang="en-US" sz="1900" dirty="0">
                <a:solidFill>
                  <a:srgbClr val="FF0000"/>
                </a:solidFill>
              </a:rPr>
            </a:br>
            <a:r>
              <a:rPr lang="en-US" altLang="en-US" sz="1900" dirty="0">
                <a:solidFill>
                  <a:srgbClr val="FF0000"/>
                </a:solidFill>
              </a:rPr>
              <a:t>Cardinality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28" name="Line 17">
            <a:extLst>
              <a:ext uri="{FF2B5EF4-FFF2-40B4-BE49-F238E27FC236}">
                <a16:creationId xmlns:a16="http://schemas.microsoft.com/office/drawing/2014/main" id="{DF0B550B-06B3-4BC6-8CD9-12DC3B5940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79943" y="2738850"/>
            <a:ext cx="553201" cy="449686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29" name="Line 17">
            <a:extLst>
              <a:ext uri="{FF2B5EF4-FFF2-40B4-BE49-F238E27FC236}">
                <a16:creationId xmlns:a16="http://schemas.microsoft.com/office/drawing/2014/main" id="{D5E529BD-1861-44BA-8BE3-F418EBE6F23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51024" y="2300045"/>
            <a:ext cx="821670" cy="88849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3768069" y="2078589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83887" y="4267200"/>
            <a:ext cx="796695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Maximum cardinality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Describes the maximum number of entities that participate in a relationship (either    or      )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408C3E9-FC5C-41F5-88E4-BD77266A6914}"/>
              </a:ext>
            </a:extLst>
          </p:cNvPr>
          <p:cNvCxnSpPr>
            <a:cxnSpLocks/>
          </p:cNvCxnSpPr>
          <p:nvPr/>
        </p:nvCxnSpPr>
        <p:spPr>
          <a:xfrm>
            <a:off x="4351306" y="5026015"/>
            <a:ext cx="0" cy="36854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B5B3BFE-9EAA-411A-9202-C81673A644B9}"/>
              </a:ext>
            </a:extLst>
          </p:cNvPr>
          <p:cNvCxnSpPr>
            <a:cxnSpLocks/>
          </p:cNvCxnSpPr>
          <p:nvPr/>
        </p:nvCxnSpPr>
        <p:spPr>
          <a:xfrm flipH="1" flipV="1">
            <a:off x="4795270" y="5198987"/>
            <a:ext cx="184446" cy="18789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35DF233-024C-4030-9DBB-BC9B109CE3F2}"/>
              </a:ext>
            </a:extLst>
          </p:cNvPr>
          <p:cNvCxnSpPr>
            <a:cxnSpLocks/>
          </p:cNvCxnSpPr>
          <p:nvPr/>
        </p:nvCxnSpPr>
        <p:spPr>
          <a:xfrm flipH="1">
            <a:off x="4804670" y="5026882"/>
            <a:ext cx="175046" cy="1764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780E924-0ADF-4B5F-8349-73A748CFE1C4}"/>
              </a:ext>
            </a:extLst>
          </p:cNvPr>
          <p:cNvCxnSpPr>
            <a:cxnSpLocks/>
          </p:cNvCxnSpPr>
          <p:nvPr/>
        </p:nvCxnSpPr>
        <p:spPr>
          <a:xfrm flipH="1" flipV="1">
            <a:off x="4785860" y="5207245"/>
            <a:ext cx="193856" cy="390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B91DC62-1C3A-4A19-92DE-1630A5EB1E46}"/>
              </a:ext>
            </a:extLst>
          </p:cNvPr>
          <p:cNvCxnSpPr>
            <a:cxnSpLocks/>
          </p:cNvCxnSpPr>
          <p:nvPr/>
        </p:nvCxnSpPr>
        <p:spPr>
          <a:xfrm>
            <a:off x="4639887" y="6254495"/>
            <a:ext cx="0" cy="36854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>
            <a:extLst>
              <a:ext uri="{FF2B5EF4-FFF2-40B4-BE49-F238E27FC236}">
                <a16:creationId xmlns:a16="http://schemas.microsoft.com/office/drawing/2014/main" id="{46EC01B1-ABD7-4C7B-BAF9-E8D5D6C7F368}"/>
              </a:ext>
            </a:extLst>
          </p:cNvPr>
          <p:cNvSpPr/>
          <p:nvPr/>
        </p:nvSpPr>
        <p:spPr>
          <a:xfrm>
            <a:off x="4007145" y="6228029"/>
            <a:ext cx="150603" cy="403323"/>
          </a:xfrm>
          <a:prstGeom prst="ellips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83887" y="5492825"/>
            <a:ext cx="796695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Minimum cardinality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Describes the minimum number of entities that participate in a relationship (either     or    )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61FE84A-E51E-4FE8-BA0F-F53090DA2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8378" y="1043730"/>
            <a:ext cx="1179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Maximum</a:t>
            </a:r>
            <a:br>
              <a:rPr lang="en-US" altLang="en-US" sz="1900" dirty="0">
                <a:solidFill>
                  <a:srgbClr val="FF0000"/>
                </a:solidFill>
              </a:rPr>
            </a:br>
            <a:r>
              <a:rPr lang="en-US" altLang="en-US" sz="1900" dirty="0">
                <a:solidFill>
                  <a:srgbClr val="FF0000"/>
                </a:solidFill>
              </a:rPr>
              <a:t>Cardinality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42" name="Line 17">
            <a:extLst>
              <a:ext uri="{FF2B5EF4-FFF2-40B4-BE49-F238E27FC236}">
                <a16:creationId xmlns:a16="http://schemas.microsoft.com/office/drawing/2014/main" id="{DF0B550B-06B3-4BC6-8CD9-12DC3B5940E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72693" y="1735185"/>
            <a:ext cx="833393" cy="61612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43" name="Line 17">
            <a:extLst>
              <a:ext uri="{FF2B5EF4-FFF2-40B4-BE49-F238E27FC236}">
                <a16:creationId xmlns:a16="http://schemas.microsoft.com/office/drawing/2014/main" id="{D5E529BD-1861-44BA-8BE3-F418EBE6F2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65794" y="1740497"/>
            <a:ext cx="1006900" cy="30142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44" name="Oval 43"/>
          <p:cNvSpPr/>
          <p:nvPr/>
        </p:nvSpPr>
        <p:spPr>
          <a:xfrm>
            <a:off x="5299526" y="2418579"/>
            <a:ext cx="86018" cy="29633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533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8" grpId="0" animBg="1"/>
      <p:bldP spid="29" grpId="0" animBg="1"/>
      <p:bldP spid="41" grpId="0"/>
      <p:bldP spid="42" grpId="0" animBg="1"/>
      <p:bldP spid="4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069414"/>
              </p:ext>
            </p:extLst>
          </p:nvPr>
        </p:nvGraphicFramePr>
        <p:xfrm>
          <a:off x="5608362" y="2489350"/>
          <a:ext cx="156499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OrderNumber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CustomerID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OrderDate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0976"/>
              </p:ext>
            </p:extLst>
          </p:nvPr>
        </p:nvGraphicFramePr>
        <p:xfrm>
          <a:off x="1962657" y="2445215"/>
          <a:ext cx="1665549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Customer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CustomerID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FirstName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LastName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Cardinality</a:t>
            </a:r>
          </a:p>
        </p:txBody>
      </p:sp>
      <p:cxnSp>
        <p:nvCxnSpPr>
          <p:cNvPr id="8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>
            <a:off x="3615788" y="3015520"/>
            <a:ext cx="1957365" cy="39624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BFFF837-7326-45D2-B7FE-C884EE6D56AD}"/>
              </a:ext>
            </a:extLst>
          </p:cNvPr>
          <p:cNvCxnSpPr/>
          <p:nvPr/>
        </p:nvCxnSpPr>
        <p:spPr>
          <a:xfrm flipH="1">
            <a:off x="5420753" y="3283172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BBE9D6C-783E-42D9-866C-64251FF975D9}"/>
              </a:ext>
            </a:extLst>
          </p:cNvPr>
          <p:cNvCxnSpPr/>
          <p:nvPr/>
        </p:nvCxnSpPr>
        <p:spPr>
          <a:xfrm flipH="1" flipV="1">
            <a:off x="5420753" y="3411760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3665794" y="2923604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609600" y="1299065"/>
            <a:ext cx="51203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How to understand the notations: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3733800" y="2381576"/>
            <a:ext cx="249174" cy="50535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935785" y="1981200"/>
            <a:ext cx="1444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rgbClr val="FF0000"/>
                </a:solidFill>
              </a:rPr>
              <a:t>at most </a:t>
            </a:r>
            <a:r>
              <a:rPr lang="en-US" dirty="0">
                <a:solidFill>
                  <a:srgbClr val="FF0000"/>
                </a:solidFill>
              </a:rPr>
              <a:t>- one</a:t>
            </a:r>
          </a:p>
        </p:txBody>
      </p:sp>
      <p:cxnSp>
        <p:nvCxnSpPr>
          <p:cNvPr id="26" name="Straight Arrow Connector 25"/>
          <p:cNvCxnSpPr>
            <a:stCxn id="27" idx="2"/>
          </p:cNvCxnSpPr>
          <p:nvPr/>
        </p:nvCxnSpPr>
        <p:spPr>
          <a:xfrm>
            <a:off x="5382928" y="2350532"/>
            <a:ext cx="116407" cy="87033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581747" y="1981200"/>
            <a:ext cx="1602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rgbClr val="FF0000"/>
                </a:solidFill>
              </a:rPr>
              <a:t>at most </a:t>
            </a:r>
            <a:r>
              <a:rPr lang="en-US" dirty="0">
                <a:solidFill>
                  <a:srgbClr val="FF0000"/>
                </a:solidFill>
              </a:rPr>
              <a:t>- many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231355" y="5370849"/>
            <a:ext cx="387686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70C0"/>
                </a:solidFill>
              </a:rPr>
              <a:t>One order can only belong to </a:t>
            </a:r>
            <a:r>
              <a:rPr lang="en-US" sz="2200" b="1" dirty="0">
                <a:solidFill>
                  <a:srgbClr val="0070C0"/>
                </a:solidFill>
              </a:rPr>
              <a:t>one</a:t>
            </a:r>
            <a:r>
              <a:rPr lang="en-US" sz="2200" dirty="0">
                <a:solidFill>
                  <a:srgbClr val="0070C0"/>
                </a:solidFill>
              </a:rPr>
              <a:t> customer.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84934" y="4547214"/>
            <a:ext cx="38713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70C0"/>
                </a:solidFill>
              </a:rPr>
              <a:t>One customer can have </a:t>
            </a:r>
            <a:r>
              <a:rPr lang="en-US" sz="2200" b="1" dirty="0">
                <a:solidFill>
                  <a:srgbClr val="0070C0"/>
                </a:solidFill>
              </a:rPr>
              <a:t>many</a:t>
            </a:r>
            <a:r>
              <a:rPr lang="en-US" sz="2200" dirty="0">
                <a:solidFill>
                  <a:srgbClr val="0070C0"/>
                </a:solidFill>
              </a:rPr>
              <a:t> orders.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5382928" y="3540348"/>
            <a:ext cx="116407" cy="956417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 flipV="1">
            <a:off x="3733800" y="3205611"/>
            <a:ext cx="132767" cy="1982582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290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5608362" y="2489350"/>
          <a:ext cx="156499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OrderNumber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CustomerID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OrderDate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1962657" y="2445215"/>
          <a:ext cx="1665549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Customer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CustomerID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FirstName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LastName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Cardinality</a:t>
            </a:r>
          </a:p>
        </p:txBody>
      </p:sp>
      <p:cxnSp>
        <p:nvCxnSpPr>
          <p:cNvPr id="8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>
            <a:off x="3615788" y="3015520"/>
            <a:ext cx="1957365" cy="39624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BFFF837-7326-45D2-B7FE-C884EE6D56AD}"/>
              </a:ext>
            </a:extLst>
          </p:cNvPr>
          <p:cNvCxnSpPr/>
          <p:nvPr/>
        </p:nvCxnSpPr>
        <p:spPr>
          <a:xfrm flipH="1">
            <a:off x="5420753" y="3283172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BBE9D6C-783E-42D9-866C-64251FF975D9}"/>
              </a:ext>
            </a:extLst>
          </p:cNvPr>
          <p:cNvCxnSpPr/>
          <p:nvPr/>
        </p:nvCxnSpPr>
        <p:spPr>
          <a:xfrm flipH="1" flipV="1">
            <a:off x="5420753" y="3411760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3665794" y="2923604"/>
            <a:ext cx="0" cy="2005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609600" y="1299065"/>
            <a:ext cx="51203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How to understand the notations: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3800183" y="2381576"/>
            <a:ext cx="249174" cy="50535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935785" y="1981200"/>
            <a:ext cx="1419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rgbClr val="FF0000"/>
                </a:solidFill>
              </a:rPr>
              <a:t>at least </a:t>
            </a:r>
            <a:r>
              <a:rPr lang="en-US" dirty="0">
                <a:solidFill>
                  <a:srgbClr val="FF0000"/>
                </a:solidFill>
              </a:rPr>
              <a:t>- one</a:t>
            </a:r>
          </a:p>
        </p:txBody>
      </p:sp>
      <p:cxnSp>
        <p:nvCxnSpPr>
          <p:cNvPr id="26" name="Straight Arrow Connector 25"/>
          <p:cNvCxnSpPr>
            <a:stCxn id="27" idx="2"/>
          </p:cNvCxnSpPr>
          <p:nvPr/>
        </p:nvCxnSpPr>
        <p:spPr>
          <a:xfrm>
            <a:off x="5311691" y="2350532"/>
            <a:ext cx="10624" cy="85507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581747" y="1981200"/>
            <a:ext cx="1459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rgbClr val="FF0000"/>
                </a:solidFill>
              </a:rPr>
              <a:t>at least </a:t>
            </a:r>
            <a:r>
              <a:rPr lang="en-US" dirty="0">
                <a:solidFill>
                  <a:srgbClr val="FF0000"/>
                </a:solidFill>
              </a:rPr>
              <a:t>- zero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231355" y="5370849"/>
            <a:ext cx="387686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70C0"/>
                </a:solidFill>
              </a:rPr>
              <a:t>One order has to belong to at least </a:t>
            </a:r>
            <a:r>
              <a:rPr lang="en-US" sz="2200" b="1" dirty="0">
                <a:solidFill>
                  <a:srgbClr val="0070C0"/>
                </a:solidFill>
              </a:rPr>
              <a:t>one</a:t>
            </a:r>
            <a:r>
              <a:rPr lang="en-US" sz="2200" dirty="0">
                <a:solidFill>
                  <a:srgbClr val="0070C0"/>
                </a:solidFill>
              </a:rPr>
              <a:t> customer.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84934" y="4547214"/>
            <a:ext cx="38713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70C0"/>
                </a:solidFill>
              </a:rPr>
              <a:t>One customer can have </a:t>
            </a:r>
            <a:r>
              <a:rPr lang="en-US" sz="2200" b="1" dirty="0">
                <a:solidFill>
                  <a:srgbClr val="0070C0"/>
                </a:solidFill>
              </a:rPr>
              <a:t>no (zero)</a:t>
            </a:r>
            <a:r>
              <a:rPr lang="en-US" sz="2200" dirty="0">
                <a:solidFill>
                  <a:srgbClr val="0070C0"/>
                </a:solidFill>
              </a:rPr>
              <a:t> orders.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5382928" y="3540348"/>
            <a:ext cx="116407" cy="956417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 flipV="1">
            <a:off x="3733800" y="3205611"/>
            <a:ext cx="132767" cy="1982582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3733800" y="2923604"/>
            <a:ext cx="0" cy="2005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5322315" y="3261560"/>
            <a:ext cx="86018" cy="29633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341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Cardinality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8229600" cy="4267200"/>
          </a:xfrm>
        </p:spPr>
        <p:txBody>
          <a:bodyPr>
            <a:normAutofit lnSpcReduction="10000"/>
          </a:bodyPr>
          <a:lstStyle/>
          <a:p>
            <a:r>
              <a:rPr lang="en-US" sz="2600" dirty="0"/>
              <a:t>Maximum cardinality (type of relationship)</a:t>
            </a:r>
          </a:p>
          <a:p>
            <a:pPr lvl="1"/>
            <a:r>
              <a:rPr lang="en-US" sz="2400" dirty="0"/>
              <a:t>Describes the maximum number of entity instances that participate in a relationship</a:t>
            </a:r>
          </a:p>
          <a:p>
            <a:pPr lvl="2"/>
            <a:r>
              <a:rPr lang="en-US" dirty="0"/>
              <a:t>One-to-one</a:t>
            </a:r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2"/>
            <a:r>
              <a:rPr lang="en-US" dirty="0"/>
              <a:t>One-to-many</a:t>
            </a:r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2"/>
            <a:r>
              <a:rPr lang="en-US" dirty="0"/>
              <a:t>Many-to-many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51828"/>
              </p:ext>
            </p:extLst>
          </p:nvPr>
        </p:nvGraphicFramePr>
        <p:xfrm>
          <a:off x="1865864" y="3089312"/>
          <a:ext cx="1665549" cy="49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0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 flipV="1">
            <a:off x="3541550" y="3332135"/>
            <a:ext cx="3446173" cy="265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3591556" y="3240484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5860397" y="3240484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932597"/>
              </p:ext>
            </p:extLst>
          </p:nvPr>
        </p:nvGraphicFramePr>
        <p:xfrm>
          <a:off x="5970125" y="3089312"/>
          <a:ext cx="1665549" cy="49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0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502416"/>
              </p:ext>
            </p:extLst>
          </p:nvPr>
        </p:nvGraphicFramePr>
        <p:xfrm>
          <a:off x="1865864" y="4312858"/>
          <a:ext cx="1665549" cy="49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0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0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 flipV="1">
            <a:off x="3541550" y="4555681"/>
            <a:ext cx="3446173" cy="265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3591556" y="4464030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448256"/>
              </p:ext>
            </p:extLst>
          </p:nvPr>
        </p:nvGraphicFramePr>
        <p:xfrm>
          <a:off x="5970125" y="4312858"/>
          <a:ext cx="1665549" cy="49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0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BFFF837-7326-45D2-B7FE-C884EE6D56AD}"/>
              </a:ext>
            </a:extLst>
          </p:cNvPr>
          <p:cNvCxnSpPr/>
          <p:nvPr/>
        </p:nvCxnSpPr>
        <p:spPr>
          <a:xfrm flipH="1">
            <a:off x="5791200" y="4424276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BBE9D6C-783E-42D9-866C-64251FF975D9}"/>
              </a:ext>
            </a:extLst>
          </p:cNvPr>
          <p:cNvCxnSpPr/>
          <p:nvPr/>
        </p:nvCxnSpPr>
        <p:spPr>
          <a:xfrm flipH="1" flipV="1">
            <a:off x="5791200" y="4552864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420737"/>
              </p:ext>
            </p:extLst>
          </p:nvPr>
        </p:nvGraphicFramePr>
        <p:xfrm>
          <a:off x="1865864" y="5550798"/>
          <a:ext cx="1665549" cy="49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0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7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 flipV="1">
            <a:off x="3541550" y="5793621"/>
            <a:ext cx="3446173" cy="265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864440"/>
              </p:ext>
            </p:extLst>
          </p:nvPr>
        </p:nvGraphicFramePr>
        <p:xfrm>
          <a:off x="5970125" y="5550798"/>
          <a:ext cx="1665549" cy="49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0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BFFF837-7326-45D2-B7FE-C884EE6D56AD}"/>
              </a:ext>
            </a:extLst>
          </p:cNvPr>
          <p:cNvCxnSpPr/>
          <p:nvPr/>
        </p:nvCxnSpPr>
        <p:spPr>
          <a:xfrm flipH="1">
            <a:off x="5791200" y="5662216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BBE9D6C-783E-42D9-866C-64251FF975D9}"/>
              </a:ext>
            </a:extLst>
          </p:cNvPr>
          <p:cNvCxnSpPr/>
          <p:nvPr/>
        </p:nvCxnSpPr>
        <p:spPr>
          <a:xfrm flipH="1" flipV="1">
            <a:off x="5791200" y="5790804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BFFF837-7326-45D2-B7FE-C884EE6D56AD}"/>
              </a:ext>
            </a:extLst>
          </p:cNvPr>
          <p:cNvCxnSpPr/>
          <p:nvPr/>
        </p:nvCxnSpPr>
        <p:spPr>
          <a:xfrm>
            <a:off x="3539663" y="5647113"/>
            <a:ext cx="101339" cy="1493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BBE9D6C-783E-42D9-866C-64251FF975D9}"/>
              </a:ext>
            </a:extLst>
          </p:cNvPr>
          <p:cNvCxnSpPr/>
          <p:nvPr/>
        </p:nvCxnSpPr>
        <p:spPr>
          <a:xfrm flipV="1">
            <a:off x="3539663" y="5796512"/>
            <a:ext cx="101339" cy="1228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56110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r>
              <a:rPr lang="en-US" dirty="0"/>
              <a:t>One-to-One (1:1)</a:t>
            </a:r>
          </a:p>
          <a:p>
            <a:pPr lvl="1"/>
            <a:r>
              <a:rPr lang="en-US" dirty="0"/>
              <a:t>A single instance of one entity is related to a single instance of another entity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One-to-One Relationship</a:t>
            </a:r>
          </a:p>
        </p:txBody>
      </p:sp>
      <p:sp>
        <p:nvSpPr>
          <p:cNvPr id="2" name="Rectangle 1"/>
          <p:cNvSpPr/>
          <p:nvPr/>
        </p:nvSpPr>
        <p:spPr>
          <a:xfrm>
            <a:off x="3809999" y="5251135"/>
            <a:ext cx="4343401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A governor governs (at most) </a:t>
            </a:r>
            <a:r>
              <a:rPr lang="en-US" sz="2000" b="1" dirty="0"/>
              <a:t>one</a:t>
            </a:r>
            <a:r>
              <a:rPr lang="en-US" sz="2000" dirty="0"/>
              <a:t> state</a:t>
            </a:r>
          </a:p>
        </p:txBody>
      </p:sp>
      <p:cxnSp>
        <p:nvCxnSpPr>
          <p:cNvPr id="8" name="Straight Arrow Connector 7"/>
          <p:cNvCxnSpPr>
            <a:stCxn id="9" idx="0"/>
          </p:cNvCxnSpPr>
          <p:nvPr/>
        </p:nvCxnSpPr>
        <p:spPr>
          <a:xfrm flipH="1" flipV="1">
            <a:off x="3049193" y="3458761"/>
            <a:ext cx="227407" cy="12625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295400" y="4721352"/>
            <a:ext cx="396240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A state has (at most) </a:t>
            </a:r>
            <a:r>
              <a:rPr lang="en-US" sz="2000" b="1" dirty="0"/>
              <a:t>one</a:t>
            </a:r>
            <a:r>
              <a:rPr lang="en-US" sz="2000" dirty="0"/>
              <a:t> governor</a:t>
            </a:r>
          </a:p>
        </p:txBody>
      </p:sp>
      <p:cxnSp>
        <p:nvCxnSpPr>
          <p:cNvPr id="11" name="Straight Arrow Connector 10"/>
          <p:cNvCxnSpPr>
            <a:stCxn id="2" idx="0"/>
          </p:cNvCxnSpPr>
          <p:nvPr/>
        </p:nvCxnSpPr>
        <p:spPr>
          <a:xfrm flipV="1">
            <a:off x="5981700" y="3574735"/>
            <a:ext cx="342900" cy="167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750321"/>
              </p:ext>
            </p:extLst>
          </p:nvPr>
        </p:nvGraphicFramePr>
        <p:xfrm>
          <a:off x="1278941" y="2994217"/>
          <a:ext cx="1665549" cy="49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0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Governor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2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 flipV="1">
            <a:off x="2954627" y="3237040"/>
            <a:ext cx="3446173" cy="265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3004633" y="3145389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6324600" y="3145389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112434"/>
              </p:ext>
            </p:extLst>
          </p:nvPr>
        </p:nvGraphicFramePr>
        <p:xfrm>
          <a:off x="6434328" y="2994217"/>
          <a:ext cx="1665549" cy="49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0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086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750"/>
            <a:ext cx="8229600" cy="5135563"/>
          </a:xfrm>
        </p:spPr>
        <p:txBody>
          <a:bodyPr>
            <a:normAutofit/>
          </a:bodyPr>
          <a:lstStyle/>
          <a:p>
            <a:r>
              <a:rPr lang="en-US" dirty="0"/>
              <a:t>One-to-Many (1:n or 1:m)</a:t>
            </a:r>
          </a:p>
          <a:p>
            <a:pPr lvl="1"/>
            <a:r>
              <a:rPr lang="en-US" dirty="0"/>
              <a:t>A single instance of one entity is related to multiple instances of another entity 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One-to-Many Relationship</a:t>
            </a:r>
          </a:p>
        </p:txBody>
      </p:sp>
      <p:sp>
        <p:nvSpPr>
          <p:cNvPr id="2" name="Rectangle 1"/>
          <p:cNvSpPr/>
          <p:nvPr/>
        </p:nvSpPr>
        <p:spPr>
          <a:xfrm>
            <a:off x="664464" y="5334000"/>
            <a:ext cx="5126736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A book is published by (at most) </a:t>
            </a:r>
            <a:r>
              <a:rPr lang="en-US" sz="2000" b="1" dirty="0"/>
              <a:t>one</a:t>
            </a:r>
            <a:r>
              <a:rPr lang="en-US" sz="2000" dirty="0"/>
              <a:t> publisher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818632" y="3675367"/>
            <a:ext cx="283804" cy="11492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886200" y="4756886"/>
            <a:ext cx="498652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A publisher can publish </a:t>
            </a:r>
            <a:r>
              <a:rPr lang="en-US" sz="2000" b="1" dirty="0"/>
              <a:t>many</a:t>
            </a:r>
            <a:r>
              <a:rPr lang="en-US" sz="2000" dirty="0"/>
              <a:t> books</a:t>
            </a:r>
          </a:p>
        </p:txBody>
      </p:sp>
      <p:cxnSp>
        <p:nvCxnSpPr>
          <p:cNvPr id="11" name="Straight Arrow Connector 10"/>
          <p:cNvCxnSpPr>
            <a:stCxn id="2" idx="0"/>
          </p:cNvCxnSpPr>
          <p:nvPr/>
        </p:nvCxnSpPr>
        <p:spPr>
          <a:xfrm flipH="1" flipV="1">
            <a:off x="2971800" y="3426002"/>
            <a:ext cx="256032" cy="19079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121861"/>
              </p:ext>
            </p:extLst>
          </p:nvPr>
        </p:nvGraphicFramePr>
        <p:xfrm>
          <a:off x="1278941" y="2990996"/>
          <a:ext cx="1665549" cy="49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0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Publisher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9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 flipV="1">
            <a:off x="2954627" y="3237040"/>
            <a:ext cx="3446173" cy="265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3004633" y="3145389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627257"/>
              </p:ext>
            </p:extLst>
          </p:nvPr>
        </p:nvGraphicFramePr>
        <p:xfrm>
          <a:off x="6434328" y="2990996"/>
          <a:ext cx="1665549" cy="49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0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Book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BFFF837-7326-45D2-B7FE-C884EE6D56AD}"/>
              </a:ext>
            </a:extLst>
          </p:cNvPr>
          <p:cNvCxnSpPr/>
          <p:nvPr/>
        </p:nvCxnSpPr>
        <p:spPr>
          <a:xfrm flipH="1">
            <a:off x="6231650" y="3115767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BBE9D6C-783E-42D9-866C-64251FF975D9}"/>
              </a:ext>
            </a:extLst>
          </p:cNvPr>
          <p:cNvCxnSpPr/>
          <p:nvPr/>
        </p:nvCxnSpPr>
        <p:spPr>
          <a:xfrm flipH="1" flipV="1">
            <a:off x="6231650" y="3244355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128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r>
              <a:rPr lang="en-US" dirty="0"/>
              <a:t>Many-to-Many (</a:t>
            </a:r>
            <a:r>
              <a:rPr lang="en-US" dirty="0" err="1"/>
              <a:t>n:n</a:t>
            </a:r>
            <a:r>
              <a:rPr lang="en-US" dirty="0"/>
              <a:t> or m:m)</a:t>
            </a:r>
          </a:p>
          <a:p>
            <a:pPr lvl="1"/>
            <a:r>
              <a:rPr lang="en-US" dirty="0"/>
              <a:t>Each instance of one entity is related to multiple instances of another entity, and vice versa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Many-to-Many Relationship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" y="5175504"/>
            <a:ext cx="4605338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An author can write </a:t>
            </a:r>
            <a:r>
              <a:rPr lang="en-US" sz="2000" b="1" dirty="0"/>
              <a:t>many</a:t>
            </a:r>
            <a:r>
              <a:rPr lang="en-US" sz="2000" dirty="0"/>
              <a:t> books</a:t>
            </a:r>
          </a:p>
        </p:txBody>
      </p:sp>
      <p:cxnSp>
        <p:nvCxnSpPr>
          <p:cNvPr id="8" name="Straight Arrow Connector 7"/>
          <p:cNvCxnSpPr>
            <a:stCxn id="9" idx="0"/>
          </p:cNvCxnSpPr>
          <p:nvPr/>
        </p:nvCxnSpPr>
        <p:spPr>
          <a:xfrm flipH="1" flipV="1">
            <a:off x="6099988" y="3581400"/>
            <a:ext cx="256711" cy="7143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675983" y="4295745"/>
            <a:ext cx="5361432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A book can be written by </a:t>
            </a:r>
            <a:r>
              <a:rPr lang="en-US" sz="2000" b="1" dirty="0"/>
              <a:t>many</a:t>
            </a:r>
            <a:r>
              <a:rPr lang="en-US" sz="2000" dirty="0"/>
              <a:t> authors</a:t>
            </a:r>
          </a:p>
        </p:txBody>
      </p:sp>
      <p:cxnSp>
        <p:nvCxnSpPr>
          <p:cNvPr id="11" name="Straight Arrow Connector 10"/>
          <p:cNvCxnSpPr>
            <a:stCxn id="2" idx="0"/>
          </p:cNvCxnSpPr>
          <p:nvPr/>
        </p:nvCxnSpPr>
        <p:spPr>
          <a:xfrm flipV="1">
            <a:off x="2759869" y="3581400"/>
            <a:ext cx="135731" cy="1594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193434"/>
              </p:ext>
            </p:extLst>
          </p:nvPr>
        </p:nvGraphicFramePr>
        <p:xfrm>
          <a:off x="1278941" y="2990996"/>
          <a:ext cx="1665549" cy="49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0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Book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 flipV="1">
            <a:off x="2954627" y="3237040"/>
            <a:ext cx="3446173" cy="265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686313"/>
              </p:ext>
            </p:extLst>
          </p:nvPr>
        </p:nvGraphicFramePr>
        <p:xfrm>
          <a:off x="6434328" y="2990996"/>
          <a:ext cx="1665549" cy="49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0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Author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BFFF837-7326-45D2-B7FE-C884EE6D56AD}"/>
              </a:ext>
            </a:extLst>
          </p:cNvPr>
          <p:cNvCxnSpPr/>
          <p:nvPr/>
        </p:nvCxnSpPr>
        <p:spPr>
          <a:xfrm flipH="1">
            <a:off x="6231650" y="3115767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BBE9D6C-783E-42D9-866C-64251FF975D9}"/>
              </a:ext>
            </a:extLst>
          </p:cNvPr>
          <p:cNvCxnSpPr/>
          <p:nvPr/>
        </p:nvCxnSpPr>
        <p:spPr>
          <a:xfrm flipH="1" flipV="1">
            <a:off x="6231650" y="3244355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BFFF837-7326-45D2-B7FE-C884EE6D56AD}"/>
              </a:ext>
            </a:extLst>
          </p:cNvPr>
          <p:cNvCxnSpPr/>
          <p:nvPr/>
        </p:nvCxnSpPr>
        <p:spPr>
          <a:xfrm>
            <a:off x="2970543" y="3094958"/>
            <a:ext cx="101339" cy="1493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BBE9D6C-783E-42D9-866C-64251FF975D9}"/>
              </a:ext>
            </a:extLst>
          </p:cNvPr>
          <p:cNvCxnSpPr/>
          <p:nvPr/>
        </p:nvCxnSpPr>
        <p:spPr>
          <a:xfrm flipV="1">
            <a:off x="2961019" y="3244355"/>
            <a:ext cx="110863" cy="12127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6218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57597"/>
            <a:ext cx="8229600" cy="5135563"/>
          </a:xfrm>
        </p:spPr>
        <p:txBody>
          <a:bodyPr>
            <a:normAutofit/>
          </a:bodyPr>
          <a:lstStyle/>
          <a:p>
            <a:r>
              <a:rPr lang="en-US" sz="2800" dirty="0"/>
              <a:t>Minimums are generally stated as either zero or one:</a:t>
            </a:r>
          </a:p>
          <a:p>
            <a:pPr lvl="1"/>
            <a:r>
              <a:rPr lang="en-US" sz="2000" dirty="0"/>
              <a:t>0 (optional): participation in the relationship by the entity is optional.</a:t>
            </a:r>
          </a:p>
          <a:p>
            <a:pPr lvl="1"/>
            <a:r>
              <a:rPr lang="en-US" sz="2000" dirty="0"/>
              <a:t>1 (mandatory): participation in the relationship by the entity is mandatory.</a:t>
            </a:r>
          </a:p>
          <a:p>
            <a:endParaRPr lang="en-US" dirty="0"/>
          </a:p>
          <a:p>
            <a:pPr lvl="1"/>
            <a:endParaRPr lang="en-US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Minimum Cardinality</a:t>
            </a:r>
          </a:p>
        </p:txBody>
      </p:sp>
      <p:sp>
        <p:nvSpPr>
          <p:cNvPr id="10" name="Rectangle 9"/>
          <p:cNvSpPr/>
          <p:nvPr/>
        </p:nvSpPr>
        <p:spPr>
          <a:xfrm>
            <a:off x="4724400" y="2590800"/>
            <a:ext cx="3962400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A certificate is </a:t>
            </a:r>
            <a:r>
              <a:rPr lang="en-US" sz="2000" b="1" dirty="0"/>
              <a:t>optional</a:t>
            </a:r>
            <a:r>
              <a:rPr lang="en-US" sz="2000" dirty="0"/>
              <a:t> for a programmer; or a programmer may not have any certificates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200400" y="3511249"/>
            <a:ext cx="0" cy="6035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25018" y="2590800"/>
            <a:ext cx="4050030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A programmer is </a:t>
            </a:r>
            <a:r>
              <a:rPr lang="en-US" sz="2000" b="1" dirty="0"/>
              <a:t>mandatory</a:t>
            </a:r>
            <a:r>
              <a:rPr lang="en-US" sz="2000" dirty="0"/>
              <a:t> for a certificate); or a certificate has to be issued to (at least) one programmer.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172200" y="3606463"/>
            <a:ext cx="0" cy="5083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542269" y="5486400"/>
            <a:ext cx="4605338" cy="10156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1:m maximum cardinality: a programmer</a:t>
            </a:r>
          </a:p>
          <a:p>
            <a:r>
              <a:rPr lang="en-US" sz="2000" dirty="0"/>
              <a:t>can have </a:t>
            </a:r>
            <a:r>
              <a:rPr lang="en-US" sz="2000" b="1" dirty="0"/>
              <a:t>many</a:t>
            </a:r>
            <a:r>
              <a:rPr lang="en-US" sz="2000" dirty="0"/>
              <a:t> certificates; a certificate is issued to (at most) </a:t>
            </a:r>
            <a:r>
              <a:rPr lang="en-US" sz="2000" b="1" dirty="0"/>
              <a:t>one</a:t>
            </a:r>
            <a:r>
              <a:rPr lang="en-US" sz="2000" dirty="0"/>
              <a:t> programmer</a:t>
            </a:r>
          </a:p>
        </p:txBody>
      </p:sp>
      <p:cxnSp>
        <p:nvCxnSpPr>
          <p:cNvPr id="16" name="Straight Arrow Connector 15"/>
          <p:cNvCxnSpPr>
            <a:stCxn id="15" idx="0"/>
          </p:cNvCxnSpPr>
          <p:nvPr/>
        </p:nvCxnSpPr>
        <p:spPr>
          <a:xfrm flipV="1">
            <a:off x="4844938" y="4419600"/>
            <a:ext cx="1555862" cy="1066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5" idx="0"/>
          </p:cNvCxnSpPr>
          <p:nvPr/>
        </p:nvCxnSpPr>
        <p:spPr>
          <a:xfrm flipH="1" flipV="1">
            <a:off x="3045618" y="4495800"/>
            <a:ext cx="1799320" cy="990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6180514" y="4135581"/>
            <a:ext cx="80916" cy="228600"/>
          </a:xfrm>
          <a:prstGeom prst="ellipse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/>
          <p:nvPr/>
        </p:nvCxnSpPr>
        <p:spPr>
          <a:xfrm>
            <a:off x="3150004" y="4135582"/>
            <a:ext cx="0" cy="23383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997808"/>
              </p:ext>
            </p:extLst>
          </p:nvPr>
        </p:nvGraphicFramePr>
        <p:xfrm>
          <a:off x="1313410" y="3988472"/>
          <a:ext cx="1665549" cy="49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0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Programmer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8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 flipV="1">
            <a:off x="2989096" y="4231295"/>
            <a:ext cx="3446173" cy="265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3039102" y="4139644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358344"/>
              </p:ext>
            </p:extLst>
          </p:nvPr>
        </p:nvGraphicFramePr>
        <p:xfrm>
          <a:off x="6468797" y="3988472"/>
          <a:ext cx="1665549" cy="49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0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Certificate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BFFF837-7326-45D2-B7FE-C884EE6D56AD}"/>
              </a:ext>
            </a:extLst>
          </p:cNvPr>
          <p:cNvCxnSpPr/>
          <p:nvPr/>
        </p:nvCxnSpPr>
        <p:spPr>
          <a:xfrm flipH="1">
            <a:off x="6282760" y="4103924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BBE9D6C-783E-42D9-866C-64251FF975D9}"/>
              </a:ext>
            </a:extLst>
          </p:cNvPr>
          <p:cNvCxnSpPr/>
          <p:nvPr/>
        </p:nvCxnSpPr>
        <p:spPr>
          <a:xfrm flipH="1" flipV="1">
            <a:off x="6282760" y="4232512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417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Cardinality is defined by business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3740"/>
            <a:ext cx="8229600" cy="1066800"/>
          </a:xfrm>
        </p:spPr>
        <p:txBody>
          <a:bodyPr/>
          <a:lstStyle/>
          <a:p>
            <a:r>
              <a:rPr lang="en-US" sz="2800" dirty="0"/>
              <a:t>What would the cardinality be in these entities?</a:t>
            </a:r>
            <a:endParaRPr lang="en-US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332204"/>
              </p:ext>
            </p:extLst>
          </p:nvPr>
        </p:nvGraphicFramePr>
        <p:xfrm>
          <a:off x="880872" y="2403512"/>
          <a:ext cx="2007413" cy="7155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07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55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Order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6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 flipV="1">
            <a:off x="2894886" y="2801956"/>
            <a:ext cx="3446173" cy="265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600157"/>
              </p:ext>
            </p:extLst>
          </p:nvPr>
        </p:nvGraphicFramePr>
        <p:xfrm>
          <a:off x="6374587" y="2403512"/>
          <a:ext cx="2007413" cy="7155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07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55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Product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3071251" y="2189354"/>
            <a:ext cx="534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?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879025" y="2189353"/>
            <a:ext cx="534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?</a:t>
            </a:r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383505"/>
              </p:ext>
            </p:extLst>
          </p:nvPr>
        </p:nvGraphicFramePr>
        <p:xfrm>
          <a:off x="880872" y="3723636"/>
          <a:ext cx="2007413" cy="7155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07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55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Course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5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 flipV="1">
            <a:off x="2894886" y="4122080"/>
            <a:ext cx="3446173" cy="265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107252"/>
              </p:ext>
            </p:extLst>
          </p:nvPr>
        </p:nvGraphicFramePr>
        <p:xfrm>
          <a:off x="6374587" y="3723636"/>
          <a:ext cx="2007413" cy="7155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07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55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Section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3071251" y="3509478"/>
            <a:ext cx="534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?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879025" y="3509477"/>
            <a:ext cx="534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?</a:t>
            </a: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872177"/>
              </p:ext>
            </p:extLst>
          </p:nvPr>
        </p:nvGraphicFramePr>
        <p:xfrm>
          <a:off x="880872" y="5084451"/>
          <a:ext cx="2007413" cy="7155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07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55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Employee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0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 flipV="1">
            <a:off x="2894886" y="5482895"/>
            <a:ext cx="3446173" cy="265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319979"/>
              </p:ext>
            </p:extLst>
          </p:nvPr>
        </p:nvGraphicFramePr>
        <p:xfrm>
          <a:off x="6374587" y="5084451"/>
          <a:ext cx="2007413" cy="7155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07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55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Office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3071251" y="4870293"/>
            <a:ext cx="534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?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879025" y="4870292"/>
            <a:ext cx="534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44073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2296946" y="1463650"/>
            <a:ext cx="1850552" cy="51451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pic>
        <p:nvPicPr>
          <p:cNvPr id="1036" name="Picture 12" descr="C:\Users\David\AppData\Local\Microsoft\Windows\Temporary Internet Files\Content.IE5\EVTDPV3E\MC9003518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554" y="4965109"/>
            <a:ext cx="1066800" cy="88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754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information architecture of an organization</a:t>
            </a:r>
          </a:p>
        </p:txBody>
      </p:sp>
      <p:sp>
        <p:nvSpPr>
          <p:cNvPr id="4" name="Flowchart: Magnetic Disk 3"/>
          <p:cNvSpPr/>
          <p:nvPr/>
        </p:nvSpPr>
        <p:spPr>
          <a:xfrm>
            <a:off x="2386468" y="2530450"/>
            <a:ext cx="16764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Transactional Database</a:t>
            </a:r>
          </a:p>
        </p:txBody>
      </p:sp>
      <p:sp>
        <p:nvSpPr>
          <p:cNvPr id="5" name="Flowchart: Magnetic Disk 4"/>
          <p:cNvSpPr/>
          <p:nvPr/>
        </p:nvSpPr>
        <p:spPr>
          <a:xfrm>
            <a:off x="5282068" y="2530450"/>
            <a:ext cx="16002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Analytical </a:t>
            </a:r>
            <a:br>
              <a:rPr lang="en-US" dirty="0"/>
            </a:br>
            <a:r>
              <a:rPr lang="en-US" dirty="0"/>
              <a:t>Data Store</a:t>
            </a:r>
          </a:p>
        </p:txBody>
      </p:sp>
      <p:pic>
        <p:nvPicPr>
          <p:cNvPr id="1030" name="Picture 6" descr="C:\Users\David\AppData\Local\Microsoft\Windows\Temporary Internet Files\Content.IE5\POS3WVPR\MC90039129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680" y="5631712"/>
            <a:ext cx="994607" cy="10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David\AppData\Local\Microsoft\Windows\Temporary Internet Files\Content.IE5\J25W8IBM\MC900439836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8" y="5648091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avid\AppData\Local\Microsoft\Windows\Temporary Internet Files\Content.IE5\J25W8IBM\MC90038386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356" y="5116800"/>
            <a:ext cx="837624" cy="83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David\AppData\Local\Microsoft\Windows\Temporary Internet Files\Content.IE5\EVTDPV3E\MC90003004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744" y="527139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David\AppData\Local\Microsoft\Windows\Temporary Internet Files\Content.IE5\J25W8IBM\MC90003004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068" y="553901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1167268" y="3286041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 flipH="1">
            <a:off x="6980796" y="3287465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215268" y="3286041"/>
            <a:ext cx="990600" cy="0"/>
          </a:xfrm>
          <a:prstGeom prst="straightConnector1">
            <a:avLst/>
          </a:pr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" name="TextBox 12"/>
          <p:cNvSpPr txBox="1"/>
          <p:nvPr/>
        </p:nvSpPr>
        <p:spPr>
          <a:xfrm>
            <a:off x="1190769" y="253045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entry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94782" y="253045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extraction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882268" y="253045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analysis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2115097" y="1463650"/>
            <a:ext cx="2235833" cy="7620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Now we’re here…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09800" y="4170156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real-time transactional data in a </a:t>
            </a:r>
            <a:r>
              <a:rPr lang="en-US" b="1" u="sng" dirty="0"/>
              <a:t>relational</a:t>
            </a:r>
            <a:r>
              <a:rPr lang="en-US" dirty="0"/>
              <a:t> or NoSQL database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104091" y="4215637"/>
            <a:ext cx="2003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historical transactional and summary data </a:t>
            </a:r>
          </a:p>
        </p:txBody>
      </p:sp>
    </p:spTree>
    <p:extLst>
      <p:ext uri="{BB962C8B-B14F-4D97-AF65-F5344CB8AC3E}">
        <p14:creationId xmlns:p14="http://schemas.microsoft.com/office/powerpoint/2010/main" val="31013894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Understanding Database Schema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371600"/>
            <a:ext cx="6233516" cy="507950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029200" y="2952447"/>
            <a:ext cx="40386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How many tables are there in this schema?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What are the attributes for entity actor?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What is the primary key for customer?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What is the primary key for rental?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What foreign keys does rental table contain?</a:t>
            </a:r>
          </a:p>
        </p:txBody>
      </p:sp>
    </p:spTree>
    <p:extLst>
      <p:ext uri="{BB962C8B-B14F-4D97-AF65-F5344CB8AC3E}">
        <p14:creationId xmlns:p14="http://schemas.microsoft.com/office/powerpoint/2010/main" val="19751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The Rules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8E1ECAB2-B2F5-47D4-BF19-0494E2441D15}"/>
              </a:ext>
            </a:extLst>
          </p:cNvPr>
          <p:cNvSpPr/>
          <p:nvPr/>
        </p:nvSpPr>
        <p:spPr>
          <a:xfrm>
            <a:off x="3547871" y="4490131"/>
            <a:ext cx="4681729" cy="864394"/>
          </a:xfrm>
          <a:custGeom>
            <a:avLst/>
            <a:gdLst>
              <a:gd name="connsiteX0" fmla="*/ 144068 w 864393"/>
              <a:gd name="connsiteY0" fmla="*/ 0 h 4681728"/>
              <a:gd name="connsiteX1" fmla="*/ 720325 w 864393"/>
              <a:gd name="connsiteY1" fmla="*/ 0 h 4681728"/>
              <a:gd name="connsiteX2" fmla="*/ 864393 w 864393"/>
              <a:gd name="connsiteY2" fmla="*/ 144068 h 4681728"/>
              <a:gd name="connsiteX3" fmla="*/ 864393 w 864393"/>
              <a:gd name="connsiteY3" fmla="*/ 4681728 h 4681728"/>
              <a:gd name="connsiteX4" fmla="*/ 864393 w 864393"/>
              <a:gd name="connsiteY4" fmla="*/ 4681728 h 4681728"/>
              <a:gd name="connsiteX5" fmla="*/ 0 w 864393"/>
              <a:gd name="connsiteY5" fmla="*/ 4681728 h 4681728"/>
              <a:gd name="connsiteX6" fmla="*/ 0 w 864393"/>
              <a:gd name="connsiteY6" fmla="*/ 4681728 h 4681728"/>
              <a:gd name="connsiteX7" fmla="*/ 0 w 864393"/>
              <a:gd name="connsiteY7" fmla="*/ 144068 h 4681728"/>
              <a:gd name="connsiteX8" fmla="*/ 144068 w 864393"/>
              <a:gd name="connsiteY8" fmla="*/ 0 h 4681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4393" h="4681728">
                <a:moveTo>
                  <a:pt x="864393" y="780303"/>
                </a:moveTo>
                <a:lnTo>
                  <a:pt x="864393" y="3901425"/>
                </a:lnTo>
                <a:cubicBezTo>
                  <a:pt x="864393" y="4332375"/>
                  <a:pt x="852484" y="4681725"/>
                  <a:pt x="837793" y="4681725"/>
                </a:cubicBezTo>
                <a:lnTo>
                  <a:pt x="0" y="4681725"/>
                </a:lnTo>
                <a:lnTo>
                  <a:pt x="0" y="4681725"/>
                </a:lnTo>
                <a:lnTo>
                  <a:pt x="0" y="3"/>
                </a:lnTo>
                <a:lnTo>
                  <a:pt x="0" y="3"/>
                </a:lnTo>
                <a:lnTo>
                  <a:pt x="837793" y="3"/>
                </a:lnTo>
                <a:cubicBezTo>
                  <a:pt x="852484" y="3"/>
                  <a:pt x="864393" y="349353"/>
                  <a:pt x="864393" y="780303"/>
                </a:cubicBezTo>
                <a:close/>
              </a:path>
            </a:pathLst>
          </a:custGeom>
        </p:spPr>
        <p:style>
          <a:lnRef idx="2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1" tIns="80296" rIns="118396" bIns="80297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000" kern="1200" dirty="0"/>
              <a:t>Primary key field of “1” table put into “many” table as foreign key field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7065210-7867-4D14-B6A5-5A298B594859}"/>
              </a:ext>
            </a:extLst>
          </p:cNvPr>
          <p:cNvSpPr/>
          <p:nvPr/>
        </p:nvSpPr>
        <p:spPr>
          <a:xfrm>
            <a:off x="914400" y="4382082"/>
            <a:ext cx="2633472" cy="1080492"/>
          </a:xfrm>
          <a:custGeom>
            <a:avLst/>
            <a:gdLst>
              <a:gd name="connsiteX0" fmla="*/ 0 w 2633472"/>
              <a:gd name="connsiteY0" fmla="*/ 180086 h 1080492"/>
              <a:gd name="connsiteX1" fmla="*/ 180086 w 2633472"/>
              <a:gd name="connsiteY1" fmla="*/ 0 h 1080492"/>
              <a:gd name="connsiteX2" fmla="*/ 2453386 w 2633472"/>
              <a:gd name="connsiteY2" fmla="*/ 0 h 1080492"/>
              <a:gd name="connsiteX3" fmla="*/ 2633472 w 2633472"/>
              <a:gd name="connsiteY3" fmla="*/ 180086 h 1080492"/>
              <a:gd name="connsiteX4" fmla="*/ 2633472 w 2633472"/>
              <a:gd name="connsiteY4" fmla="*/ 900406 h 1080492"/>
              <a:gd name="connsiteX5" fmla="*/ 2453386 w 2633472"/>
              <a:gd name="connsiteY5" fmla="*/ 1080492 h 1080492"/>
              <a:gd name="connsiteX6" fmla="*/ 180086 w 2633472"/>
              <a:gd name="connsiteY6" fmla="*/ 1080492 h 1080492"/>
              <a:gd name="connsiteX7" fmla="*/ 0 w 2633472"/>
              <a:gd name="connsiteY7" fmla="*/ 900406 h 1080492"/>
              <a:gd name="connsiteX8" fmla="*/ 0 w 2633472"/>
              <a:gd name="connsiteY8" fmla="*/ 180086 h 108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33472" h="1080492">
                <a:moveTo>
                  <a:pt x="0" y="180086"/>
                </a:moveTo>
                <a:cubicBezTo>
                  <a:pt x="0" y="80627"/>
                  <a:pt x="80627" y="0"/>
                  <a:pt x="180086" y="0"/>
                </a:cubicBezTo>
                <a:lnTo>
                  <a:pt x="2453386" y="0"/>
                </a:lnTo>
                <a:cubicBezTo>
                  <a:pt x="2552845" y="0"/>
                  <a:pt x="2633472" y="80627"/>
                  <a:pt x="2633472" y="180086"/>
                </a:cubicBezTo>
                <a:lnTo>
                  <a:pt x="2633472" y="900406"/>
                </a:lnTo>
                <a:cubicBezTo>
                  <a:pt x="2633472" y="999865"/>
                  <a:pt x="2552845" y="1080492"/>
                  <a:pt x="2453386" y="1080492"/>
                </a:cubicBezTo>
                <a:lnTo>
                  <a:pt x="180086" y="1080492"/>
                </a:lnTo>
                <a:cubicBezTo>
                  <a:pt x="80627" y="1080492"/>
                  <a:pt x="0" y="999865"/>
                  <a:pt x="0" y="900406"/>
                </a:cubicBezTo>
                <a:lnTo>
                  <a:pt x="0" y="180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7045" tIns="109895" rIns="167045" bIns="109895" numCol="1" spcCol="1270" anchor="ctr" anchorCtr="0">
            <a:noAutofit/>
          </a:bodyPr>
          <a:lstStyle/>
          <a:p>
            <a:pPr marL="0" lvl="0" indent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000" kern="1200" dirty="0"/>
              <a:t>1:many relationships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6E19A79-B156-49FB-8314-F30F8F719771}"/>
              </a:ext>
            </a:extLst>
          </p:cNvPr>
          <p:cNvSpPr/>
          <p:nvPr/>
        </p:nvSpPr>
        <p:spPr>
          <a:xfrm>
            <a:off x="3547871" y="5580758"/>
            <a:ext cx="4681729" cy="864394"/>
          </a:xfrm>
          <a:custGeom>
            <a:avLst/>
            <a:gdLst>
              <a:gd name="connsiteX0" fmla="*/ 144068 w 864393"/>
              <a:gd name="connsiteY0" fmla="*/ 0 h 4681728"/>
              <a:gd name="connsiteX1" fmla="*/ 720325 w 864393"/>
              <a:gd name="connsiteY1" fmla="*/ 0 h 4681728"/>
              <a:gd name="connsiteX2" fmla="*/ 864393 w 864393"/>
              <a:gd name="connsiteY2" fmla="*/ 144068 h 4681728"/>
              <a:gd name="connsiteX3" fmla="*/ 864393 w 864393"/>
              <a:gd name="connsiteY3" fmla="*/ 4681728 h 4681728"/>
              <a:gd name="connsiteX4" fmla="*/ 864393 w 864393"/>
              <a:gd name="connsiteY4" fmla="*/ 4681728 h 4681728"/>
              <a:gd name="connsiteX5" fmla="*/ 0 w 864393"/>
              <a:gd name="connsiteY5" fmla="*/ 4681728 h 4681728"/>
              <a:gd name="connsiteX6" fmla="*/ 0 w 864393"/>
              <a:gd name="connsiteY6" fmla="*/ 4681728 h 4681728"/>
              <a:gd name="connsiteX7" fmla="*/ 0 w 864393"/>
              <a:gd name="connsiteY7" fmla="*/ 144068 h 4681728"/>
              <a:gd name="connsiteX8" fmla="*/ 144068 w 864393"/>
              <a:gd name="connsiteY8" fmla="*/ 0 h 4681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4393" h="4681728">
                <a:moveTo>
                  <a:pt x="864393" y="780303"/>
                </a:moveTo>
                <a:lnTo>
                  <a:pt x="864393" y="3901425"/>
                </a:lnTo>
                <a:cubicBezTo>
                  <a:pt x="864393" y="4332375"/>
                  <a:pt x="852484" y="4681725"/>
                  <a:pt x="837793" y="4681725"/>
                </a:cubicBezTo>
                <a:lnTo>
                  <a:pt x="0" y="4681725"/>
                </a:lnTo>
                <a:lnTo>
                  <a:pt x="0" y="4681725"/>
                </a:lnTo>
                <a:lnTo>
                  <a:pt x="0" y="3"/>
                </a:lnTo>
                <a:lnTo>
                  <a:pt x="0" y="3"/>
                </a:lnTo>
                <a:lnTo>
                  <a:pt x="837793" y="3"/>
                </a:lnTo>
                <a:cubicBezTo>
                  <a:pt x="852484" y="3"/>
                  <a:pt x="864393" y="349353"/>
                  <a:pt x="864393" y="780303"/>
                </a:cubicBezTo>
                <a:close/>
              </a:path>
            </a:pathLst>
          </a:custGeom>
        </p:spPr>
        <p:style>
          <a:lnRef idx="2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1" tIns="80296" rIns="118396" bIns="80297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000" kern="1200" dirty="0"/>
              <a:t>Create new table</a:t>
            </a: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000" kern="1200" dirty="0"/>
              <a:t>1:many relationships with original tables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4898016-D04B-4D28-871C-700B1B4423AF}"/>
              </a:ext>
            </a:extLst>
          </p:cNvPr>
          <p:cNvSpPr/>
          <p:nvPr/>
        </p:nvSpPr>
        <p:spPr>
          <a:xfrm>
            <a:off x="914400" y="5472708"/>
            <a:ext cx="2633472" cy="1080492"/>
          </a:xfrm>
          <a:custGeom>
            <a:avLst/>
            <a:gdLst>
              <a:gd name="connsiteX0" fmla="*/ 0 w 2633472"/>
              <a:gd name="connsiteY0" fmla="*/ 180086 h 1080492"/>
              <a:gd name="connsiteX1" fmla="*/ 180086 w 2633472"/>
              <a:gd name="connsiteY1" fmla="*/ 0 h 1080492"/>
              <a:gd name="connsiteX2" fmla="*/ 2453386 w 2633472"/>
              <a:gd name="connsiteY2" fmla="*/ 0 h 1080492"/>
              <a:gd name="connsiteX3" fmla="*/ 2633472 w 2633472"/>
              <a:gd name="connsiteY3" fmla="*/ 180086 h 1080492"/>
              <a:gd name="connsiteX4" fmla="*/ 2633472 w 2633472"/>
              <a:gd name="connsiteY4" fmla="*/ 900406 h 1080492"/>
              <a:gd name="connsiteX5" fmla="*/ 2453386 w 2633472"/>
              <a:gd name="connsiteY5" fmla="*/ 1080492 h 1080492"/>
              <a:gd name="connsiteX6" fmla="*/ 180086 w 2633472"/>
              <a:gd name="connsiteY6" fmla="*/ 1080492 h 1080492"/>
              <a:gd name="connsiteX7" fmla="*/ 0 w 2633472"/>
              <a:gd name="connsiteY7" fmla="*/ 900406 h 1080492"/>
              <a:gd name="connsiteX8" fmla="*/ 0 w 2633472"/>
              <a:gd name="connsiteY8" fmla="*/ 180086 h 108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33472" h="1080492">
                <a:moveTo>
                  <a:pt x="0" y="180086"/>
                </a:moveTo>
                <a:cubicBezTo>
                  <a:pt x="0" y="80627"/>
                  <a:pt x="80627" y="0"/>
                  <a:pt x="180086" y="0"/>
                </a:cubicBezTo>
                <a:lnTo>
                  <a:pt x="2453386" y="0"/>
                </a:lnTo>
                <a:cubicBezTo>
                  <a:pt x="2552845" y="0"/>
                  <a:pt x="2633472" y="80627"/>
                  <a:pt x="2633472" y="180086"/>
                </a:cubicBezTo>
                <a:lnTo>
                  <a:pt x="2633472" y="900406"/>
                </a:lnTo>
                <a:cubicBezTo>
                  <a:pt x="2633472" y="999865"/>
                  <a:pt x="2552845" y="1080492"/>
                  <a:pt x="2453386" y="1080492"/>
                </a:cubicBezTo>
                <a:lnTo>
                  <a:pt x="180086" y="1080492"/>
                </a:lnTo>
                <a:cubicBezTo>
                  <a:pt x="80627" y="1080492"/>
                  <a:pt x="0" y="999865"/>
                  <a:pt x="0" y="900406"/>
                </a:cubicBezTo>
                <a:lnTo>
                  <a:pt x="0" y="180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7045" tIns="109895" rIns="167045" bIns="109895" numCol="1" spcCol="1270" anchor="ctr" anchorCtr="0">
            <a:noAutofit/>
          </a:bodyPr>
          <a:lstStyle/>
          <a:p>
            <a:pPr marL="0" lvl="0" indent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000" kern="1200" dirty="0" err="1"/>
              <a:t>many:many</a:t>
            </a:r>
            <a:r>
              <a:rPr lang="en-US" sz="3000" kern="1200" dirty="0"/>
              <a:t> relationships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51D3743-D4DC-4422-A671-161BD4CA2C61}"/>
              </a:ext>
            </a:extLst>
          </p:cNvPr>
          <p:cNvSpPr/>
          <p:nvPr/>
        </p:nvSpPr>
        <p:spPr>
          <a:xfrm>
            <a:off x="3547871" y="3390322"/>
            <a:ext cx="4681729" cy="864394"/>
          </a:xfrm>
          <a:custGeom>
            <a:avLst/>
            <a:gdLst>
              <a:gd name="connsiteX0" fmla="*/ 144068 w 864393"/>
              <a:gd name="connsiteY0" fmla="*/ 0 h 4681728"/>
              <a:gd name="connsiteX1" fmla="*/ 720325 w 864393"/>
              <a:gd name="connsiteY1" fmla="*/ 0 h 4681728"/>
              <a:gd name="connsiteX2" fmla="*/ 864393 w 864393"/>
              <a:gd name="connsiteY2" fmla="*/ 144068 h 4681728"/>
              <a:gd name="connsiteX3" fmla="*/ 864393 w 864393"/>
              <a:gd name="connsiteY3" fmla="*/ 4681728 h 4681728"/>
              <a:gd name="connsiteX4" fmla="*/ 864393 w 864393"/>
              <a:gd name="connsiteY4" fmla="*/ 4681728 h 4681728"/>
              <a:gd name="connsiteX5" fmla="*/ 0 w 864393"/>
              <a:gd name="connsiteY5" fmla="*/ 4681728 h 4681728"/>
              <a:gd name="connsiteX6" fmla="*/ 0 w 864393"/>
              <a:gd name="connsiteY6" fmla="*/ 4681728 h 4681728"/>
              <a:gd name="connsiteX7" fmla="*/ 0 w 864393"/>
              <a:gd name="connsiteY7" fmla="*/ 144068 h 4681728"/>
              <a:gd name="connsiteX8" fmla="*/ 144068 w 864393"/>
              <a:gd name="connsiteY8" fmla="*/ 0 h 4681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4393" h="4681728">
                <a:moveTo>
                  <a:pt x="864393" y="780303"/>
                </a:moveTo>
                <a:lnTo>
                  <a:pt x="864393" y="3901425"/>
                </a:lnTo>
                <a:cubicBezTo>
                  <a:pt x="864393" y="4332375"/>
                  <a:pt x="852484" y="4681725"/>
                  <a:pt x="837793" y="4681725"/>
                </a:cubicBezTo>
                <a:lnTo>
                  <a:pt x="0" y="4681725"/>
                </a:lnTo>
                <a:lnTo>
                  <a:pt x="0" y="4681725"/>
                </a:lnTo>
                <a:lnTo>
                  <a:pt x="0" y="3"/>
                </a:lnTo>
                <a:lnTo>
                  <a:pt x="0" y="3"/>
                </a:lnTo>
                <a:lnTo>
                  <a:pt x="837793" y="3"/>
                </a:lnTo>
                <a:cubicBezTo>
                  <a:pt x="852484" y="3"/>
                  <a:pt x="864393" y="349353"/>
                  <a:pt x="864393" y="780303"/>
                </a:cubicBezTo>
                <a:close/>
              </a:path>
            </a:pathLst>
          </a:custGeom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1" tIns="80296" rIns="118396" bIns="80297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000" kern="1200" dirty="0"/>
              <a:t>Put primary key field of one table into other table as foreign key field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B08D094-82C3-4703-82AF-1793FCBE7007}"/>
              </a:ext>
            </a:extLst>
          </p:cNvPr>
          <p:cNvSpPr/>
          <p:nvPr/>
        </p:nvSpPr>
        <p:spPr>
          <a:xfrm>
            <a:off x="914400" y="3282273"/>
            <a:ext cx="2633472" cy="1080492"/>
          </a:xfrm>
          <a:custGeom>
            <a:avLst/>
            <a:gdLst>
              <a:gd name="connsiteX0" fmla="*/ 0 w 2633472"/>
              <a:gd name="connsiteY0" fmla="*/ 180086 h 1080492"/>
              <a:gd name="connsiteX1" fmla="*/ 180086 w 2633472"/>
              <a:gd name="connsiteY1" fmla="*/ 0 h 1080492"/>
              <a:gd name="connsiteX2" fmla="*/ 2453386 w 2633472"/>
              <a:gd name="connsiteY2" fmla="*/ 0 h 1080492"/>
              <a:gd name="connsiteX3" fmla="*/ 2633472 w 2633472"/>
              <a:gd name="connsiteY3" fmla="*/ 180086 h 1080492"/>
              <a:gd name="connsiteX4" fmla="*/ 2633472 w 2633472"/>
              <a:gd name="connsiteY4" fmla="*/ 900406 h 1080492"/>
              <a:gd name="connsiteX5" fmla="*/ 2453386 w 2633472"/>
              <a:gd name="connsiteY5" fmla="*/ 1080492 h 1080492"/>
              <a:gd name="connsiteX6" fmla="*/ 180086 w 2633472"/>
              <a:gd name="connsiteY6" fmla="*/ 1080492 h 1080492"/>
              <a:gd name="connsiteX7" fmla="*/ 0 w 2633472"/>
              <a:gd name="connsiteY7" fmla="*/ 900406 h 1080492"/>
              <a:gd name="connsiteX8" fmla="*/ 0 w 2633472"/>
              <a:gd name="connsiteY8" fmla="*/ 180086 h 108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33472" h="1080492">
                <a:moveTo>
                  <a:pt x="0" y="180086"/>
                </a:moveTo>
                <a:cubicBezTo>
                  <a:pt x="0" y="80627"/>
                  <a:pt x="80627" y="0"/>
                  <a:pt x="180086" y="0"/>
                </a:cubicBezTo>
                <a:lnTo>
                  <a:pt x="2453386" y="0"/>
                </a:lnTo>
                <a:cubicBezTo>
                  <a:pt x="2552845" y="0"/>
                  <a:pt x="2633472" y="80627"/>
                  <a:pt x="2633472" y="180086"/>
                </a:cubicBezTo>
                <a:lnTo>
                  <a:pt x="2633472" y="900406"/>
                </a:lnTo>
                <a:cubicBezTo>
                  <a:pt x="2633472" y="999865"/>
                  <a:pt x="2552845" y="1080492"/>
                  <a:pt x="2453386" y="1080492"/>
                </a:cubicBezTo>
                <a:lnTo>
                  <a:pt x="180086" y="1080492"/>
                </a:lnTo>
                <a:cubicBezTo>
                  <a:pt x="80627" y="1080492"/>
                  <a:pt x="0" y="999865"/>
                  <a:pt x="0" y="900406"/>
                </a:cubicBezTo>
                <a:lnTo>
                  <a:pt x="0" y="180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7045" tIns="109895" rIns="167045" bIns="109895" numCol="1" spcCol="1270" anchor="ctr" anchorCtr="0">
            <a:noAutofit/>
          </a:bodyPr>
          <a:lstStyle/>
          <a:p>
            <a:pPr marL="0" lvl="0" indent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000" kern="1200" dirty="0"/>
              <a:t>1:1 relationships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14400" y="1046263"/>
            <a:ext cx="7315200" cy="8382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1. Define entities and attributes and the relationship between entities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914400" y="1916772"/>
            <a:ext cx="7315200" cy="812673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2. Create a table for every entity and table fields for every entity’s attributes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14400" y="2762971"/>
            <a:ext cx="7315200" cy="485777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3. Implement relationships between the tables</a:t>
            </a:r>
          </a:p>
        </p:txBody>
      </p:sp>
    </p:spTree>
    <p:extLst>
      <p:ext uri="{BB962C8B-B14F-4D97-AF65-F5344CB8AC3E}">
        <p14:creationId xmlns:p14="http://schemas.microsoft.com/office/powerpoint/2010/main" val="42763752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Create Tables and Fields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995815"/>
              </p:ext>
            </p:extLst>
          </p:nvPr>
        </p:nvGraphicFramePr>
        <p:xfrm>
          <a:off x="947651" y="3611880"/>
          <a:ext cx="1483889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83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Customer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CustomerID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/>
                        <a:t>FirstName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/>
                        <a:t>LastName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64911"/>
              </p:ext>
            </p:extLst>
          </p:nvPr>
        </p:nvGraphicFramePr>
        <p:xfrm>
          <a:off x="5032867" y="3979215"/>
          <a:ext cx="1564991" cy="109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OrderNumber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OrderDate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30566"/>
              </p:ext>
            </p:extLst>
          </p:nvPr>
        </p:nvGraphicFramePr>
        <p:xfrm>
          <a:off x="6969409" y="3979215"/>
          <a:ext cx="156499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Product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ProductID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/>
                        <a:t>ProductName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03799"/>
              </p:ext>
            </p:extLst>
          </p:nvPr>
        </p:nvGraphicFramePr>
        <p:xfrm>
          <a:off x="2928851" y="3979215"/>
          <a:ext cx="164134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41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Membership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MembershipID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Points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72478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061835"/>
              </p:ext>
            </p:extLst>
          </p:nvPr>
        </p:nvGraphicFramePr>
        <p:xfrm>
          <a:off x="1391084" y="1066800"/>
          <a:ext cx="6686115" cy="22250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860183">
                  <a:extLst>
                    <a:ext uri="{9D8B030D-6E8A-4147-A177-3AD203B41FA5}">
                      <a16:colId xmlns:a16="http://schemas.microsoft.com/office/drawing/2014/main" val="3312192211"/>
                    </a:ext>
                  </a:extLst>
                </a:gridCol>
                <a:gridCol w="4825932">
                  <a:extLst>
                    <a:ext uri="{9D8B030D-6E8A-4147-A177-3AD203B41FA5}">
                      <a16:colId xmlns:a16="http://schemas.microsoft.com/office/drawing/2014/main" val="2816372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Attribute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518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Customer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CustomerID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FirstName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LastName</a:t>
                      </a:r>
                      <a:r>
                        <a:rPr lang="en-US" dirty="0"/>
                        <a:t>,</a:t>
                      </a:r>
                      <a:r>
                        <a:rPr lang="en-US" baseline="0" dirty="0"/>
                        <a:t> City, State, Zip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132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Membership</a:t>
                      </a:r>
                      <a:r>
                        <a:rPr lang="en-US" baseline="0" dirty="0" err="1"/>
                        <a:t>ID</a:t>
                      </a:r>
                      <a:r>
                        <a:rPr lang="en-US" baseline="0" dirty="0"/>
                        <a:t>, Level, Points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4948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Order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OrderNumber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OrderDate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8543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Product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ProductID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ProductName</a:t>
                      </a:r>
                      <a:r>
                        <a:rPr lang="en-US" baseline="0" dirty="0"/>
                        <a:t>, Price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70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Other attributes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Quantity (Attribute</a:t>
                      </a:r>
                      <a:r>
                        <a:rPr lang="en-US" baseline="0" dirty="0"/>
                        <a:t> of both </a:t>
                      </a:r>
                      <a:r>
                        <a:rPr lang="en-US" dirty="0"/>
                        <a:t>order</a:t>
                      </a:r>
                      <a:r>
                        <a:rPr lang="en-US" baseline="0" dirty="0"/>
                        <a:t> and product)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842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24798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Implement relationships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947651" y="3611880"/>
          <a:ext cx="1483889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83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Customer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CustomerID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/>
                        <a:t>FirstName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/>
                        <a:t>LastName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5032867" y="3979215"/>
          <a:ext cx="1564991" cy="109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OrderNumber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OrderDate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/>
        </p:nvGraphicFramePr>
        <p:xfrm>
          <a:off x="6969409" y="3979215"/>
          <a:ext cx="156499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Product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ProductID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/>
                        <a:t>ProductName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/>
        </p:nvGraphicFramePr>
        <p:xfrm>
          <a:off x="2928851" y="3979215"/>
          <a:ext cx="164134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41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Membership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MembershipID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Points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72478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295045"/>
              </p:ext>
            </p:extLst>
          </p:nvPr>
        </p:nvGraphicFramePr>
        <p:xfrm>
          <a:off x="1227134" y="1371600"/>
          <a:ext cx="6686115" cy="14833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497266">
                  <a:extLst>
                    <a:ext uri="{9D8B030D-6E8A-4147-A177-3AD203B41FA5}">
                      <a16:colId xmlns:a16="http://schemas.microsoft.com/office/drawing/2014/main" val="2916867426"/>
                    </a:ext>
                  </a:extLst>
                </a:gridCol>
                <a:gridCol w="3188849">
                  <a:extLst>
                    <a:ext uri="{9D8B030D-6E8A-4147-A177-3AD203B41FA5}">
                      <a16:colId xmlns:a16="http://schemas.microsoft.com/office/drawing/2014/main" val="15257535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Type</a:t>
                      </a:r>
                      <a:r>
                        <a:rPr lang="en-US" baseline="0" dirty="0"/>
                        <a:t> of Relationship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074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Customer, Membership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One-to</a:t>
                      </a:r>
                      <a:r>
                        <a:rPr lang="en-US" baseline="0" dirty="0"/>
                        <a:t>-one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313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Customer, Order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One-to-Many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184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Order,</a:t>
                      </a:r>
                      <a:r>
                        <a:rPr lang="en-US" baseline="0" dirty="0"/>
                        <a:t> Product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Many-to-Many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750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3001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409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/>
              <a:t>The Customer and Membership Tables: </a:t>
            </a:r>
            <a:br>
              <a:rPr lang="en-US" sz="3600" dirty="0"/>
            </a:br>
            <a:r>
              <a:rPr lang="en-US" sz="3600" dirty="0"/>
              <a:t>The 1:1 Relationship</a:t>
            </a:r>
          </a:p>
        </p:txBody>
      </p:sp>
      <p:sp>
        <p:nvSpPr>
          <p:cNvPr id="11" name="Freeform: Shape 11">
            <a:extLst>
              <a:ext uri="{FF2B5EF4-FFF2-40B4-BE49-F238E27FC236}">
                <a16:creationId xmlns:a16="http://schemas.microsoft.com/office/drawing/2014/main" id="{F51D3743-D4DC-4422-A671-161BD4CA2C61}"/>
              </a:ext>
            </a:extLst>
          </p:cNvPr>
          <p:cNvSpPr/>
          <p:nvPr/>
        </p:nvSpPr>
        <p:spPr>
          <a:xfrm>
            <a:off x="3657600" y="1600200"/>
            <a:ext cx="4681729" cy="864394"/>
          </a:xfrm>
          <a:custGeom>
            <a:avLst/>
            <a:gdLst>
              <a:gd name="connsiteX0" fmla="*/ 144068 w 864393"/>
              <a:gd name="connsiteY0" fmla="*/ 0 h 4681728"/>
              <a:gd name="connsiteX1" fmla="*/ 720325 w 864393"/>
              <a:gd name="connsiteY1" fmla="*/ 0 h 4681728"/>
              <a:gd name="connsiteX2" fmla="*/ 864393 w 864393"/>
              <a:gd name="connsiteY2" fmla="*/ 144068 h 4681728"/>
              <a:gd name="connsiteX3" fmla="*/ 864393 w 864393"/>
              <a:gd name="connsiteY3" fmla="*/ 4681728 h 4681728"/>
              <a:gd name="connsiteX4" fmla="*/ 864393 w 864393"/>
              <a:gd name="connsiteY4" fmla="*/ 4681728 h 4681728"/>
              <a:gd name="connsiteX5" fmla="*/ 0 w 864393"/>
              <a:gd name="connsiteY5" fmla="*/ 4681728 h 4681728"/>
              <a:gd name="connsiteX6" fmla="*/ 0 w 864393"/>
              <a:gd name="connsiteY6" fmla="*/ 4681728 h 4681728"/>
              <a:gd name="connsiteX7" fmla="*/ 0 w 864393"/>
              <a:gd name="connsiteY7" fmla="*/ 144068 h 4681728"/>
              <a:gd name="connsiteX8" fmla="*/ 144068 w 864393"/>
              <a:gd name="connsiteY8" fmla="*/ 0 h 4681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4393" h="4681728">
                <a:moveTo>
                  <a:pt x="864393" y="780303"/>
                </a:moveTo>
                <a:lnTo>
                  <a:pt x="864393" y="3901425"/>
                </a:lnTo>
                <a:cubicBezTo>
                  <a:pt x="864393" y="4332375"/>
                  <a:pt x="852484" y="4681725"/>
                  <a:pt x="837793" y="4681725"/>
                </a:cubicBezTo>
                <a:lnTo>
                  <a:pt x="0" y="4681725"/>
                </a:lnTo>
                <a:lnTo>
                  <a:pt x="0" y="4681725"/>
                </a:lnTo>
                <a:lnTo>
                  <a:pt x="0" y="3"/>
                </a:lnTo>
                <a:lnTo>
                  <a:pt x="0" y="3"/>
                </a:lnTo>
                <a:lnTo>
                  <a:pt x="837793" y="3"/>
                </a:lnTo>
                <a:cubicBezTo>
                  <a:pt x="852484" y="3"/>
                  <a:pt x="864393" y="349353"/>
                  <a:pt x="864393" y="780303"/>
                </a:cubicBezTo>
                <a:close/>
              </a:path>
            </a:pathLst>
          </a:custGeom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1" tIns="80296" rIns="118396" bIns="80297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000" kern="1200" dirty="0"/>
              <a:t>Put primary key field of one table into other table as foreign key field</a:t>
            </a:r>
          </a:p>
        </p:txBody>
      </p:sp>
      <p:sp>
        <p:nvSpPr>
          <p:cNvPr id="12" name="Freeform: Shape 12">
            <a:extLst>
              <a:ext uri="{FF2B5EF4-FFF2-40B4-BE49-F238E27FC236}">
                <a16:creationId xmlns:a16="http://schemas.microsoft.com/office/drawing/2014/main" id="{DB08D094-82C3-4703-82AF-1793FCBE7007}"/>
              </a:ext>
            </a:extLst>
          </p:cNvPr>
          <p:cNvSpPr/>
          <p:nvPr/>
        </p:nvSpPr>
        <p:spPr>
          <a:xfrm>
            <a:off x="1024129" y="1492151"/>
            <a:ext cx="2633472" cy="1080492"/>
          </a:xfrm>
          <a:custGeom>
            <a:avLst/>
            <a:gdLst>
              <a:gd name="connsiteX0" fmla="*/ 0 w 2633472"/>
              <a:gd name="connsiteY0" fmla="*/ 180086 h 1080492"/>
              <a:gd name="connsiteX1" fmla="*/ 180086 w 2633472"/>
              <a:gd name="connsiteY1" fmla="*/ 0 h 1080492"/>
              <a:gd name="connsiteX2" fmla="*/ 2453386 w 2633472"/>
              <a:gd name="connsiteY2" fmla="*/ 0 h 1080492"/>
              <a:gd name="connsiteX3" fmla="*/ 2633472 w 2633472"/>
              <a:gd name="connsiteY3" fmla="*/ 180086 h 1080492"/>
              <a:gd name="connsiteX4" fmla="*/ 2633472 w 2633472"/>
              <a:gd name="connsiteY4" fmla="*/ 900406 h 1080492"/>
              <a:gd name="connsiteX5" fmla="*/ 2453386 w 2633472"/>
              <a:gd name="connsiteY5" fmla="*/ 1080492 h 1080492"/>
              <a:gd name="connsiteX6" fmla="*/ 180086 w 2633472"/>
              <a:gd name="connsiteY6" fmla="*/ 1080492 h 1080492"/>
              <a:gd name="connsiteX7" fmla="*/ 0 w 2633472"/>
              <a:gd name="connsiteY7" fmla="*/ 900406 h 1080492"/>
              <a:gd name="connsiteX8" fmla="*/ 0 w 2633472"/>
              <a:gd name="connsiteY8" fmla="*/ 180086 h 108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33472" h="1080492">
                <a:moveTo>
                  <a:pt x="0" y="180086"/>
                </a:moveTo>
                <a:cubicBezTo>
                  <a:pt x="0" y="80627"/>
                  <a:pt x="80627" y="0"/>
                  <a:pt x="180086" y="0"/>
                </a:cubicBezTo>
                <a:lnTo>
                  <a:pt x="2453386" y="0"/>
                </a:lnTo>
                <a:cubicBezTo>
                  <a:pt x="2552845" y="0"/>
                  <a:pt x="2633472" y="80627"/>
                  <a:pt x="2633472" y="180086"/>
                </a:cubicBezTo>
                <a:lnTo>
                  <a:pt x="2633472" y="900406"/>
                </a:lnTo>
                <a:cubicBezTo>
                  <a:pt x="2633472" y="999865"/>
                  <a:pt x="2552845" y="1080492"/>
                  <a:pt x="2453386" y="1080492"/>
                </a:cubicBezTo>
                <a:lnTo>
                  <a:pt x="180086" y="1080492"/>
                </a:lnTo>
                <a:cubicBezTo>
                  <a:pt x="80627" y="1080492"/>
                  <a:pt x="0" y="999865"/>
                  <a:pt x="0" y="900406"/>
                </a:cubicBezTo>
                <a:lnTo>
                  <a:pt x="0" y="180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7045" tIns="109895" rIns="167045" bIns="109895" numCol="1" spcCol="1270" anchor="ctr" anchorCtr="0">
            <a:noAutofit/>
          </a:bodyPr>
          <a:lstStyle/>
          <a:p>
            <a:pPr marL="0" lvl="0" indent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000" kern="1200" dirty="0"/>
              <a:t>1:1 relationships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604227"/>
              </p:ext>
            </p:extLst>
          </p:nvPr>
        </p:nvGraphicFramePr>
        <p:xfrm>
          <a:off x="1876485" y="3198178"/>
          <a:ext cx="1665549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Customer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CustomerID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/>
                        <a:t>FirstName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/>
                        <a:t>LastName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4" name="Freeform 13"/>
          <p:cNvSpPr/>
          <p:nvPr/>
        </p:nvSpPr>
        <p:spPr>
          <a:xfrm>
            <a:off x="3528059" y="3721100"/>
            <a:ext cx="1859639" cy="1308100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3669030" y="3657600"/>
            <a:ext cx="0" cy="2036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890458"/>
              </p:ext>
            </p:extLst>
          </p:nvPr>
        </p:nvGraphicFramePr>
        <p:xfrm>
          <a:off x="5387738" y="3429000"/>
          <a:ext cx="1641341" cy="1828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41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Membership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MembershipID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Points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7247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CustomerID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906910"/>
                  </a:ext>
                </a:extLst>
              </a:tr>
            </a:tbl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BCDF0DD-FB8A-45AC-AD75-783A14B2A958}"/>
              </a:ext>
            </a:extLst>
          </p:cNvPr>
          <p:cNvCxnSpPr>
            <a:cxnSpLocks/>
          </p:cNvCxnSpPr>
          <p:nvPr/>
        </p:nvCxnSpPr>
        <p:spPr>
          <a:xfrm>
            <a:off x="5315712" y="4925568"/>
            <a:ext cx="0" cy="2036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29092502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409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/>
              <a:t>The Customer and Membership Tables: </a:t>
            </a:r>
            <a:br>
              <a:rPr lang="en-US" sz="3600" dirty="0"/>
            </a:br>
            <a:r>
              <a:rPr lang="en-US" sz="3600" dirty="0"/>
              <a:t>The 1:1 Relationship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1701800"/>
          <a:ext cx="7925118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CustomerID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FirstName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LastName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09120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Cuddy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09123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James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Wilson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Pittsgrove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09121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19111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41394" y="4259095"/>
          <a:ext cx="4487806" cy="1879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16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04933957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MembershipID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Points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Customer</a:t>
                      </a:r>
                      <a:r>
                        <a:rPr lang="en-US" sz="1600" baseline="0" dirty="0" err="1"/>
                        <a:t>ID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973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1327090"/>
            <a:ext cx="2103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Customer Table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5194" y="3864065"/>
            <a:ext cx="22235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Membership Table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05400" y="4191000"/>
            <a:ext cx="411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Customer ID</a:t>
            </a:r>
            <a:r>
              <a:rPr lang="en-US" sz="2400" b="1" dirty="0"/>
              <a:t> is a </a:t>
            </a:r>
            <a:r>
              <a:rPr lang="en-US" sz="2400" b="1" dirty="0">
                <a:solidFill>
                  <a:srgbClr val="FF0000"/>
                </a:solidFill>
              </a:rPr>
              <a:t>foreign key </a:t>
            </a:r>
            <a:r>
              <a:rPr lang="en-US" sz="2400" b="1" dirty="0"/>
              <a:t>in the Membership table. </a:t>
            </a:r>
          </a:p>
          <a:p>
            <a:r>
              <a:rPr lang="en-US" sz="2400" b="1" dirty="0"/>
              <a:t>We can associate each customer with each membership information!</a:t>
            </a:r>
          </a:p>
        </p:txBody>
      </p:sp>
    </p:spTree>
    <p:extLst>
      <p:ext uri="{BB962C8B-B14F-4D97-AF65-F5344CB8AC3E}">
        <p14:creationId xmlns:p14="http://schemas.microsoft.com/office/powerpoint/2010/main" val="41040127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409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/>
              <a:t>The Customer and Membership Tables: </a:t>
            </a:r>
            <a:br>
              <a:rPr lang="en-US" sz="3600" dirty="0"/>
            </a:br>
            <a:r>
              <a:rPr lang="en-US" sz="3600" dirty="0"/>
              <a:t>The 1:1 Relationship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822166"/>
              </p:ext>
            </p:extLst>
          </p:nvPr>
        </p:nvGraphicFramePr>
        <p:xfrm>
          <a:off x="533400" y="1701800"/>
          <a:ext cx="8305802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04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6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68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3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59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47802">
                  <a:extLst>
                    <a:ext uri="{9D8B030D-6E8A-4147-A177-3AD203B41FA5}">
                      <a16:colId xmlns:a16="http://schemas.microsoft.com/office/drawing/2014/main" val="31827985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CustomerID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FirstName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LastName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Zip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MembershipID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09120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Cuddy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09123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James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Wilson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Pittsgrove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09121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19111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683571"/>
              </p:ext>
            </p:extLst>
          </p:nvPr>
        </p:nvGraphicFramePr>
        <p:xfrm>
          <a:off x="541394" y="4259095"/>
          <a:ext cx="3802006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05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0493395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MembershipID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Points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973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1327090"/>
            <a:ext cx="2103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Customer Table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5194" y="3864065"/>
            <a:ext cx="22235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Membership Table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38423" y="4191000"/>
            <a:ext cx="4114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Alternatively, we can use </a:t>
            </a:r>
            <a:r>
              <a:rPr lang="en-US" sz="2400" b="1" dirty="0">
                <a:solidFill>
                  <a:srgbClr val="FF0000"/>
                </a:solidFill>
              </a:rPr>
              <a:t>Membership ID</a:t>
            </a:r>
            <a:r>
              <a:rPr lang="en-US" sz="2400" b="1" dirty="0"/>
              <a:t> is a </a:t>
            </a:r>
            <a:r>
              <a:rPr lang="en-US" sz="2400" b="1" dirty="0">
                <a:solidFill>
                  <a:srgbClr val="FF0000"/>
                </a:solidFill>
              </a:rPr>
              <a:t>foreign key </a:t>
            </a:r>
            <a:r>
              <a:rPr lang="en-US" sz="2400" b="1" dirty="0"/>
              <a:t>in the Customer table. </a:t>
            </a:r>
          </a:p>
          <a:p>
            <a:r>
              <a:rPr lang="en-US" sz="2400" b="1" dirty="0"/>
              <a:t>We can associate each customer with each membership information!</a:t>
            </a:r>
          </a:p>
        </p:txBody>
      </p:sp>
    </p:spTree>
    <p:extLst>
      <p:ext uri="{BB962C8B-B14F-4D97-AF65-F5344CB8AC3E}">
        <p14:creationId xmlns:p14="http://schemas.microsoft.com/office/powerpoint/2010/main" val="3740045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409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/>
              <a:t>The Customer and Order Tables: </a:t>
            </a:r>
            <a:br>
              <a:rPr lang="en-US" sz="3600" dirty="0"/>
            </a:br>
            <a:r>
              <a:rPr lang="en-US" sz="3600" dirty="0"/>
              <a:t>The 1:m Relationship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876485" y="3198178"/>
          <a:ext cx="1665549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Customer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CustomerID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/>
                        <a:t>FirstName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/>
                        <a:t>LastName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15" name="Straight Connector 14"/>
          <p:cNvCxnSpPr>
            <a:cxnSpLocks/>
          </p:cNvCxnSpPr>
          <p:nvPr/>
        </p:nvCxnSpPr>
        <p:spPr>
          <a:xfrm>
            <a:off x="3669030" y="3657600"/>
            <a:ext cx="0" cy="2036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" name="Freeform: Shape 7">
            <a:extLst>
              <a:ext uri="{FF2B5EF4-FFF2-40B4-BE49-F238E27FC236}">
                <a16:creationId xmlns:a16="http://schemas.microsoft.com/office/drawing/2014/main" id="{8E1ECAB2-B2F5-47D4-BF19-0494E2441D15}"/>
              </a:ext>
            </a:extLst>
          </p:cNvPr>
          <p:cNvSpPr/>
          <p:nvPr/>
        </p:nvSpPr>
        <p:spPr>
          <a:xfrm>
            <a:off x="3542034" y="1708099"/>
            <a:ext cx="4681729" cy="864394"/>
          </a:xfrm>
          <a:custGeom>
            <a:avLst/>
            <a:gdLst>
              <a:gd name="connsiteX0" fmla="*/ 144068 w 864393"/>
              <a:gd name="connsiteY0" fmla="*/ 0 h 4681728"/>
              <a:gd name="connsiteX1" fmla="*/ 720325 w 864393"/>
              <a:gd name="connsiteY1" fmla="*/ 0 h 4681728"/>
              <a:gd name="connsiteX2" fmla="*/ 864393 w 864393"/>
              <a:gd name="connsiteY2" fmla="*/ 144068 h 4681728"/>
              <a:gd name="connsiteX3" fmla="*/ 864393 w 864393"/>
              <a:gd name="connsiteY3" fmla="*/ 4681728 h 4681728"/>
              <a:gd name="connsiteX4" fmla="*/ 864393 w 864393"/>
              <a:gd name="connsiteY4" fmla="*/ 4681728 h 4681728"/>
              <a:gd name="connsiteX5" fmla="*/ 0 w 864393"/>
              <a:gd name="connsiteY5" fmla="*/ 4681728 h 4681728"/>
              <a:gd name="connsiteX6" fmla="*/ 0 w 864393"/>
              <a:gd name="connsiteY6" fmla="*/ 4681728 h 4681728"/>
              <a:gd name="connsiteX7" fmla="*/ 0 w 864393"/>
              <a:gd name="connsiteY7" fmla="*/ 144068 h 4681728"/>
              <a:gd name="connsiteX8" fmla="*/ 144068 w 864393"/>
              <a:gd name="connsiteY8" fmla="*/ 0 h 4681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4393" h="4681728">
                <a:moveTo>
                  <a:pt x="864393" y="780303"/>
                </a:moveTo>
                <a:lnTo>
                  <a:pt x="864393" y="3901425"/>
                </a:lnTo>
                <a:cubicBezTo>
                  <a:pt x="864393" y="4332375"/>
                  <a:pt x="852484" y="4681725"/>
                  <a:pt x="837793" y="4681725"/>
                </a:cubicBezTo>
                <a:lnTo>
                  <a:pt x="0" y="4681725"/>
                </a:lnTo>
                <a:lnTo>
                  <a:pt x="0" y="4681725"/>
                </a:lnTo>
                <a:lnTo>
                  <a:pt x="0" y="3"/>
                </a:lnTo>
                <a:lnTo>
                  <a:pt x="0" y="3"/>
                </a:lnTo>
                <a:lnTo>
                  <a:pt x="837793" y="3"/>
                </a:lnTo>
                <a:cubicBezTo>
                  <a:pt x="852484" y="3"/>
                  <a:pt x="864393" y="349353"/>
                  <a:pt x="864393" y="780303"/>
                </a:cubicBezTo>
                <a:close/>
              </a:path>
            </a:pathLst>
          </a:custGeom>
        </p:spPr>
        <p:style>
          <a:lnRef idx="2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1" tIns="80296" rIns="118396" bIns="80297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000" kern="1200" dirty="0"/>
              <a:t>Primary key field of “1” table put into “many” table as foreign key field</a:t>
            </a:r>
          </a:p>
        </p:txBody>
      </p:sp>
      <p:sp>
        <p:nvSpPr>
          <p:cNvPr id="17" name="Freeform: Shape 8">
            <a:extLst>
              <a:ext uri="{FF2B5EF4-FFF2-40B4-BE49-F238E27FC236}">
                <a16:creationId xmlns:a16="http://schemas.microsoft.com/office/drawing/2014/main" id="{77065210-7867-4D14-B6A5-5A298B594859}"/>
              </a:ext>
            </a:extLst>
          </p:cNvPr>
          <p:cNvSpPr/>
          <p:nvPr/>
        </p:nvSpPr>
        <p:spPr>
          <a:xfrm>
            <a:off x="908563" y="1600050"/>
            <a:ext cx="2633472" cy="1080492"/>
          </a:xfrm>
          <a:custGeom>
            <a:avLst/>
            <a:gdLst>
              <a:gd name="connsiteX0" fmla="*/ 0 w 2633472"/>
              <a:gd name="connsiteY0" fmla="*/ 180086 h 1080492"/>
              <a:gd name="connsiteX1" fmla="*/ 180086 w 2633472"/>
              <a:gd name="connsiteY1" fmla="*/ 0 h 1080492"/>
              <a:gd name="connsiteX2" fmla="*/ 2453386 w 2633472"/>
              <a:gd name="connsiteY2" fmla="*/ 0 h 1080492"/>
              <a:gd name="connsiteX3" fmla="*/ 2633472 w 2633472"/>
              <a:gd name="connsiteY3" fmla="*/ 180086 h 1080492"/>
              <a:gd name="connsiteX4" fmla="*/ 2633472 w 2633472"/>
              <a:gd name="connsiteY4" fmla="*/ 900406 h 1080492"/>
              <a:gd name="connsiteX5" fmla="*/ 2453386 w 2633472"/>
              <a:gd name="connsiteY5" fmla="*/ 1080492 h 1080492"/>
              <a:gd name="connsiteX6" fmla="*/ 180086 w 2633472"/>
              <a:gd name="connsiteY6" fmla="*/ 1080492 h 1080492"/>
              <a:gd name="connsiteX7" fmla="*/ 0 w 2633472"/>
              <a:gd name="connsiteY7" fmla="*/ 900406 h 1080492"/>
              <a:gd name="connsiteX8" fmla="*/ 0 w 2633472"/>
              <a:gd name="connsiteY8" fmla="*/ 180086 h 108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33472" h="1080492">
                <a:moveTo>
                  <a:pt x="0" y="180086"/>
                </a:moveTo>
                <a:cubicBezTo>
                  <a:pt x="0" y="80627"/>
                  <a:pt x="80627" y="0"/>
                  <a:pt x="180086" y="0"/>
                </a:cubicBezTo>
                <a:lnTo>
                  <a:pt x="2453386" y="0"/>
                </a:lnTo>
                <a:cubicBezTo>
                  <a:pt x="2552845" y="0"/>
                  <a:pt x="2633472" y="80627"/>
                  <a:pt x="2633472" y="180086"/>
                </a:cubicBezTo>
                <a:lnTo>
                  <a:pt x="2633472" y="900406"/>
                </a:lnTo>
                <a:cubicBezTo>
                  <a:pt x="2633472" y="999865"/>
                  <a:pt x="2552845" y="1080492"/>
                  <a:pt x="2453386" y="1080492"/>
                </a:cubicBezTo>
                <a:lnTo>
                  <a:pt x="180086" y="1080492"/>
                </a:lnTo>
                <a:cubicBezTo>
                  <a:pt x="80627" y="1080492"/>
                  <a:pt x="0" y="999865"/>
                  <a:pt x="0" y="900406"/>
                </a:cubicBezTo>
                <a:lnTo>
                  <a:pt x="0" y="180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7045" tIns="109895" rIns="167045" bIns="109895" numCol="1" spcCol="1270" anchor="ctr" anchorCtr="0">
            <a:noAutofit/>
          </a:bodyPr>
          <a:lstStyle/>
          <a:p>
            <a:pPr marL="0" lvl="0" indent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000" kern="1200" dirty="0"/>
              <a:t>1:many relationships</a:t>
            </a:r>
          </a:p>
        </p:txBody>
      </p:sp>
      <p:sp>
        <p:nvSpPr>
          <p:cNvPr id="18" name="Freeform 17"/>
          <p:cNvSpPr/>
          <p:nvPr/>
        </p:nvSpPr>
        <p:spPr>
          <a:xfrm>
            <a:off x="3542034" y="3765649"/>
            <a:ext cx="2020566" cy="620238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5368174" y="4258887"/>
            <a:ext cx="177800" cy="228600"/>
            <a:chOff x="2362200" y="3306762"/>
            <a:chExt cx="177800" cy="228600"/>
          </a:xfrm>
        </p:grpSpPr>
        <p:cxnSp>
          <p:nvCxnSpPr>
            <p:cNvPr id="22" name="Straight Connector 21"/>
            <p:cNvCxnSpPr/>
            <p:nvPr/>
          </p:nvCxnSpPr>
          <p:spPr>
            <a:xfrm flipH="1">
              <a:off x="2362200" y="3306762"/>
              <a:ext cx="172770" cy="12700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 flipV="1">
              <a:off x="2362200" y="3433762"/>
              <a:ext cx="177800" cy="10160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604522"/>
              </p:ext>
            </p:extLst>
          </p:nvPr>
        </p:nvGraphicFramePr>
        <p:xfrm>
          <a:off x="5562600" y="3462528"/>
          <a:ext cx="156499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OrderNumber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CustomerID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OrderDate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0384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409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/>
              <a:t>The Customer and Order Tables: </a:t>
            </a:r>
            <a:br>
              <a:rPr lang="en-US" sz="3600" dirty="0"/>
            </a:br>
            <a:r>
              <a:rPr lang="en-US" sz="3600" dirty="0"/>
              <a:t>The 1:m Relationship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1701800"/>
          <a:ext cx="7925118" cy="1879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CustomerID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FirstName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LastName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09120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Cuddy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09123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James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Wilson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Pittsgrove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09121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19111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41394" y="4259095"/>
          <a:ext cx="4038918" cy="21132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Order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OrderDate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Customer</a:t>
                      </a:r>
                      <a:br>
                        <a:rPr lang="en-US" sz="1600" dirty="0"/>
                      </a:br>
                      <a:r>
                        <a:rPr lang="en-US" sz="1600" baseline="0" dirty="0"/>
                        <a:t>ID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3-2-2011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3-3-2011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3-4-2011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3-6-2011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1327090"/>
            <a:ext cx="2103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Customer Table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5194" y="3864065"/>
            <a:ext cx="1603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Order Table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6800" y="3733800"/>
            <a:ext cx="4114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Customer ID is a </a:t>
            </a:r>
            <a:r>
              <a:rPr lang="en-US" sz="2400" b="1" dirty="0">
                <a:solidFill>
                  <a:srgbClr val="FF0000"/>
                </a:solidFill>
              </a:rPr>
              <a:t>foreign key </a:t>
            </a:r>
            <a:r>
              <a:rPr lang="en-US" sz="2400" b="1" dirty="0"/>
              <a:t>in the Order table. We can associate multiple orders with a single customer!</a:t>
            </a:r>
          </a:p>
          <a:p>
            <a:endParaRPr lang="en-US" sz="2400" b="1" dirty="0"/>
          </a:p>
          <a:p>
            <a:r>
              <a:rPr lang="en-US" sz="2400" b="1" i="1" dirty="0"/>
              <a:t>In the Order table, Order Number is unique; </a:t>
            </a:r>
            <a:br>
              <a:rPr lang="en-US" sz="2400" b="1" i="1" dirty="0"/>
            </a:br>
            <a:r>
              <a:rPr lang="en-US" sz="2400" b="1" i="1" dirty="0"/>
              <a:t>Customer ID is not!</a:t>
            </a:r>
          </a:p>
        </p:txBody>
      </p:sp>
    </p:spTree>
    <p:extLst>
      <p:ext uri="{BB962C8B-B14F-4D97-AF65-F5344CB8AC3E}">
        <p14:creationId xmlns:p14="http://schemas.microsoft.com/office/powerpoint/2010/main" val="10532563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49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/>
              <a:t>The Customer and Order Tables:</a:t>
            </a:r>
            <a:br>
              <a:rPr lang="en-US" sz="3600" dirty="0"/>
            </a:br>
            <a:r>
              <a:rPr lang="en-US" sz="3600" dirty="0"/>
              <a:t>Normalization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1670110"/>
          <a:ext cx="7925118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CustomerID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FirstName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LastName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09120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Cuddy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09123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James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Wilson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Pittsgrove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09121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19111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0" y="4262120"/>
          <a:ext cx="4038918" cy="206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Order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OrderDate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Customer</a:t>
                      </a:r>
                      <a:br>
                        <a:rPr lang="en-US" sz="1600" dirty="0"/>
                      </a:br>
                      <a:r>
                        <a:rPr lang="en-US" sz="1600" baseline="0" dirty="0"/>
                        <a:t>ID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3-2-2011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3-3-2011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3-4-2011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3-6-2011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1295400"/>
            <a:ext cx="2103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Customer Table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3867090"/>
            <a:ext cx="1603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Order Table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4876800" y="3632200"/>
          <a:ext cx="41148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34199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Transactional Database 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</p:nvPr>
        </p:nvGraphicFramePr>
        <p:xfrm>
          <a:off x="533400" y="2209800"/>
          <a:ext cx="4876800" cy="4410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5486400" y="2514600"/>
            <a:ext cx="3429000" cy="3886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Examples of transactions</a:t>
            </a:r>
          </a:p>
          <a:p>
            <a:pPr lvl="1"/>
            <a:r>
              <a:rPr lang="en-US" dirty="0"/>
              <a:t>Purchase a product</a:t>
            </a:r>
          </a:p>
          <a:p>
            <a:pPr lvl="1"/>
            <a:r>
              <a:rPr lang="en-US" dirty="0"/>
              <a:t>Enroll in a course</a:t>
            </a:r>
          </a:p>
          <a:p>
            <a:pPr lvl="1"/>
            <a:r>
              <a:rPr lang="en-US" dirty="0"/>
              <a:t>Hire an employee</a:t>
            </a:r>
          </a:p>
          <a:p>
            <a:pPr lvl="1"/>
            <a:endParaRPr lang="en-US" dirty="0"/>
          </a:p>
          <a:p>
            <a:r>
              <a:rPr lang="en-US" dirty="0"/>
              <a:t>Data is in real-time</a:t>
            </a:r>
          </a:p>
          <a:p>
            <a:pPr lvl="1"/>
            <a:r>
              <a:rPr lang="en-US" dirty="0"/>
              <a:t>Reflects current state</a:t>
            </a:r>
          </a:p>
          <a:p>
            <a:pPr lvl="1"/>
            <a:r>
              <a:rPr lang="en-US" dirty="0"/>
              <a:t>How things are “now”</a:t>
            </a:r>
          </a:p>
          <a:p>
            <a:pPr marL="27432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Content Placeholder 11"/>
          <p:cNvSpPr txBox="1">
            <a:spLocks/>
          </p:cNvSpPr>
          <p:nvPr/>
        </p:nvSpPr>
        <p:spPr>
          <a:xfrm>
            <a:off x="457200" y="1447800"/>
            <a:ext cx="74676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/>
              <a:t>Stores real-time, transactional data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415439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To figure out who ordered what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Match the Customer IDs of the two tables, starting with the table with the foreign key (Order):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br>
              <a:rPr lang="en-US" sz="2800" dirty="0"/>
            </a:br>
            <a:r>
              <a:rPr lang="en-US" sz="2800" dirty="0"/>
              <a:t>We now know which order belonged to which customer</a:t>
            </a:r>
          </a:p>
          <a:p>
            <a:pPr lvl="1"/>
            <a:r>
              <a:rPr lang="en-US" dirty="0"/>
              <a:t>This is called a </a:t>
            </a:r>
            <a:r>
              <a:rPr lang="en-US" sz="3200" b="1" dirty="0"/>
              <a:t>join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3012440"/>
          <a:ext cx="8305799" cy="1940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5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5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55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44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81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34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06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Order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OrderDate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Customer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Customer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FirstName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LastName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3-2-2011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09120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3-3-2011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</a:rPr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Cuddy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09123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3-4-2011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09120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3-6-2011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</a:rPr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19111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Left-Right Arrow 4"/>
          <p:cNvSpPr/>
          <p:nvPr/>
        </p:nvSpPr>
        <p:spPr>
          <a:xfrm>
            <a:off x="381000" y="2402840"/>
            <a:ext cx="32004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Order Table</a:t>
            </a:r>
          </a:p>
        </p:txBody>
      </p:sp>
      <p:sp>
        <p:nvSpPr>
          <p:cNvPr id="6" name="Left-Right Arrow 5"/>
          <p:cNvSpPr/>
          <p:nvPr/>
        </p:nvSpPr>
        <p:spPr>
          <a:xfrm>
            <a:off x="3657600" y="2406640"/>
            <a:ext cx="49530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Customer Table</a:t>
            </a:r>
          </a:p>
        </p:txBody>
      </p:sp>
    </p:spTree>
    <p:extLst>
      <p:ext uri="{BB962C8B-B14F-4D97-AF65-F5344CB8AC3E}">
        <p14:creationId xmlns:p14="http://schemas.microsoft.com/office/powerpoint/2010/main" val="31959811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409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/>
              <a:t>The Customer and Order Tables: </a:t>
            </a:r>
            <a:br>
              <a:rPr lang="en-US" sz="3600" dirty="0"/>
            </a:br>
            <a:r>
              <a:rPr lang="en-US" sz="3600" dirty="0"/>
              <a:t>The m:m Relationship</a:t>
            </a:r>
          </a:p>
        </p:txBody>
      </p:sp>
      <p:sp>
        <p:nvSpPr>
          <p:cNvPr id="12" name="Freeform: Shape 9">
            <a:extLst>
              <a:ext uri="{FF2B5EF4-FFF2-40B4-BE49-F238E27FC236}">
                <a16:creationId xmlns:a16="http://schemas.microsoft.com/office/drawing/2014/main" id="{D6E19A79-B156-49FB-8314-F30F8F719771}"/>
              </a:ext>
            </a:extLst>
          </p:cNvPr>
          <p:cNvSpPr/>
          <p:nvPr/>
        </p:nvSpPr>
        <p:spPr>
          <a:xfrm>
            <a:off x="3542034" y="1747769"/>
            <a:ext cx="4681729" cy="864394"/>
          </a:xfrm>
          <a:custGeom>
            <a:avLst/>
            <a:gdLst>
              <a:gd name="connsiteX0" fmla="*/ 144068 w 864393"/>
              <a:gd name="connsiteY0" fmla="*/ 0 h 4681728"/>
              <a:gd name="connsiteX1" fmla="*/ 720325 w 864393"/>
              <a:gd name="connsiteY1" fmla="*/ 0 h 4681728"/>
              <a:gd name="connsiteX2" fmla="*/ 864393 w 864393"/>
              <a:gd name="connsiteY2" fmla="*/ 144068 h 4681728"/>
              <a:gd name="connsiteX3" fmla="*/ 864393 w 864393"/>
              <a:gd name="connsiteY3" fmla="*/ 4681728 h 4681728"/>
              <a:gd name="connsiteX4" fmla="*/ 864393 w 864393"/>
              <a:gd name="connsiteY4" fmla="*/ 4681728 h 4681728"/>
              <a:gd name="connsiteX5" fmla="*/ 0 w 864393"/>
              <a:gd name="connsiteY5" fmla="*/ 4681728 h 4681728"/>
              <a:gd name="connsiteX6" fmla="*/ 0 w 864393"/>
              <a:gd name="connsiteY6" fmla="*/ 4681728 h 4681728"/>
              <a:gd name="connsiteX7" fmla="*/ 0 w 864393"/>
              <a:gd name="connsiteY7" fmla="*/ 144068 h 4681728"/>
              <a:gd name="connsiteX8" fmla="*/ 144068 w 864393"/>
              <a:gd name="connsiteY8" fmla="*/ 0 h 4681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4393" h="4681728">
                <a:moveTo>
                  <a:pt x="864393" y="780303"/>
                </a:moveTo>
                <a:lnTo>
                  <a:pt x="864393" y="3901425"/>
                </a:lnTo>
                <a:cubicBezTo>
                  <a:pt x="864393" y="4332375"/>
                  <a:pt x="852484" y="4681725"/>
                  <a:pt x="837793" y="4681725"/>
                </a:cubicBezTo>
                <a:lnTo>
                  <a:pt x="0" y="4681725"/>
                </a:lnTo>
                <a:lnTo>
                  <a:pt x="0" y="4681725"/>
                </a:lnTo>
                <a:lnTo>
                  <a:pt x="0" y="3"/>
                </a:lnTo>
                <a:lnTo>
                  <a:pt x="0" y="3"/>
                </a:lnTo>
                <a:lnTo>
                  <a:pt x="837793" y="3"/>
                </a:lnTo>
                <a:cubicBezTo>
                  <a:pt x="852484" y="3"/>
                  <a:pt x="864393" y="349353"/>
                  <a:pt x="864393" y="780303"/>
                </a:cubicBezTo>
                <a:close/>
              </a:path>
            </a:pathLst>
          </a:custGeom>
        </p:spPr>
        <p:style>
          <a:lnRef idx="2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1" tIns="80296" rIns="118396" bIns="80297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000" kern="1200" dirty="0"/>
              <a:t>Create new table</a:t>
            </a: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000" kern="1200" dirty="0"/>
              <a:t>1:many relationships with original tables</a:t>
            </a:r>
          </a:p>
        </p:txBody>
      </p:sp>
      <p:sp>
        <p:nvSpPr>
          <p:cNvPr id="14" name="Freeform: Shape 10">
            <a:extLst>
              <a:ext uri="{FF2B5EF4-FFF2-40B4-BE49-F238E27FC236}">
                <a16:creationId xmlns:a16="http://schemas.microsoft.com/office/drawing/2014/main" id="{D4898016-D04B-4D28-871C-700B1B4423AF}"/>
              </a:ext>
            </a:extLst>
          </p:cNvPr>
          <p:cNvSpPr/>
          <p:nvPr/>
        </p:nvSpPr>
        <p:spPr>
          <a:xfrm>
            <a:off x="908563" y="1639719"/>
            <a:ext cx="2633472" cy="1080492"/>
          </a:xfrm>
          <a:custGeom>
            <a:avLst/>
            <a:gdLst>
              <a:gd name="connsiteX0" fmla="*/ 0 w 2633472"/>
              <a:gd name="connsiteY0" fmla="*/ 180086 h 1080492"/>
              <a:gd name="connsiteX1" fmla="*/ 180086 w 2633472"/>
              <a:gd name="connsiteY1" fmla="*/ 0 h 1080492"/>
              <a:gd name="connsiteX2" fmla="*/ 2453386 w 2633472"/>
              <a:gd name="connsiteY2" fmla="*/ 0 h 1080492"/>
              <a:gd name="connsiteX3" fmla="*/ 2633472 w 2633472"/>
              <a:gd name="connsiteY3" fmla="*/ 180086 h 1080492"/>
              <a:gd name="connsiteX4" fmla="*/ 2633472 w 2633472"/>
              <a:gd name="connsiteY4" fmla="*/ 900406 h 1080492"/>
              <a:gd name="connsiteX5" fmla="*/ 2453386 w 2633472"/>
              <a:gd name="connsiteY5" fmla="*/ 1080492 h 1080492"/>
              <a:gd name="connsiteX6" fmla="*/ 180086 w 2633472"/>
              <a:gd name="connsiteY6" fmla="*/ 1080492 h 1080492"/>
              <a:gd name="connsiteX7" fmla="*/ 0 w 2633472"/>
              <a:gd name="connsiteY7" fmla="*/ 900406 h 1080492"/>
              <a:gd name="connsiteX8" fmla="*/ 0 w 2633472"/>
              <a:gd name="connsiteY8" fmla="*/ 180086 h 108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33472" h="1080492">
                <a:moveTo>
                  <a:pt x="0" y="180086"/>
                </a:moveTo>
                <a:cubicBezTo>
                  <a:pt x="0" y="80627"/>
                  <a:pt x="80627" y="0"/>
                  <a:pt x="180086" y="0"/>
                </a:cubicBezTo>
                <a:lnTo>
                  <a:pt x="2453386" y="0"/>
                </a:lnTo>
                <a:cubicBezTo>
                  <a:pt x="2552845" y="0"/>
                  <a:pt x="2633472" y="80627"/>
                  <a:pt x="2633472" y="180086"/>
                </a:cubicBezTo>
                <a:lnTo>
                  <a:pt x="2633472" y="900406"/>
                </a:lnTo>
                <a:cubicBezTo>
                  <a:pt x="2633472" y="999865"/>
                  <a:pt x="2552845" y="1080492"/>
                  <a:pt x="2453386" y="1080492"/>
                </a:cubicBezTo>
                <a:lnTo>
                  <a:pt x="180086" y="1080492"/>
                </a:lnTo>
                <a:cubicBezTo>
                  <a:pt x="80627" y="1080492"/>
                  <a:pt x="0" y="999865"/>
                  <a:pt x="0" y="900406"/>
                </a:cubicBezTo>
                <a:lnTo>
                  <a:pt x="0" y="180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7045" tIns="109895" rIns="167045" bIns="109895" numCol="1" spcCol="1270" anchor="ctr" anchorCtr="0">
            <a:noAutofit/>
          </a:bodyPr>
          <a:lstStyle/>
          <a:p>
            <a:pPr marL="0" lvl="0" indent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000" kern="1200" dirty="0" err="1"/>
              <a:t>many:many</a:t>
            </a:r>
            <a:r>
              <a:rPr lang="en-US" sz="3000" kern="1200" dirty="0"/>
              <a:t> relationships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6128026" y="4468036"/>
            <a:ext cx="177800" cy="228600"/>
            <a:chOff x="2362200" y="3306762"/>
            <a:chExt cx="177800" cy="228600"/>
          </a:xfrm>
        </p:grpSpPr>
        <p:cxnSp>
          <p:nvCxnSpPr>
            <p:cNvPr id="20" name="Straight Connector 19"/>
            <p:cNvCxnSpPr/>
            <p:nvPr/>
          </p:nvCxnSpPr>
          <p:spPr>
            <a:xfrm flipH="1">
              <a:off x="2362200" y="3306762"/>
              <a:ext cx="172770" cy="12700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 flipV="1">
              <a:off x="2362200" y="3433762"/>
              <a:ext cx="177800" cy="10160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6" name="Freeform 25"/>
          <p:cNvSpPr/>
          <p:nvPr/>
        </p:nvSpPr>
        <p:spPr>
          <a:xfrm>
            <a:off x="3116994" y="3960178"/>
            <a:ext cx="712126" cy="400685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3281566" y="3820478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28" name="Group 27"/>
          <p:cNvGrpSpPr/>
          <p:nvPr/>
        </p:nvGrpSpPr>
        <p:grpSpPr>
          <a:xfrm>
            <a:off x="3511826" y="4233863"/>
            <a:ext cx="177800" cy="228600"/>
            <a:chOff x="4622800" y="3036252"/>
            <a:chExt cx="177800" cy="228600"/>
          </a:xfrm>
        </p:grpSpPr>
        <p:cxnSp>
          <p:nvCxnSpPr>
            <p:cNvPr id="29" name="Straight Connector 28"/>
            <p:cNvCxnSpPr/>
            <p:nvPr/>
          </p:nvCxnSpPr>
          <p:spPr>
            <a:xfrm flipH="1">
              <a:off x="4622800" y="3036252"/>
              <a:ext cx="172770" cy="12700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 flipV="1">
              <a:off x="4622800" y="3163252"/>
              <a:ext cx="177800" cy="10160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31" name="Freeform 30"/>
          <p:cNvSpPr/>
          <p:nvPr/>
        </p:nvSpPr>
        <p:spPr>
          <a:xfrm flipV="1">
            <a:off x="5491871" y="3960178"/>
            <a:ext cx="526384" cy="753745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>
            <a:off x="5903909" y="3820233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33" name="Group 32"/>
          <p:cNvGrpSpPr/>
          <p:nvPr/>
        </p:nvGrpSpPr>
        <p:grpSpPr>
          <a:xfrm>
            <a:off x="5488746" y="4611529"/>
            <a:ext cx="186843" cy="197644"/>
            <a:chOff x="6599720" y="3413918"/>
            <a:chExt cx="186843" cy="197644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6605588" y="3413918"/>
              <a:ext cx="176212" cy="102394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V="1">
              <a:off x="6599720" y="3516312"/>
              <a:ext cx="186843" cy="9525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654004"/>
              </p:ext>
            </p:extLst>
          </p:nvPr>
        </p:nvGraphicFramePr>
        <p:xfrm>
          <a:off x="1632226" y="3383456"/>
          <a:ext cx="1564991" cy="109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OrderNumber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OrderDate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840524"/>
              </p:ext>
            </p:extLst>
          </p:nvPr>
        </p:nvGraphicFramePr>
        <p:xfrm>
          <a:off x="3703073" y="3389184"/>
          <a:ext cx="1740141" cy="184194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40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8905">
                <a:tc>
                  <a:txBody>
                    <a:bodyPr/>
                    <a:lstStyle/>
                    <a:p>
                      <a:r>
                        <a:rPr lang="en-US" dirty="0" err="1"/>
                        <a:t>OrderProduct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OrderProductID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/>
                        <a:t>OrderNumber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/>
                        <a:t>ProductID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Quantity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900717"/>
              </p:ext>
            </p:extLst>
          </p:nvPr>
        </p:nvGraphicFramePr>
        <p:xfrm>
          <a:off x="6019800" y="3429000"/>
          <a:ext cx="156499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Product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ProductID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/>
                        <a:t>ProductName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13748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Now the </a:t>
            </a:r>
            <a:r>
              <a:rPr lang="en-US" dirty="0" err="1"/>
              <a:t>many:many</a:t>
            </a:r>
            <a:r>
              <a:rPr lang="en-US" dirty="0"/>
              <a:t> relationship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81000" y="1625282"/>
          <a:ext cx="4038918" cy="2001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Order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OrderDate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Customer</a:t>
                      </a:r>
                      <a:r>
                        <a:rPr lang="en-US" sz="1400" baseline="0" dirty="0"/>
                        <a:t> ID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3-2-2011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3-3-2011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3-4-2011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3-6-2011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4800" y="1230252"/>
            <a:ext cx="1603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Order Table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81000" y="4158992"/>
          <a:ext cx="4359911" cy="2225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6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ProductID</a:t>
                      </a:r>
                      <a:r>
                        <a:rPr lang="en-US" sz="1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ProductName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Cheerios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Eggo</a:t>
                      </a:r>
                      <a:r>
                        <a:rPr lang="en-US" sz="1400" dirty="0"/>
                        <a:t> Waffles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2684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French Toast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66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Granola Bars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590168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04800" y="3763962"/>
            <a:ext cx="1876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Product Table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876800" y="1644392"/>
          <a:ext cx="4136073" cy="4226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79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9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96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Order</a:t>
                      </a:r>
                      <a:br>
                        <a:rPr lang="en-US" sz="1400" dirty="0"/>
                      </a:br>
                      <a:r>
                        <a:rPr lang="en-US" sz="1400" dirty="0" err="1"/>
                        <a:t>ProductID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Order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Product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Quantity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2684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039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699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900303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571308" y="1249362"/>
            <a:ext cx="22604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/>
              <a:t>OrderProduct</a:t>
            </a:r>
            <a:r>
              <a:rPr lang="en-US" sz="2000" b="1" dirty="0"/>
              <a:t> Table</a:t>
            </a:r>
          </a:p>
        </p:txBody>
      </p:sp>
      <p:sp>
        <p:nvSpPr>
          <p:cNvPr id="15" name="Up Arrow 14"/>
          <p:cNvSpPr/>
          <p:nvPr/>
        </p:nvSpPr>
        <p:spPr>
          <a:xfrm>
            <a:off x="5029200" y="5870952"/>
            <a:ext cx="3810000" cy="910848"/>
          </a:xfrm>
          <a:prstGeom prst="upArrow">
            <a:avLst>
              <a:gd name="adj1" fmla="val 81240"/>
              <a:gd name="adj2" fmla="val 520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 table relates Order and Product to each other!</a:t>
            </a:r>
          </a:p>
        </p:txBody>
      </p:sp>
    </p:spTree>
    <p:extLst>
      <p:ext uri="{BB962C8B-B14F-4D97-AF65-F5344CB8AC3E}">
        <p14:creationId xmlns:p14="http://schemas.microsoft.com/office/powerpoint/2010/main" val="2366280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To figure out what each order contains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4876800"/>
          </a:xfrm>
        </p:spPr>
        <p:txBody>
          <a:bodyPr/>
          <a:lstStyle/>
          <a:p>
            <a:r>
              <a:rPr lang="en-US" dirty="0"/>
              <a:t>Match the Product IDs and Order IDs of the tables, starting with the table with the </a:t>
            </a:r>
            <a:r>
              <a:rPr lang="en-US" b="1" dirty="0"/>
              <a:t>foreign keys </a:t>
            </a:r>
            <a:r>
              <a:rPr lang="en-US" dirty="0"/>
              <a:t>(Order-Product):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199" y="3200400"/>
          <a:ext cx="8991599" cy="3053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14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4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9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01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9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6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19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54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813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45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Order</a:t>
                      </a:r>
                      <a:br>
                        <a:rPr lang="en-US" sz="1200" dirty="0"/>
                      </a:br>
                      <a:r>
                        <a:rPr lang="en-US" sz="1200" dirty="0" err="1"/>
                        <a:t>ProductID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</a:t>
                      </a:r>
                      <a:b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Product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Quantity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Product ID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Product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3-2-2011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Cheerios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3-2-2011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3-2-2011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3-3-2011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Cheerios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3-3-2011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3-4-2011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3-6-2011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Left-Right Arrow 4"/>
          <p:cNvSpPr/>
          <p:nvPr/>
        </p:nvSpPr>
        <p:spPr>
          <a:xfrm>
            <a:off x="152400" y="2631440"/>
            <a:ext cx="33528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OrderProduct</a:t>
            </a:r>
            <a:r>
              <a:rPr lang="en-US" dirty="0"/>
              <a:t> Table</a:t>
            </a:r>
          </a:p>
        </p:txBody>
      </p:sp>
      <p:sp>
        <p:nvSpPr>
          <p:cNvPr id="6" name="Left-Right Arrow 5"/>
          <p:cNvSpPr/>
          <p:nvPr/>
        </p:nvSpPr>
        <p:spPr>
          <a:xfrm>
            <a:off x="3505199" y="2631440"/>
            <a:ext cx="2819401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Order Table</a:t>
            </a:r>
          </a:p>
        </p:txBody>
      </p:sp>
      <p:sp>
        <p:nvSpPr>
          <p:cNvPr id="7" name="Left-Right Arrow 6"/>
          <p:cNvSpPr/>
          <p:nvPr/>
        </p:nvSpPr>
        <p:spPr>
          <a:xfrm>
            <a:off x="6324600" y="2631440"/>
            <a:ext cx="26670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Product Table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85800" y="6400800"/>
            <a:ext cx="78486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 which customers ordered </a:t>
            </a:r>
            <a:r>
              <a:rPr lang="en-US" dirty="0" err="1"/>
              <a:t>Eggo</a:t>
            </a:r>
            <a:r>
              <a:rPr lang="en-US" dirty="0"/>
              <a:t> Waffles (by their Customer IDs)?</a:t>
            </a:r>
          </a:p>
        </p:txBody>
      </p:sp>
    </p:spTree>
    <p:extLst>
      <p:ext uri="{BB962C8B-B14F-4D97-AF65-F5344CB8AC3E}">
        <p14:creationId xmlns:p14="http://schemas.microsoft.com/office/powerpoint/2010/main" val="42760467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This is a join</a:t>
            </a:r>
          </a:p>
        </p:txBody>
      </p:sp>
      <p:sp>
        <p:nvSpPr>
          <p:cNvPr id="19" name="Left-Right Arrow 18"/>
          <p:cNvSpPr/>
          <p:nvPr/>
        </p:nvSpPr>
        <p:spPr>
          <a:xfrm>
            <a:off x="152400" y="944562"/>
            <a:ext cx="35052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Order-Product Table</a:t>
            </a:r>
          </a:p>
        </p:txBody>
      </p:sp>
      <p:sp>
        <p:nvSpPr>
          <p:cNvPr id="20" name="Left-Right Arrow 19"/>
          <p:cNvSpPr/>
          <p:nvPr/>
        </p:nvSpPr>
        <p:spPr>
          <a:xfrm>
            <a:off x="3657600" y="944562"/>
            <a:ext cx="26670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Order Table</a:t>
            </a:r>
          </a:p>
        </p:txBody>
      </p:sp>
      <p:sp>
        <p:nvSpPr>
          <p:cNvPr id="21" name="Left-Right Arrow 20"/>
          <p:cNvSpPr/>
          <p:nvPr/>
        </p:nvSpPr>
        <p:spPr>
          <a:xfrm>
            <a:off x="6324600" y="944562"/>
            <a:ext cx="26670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Product Table</a:t>
            </a:r>
          </a:p>
        </p:txBody>
      </p:sp>
      <p:sp>
        <p:nvSpPr>
          <p:cNvPr id="23" name="Freeform 22"/>
          <p:cNvSpPr/>
          <p:nvPr/>
        </p:nvSpPr>
        <p:spPr>
          <a:xfrm>
            <a:off x="2209800" y="2846458"/>
            <a:ext cx="4419600" cy="1134230"/>
          </a:xfrm>
          <a:custGeom>
            <a:avLst/>
            <a:gdLst>
              <a:gd name="connsiteX0" fmla="*/ 0 w 2628900"/>
              <a:gd name="connsiteY0" fmla="*/ 87923 h 1134230"/>
              <a:gd name="connsiteX1" fmla="*/ 501162 w 2628900"/>
              <a:gd name="connsiteY1" fmla="*/ 967154 h 1134230"/>
              <a:gd name="connsiteX2" fmla="*/ 1995854 w 2628900"/>
              <a:gd name="connsiteY2" fmla="*/ 1046285 h 1134230"/>
              <a:gd name="connsiteX3" fmla="*/ 2628900 w 2628900"/>
              <a:gd name="connsiteY3" fmla="*/ 0 h 1134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8900" h="1134230">
                <a:moveTo>
                  <a:pt x="0" y="87923"/>
                </a:moveTo>
                <a:cubicBezTo>
                  <a:pt x="84260" y="447675"/>
                  <a:pt x="168520" y="807427"/>
                  <a:pt x="501162" y="967154"/>
                </a:cubicBezTo>
                <a:cubicBezTo>
                  <a:pt x="833804" y="1126881"/>
                  <a:pt x="1641231" y="1207477"/>
                  <a:pt x="1995854" y="1046285"/>
                </a:cubicBezTo>
                <a:cubicBezTo>
                  <a:pt x="2350477" y="885093"/>
                  <a:pt x="2489688" y="442546"/>
                  <a:pt x="2628900" y="0"/>
                </a:cubicBezTo>
              </a:path>
            </a:pathLst>
          </a:custGeom>
          <a:noFill/>
          <a:ln w="57150">
            <a:solidFill>
              <a:schemeClr val="tx2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1295400" y="2820102"/>
            <a:ext cx="2667000" cy="1617785"/>
          </a:xfrm>
          <a:custGeom>
            <a:avLst/>
            <a:gdLst>
              <a:gd name="connsiteX0" fmla="*/ 0 w 2628900"/>
              <a:gd name="connsiteY0" fmla="*/ 87923 h 1134230"/>
              <a:gd name="connsiteX1" fmla="*/ 501162 w 2628900"/>
              <a:gd name="connsiteY1" fmla="*/ 967154 h 1134230"/>
              <a:gd name="connsiteX2" fmla="*/ 1995854 w 2628900"/>
              <a:gd name="connsiteY2" fmla="*/ 1046285 h 1134230"/>
              <a:gd name="connsiteX3" fmla="*/ 2628900 w 2628900"/>
              <a:gd name="connsiteY3" fmla="*/ 0 h 1134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8900" h="1134230">
                <a:moveTo>
                  <a:pt x="0" y="87923"/>
                </a:moveTo>
                <a:cubicBezTo>
                  <a:pt x="84260" y="447675"/>
                  <a:pt x="168520" y="807427"/>
                  <a:pt x="501162" y="967154"/>
                </a:cubicBezTo>
                <a:cubicBezTo>
                  <a:pt x="833804" y="1126881"/>
                  <a:pt x="1641231" y="1207477"/>
                  <a:pt x="1995854" y="1046285"/>
                </a:cubicBezTo>
                <a:cubicBezTo>
                  <a:pt x="2350477" y="885093"/>
                  <a:pt x="2489688" y="442546"/>
                  <a:pt x="2628900" y="0"/>
                </a:cubicBezTo>
              </a:path>
            </a:pathLst>
          </a:custGeom>
          <a:noFill/>
          <a:ln w="57150">
            <a:solidFill>
              <a:schemeClr val="accent2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191000" y="3252287"/>
            <a:ext cx="213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</a:t>
            </a:r>
            <a:r>
              <a:rPr lang="en-US" sz="2000" dirty="0" err="1"/>
              <a:t>ProductIDs</a:t>
            </a:r>
            <a:r>
              <a:rPr lang="en-US" sz="2000" dirty="0"/>
              <a:t> match!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61646" y="4092714"/>
            <a:ext cx="28223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</a:t>
            </a:r>
          </a:p>
          <a:p>
            <a:r>
              <a:rPr lang="en-US" sz="2000" dirty="0" err="1"/>
              <a:t>OrderNumbers</a:t>
            </a:r>
            <a:r>
              <a:rPr lang="en-US" sz="2000" dirty="0"/>
              <a:t> match!</a:t>
            </a:r>
          </a:p>
        </p:txBody>
      </p:sp>
      <p:graphicFrame>
        <p:nvGraphicFramePr>
          <p:cNvPr id="27" name="Diagram 26"/>
          <p:cNvGraphicFramePr/>
          <p:nvPr/>
        </p:nvGraphicFramePr>
        <p:xfrm>
          <a:off x="4117730" y="4148828"/>
          <a:ext cx="4873870" cy="26329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152401" y="1665205"/>
          <a:ext cx="8839202" cy="1127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98903">
                  <a:extLst>
                    <a:ext uri="{9D8B030D-6E8A-4147-A177-3AD203B41FA5}">
                      <a16:colId xmlns:a16="http://schemas.microsoft.com/office/drawing/2014/main" val="146072006"/>
                    </a:ext>
                  </a:extLst>
                </a:gridCol>
                <a:gridCol w="810871">
                  <a:extLst>
                    <a:ext uri="{9D8B030D-6E8A-4147-A177-3AD203B41FA5}">
                      <a16:colId xmlns:a16="http://schemas.microsoft.com/office/drawing/2014/main" val="2478649718"/>
                    </a:ext>
                  </a:extLst>
                </a:gridCol>
                <a:gridCol w="854887">
                  <a:extLst>
                    <a:ext uri="{9D8B030D-6E8A-4147-A177-3AD203B41FA5}">
                      <a16:colId xmlns:a16="http://schemas.microsoft.com/office/drawing/2014/main" val="1909195256"/>
                    </a:ext>
                  </a:extLst>
                </a:gridCol>
                <a:gridCol w="904587">
                  <a:extLst>
                    <a:ext uri="{9D8B030D-6E8A-4147-A177-3AD203B41FA5}">
                      <a16:colId xmlns:a16="http://schemas.microsoft.com/office/drawing/2014/main" val="1419095928"/>
                    </a:ext>
                  </a:extLst>
                </a:gridCol>
                <a:gridCol w="854887">
                  <a:extLst>
                    <a:ext uri="{9D8B030D-6E8A-4147-A177-3AD203B41FA5}">
                      <a16:colId xmlns:a16="http://schemas.microsoft.com/office/drawing/2014/main" val="3041472700"/>
                    </a:ext>
                  </a:extLst>
                </a:gridCol>
                <a:gridCol w="854887">
                  <a:extLst>
                    <a:ext uri="{9D8B030D-6E8A-4147-A177-3AD203B41FA5}">
                      <a16:colId xmlns:a16="http://schemas.microsoft.com/office/drawing/2014/main" val="593284188"/>
                    </a:ext>
                  </a:extLst>
                </a:gridCol>
                <a:gridCol w="1024249">
                  <a:extLst>
                    <a:ext uri="{9D8B030D-6E8A-4147-A177-3AD203B41FA5}">
                      <a16:colId xmlns:a16="http://schemas.microsoft.com/office/drawing/2014/main" val="3372252394"/>
                    </a:ext>
                  </a:extLst>
                </a:gridCol>
                <a:gridCol w="821314">
                  <a:extLst>
                    <a:ext uri="{9D8B030D-6E8A-4147-A177-3AD203B41FA5}">
                      <a16:colId xmlns:a16="http://schemas.microsoft.com/office/drawing/2014/main" val="895705397"/>
                    </a:ext>
                  </a:extLst>
                </a:gridCol>
                <a:gridCol w="1161355">
                  <a:extLst>
                    <a:ext uri="{9D8B030D-6E8A-4147-A177-3AD203B41FA5}">
                      <a16:colId xmlns:a16="http://schemas.microsoft.com/office/drawing/2014/main" val="1467681949"/>
                    </a:ext>
                  </a:extLst>
                </a:gridCol>
                <a:gridCol w="653262">
                  <a:extLst>
                    <a:ext uri="{9D8B030D-6E8A-4147-A177-3AD203B41FA5}">
                      <a16:colId xmlns:a16="http://schemas.microsoft.com/office/drawing/2014/main" val="4203120026"/>
                    </a:ext>
                  </a:extLst>
                </a:gridCol>
              </a:tblGrid>
              <a:tr h="446166">
                <a:tc>
                  <a:txBody>
                    <a:bodyPr/>
                    <a:lstStyle/>
                    <a:p>
                      <a:r>
                        <a:rPr lang="en-US" sz="1200" dirty="0"/>
                        <a:t>Order</a:t>
                      </a:r>
                      <a:br>
                        <a:rPr lang="en-US" sz="1200" dirty="0"/>
                      </a:br>
                      <a:r>
                        <a:rPr lang="en-US" sz="1200" dirty="0" err="1"/>
                        <a:t>ProductID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</a:t>
                      </a:r>
                      <a:b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Product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Quantity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Product ID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Product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229911"/>
                  </a:ext>
                </a:extLst>
              </a:tr>
              <a:tr h="330287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3-2-2011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Cheerios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3601606"/>
                  </a:ext>
                </a:extLst>
              </a:tr>
              <a:tr h="330287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3-2-2011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0659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413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attribute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4191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C00000"/>
                </a:solidFill>
              </a:rPr>
              <a:t>quantity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is a relationship attribute because the value of the quantity is determined by more than one attribute</a:t>
            </a:r>
          </a:p>
          <a:p>
            <a:pPr marL="0" indent="0">
              <a:buNone/>
            </a:pPr>
            <a:r>
              <a:rPr lang="en-US" sz="2800" dirty="0"/>
              <a:t>In other words, quantity describes the combination of both order and product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539220"/>
              </p:ext>
            </p:extLst>
          </p:nvPr>
        </p:nvGraphicFramePr>
        <p:xfrm>
          <a:off x="4734098" y="1775261"/>
          <a:ext cx="4136073" cy="4226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79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9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96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Order</a:t>
                      </a:r>
                      <a:br>
                        <a:rPr lang="en-US" sz="1400" dirty="0"/>
                      </a:br>
                      <a:r>
                        <a:rPr lang="en-US" sz="1400" dirty="0" err="1"/>
                        <a:t>ProductID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Order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Product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Quantity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039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699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9003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671888" y="1295400"/>
            <a:ext cx="22604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/>
              <a:t>OrderProduct</a:t>
            </a:r>
            <a:r>
              <a:rPr lang="en-US" sz="2000" b="1" dirty="0"/>
              <a:t> Table</a:t>
            </a:r>
          </a:p>
        </p:txBody>
      </p:sp>
      <p:sp>
        <p:nvSpPr>
          <p:cNvPr id="8" name="Up Arrow 7"/>
          <p:cNvSpPr/>
          <p:nvPr/>
        </p:nvSpPr>
        <p:spPr>
          <a:xfrm>
            <a:off x="5029200" y="6001820"/>
            <a:ext cx="3810000" cy="779979"/>
          </a:xfrm>
          <a:prstGeom prst="upArrow">
            <a:avLst>
              <a:gd name="adj1" fmla="val 81240"/>
              <a:gd name="adj2" fmla="val 520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 add relationship attribute into the new table we created</a:t>
            </a:r>
          </a:p>
        </p:txBody>
      </p:sp>
      <p:sp>
        <p:nvSpPr>
          <p:cNvPr id="9" name="Rectangle 8"/>
          <p:cNvSpPr/>
          <p:nvPr/>
        </p:nvSpPr>
        <p:spPr>
          <a:xfrm>
            <a:off x="7807035" y="1678884"/>
            <a:ext cx="1143000" cy="440049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975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Our Order Database schema</a:t>
            </a:r>
          </a:p>
        </p:txBody>
      </p:sp>
      <p:sp>
        <p:nvSpPr>
          <p:cNvPr id="29" name="Freeform 28"/>
          <p:cNvSpPr/>
          <p:nvPr/>
        </p:nvSpPr>
        <p:spPr>
          <a:xfrm>
            <a:off x="2470864" y="2136764"/>
            <a:ext cx="445268" cy="793114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2550689" y="1998015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40" name="Group 39"/>
          <p:cNvGrpSpPr/>
          <p:nvPr/>
        </p:nvGrpSpPr>
        <p:grpSpPr>
          <a:xfrm>
            <a:off x="2753889" y="2814626"/>
            <a:ext cx="177800" cy="228600"/>
            <a:chOff x="2362200" y="3306762"/>
            <a:chExt cx="177800" cy="228600"/>
          </a:xfrm>
        </p:grpSpPr>
        <p:cxnSp>
          <p:nvCxnSpPr>
            <p:cNvPr id="42" name="Straight Connector 41"/>
            <p:cNvCxnSpPr/>
            <p:nvPr/>
          </p:nvCxnSpPr>
          <p:spPr>
            <a:xfrm flipH="1">
              <a:off x="2362200" y="3306762"/>
              <a:ext cx="172770" cy="12700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 flipV="1">
              <a:off x="2362200" y="3433762"/>
              <a:ext cx="177800" cy="10160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46" name="Freeform 45"/>
          <p:cNvSpPr/>
          <p:nvPr/>
        </p:nvSpPr>
        <p:spPr>
          <a:xfrm>
            <a:off x="4446241" y="2529194"/>
            <a:ext cx="415442" cy="400684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/>
          <p:nvPr/>
        </p:nvCxnSpPr>
        <p:spPr>
          <a:xfrm>
            <a:off x="4512994" y="2389493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48" name="Group 47"/>
          <p:cNvGrpSpPr/>
          <p:nvPr/>
        </p:nvGrpSpPr>
        <p:grpSpPr>
          <a:xfrm>
            <a:off x="4683884" y="2802878"/>
            <a:ext cx="177800" cy="228600"/>
            <a:chOff x="4622800" y="3036252"/>
            <a:chExt cx="177800" cy="228600"/>
          </a:xfrm>
        </p:grpSpPr>
        <p:cxnSp>
          <p:nvCxnSpPr>
            <p:cNvPr id="49" name="Straight Connector 48"/>
            <p:cNvCxnSpPr/>
            <p:nvPr/>
          </p:nvCxnSpPr>
          <p:spPr>
            <a:xfrm flipH="1">
              <a:off x="4622800" y="3036252"/>
              <a:ext cx="172770" cy="12700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 flipV="1">
              <a:off x="4622800" y="3163252"/>
              <a:ext cx="177800" cy="10160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51" name="Freeform 50"/>
          <p:cNvSpPr/>
          <p:nvPr/>
        </p:nvSpPr>
        <p:spPr>
          <a:xfrm flipV="1">
            <a:off x="6534219" y="2529194"/>
            <a:ext cx="435190" cy="753744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/>
          <p:nvPr/>
        </p:nvCxnSpPr>
        <p:spPr>
          <a:xfrm>
            <a:off x="6934200" y="2389248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62" name="Group 61"/>
          <p:cNvGrpSpPr/>
          <p:nvPr/>
        </p:nvGrpSpPr>
        <p:grpSpPr>
          <a:xfrm>
            <a:off x="6547531" y="3180544"/>
            <a:ext cx="186843" cy="197644"/>
            <a:chOff x="6599720" y="3413918"/>
            <a:chExt cx="186843" cy="197644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6605588" y="3413918"/>
              <a:ext cx="176212" cy="102394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V="1">
              <a:off x="6599720" y="3516312"/>
              <a:ext cx="186843" cy="9525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930607"/>
              </p:ext>
            </p:extLst>
          </p:nvPr>
        </p:nvGraphicFramePr>
        <p:xfrm>
          <a:off x="990600" y="1608126"/>
          <a:ext cx="1483889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83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Customer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CustomerID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/>
                        <a:t>FirstName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/>
                        <a:t>LastName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6" name="Table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297034"/>
              </p:ext>
            </p:extLst>
          </p:nvPr>
        </p:nvGraphicFramePr>
        <p:xfrm>
          <a:off x="2890698" y="1952471"/>
          <a:ext cx="156499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OrderNumber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CustomerID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OrderDate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386148"/>
              </p:ext>
            </p:extLst>
          </p:nvPr>
        </p:nvGraphicFramePr>
        <p:xfrm>
          <a:off x="4855734" y="1985093"/>
          <a:ext cx="1675035" cy="184194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5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8905">
                <a:tc>
                  <a:txBody>
                    <a:bodyPr/>
                    <a:lstStyle/>
                    <a:p>
                      <a:r>
                        <a:rPr lang="en-US" dirty="0" err="1"/>
                        <a:t>OrderProduct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OrderProductID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/>
                        <a:t>OrderNumber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/>
                        <a:t>ProductID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Quantity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8" name="Tab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457297"/>
              </p:ext>
            </p:extLst>
          </p:nvPr>
        </p:nvGraphicFramePr>
        <p:xfrm>
          <a:off x="6969409" y="1998015"/>
          <a:ext cx="156499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Product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ProductID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/>
                        <a:t>ProductName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372120"/>
              </p:ext>
            </p:extLst>
          </p:nvPr>
        </p:nvGraphicFramePr>
        <p:xfrm>
          <a:off x="2803375" y="4191000"/>
          <a:ext cx="1641341" cy="1828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41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Membership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MembershipID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CustomerID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Points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72478"/>
                  </a:ext>
                </a:extLst>
              </a:tr>
            </a:tbl>
          </a:graphicData>
        </a:graphic>
      </p:graphicFrame>
      <p:cxnSp>
        <p:nvCxnSpPr>
          <p:cNvPr id="5" name="Elbow Connector 4"/>
          <p:cNvCxnSpPr/>
          <p:nvPr/>
        </p:nvCxnSpPr>
        <p:spPr>
          <a:xfrm rot="10800000" flipH="1" flipV="1">
            <a:off x="990600" y="2217726"/>
            <a:ext cx="1773628" cy="2941320"/>
          </a:xfrm>
          <a:prstGeom prst="bentConnector4">
            <a:avLst>
              <a:gd name="adj1" fmla="val -12889"/>
              <a:gd name="adj2" fmla="val 99312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914400" y="2057148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2691935" y="5009254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16083093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Database Schema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/>
              <a:t>Understand and draw database schema of an ERD </a:t>
            </a:r>
          </a:p>
          <a:p>
            <a:pPr lvl="1"/>
            <a:r>
              <a:rPr lang="en-US" sz="2400" dirty="0"/>
              <a:t>Identify tables based on entities and relationships</a:t>
            </a:r>
          </a:p>
          <a:p>
            <a:pPr lvl="1"/>
            <a:r>
              <a:rPr lang="en-US" sz="2400" dirty="0"/>
              <a:t>Implement primary key/foreign key relationships</a:t>
            </a:r>
          </a:p>
          <a:p>
            <a:pPr lvl="1"/>
            <a:r>
              <a:rPr lang="en-US" sz="2400" dirty="0"/>
              <a:t>Decompose many-to-many relationships into one-to-many relationships in the schema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Best practices for normalization</a:t>
            </a:r>
          </a:p>
          <a:p>
            <a:pPr lvl="0"/>
            <a:endParaRPr lang="en-US" dirty="0"/>
          </a:p>
          <a:p>
            <a:r>
              <a:rPr lang="en-US" dirty="0"/>
              <a:t>Be able to match up (join) multiple tables</a:t>
            </a:r>
          </a:p>
        </p:txBody>
      </p:sp>
    </p:spTree>
    <p:extLst>
      <p:ext uri="{BB962C8B-B14F-4D97-AF65-F5344CB8AC3E}">
        <p14:creationId xmlns:p14="http://schemas.microsoft.com/office/powerpoint/2010/main" val="40335239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/>
              <a:t>In Class Activity #1</a:t>
            </a:r>
          </a:p>
        </p:txBody>
      </p:sp>
    </p:spTree>
    <p:extLst>
      <p:ext uri="{BB962C8B-B14F-4D97-AF65-F5344CB8AC3E}">
        <p14:creationId xmlns:p14="http://schemas.microsoft.com/office/powerpoint/2010/main" val="3637235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Relational Database (RDBMS)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How transactional data is collected and stored</a:t>
            </a:r>
          </a:p>
          <a:p>
            <a:endParaRPr lang="en-US" sz="2800" dirty="0"/>
          </a:p>
          <a:p>
            <a:r>
              <a:rPr lang="en-US" sz="2800" dirty="0"/>
              <a:t>Primary Goal: Minimize redundancy</a:t>
            </a:r>
          </a:p>
          <a:p>
            <a:pPr lvl="1"/>
            <a:r>
              <a:rPr lang="en-US" sz="2400" dirty="0"/>
              <a:t>Reduce errors</a:t>
            </a:r>
          </a:p>
          <a:p>
            <a:pPr lvl="1"/>
            <a:r>
              <a:rPr lang="en-US" sz="2400" dirty="0"/>
              <a:t>Less space required</a:t>
            </a:r>
          </a:p>
          <a:p>
            <a:pPr lvl="1"/>
            <a:endParaRPr lang="en-US" sz="2400" dirty="0"/>
          </a:p>
          <a:p>
            <a:r>
              <a:rPr lang="en-US" sz="2800" dirty="0"/>
              <a:t>Most database management systems are relational</a:t>
            </a:r>
          </a:p>
          <a:p>
            <a:pPr lvl="1"/>
            <a:r>
              <a:rPr lang="en-US" dirty="0"/>
              <a:t>Oracle, Microsoft Access, SQL Server, MySQL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4038600" y="3272998"/>
            <a:ext cx="3886200" cy="6858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Which of these do you think </a:t>
            </a:r>
            <a:br>
              <a:rPr lang="en-US" dirty="0"/>
            </a:br>
            <a:r>
              <a:rPr lang="en-US" dirty="0"/>
              <a:t>is more important today</a:t>
            </a:r>
          </a:p>
        </p:txBody>
      </p:sp>
      <p:sp>
        <p:nvSpPr>
          <p:cNvPr id="5" name="Rectangle 4"/>
          <p:cNvSpPr/>
          <p:nvPr/>
        </p:nvSpPr>
        <p:spPr>
          <a:xfrm>
            <a:off x="7146770" y="3200400"/>
            <a:ext cx="5613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?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772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The Relational Database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3352800" cy="3886200"/>
          </a:xfrm>
        </p:spPr>
        <p:txBody>
          <a:bodyPr>
            <a:noAutofit/>
          </a:bodyPr>
          <a:lstStyle/>
          <a:p>
            <a:r>
              <a:rPr lang="en-US" sz="2800" dirty="0"/>
              <a:t>A series of tables with logical associations between them</a:t>
            </a:r>
          </a:p>
          <a:p>
            <a:r>
              <a:rPr lang="en-US" sz="2800" dirty="0"/>
              <a:t>The associations (relationships) allow the data to be combined</a:t>
            </a:r>
          </a:p>
          <a:p>
            <a:r>
              <a:rPr lang="en-US" sz="2800" dirty="0"/>
              <a:t>We use database schema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5774" y="1905000"/>
            <a:ext cx="5953957" cy="129844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1400" y="3701101"/>
            <a:ext cx="5398331" cy="1419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428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Database Schema?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76800"/>
          </a:xfrm>
        </p:spPr>
        <p:txBody>
          <a:bodyPr>
            <a:normAutofit/>
          </a:bodyPr>
          <a:lstStyle/>
          <a:p>
            <a:r>
              <a:rPr lang="en-US" sz="2800" dirty="0"/>
              <a:t> </a:t>
            </a:r>
            <a:r>
              <a:rPr lang="en-US" sz="2800" b="1" dirty="0">
                <a:solidFill>
                  <a:srgbClr val="C00000"/>
                </a:solidFill>
              </a:rPr>
              <a:t>Database Schema </a:t>
            </a:r>
            <a:r>
              <a:rPr lang="en-US" sz="2800" dirty="0"/>
              <a:t>is</a:t>
            </a:r>
          </a:p>
          <a:p>
            <a:pPr lvl="1"/>
            <a:r>
              <a:rPr lang="en-US" sz="2400" dirty="0"/>
              <a:t>A map of the tables and fields in the database</a:t>
            </a:r>
          </a:p>
          <a:p>
            <a:pPr lvl="1"/>
            <a:r>
              <a:rPr lang="en-US" sz="2400" dirty="0"/>
              <a:t>This is what is implemented in the database management system</a:t>
            </a:r>
          </a:p>
          <a:p>
            <a:pPr lvl="1"/>
            <a:r>
              <a:rPr lang="en-US" sz="2400" dirty="0"/>
              <a:t>Part of the “design” process</a:t>
            </a:r>
          </a:p>
          <a:p>
            <a:endParaRPr lang="en-US" sz="2800" dirty="0"/>
          </a:p>
          <a:p>
            <a:r>
              <a:rPr lang="en-US" sz="2800" dirty="0"/>
              <a:t>A database schema allows us to understand</a:t>
            </a:r>
          </a:p>
          <a:p>
            <a:pPr lvl="1"/>
            <a:r>
              <a:rPr lang="en-US" sz="2400" dirty="0"/>
              <a:t>Entities in a database</a:t>
            </a:r>
          </a:p>
          <a:p>
            <a:pPr lvl="1"/>
            <a:r>
              <a:rPr lang="en-US" sz="2400" dirty="0"/>
              <a:t>Attributes in a database</a:t>
            </a:r>
          </a:p>
          <a:p>
            <a:pPr lvl="1"/>
            <a:r>
              <a:rPr lang="en-US" sz="2400" dirty="0"/>
              <a:t>Relationships between entities 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51148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632154"/>
              </p:ext>
            </p:extLst>
          </p:nvPr>
        </p:nvGraphicFramePr>
        <p:xfrm>
          <a:off x="5608362" y="2436815"/>
          <a:ext cx="156499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OrderNumber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CustomerID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OrderDate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763444"/>
              </p:ext>
            </p:extLst>
          </p:nvPr>
        </p:nvGraphicFramePr>
        <p:xfrm>
          <a:off x="1962657" y="2392680"/>
          <a:ext cx="1665549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Customer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CustomerID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FirstName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LastName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Understanding Database Schema</a:t>
            </a:r>
          </a:p>
        </p:txBody>
      </p:sp>
      <p:cxnSp>
        <p:nvCxnSpPr>
          <p:cNvPr id="8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>
            <a:off x="3615788" y="2962985"/>
            <a:ext cx="1957365" cy="39624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BFFF837-7326-45D2-B7FE-C884EE6D56AD}"/>
              </a:ext>
            </a:extLst>
          </p:cNvPr>
          <p:cNvCxnSpPr/>
          <p:nvPr/>
        </p:nvCxnSpPr>
        <p:spPr>
          <a:xfrm flipH="1">
            <a:off x="5420753" y="3230637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BBE9D6C-783E-42D9-866C-64251FF975D9}"/>
              </a:ext>
            </a:extLst>
          </p:cNvPr>
          <p:cNvCxnSpPr/>
          <p:nvPr/>
        </p:nvCxnSpPr>
        <p:spPr>
          <a:xfrm flipH="1" flipV="1">
            <a:off x="5420753" y="3359225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3665794" y="2871069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9FAC0446-67A2-4E6B-A2B4-A579AE719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0553" y="2006780"/>
            <a:ext cx="585353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en-US" sz="1900" dirty="0">
                <a:solidFill>
                  <a:srgbClr val="FF0000"/>
                </a:solidFill>
              </a:rPr>
              <a:t>Table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3" name="Line 17">
            <a:extLst>
              <a:ext uri="{FF2B5EF4-FFF2-40B4-BE49-F238E27FC236}">
                <a16:creationId xmlns:a16="http://schemas.microsoft.com/office/drawing/2014/main" id="{4B9D3DDC-27E2-4E50-A135-B26994CB16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73353" y="2197657"/>
            <a:ext cx="383184" cy="195023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4FEC18D-A086-4B8E-85D4-A5A779E5B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506" y="1782948"/>
            <a:ext cx="130510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en-US" sz="1900" dirty="0">
                <a:solidFill>
                  <a:srgbClr val="FF0000"/>
                </a:solidFill>
              </a:rPr>
              <a:t>Table Name</a:t>
            </a:r>
          </a:p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(Entity)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5" name="Line 17">
            <a:extLst>
              <a:ext uri="{FF2B5EF4-FFF2-40B4-BE49-F238E27FC236}">
                <a16:creationId xmlns:a16="http://schemas.microsoft.com/office/drawing/2014/main" id="{1A605829-4DB4-482D-B4BE-D5B418631C6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48607" y="2290621"/>
            <a:ext cx="506969" cy="292388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5F32606-ED2E-45D6-8A73-4FAAE95B8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738" y="3487813"/>
            <a:ext cx="117981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Field</a:t>
            </a:r>
          </a:p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(Attributes </a:t>
            </a:r>
          </a:p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of the </a:t>
            </a:r>
          </a:p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Entity)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9" name="Line 17">
            <a:extLst>
              <a:ext uri="{FF2B5EF4-FFF2-40B4-BE49-F238E27FC236}">
                <a16:creationId xmlns:a16="http://schemas.microsoft.com/office/drawing/2014/main" id="{30C2B172-0B4D-4081-AC7C-6956B9F9BE90}"/>
              </a:ext>
            </a:extLst>
          </p:cNvPr>
          <p:cNvSpPr>
            <a:spLocks noChangeShapeType="1"/>
          </p:cNvSpPr>
          <p:nvPr/>
        </p:nvSpPr>
        <p:spPr bwMode="auto">
          <a:xfrm>
            <a:off x="1397548" y="3952006"/>
            <a:ext cx="646157" cy="180871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20" name="Line 17">
            <a:extLst>
              <a:ext uri="{FF2B5EF4-FFF2-40B4-BE49-F238E27FC236}">
                <a16:creationId xmlns:a16="http://schemas.microsoft.com/office/drawing/2014/main" id="{63739657-3CE0-4360-B4C3-715DD88E56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97548" y="3780199"/>
            <a:ext cx="646158" cy="171808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21" name="Line 17">
            <a:extLst>
              <a:ext uri="{FF2B5EF4-FFF2-40B4-BE49-F238E27FC236}">
                <a16:creationId xmlns:a16="http://schemas.microsoft.com/office/drawing/2014/main" id="{4FA28231-A286-41AE-A95A-7A38C19856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97548" y="3487812"/>
            <a:ext cx="646157" cy="464194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14EFC67-00BB-4788-A057-5E19E5CFF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88" y="2689409"/>
            <a:ext cx="1179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Primary Key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24" name="Line 17">
            <a:extLst>
              <a:ext uri="{FF2B5EF4-FFF2-40B4-BE49-F238E27FC236}">
                <a16:creationId xmlns:a16="http://schemas.microsoft.com/office/drawing/2014/main" id="{F387DE24-EDF3-4AC5-AD4A-8BBB6B8148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00955" y="3012523"/>
            <a:ext cx="542750" cy="77135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61FE84A-E51E-4FE8-BA0F-F53090DA2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1070" y="4051012"/>
            <a:ext cx="1179811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Cardinality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A50294A-862B-438C-BB08-B51476417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1789" y="2957330"/>
            <a:ext cx="1179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Foreign</a:t>
            </a:r>
          </a:p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Key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27" name="Line 17">
            <a:extLst>
              <a:ext uri="{FF2B5EF4-FFF2-40B4-BE49-F238E27FC236}">
                <a16:creationId xmlns:a16="http://schemas.microsoft.com/office/drawing/2014/main" id="{3BE846B5-67ED-401D-814C-877B4F05DE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72905" y="3274184"/>
            <a:ext cx="738883" cy="8504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28" name="Line 17">
            <a:extLst>
              <a:ext uri="{FF2B5EF4-FFF2-40B4-BE49-F238E27FC236}">
                <a16:creationId xmlns:a16="http://schemas.microsoft.com/office/drawing/2014/main" id="{DF0B550B-06B3-4BC6-8CD9-12DC3B5940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38131" y="3648193"/>
            <a:ext cx="782622" cy="256623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29" name="Line 17">
            <a:extLst>
              <a:ext uri="{FF2B5EF4-FFF2-40B4-BE49-F238E27FC236}">
                <a16:creationId xmlns:a16="http://schemas.microsoft.com/office/drawing/2014/main" id="{D5E529BD-1861-44BA-8BE3-F418EBE6F23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68188" y="3316203"/>
            <a:ext cx="862694" cy="588612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3768069" y="2871069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5313814" y="3205665"/>
            <a:ext cx="86018" cy="29633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050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4" grpId="0"/>
      <p:bldP spid="15" grpId="0" animBg="1"/>
      <p:bldP spid="18" grpId="0"/>
      <p:bldP spid="19" grpId="0" animBg="1"/>
      <p:bldP spid="20" grpId="0" animBg="1"/>
      <p:bldP spid="21" grpId="0" animBg="1"/>
      <p:bldP spid="23" grpId="0"/>
      <p:bldP spid="24" grpId="0" animBg="1"/>
      <p:bldP spid="25" grpId="0"/>
      <p:bldP spid="26" grpId="0"/>
      <p:bldP spid="27" grpId="0" animBg="1"/>
      <p:bldP spid="28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Entity and Attribute</a:t>
            </a:r>
          </a:p>
        </p:txBody>
      </p:sp>
      <p:sp>
        <p:nvSpPr>
          <p:cNvPr id="3" name="Rectangle 2"/>
          <p:cNvSpPr/>
          <p:nvPr/>
        </p:nvSpPr>
        <p:spPr>
          <a:xfrm>
            <a:off x="4263960" y="1472065"/>
            <a:ext cx="4118040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/>
              <a:t>Entity represents an object/construct we want to manage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Attribute is a characteristic of an entity (or relationship)</a:t>
            </a:r>
            <a:endParaRPr lang="en-US" altLang="zh-CN" sz="2400" dirty="0"/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54229"/>
              </p:ext>
            </p:extLst>
          </p:nvPr>
        </p:nvGraphicFramePr>
        <p:xfrm>
          <a:off x="2133600" y="1371600"/>
          <a:ext cx="1665549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Customer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CustomerID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FirstName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LastName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0" name="Rectangle 39">
            <a:extLst>
              <a:ext uri="{FF2B5EF4-FFF2-40B4-BE49-F238E27FC236}">
                <a16:creationId xmlns:a16="http://schemas.microsoft.com/office/drawing/2014/main" id="{F4FEC18D-A086-4B8E-85D4-A5A779E5B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756" y="1391146"/>
            <a:ext cx="130510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en-US" sz="1900" dirty="0">
                <a:solidFill>
                  <a:srgbClr val="FF0000"/>
                </a:solidFill>
              </a:rPr>
              <a:t>Table Name</a:t>
            </a:r>
          </a:p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(Entity)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41" name="Line 17">
            <a:extLst>
              <a:ext uri="{FF2B5EF4-FFF2-40B4-BE49-F238E27FC236}">
                <a16:creationId xmlns:a16="http://schemas.microsoft.com/office/drawing/2014/main" id="{1A605829-4DB4-482D-B4BE-D5B418631C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1561928"/>
            <a:ext cx="673919" cy="121605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5F32606-ED2E-45D6-8A73-4FAAE95B8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252" y="2651760"/>
            <a:ext cx="11942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Field</a:t>
            </a:r>
          </a:p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(Attributes)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43" name="Line 17">
            <a:extLst>
              <a:ext uri="{FF2B5EF4-FFF2-40B4-BE49-F238E27FC236}">
                <a16:creationId xmlns:a16="http://schemas.microsoft.com/office/drawing/2014/main" id="{30C2B172-0B4D-4081-AC7C-6956B9F9BE9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68491" y="2930926"/>
            <a:ext cx="646157" cy="180871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44" name="Line 17">
            <a:extLst>
              <a:ext uri="{FF2B5EF4-FFF2-40B4-BE49-F238E27FC236}">
                <a16:creationId xmlns:a16="http://schemas.microsoft.com/office/drawing/2014/main" id="{63739657-3CE0-4360-B4C3-715DD88E56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68491" y="2759119"/>
            <a:ext cx="646158" cy="171808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45" name="Line 17">
            <a:extLst>
              <a:ext uri="{FF2B5EF4-FFF2-40B4-BE49-F238E27FC236}">
                <a16:creationId xmlns:a16="http://schemas.microsoft.com/office/drawing/2014/main" id="{4FA28231-A286-41AE-A95A-7A38C19856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68491" y="2466732"/>
            <a:ext cx="646157" cy="464194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676400" y="4187382"/>
            <a:ext cx="6017832" cy="4053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This depicts a Customer table with 6 columns.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793201"/>
              </p:ext>
            </p:extLst>
          </p:nvPr>
        </p:nvGraphicFramePr>
        <p:xfrm>
          <a:off x="1664818" y="4685196"/>
          <a:ext cx="6029414" cy="1636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78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24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7208">
                <a:tc>
                  <a:txBody>
                    <a:bodyPr/>
                    <a:lstStyle/>
                    <a:p>
                      <a:r>
                        <a:rPr lang="en-US" sz="1400" dirty="0" err="1"/>
                        <a:t>CustomerID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FirstName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20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09120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208">
                <a:tc>
                  <a:txBody>
                    <a:bodyPr/>
                    <a:lstStyle/>
                    <a:p>
                      <a:r>
                        <a:rPr lang="en-US" sz="1400" dirty="0"/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Cuddy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09123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208">
                <a:tc>
                  <a:txBody>
                    <a:bodyPr/>
                    <a:lstStyle/>
                    <a:p>
                      <a:r>
                        <a:rPr lang="en-US" sz="1400" dirty="0"/>
                        <a:t>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James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Wilson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Pittsgrove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09121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208">
                <a:tc>
                  <a:txBody>
                    <a:bodyPr/>
                    <a:lstStyle/>
                    <a:p>
                      <a:r>
                        <a:rPr lang="en-US" sz="1400" dirty="0"/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19111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904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 animBg="1"/>
      <p:bldP spid="42" grpId="0"/>
      <p:bldP spid="43" grpId="0" animBg="1"/>
      <p:bldP spid="44" grpId="0" animBg="1"/>
      <p:bldP spid="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Primary Key</a:t>
            </a: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880725"/>
              </p:ext>
            </p:extLst>
          </p:nvPr>
        </p:nvGraphicFramePr>
        <p:xfrm>
          <a:off x="1676400" y="1569813"/>
          <a:ext cx="1665549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Customer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CustomerID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FirstName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LastName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8" name="Rectangle 47"/>
          <p:cNvSpPr/>
          <p:nvPr/>
        </p:nvSpPr>
        <p:spPr>
          <a:xfrm>
            <a:off x="1676400" y="4385595"/>
            <a:ext cx="6017832" cy="4053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This depicts a Customer table with 6 columns.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14EFC67-00BB-4788-A057-5E19E5CFF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443" y="1847800"/>
            <a:ext cx="1179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Primary Key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51" name="Line 17">
            <a:extLst>
              <a:ext uri="{FF2B5EF4-FFF2-40B4-BE49-F238E27FC236}">
                <a16:creationId xmlns:a16="http://schemas.microsoft.com/office/drawing/2014/main" id="{F387DE24-EDF3-4AC5-AD4A-8BBB6B8148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30010" y="2170914"/>
            <a:ext cx="542750" cy="77135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319352"/>
              </p:ext>
            </p:extLst>
          </p:nvPr>
        </p:nvGraphicFramePr>
        <p:xfrm>
          <a:off x="1664818" y="4883409"/>
          <a:ext cx="6029414" cy="1636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78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24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7208">
                <a:tc>
                  <a:txBody>
                    <a:bodyPr/>
                    <a:lstStyle/>
                    <a:p>
                      <a:r>
                        <a:rPr lang="en-US" sz="1400" dirty="0" err="1"/>
                        <a:t>CustomerID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FirstName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20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09120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208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Cuddy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09123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208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James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Wilson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Pittsgrove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09121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208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19111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3" name="Content Placeholder 8"/>
          <p:cNvSpPr>
            <a:spLocks noGrp="1"/>
          </p:cNvSpPr>
          <p:nvPr>
            <p:ph idx="1"/>
          </p:nvPr>
        </p:nvSpPr>
        <p:spPr>
          <a:xfrm>
            <a:off x="3581400" y="1575299"/>
            <a:ext cx="5562600" cy="2105688"/>
          </a:xfrm>
        </p:spPr>
        <p:txBody>
          <a:bodyPr>
            <a:noAutofit/>
          </a:bodyPr>
          <a:lstStyle/>
          <a:p>
            <a:r>
              <a:rPr lang="en-US" sz="2400" dirty="0"/>
              <a:t>Entities need to be uniquely identifiable</a:t>
            </a:r>
          </a:p>
          <a:p>
            <a:pPr lvl="1"/>
            <a:r>
              <a:rPr lang="en-US" sz="2400" dirty="0"/>
              <a:t>So you can tell them apart </a:t>
            </a:r>
          </a:p>
          <a:p>
            <a:r>
              <a:rPr lang="en-US" sz="2400" dirty="0"/>
              <a:t>Use a primary key</a:t>
            </a:r>
          </a:p>
          <a:p>
            <a:pPr lvl="1"/>
            <a:r>
              <a:rPr lang="en-US" sz="2400" dirty="0"/>
              <a:t>One or more attributes that </a:t>
            </a:r>
            <a:br>
              <a:rPr lang="en-US" sz="2400" dirty="0"/>
            </a:br>
            <a:r>
              <a:rPr lang="en-US" sz="2400" dirty="0"/>
              <a:t>uniquely identifies an entity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6096000" y="3962400"/>
            <a:ext cx="2971800" cy="269199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/>
              <a:t>How about these as primary keys for Customer: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First name and/or last name?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Social security number?</a:t>
            </a:r>
          </a:p>
        </p:txBody>
      </p:sp>
    </p:spTree>
    <p:extLst>
      <p:ext uri="{BB962C8B-B14F-4D97-AF65-F5344CB8AC3E}">
        <p14:creationId xmlns:p14="http://schemas.microsoft.com/office/powerpoint/2010/main" val="222043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16062</TotalTime>
  <Words>2258</Words>
  <Application>Microsoft Macintosh PowerPoint</Application>
  <PresentationFormat>On-screen Show (4:3)</PresentationFormat>
  <Paragraphs>1015</Paragraphs>
  <Slides>38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Arial</vt:lpstr>
      <vt:lpstr>Calibri</vt:lpstr>
      <vt:lpstr>Office Theme</vt:lpstr>
      <vt:lpstr>Relational Data Modeling</vt:lpstr>
      <vt:lpstr>The information architecture of an organization</vt:lpstr>
      <vt:lpstr>The Transactional Database </vt:lpstr>
      <vt:lpstr>The Relational Database (RDBMS)</vt:lpstr>
      <vt:lpstr>The Relational Database</vt:lpstr>
      <vt:lpstr>What is Database Schema?</vt:lpstr>
      <vt:lpstr>Understanding Database Schema</vt:lpstr>
      <vt:lpstr>Entity and Attribute</vt:lpstr>
      <vt:lpstr>Primary Key</vt:lpstr>
      <vt:lpstr>Cardinality</vt:lpstr>
      <vt:lpstr>Cardinality</vt:lpstr>
      <vt:lpstr>Maximum Cardinality</vt:lpstr>
      <vt:lpstr>Minimum Cardinality</vt:lpstr>
      <vt:lpstr>Cardinality</vt:lpstr>
      <vt:lpstr>PowerPoint Presentation</vt:lpstr>
      <vt:lpstr>PowerPoint Presentation</vt:lpstr>
      <vt:lpstr>PowerPoint Presentation</vt:lpstr>
      <vt:lpstr>PowerPoint Presentation</vt:lpstr>
      <vt:lpstr>Cardinality is defined by business rules</vt:lpstr>
      <vt:lpstr>Understanding Database Schema</vt:lpstr>
      <vt:lpstr>The Rules</vt:lpstr>
      <vt:lpstr>Create Tables and Fields</vt:lpstr>
      <vt:lpstr>Implement relationships</vt:lpstr>
      <vt:lpstr>The Customer and Membership Tables:  The 1:1 Relationship</vt:lpstr>
      <vt:lpstr>The Customer and Membership Tables:  The 1:1 Relationship</vt:lpstr>
      <vt:lpstr>The Customer and Membership Tables:  The 1:1 Relationship</vt:lpstr>
      <vt:lpstr>The Customer and Order Tables:  The 1:m Relationship</vt:lpstr>
      <vt:lpstr>The Customer and Order Tables:  The 1:m Relationship</vt:lpstr>
      <vt:lpstr>The Customer and Order Tables: Normalization</vt:lpstr>
      <vt:lpstr>To figure out who ordered what</vt:lpstr>
      <vt:lpstr>The Customer and Order Tables:  The m:m Relationship</vt:lpstr>
      <vt:lpstr>Now the many:many relationship</vt:lpstr>
      <vt:lpstr>To figure out what each order contains</vt:lpstr>
      <vt:lpstr>This is a join</vt:lpstr>
      <vt:lpstr>Relationship attribute</vt:lpstr>
      <vt:lpstr>Our Order Database schema</vt:lpstr>
      <vt:lpstr>Summary of Database Schema</vt:lpstr>
      <vt:lpstr>In Class Activity #1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Sunil Wattal</cp:lastModifiedBy>
  <cp:revision>641</cp:revision>
  <cp:lastPrinted>2014-01-19T19:45:49Z</cp:lastPrinted>
  <dcterms:created xsi:type="dcterms:W3CDTF">2011-06-28T13:08:25Z</dcterms:created>
  <dcterms:modified xsi:type="dcterms:W3CDTF">2019-08-29T03:00:04Z</dcterms:modified>
</cp:coreProperties>
</file>