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86" r:id="rId4"/>
    <p:sldId id="271" r:id="rId5"/>
    <p:sldId id="272" r:id="rId6"/>
    <p:sldId id="273" r:id="rId7"/>
    <p:sldId id="274" r:id="rId8"/>
    <p:sldId id="287" r:id="rId9"/>
    <p:sldId id="276" r:id="rId10"/>
    <p:sldId id="277" r:id="rId11"/>
    <p:sldId id="278" r:id="rId12"/>
    <p:sldId id="288" r:id="rId13"/>
    <p:sldId id="281" r:id="rId14"/>
    <p:sldId id="280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71" autoAdjust="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F7165-4570-41FD-B42B-53DE5AD6CDD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8B487A-E644-49E5-924A-3A74DB9B2638}">
      <dgm:prSet/>
      <dgm:spPr/>
      <dgm:t>
        <a:bodyPr/>
        <a:lstStyle/>
        <a:p>
          <a:pPr rtl="0"/>
          <a:r>
            <a:rPr lang="en-US" smtClean="0"/>
            <a:t>Uses</a:t>
          </a:r>
          <a:endParaRPr lang="en-US"/>
        </a:p>
      </dgm:t>
    </dgm:pt>
    <dgm:pt modelId="{E89FF93E-1A0D-4C19-8BA4-54FA0BFBC3B7}" type="parTrans" cxnId="{8228B5D5-AB2B-4D60-8CE2-E2B3A82AC796}">
      <dgm:prSet/>
      <dgm:spPr/>
      <dgm:t>
        <a:bodyPr/>
        <a:lstStyle/>
        <a:p>
          <a:endParaRPr lang="en-US"/>
        </a:p>
      </dgm:t>
    </dgm:pt>
    <dgm:pt modelId="{DD3C785F-6BE8-4337-935C-E5CA8FB965C3}" type="sibTrans" cxnId="{8228B5D5-AB2B-4D60-8CE2-E2B3A82AC796}">
      <dgm:prSet/>
      <dgm:spPr/>
      <dgm:t>
        <a:bodyPr/>
        <a:lstStyle/>
        <a:p>
          <a:endParaRPr lang="en-US"/>
        </a:p>
      </dgm:t>
    </dgm:pt>
    <dgm:pt modelId="{12FF80FE-8DC8-4AD9-A307-DD2389275C79}">
      <dgm:prSet/>
      <dgm:spPr/>
      <dgm:t>
        <a:bodyPr/>
        <a:lstStyle/>
        <a:p>
          <a:pPr rtl="0"/>
          <a:r>
            <a:rPr lang="en-US" smtClean="0"/>
            <a:t>What products are bought together?</a:t>
          </a:r>
          <a:endParaRPr lang="en-US"/>
        </a:p>
      </dgm:t>
    </dgm:pt>
    <dgm:pt modelId="{7C5EEAF2-089F-48D0-895E-C3108036724A}" type="parTrans" cxnId="{F8525B24-0686-4F49-BB6B-4D993A27DD22}">
      <dgm:prSet/>
      <dgm:spPr/>
      <dgm:t>
        <a:bodyPr/>
        <a:lstStyle/>
        <a:p>
          <a:endParaRPr lang="en-US"/>
        </a:p>
      </dgm:t>
    </dgm:pt>
    <dgm:pt modelId="{84140B99-AB50-4859-AAED-16A30220FBA5}" type="sibTrans" cxnId="{F8525B24-0686-4F49-BB6B-4D993A27DD22}">
      <dgm:prSet/>
      <dgm:spPr/>
      <dgm:t>
        <a:bodyPr/>
        <a:lstStyle/>
        <a:p>
          <a:endParaRPr lang="en-US"/>
        </a:p>
      </dgm:t>
    </dgm:pt>
    <dgm:pt modelId="{A9DDE823-77A7-4C4E-A16B-BDC8EA9A61D0}">
      <dgm:prSet/>
      <dgm:spPr/>
      <dgm:t>
        <a:bodyPr/>
        <a:lstStyle/>
        <a:p>
          <a:pPr rtl="0"/>
          <a:r>
            <a:rPr lang="en-US" smtClean="0"/>
            <a:t>Amazon’s recommendation engine</a:t>
          </a:r>
          <a:endParaRPr lang="en-US"/>
        </a:p>
      </dgm:t>
    </dgm:pt>
    <dgm:pt modelId="{9F269300-84CD-4795-83DF-71CDE1DDCC99}" type="parTrans" cxnId="{68158E4A-159A-4699-AE9C-CDD07E3A41DC}">
      <dgm:prSet/>
      <dgm:spPr/>
      <dgm:t>
        <a:bodyPr/>
        <a:lstStyle/>
        <a:p>
          <a:endParaRPr lang="en-US"/>
        </a:p>
      </dgm:t>
    </dgm:pt>
    <dgm:pt modelId="{72587483-7554-426F-816F-7F630FE7151B}" type="sibTrans" cxnId="{68158E4A-159A-4699-AE9C-CDD07E3A41DC}">
      <dgm:prSet/>
      <dgm:spPr/>
      <dgm:t>
        <a:bodyPr/>
        <a:lstStyle/>
        <a:p>
          <a:endParaRPr lang="en-US"/>
        </a:p>
      </dgm:t>
    </dgm:pt>
    <dgm:pt modelId="{E3712F48-8428-4536-8094-274EA6BF2BFA}">
      <dgm:prSet/>
      <dgm:spPr/>
      <dgm:t>
        <a:bodyPr/>
        <a:lstStyle/>
        <a:p>
          <a:pPr rtl="0"/>
          <a:r>
            <a:rPr lang="en-US" smtClean="0"/>
            <a:t>Telephone calling patterns</a:t>
          </a:r>
          <a:endParaRPr lang="en-US"/>
        </a:p>
      </dgm:t>
    </dgm:pt>
    <dgm:pt modelId="{30540840-11EB-4161-BD8B-FEF618982AD5}" type="parTrans" cxnId="{B17A6388-53F4-48CB-95D5-14078743E64D}">
      <dgm:prSet/>
      <dgm:spPr/>
      <dgm:t>
        <a:bodyPr/>
        <a:lstStyle/>
        <a:p>
          <a:endParaRPr lang="en-US"/>
        </a:p>
      </dgm:t>
    </dgm:pt>
    <dgm:pt modelId="{80C808CB-FDED-4AF8-B349-FBD2A61B5360}" type="sibTrans" cxnId="{B17A6388-53F4-48CB-95D5-14078743E64D}">
      <dgm:prSet/>
      <dgm:spPr/>
      <dgm:t>
        <a:bodyPr/>
        <a:lstStyle/>
        <a:p>
          <a:endParaRPr lang="en-US"/>
        </a:p>
      </dgm:t>
    </dgm:pt>
    <dgm:pt modelId="{AB3E0D07-0AF1-4A6A-9BF8-2E1A2E6F415E}" type="pres">
      <dgm:prSet presAssocID="{4E6F7165-4570-41FD-B42B-53DE5AD6CD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16EA4C-59B0-4EE2-A608-07D91FF5B570}" type="pres">
      <dgm:prSet presAssocID="{D98B487A-E644-49E5-924A-3A74DB9B26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D4FDD-F869-4C7A-B2DC-8EE8A258D933}" type="pres">
      <dgm:prSet presAssocID="{D98B487A-E644-49E5-924A-3A74DB9B263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D34143-DF3A-4E7F-ABFB-0D8217DF2E40}" type="presOf" srcId="{E3712F48-8428-4536-8094-274EA6BF2BFA}" destId="{6E6D4FDD-F869-4C7A-B2DC-8EE8A258D933}" srcOrd="0" destOrd="2" presId="urn:microsoft.com/office/officeart/2005/8/layout/vList2"/>
    <dgm:cxn modelId="{F8525B24-0686-4F49-BB6B-4D993A27DD22}" srcId="{D98B487A-E644-49E5-924A-3A74DB9B2638}" destId="{12FF80FE-8DC8-4AD9-A307-DD2389275C79}" srcOrd="0" destOrd="0" parTransId="{7C5EEAF2-089F-48D0-895E-C3108036724A}" sibTransId="{84140B99-AB50-4859-AAED-16A30220FBA5}"/>
    <dgm:cxn modelId="{8228B5D5-AB2B-4D60-8CE2-E2B3A82AC796}" srcId="{4E6F7165-4570-41FD-B42B-53DE5AD6CDDC}" destId="{D98B487A-E644-49E5-924A-3A74DB9B2638}" srcOrd="0" destOrd="0" parTransId="{E89FF93E-1A0D-4C19-8BA4-54FA0BFBC3B7}" sibTransId="{DD3C785F-6BE8-4337-935C-E5CA8FB965C3}"/>
    <dgm:cxn modelId="{92AF3006-30AC-4D76-A3E5-C8D5AA7778A1}" type="presOf" srcId="{A9DDE823-77A7-4C4E-A16B-BDC8EA9A61D0}" destId="{6E6D4FDD-F869-4C7A-B2DC-8EE8A258D933}" srcOrd="0" destOrd="1" presId="urn:microsoft.com/office/officeart/2005/8/layout/vList2"/>
    <dgm:cxn modelId="{AB1E9A7E-0EF2-466C-973F-1F809E34F8EF}" type="presOf" srcId="{4E6F7165-4570-41FD-B42B-53DE5AD6CDDC}" destId="{AB3E0D07-0AF1-4A6A-9BF8-2E1A2E6F415E}" srcOrd="0" destOrd="0" presId="urn:microsoft.com/office/officeart/2005/8/layout/vList2"/>
    <dgm:cxn modelId="{A401545A-6C4F-442F-B90B-A5F3551B36CC}" type="presOf" srcId="{12FF80FE-8DC8-4AD9-A307-DD2389275C79}" destId="{6E6D4FDD-F869-4C7A-B2DC-8EE8A258D933}" srcOrd="0" destOrd="0" presId="urn:microsoft.com/office/officeart/2005/8/layout/vList2"/>
    <dgm:cxn modelId="{C2CBA4B0-2DBC-40CB-ABE5-F78A6B72DD3A}" type="presOf" srcId="{D98B487A-E644-49E5-924A-3A74DB9B2638}" destId="{DD16EA4C-59B0-4EE2-A608-07D91FF5B570}" srcOrd="0" destOrd="0" presId="urn:microsoft.com/office/officeart/2005/8/layout/vList2"/>
    <dgm:cxn modelId="{B17A6388-53F4-48CB-95D5-14078743E64D}" srcId="{D98B487A-E644-49E5-924A-3A74DB9B2638}" destId="{E3712F48-8428-4536-8094-274EA6BF2BFA}" srcOrd="2" destOrd="0" parTransId="{30540840-11EB-4161-BD8B-FEF618982AD5}" sibTransId="{80C808CB-FDED-4AF8-B349-FBD2A61B5360}"/>
    <dgm:cxn modelId="{68158E4A-159A-4699-AE9C-CDD07E3A41DC}" srcId="{D98B487A-E644-49E5-924A-3A74DB9B2638}" destId="{A9DDE823-77A7-4C4E-A16B-BDC8EA9A61D0}" srcOrd="1" destOrd="0" parTransId="{9F269300-84CD-4795-83DF-71CDE1DDCC99}" sibTransId="{72587483-7554-426F-816F-7F630FE7151B}"/>
    <dgm:cxn modelId="{174C03C0-CDAC-4E37-9FAE-73A2866AF561}" type="presParOf" srcId="{AB3E0D07-0AF1-4A6A-9BF8-2E1A2E6F415E}" destId="{DD16EA4C-59B0-4EE2-A608-07D91FF5B570}" srcOrd="0" destOrd="0" presId="urn:microsoft.com/office/officeart/2005/8/layout/vList2"/>
    <dgm:cxn modelId="{ED67DF72-5F73-4B78-925A-3780B19D8724}" type="presParOf" srcId="{AB3E0D07-0AF1-4A6A-9BF8-2E1A2E6F415E}" destId="{6E6D4FDD-F869-4C7A-B2DC-8EE8A258D93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79F86F-C723-400C-94CC-42B4F6F766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5CBDA1A-20C8-4934-9068-981E23951CE2}">
      <dgm:prSet/>
      <dgm:spPr/>
      <dgm:t>
        <a:bodyPr/>
        <a:lstStyle/>
        <a:p>
          <a:pPr rtl="0"/>
          <a:r>
            <a:rPr lang="en-US" dirty="0" smtClean="0"/>
            <a:t>Find out which items predict the occurrence of other items</a:t>
          </a:r>
          <a:endParaRPr lang="en-US" dirty="0"/>
        </a:p>
      </dgm:t>
    </dgm:pt>
    <dgm:pt modelId="{756EB9E1-3284-4E21-9003-9286B56C480D}" type="parTrans" cxnId="{1A2A4A2A-444F-44CD-8911-E30F0F2D3680}">
      <dgm:prSet/>
      <dgm:spPr/>
      <dgm:t>
        <a:bodyPr/>
        <a:lstStyle/>
        <a:p>
          <a:endParaRPr lang="en-US"/>
        </a:p>
      </dgm:t>
    </dgm:pt>
    <dgm:pt modelId="{2D0A9FDF-0902-4E57-AC6A-8BA762F6C6D4}" type="sibTrans" cxnId="{1A2A4A2A-444F-44CD-8911-E30F0F2D3680}">
      <dgm:prSet/>
      <dgm:spPr/>
      <dgm:t>
        <a:bodyPr/>
        <a:lstStyle/>
        <a:p>
          <a:endParaRPr lang="en-US"/>
        </a:p>
      </dgm:t>
    </dgm:pt>
    <dgm:pt modelId="{630E3504-183B-4F16-A634-21CC7912D254}">
      <dgm:prSet/>
      <dgm:spPr/>
      <dgm:t>
        <a:bodyPr/>
        <a:lstStyle/>
        <a:p>
          <a:pPr rtl="0"/>
          <a:r>
            <a:rPr lang="en-US" dirty="0" smtClean="0"/>
            <a:t>Also known as “affinity analysis” or “market basket” analysis</a:t>
          </a:r>
          <a:endParaRPr lang="en-US" dirty="0"/>
        </a:p>
      </dgm:t>
    </dgm:pt>
    <dgm:pt modelId="{277F0ECE-B37B-4572-9B7E-FC693EAC5AC8}" type="parTrans" cxnId="{D539BC0A-B83C-4DA4-9321-89284144814C}">
      <dgm:prSet/>
      <dgm:spPr/>
      <dgm:t>
        <a:bodyPr/>
        <a:lstStyle/>
        <a:p>
          <a:endParaRPr lang="en-US"/>
        </a:p>
      </dgm:t>
    </dgm:pt>
    <dgm:pt modelId="{BC56CD77-E395-411F-B82F-FDD33F2BCE15}" type="sibTrans" cxnId="{D539BC0A-B83C-4DA4-9321-89284144814C}">
      <dgm:prSet/>
      <dgm:spPr/>
      <dgm:t>
        <a:bodyPr/>
        <a:lstStyle/>
        <a:p>
          <a:endParaRPr lang="en-US"/>
        </a:p>
      </dgm:t>
    </dgm:pt>
    <dgm:pt modelId="{6301B5D2-9A4E-4137-9898-B89B8DFF673A}" type="pres">
      <dgm:prSet presAssocID="{6179F86F-C723-400C-94CC-42B4F6F766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C37FEC-3590-451B-8A48-DF9A87633137}" type="pres">
      <dgm:prSet presAssocID="{C5CBDA1A-20C8-4934-9068-981E23951C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C06AF-B5CB-449E-A32D-B66283FEB16E}" type="pres">
      <dgm:prSet presAssocID="{2D0A9FDF-0902-4E57-AC6A-8BA762F6C6D4}" presName="spacer" presStyleCnt="0"/>
      <dgm:spPr/>
      <dgm:t>
        <a:bodyPr/>
        <a:lstStyle/>
        <a:p>
          <a:endParaRPr lang="en-US"/>
        </a:p>
      </dgm:t>
    </dgm:pt>
    <dgm:pt modelId="{560415DB-36A9-4EDF-9A54-BA874E86ACC4}" type="pres">
      <dgm:prSet presAssocID="{630E3504-183B-4F16-A634-21CC7912D25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A4A2A-444F-44CD-8911-E30F0F2D3680}" srcId="{6179F86F-C723-400C-94CC-42B4F6F76672}" destId="{C5CBDA1A-20C8-4934-9068-981E23951CE2}" srcOrd="0" destOrd="0" parTransId="{756EB9E1-3284-4E21-9003-9286B56C480D}" sibTransId="{2D0A9FDF-0902-4E57-AC6A-8BA762F6C6D4}"/>
    <dgm:cxn modelId="{2F09AD85-ADE8-42B0-83BD-57AE6D575CCE}" type="presOf" srcId="{630E3504-183B-4F16-A634-21CC7912D254}" destId="{560415DB-36A9-4EDF-9A54-BA874E86ACC4}" srcOrd="0" destOrd="0" presId="urn:microsoft.com/office/officeart/2005/8/layout/vList2"/>
    <dgm:cxn modelId="{D6B85A2E-6F95-4155-ADC8-9A39FF4C60D0}" type="presOf" srcId="{6179F86F-C723-400C-94CC-42B4F6F76672}" destId="{6301B5D2-9A4E-4137-9898-B89B8DFF673A}" srcOrd="0" destOrd="0" presId="urn:microsoft.com/office/officeart/2005/8/layout/vList2"/>
    <dgm:cxn modelId="{D539BC0A-B83C-4DA4-9321-89284144814C}" srcId="{6179F86F-C723-400C-94CC-42B4F6F76672}" destId="{630E3504-183B-4F16-A634-21CC7912D254}" srcOrd="1" destOrd="0" parTransId="{277F0ECE-B37B-4572-9B7E-FC693EAC5AC8}" sibTransId="{BC56CD77-E395-411F-B82F-FDD33F2BCE15}"/>
    <dgm:cxn modelId="{4A9A0CFD-55BE-4C58-8914-85B5D1A25958}" type="presOf" srcId="{C5CBDA1A-20C8-4934-9068-981E23951CE2}" destId="{20C37FEC-3590-451B-8A48-DF9A87633137}" srcOrd="0" destOrd="0" presId="urn:microsoft.com/office/officeart/2005/8/layout/vList2"/>
    <dgm:cxn modelId="{AB64F068-4309-4194-86A1-330194CA3FA2}" type="presParOf" srcId="{6301B5D2-9A4E-4137-9898-B89B8DFF673A}" destId="{20C37FEC-3590-451B-8A48-DF9A87633137}" srcOrd="0" destOrd="0" presId="urn:microsoft.com/office/officeart/2005/8/layout/vList2"/>
    <dgm:cxn modelId="{9F7F1A68-98BA-4708-9D72-E1CDE702DA94}" type="presParOf" srcId="{6301B5D2-9A4E-4137-9898-B89B8DFF673A}" destId="{6E3C06AF-B5CB-449E-A32D-B66283FEB16E}" srcOrd="1" destOrd="0" presId="urn:microsoft.com/office/officeart/2005/8/layout/vList2"/>
    <dgm:cxn modelId="{F5F31CFF-2703-4E0B-9203-51C51FE43378}" type="presParOf" srcId="{6301B5D2-9A4E-4137-9898-B89B8DFF673A}" destId="{560415DB-36A9-4EDF-9A54-BA874E86AC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16846D-C39C-44A2-90C6-8F42CA6FF4A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178A15E-28F9-4C99-8D60-0AA802A4F648}">
      <dgm:prSet phldrT="[Text]"/>
      <dgm:spPr/>
      <dgm:t>
        <a:bodyPr/>
        <a:lstStyle/>
        <a:p>
          <a:r>
            <a:rPr lang="en-US" dirty="0" smtClean="0"/>
            <a:t>2 baskets have milk, beer, and diapers</a:t>
          </a:r>
          <a:endParaRPr lang="en-US" dirty="0"/>
        </a:p>
      </dgm:t>
    </dgm:pt>
    <dgm:pt modelId="{3FDFBC76-3E66-4779-87C8-EC0F03674B6E}" type="parTrans" cxnId="{896DF46B-D7C2-4438-A0CB-48723CF18ED1}">
      <dgm:prSet/>
      <dgm:spPr/>
      <dgm:t>
        <a:bodyPr/>
        <a:lstStyle/>
        <a:p>
          <a:endParaRPr lang="en-US"/>
        </a:p>
      </dgm:t>
    </dgm:pt>
    <dgm:pt modelId="{A29FFDE6-08F3-48AE-9ED5-D34FA2A1CAAE}" type="sibTrans" cxnId="{896DF46B-D7C2-4438-A0CB-48723CF18ED1}">
      <dgm:prSet/>
      <dgm:spPr/>
      <dgm:t>
        <a:bodyPr/>
        <a:lstStyle/>
        <a:p>
          <a:endParaRPr lang="en-US"/>
        </a:p>
      </dgm:t>
    </dgm:pt>
    <dgm:pt modelId="{3E2276FC-0B08-4C64-B6D0-AD9BAC9ED7CE}">
      <dgm:prSet phldrT="[Text]"/>
      <dgm:spPr/>
      <dgm:t>
        <a:bodyPr/>
        <a:lstStyle/>
        <a:p>
          <a:r>
            <a:rPr lang="en-US" dirty="0" smtClean="0"/>
            <a:t>5 baskets total</a:t>
          </a:r>
          <a:endParaRPr lang="en-US" dirty="0"/>
        </a:p>
      </dgm:t>
    </dgm:pt>
    <dgm:pt modelId="{53FAA012-C0D0-46FA-AABF-B51AAB687CAE}" type="parTrans" cxnId="{339378E2-EF55-469B-A9E5-706C2C6CAA9A}">
      <dgm:prSet/>
      <dgm:spPr/>
      <dgm:t>
        <a:bodyPr/>
        <a:lstStyle/>
        <a:p>
          <a:endParaRPr lang="en-US"/>
        </a:p>
      </dgm:t>
    </dgm:pt>
    <dgm:pt modelId="{11046EFC-D44E-4D7A-AF1F-12D4140DD049}" type="sibTrans" cxnId="{339378E2-EF55-469B-A9E5-706C2C6CAA9A}">
      <dgm:prSet/>
      <dgm:spPr/>
      <dgm:t>
        <a:bodyPr/>
        <a:lstStyle/>
        <a:p>
          <a:endParaRPr lang="en-US"/>
        </a:p>
      </dgm:t>
    </dgm:pt>
    <dgm:pt modelId="{32E60F58-292F-4CF1-89E5-642571C6747B}" type="pres">
      <dgm:prSet presAssocID="{5616846D-C39C-44A2-90C6-8F42CA6FF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5A6A3-2F4C-4BA4-B4FD-DBAC033A93BD}" type="pres">
      <dgm:prSet presAssocID="{4178A15E-28F9-4C99-8D60-0AA802A4F64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B637B-0CDB-4EAF-ACF3-03F6E9FF22E7}" type="pres">
      <dgm:prSet presAssocID="{A29FFDE6-08F3-48AE-9ED5-D34FA2A1CAAE}" presName="spacer" presStyleCnt="0"/>
      <dgm:spPr/>
    </dgm:pt>
    <dgm:pt modelId="{00D7FAD6-D262-4090-8A8C-4B2792E813AE}" type="pres">
      <dgm:prSet presAssocID="{3E2276FC-0B08-4C64-B6D0-AD9BAC9ED7C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EDFD1D-7FD5-4457-B9C0-D26202262989}" type="presOf" srcId="{4178A15E-28F9-4C99-8D60-0AA802A4F648}" destId="{5C85A6A3-2F4C-4BA4-B4FD-DBAC033A93BD}" srcOrd="0" destOrd="0" presId="urn:microsoft.com/office/officeart/2005/8/layout/vList2"/>
    <dgm:cxn modelId="{339378E2-EF55-469B-A9E5-706C2C6CAA9A}" srcId="{5616846D-C39C-44A2-90C6-8F42CA6FF4A5}" destId="{3E2276FC-0B08-4C64-B6D0-AD9BAC9ED7CE}" srcOrd="1" destOrd="0" parTransId="{53FAA012-C0D0-46FA-AABF-B51AAB687CAE}" sibTransId="{11046EFC-D44E-4D7A-AF1F-12D4140DD049}"/>
    <dgm:cxn modelId="{46AADCBC-E11B-4996-852F-43B401BEA539}" type="presOf" srcId="{3E2276FC-0B08-4C64-B6D0-AD9BAC9ED7CE}" destId="{00D7FAD6-D262-4090-8A8C-4B2792E813AE}" srcOrd="0" destOrd="0" presId="urn:microsoft.com/office/officeart/2005/8/layout/vList2"/>
    <dgm:cxn modelId="{896DF46B-D7C2-4438-A0CB-48723CF18ED1}" srcId="{5616846D-C39C-44A2-90C6-8F42CA6FF4A5}" destId="{4178A15E-28F9-4C99-8D60-0AA802A4F648}" srcOrd="0" destOrd="0" parTransId="{3FDFBC76-3E66-4779-87C8-EC0F03674B6E}" sibTransId="{A29FFDE6-08F3-48AE-9ED5-D34FA2A1CAAE}"/>
    <dgm:cxn modelId="{ACFDDC4D-31EB-4D98-8715-01F8CDCD00BE}" type="presOf" srcId="{5616846D-C39C-44A2-90C6-8F42CA6FF4A5}" destId="{32E60F58-292F-4CF1-89E5-642571C6747B}" srcOrd="0" destOrd="0" presId="urn:microsoft.com/office/officeart/2005/8/layout/vList2"/>
    <dgm:cxn modelId="{9F40E6BA-09E5-498D-BED8-9B71D700CF76}" type="presParOf" srcId="{32E60F58-292F-4CF1-89E5-642571C6747B}" destId="{5C85A6A3-2F4C-4BA4-B4FD-DBAC033A93BD}" srcOrd="0" destOrd="0" presId="urn:microsoft.com/office/officeart/2005/8/layout/vList2"/>
    <dgm:cxn modelId="{FBAF661F-2C4C-4EA0-A9A0-1A832715A0F8}" type="presParOf" srcId="{32E60F58-292F-4CF1-89E5-642571C6747B}" destId="{5BBB637B-0CDB-4EAF-ACF3-03F6E9FF22E7}" srcOrd="1" destOrd="0" presId="urn:microsoft.com/office/officeart/2005/8/layout/vList2"/>
    <dgm:cxn modelId="{4FA106FD-1D4C-4A0E-ADCC-ED3CB4A7F57E}" type="presParOf" srcId="{32E60F58-292F-4CF1-89E5-642571C6747B}" destId="{00D7FAD6-D262-4090-8A8C-4B2792E813A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36EBA1-0FC9-4B88-9D95-1A52108076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AC243A-BADF-4318-BF3F-218534AF7B87}">
      <dgm:prSet/>
      <dgm:spPr/>
      <dgm:t>
        <a:bodyPr/>
        <a:lstStyle/>
        <a:p>
          <a:pPr rtl="0"/>
          <a:r>
            <a:rPr lang="en-US" dirty="0" smtClean="0"/>
            <a:t>i.e., high confidence suggests a strong association…</a:t>
          </a:r>
          <a:endParaRPr lang="en-US" dirty="0"/>
        </a:p>
      </dgm:t>
    </dgm:pt>
    <dgm:pt modelId="{4E46A1BC-5BE4-4698-852E-8FE84EDE0694}" type="parTrans" cxnId="{CE008824-C490-42FE-9C5E-44225A10AC6A}">
      <dgm:prSet/>
      <dgm:spPr/>
      <dgm:t>
        <a:bodyPr/>
        <a:lstStyle/>
        <a:p>
          <a:endParaRPr lang="en-US"/>
        </a:p>
      </dgm:t>
    </dgm:pt>
    <dgm:pt modelId="{D09FC6F6-9625-48F1-9CC6-3979FEFA743A}" type="sibTrans" cxnId="{CE008824-C490-42FE-9C5E-44225A10AC6A}">
      <dgm:prSet/>
      <dgm:spPr/>
      <dgm:t>
        <a:bodyPr/>
        <a:lstStyle/>
        <a:p>
          <a:endParaRPr lang="en-US"/>
        </a:p>
      </dgm:t>
    </dgm:pt>
    <dgm:pt modelId="{82C96AFA-4AC8-406E-AD6D-92CEE28E6915}">
      <dgm:prSet/>
      <dgm:spPr/>
      <dgm:t>
        <a:bodyPr/>
        <a:lstStyle/>
        <a:p>
          <a:pPr rtl="0"/>
          <a:r>
            <a:rPr lang="en-US" dirty="0" smtClean="0"/>
            <a:t>But this can be deceptive </a:t>
          </a:r>
          <a:endParaRPr lang="en-US" dirty="0"/>
        </a:p>
      </dgm:t>
    </dgm:pt>
    <dgm:pt modelId="{30D2CD3C-B6B4-4E40-A930-6EDAB8118D9B}" type="parTrans" cxnId="{4A2EF851-B81A-45E9-A96A-D06996D93B7C}">
      <dgm:prSet/>
      <dgm:spPr/>
      <dgm:t>
        <a:bodyPr/>
        <a:lstStyle/>
        <a:p>
          <a:endParaRPr lang="en-US"/>
        </a:p>
      </dgm:t>
    </dgm:pt>
    <dgm:pt modelId="{6D46F334-167F-4C51-9070-B4B98DE0C698}" type="sibTrans" cxnId="{4A2EF851-B81A-45E9-A96A-D06996D93B7C}">
      <dgm:prSet/>
      <dgm:spPr/>
      <dgm:t>
        <a:bodyPr/>
        <a:lstStyle/>
        <a:p>
          <a:endParaRPr lang="en-US"/>
        </a:p>
      </dgm:t>
    </dgm:pt>
    <dgm:pt modelId="{67D2871B-A474-4C34-BB3D-085F1F9A5B20}">
      <dgm:prSet/>
      <dgm:spPr/>
      <dgm:t>
        <a:bodyPr/>
        <a:lstStyle/>
        <a:p>
          <a:pPr rtl="0"/>
          <a:r>
            <a:rPr lang="en-US" dirty="0" smtClean="0"/>
            <a:t>Consider {Bread} </a:t>
          </a:r>
          <a:r>
            <a:rPr lang="en-US" dirty="0" smtClean="0">
              <a:sym typeface="Symbol"/>
            </a:rPr>
            <a:t></a:t>
          </a:r>
          <a:r>
            <a:rPr lang="en-US" dirty="0" smtClean="0"/>
            <a:t>{Diapers}</a:t>
          </a:r>
          <a:endParaRPr lang="en-US" dirty="0"/>
        </a:p>
      </dgm:t>
    </dgm:pt>
    <dgm:pt modelId="{5BFF7DC2-7BDB-4884-91D5-EFF69F81B00F}" type="parTrans" cxnId="{DD77D3C4-E484-49C2-9DBA-74065FD209AF}">
      <dgm:prSet/>
      <dgm:spPr/>
      <dgm:t>
        <a:bodyPr/>
        <a:lstStyle/>
        <a:p>
          <a:endParaRPr lang="en-US"/>
        </a:p>
      </dgm:t>
    </dgm:pt>
    <dgm:pt modelId="{CE5B8522-31FE-4CC8-AD13-44E893F60CD2}" type="sibTrans" cxnId="{DD77D3C4-E484-49C2-9DBA-74065FD209AF}">
      <dgm:prSet/>
      <dgm:spPr/>
      <dgm:t>
        <a:bodyPr/>
        <a:lstStyle/>
        <a:p>
          <a:endParaRPr lang="en-US"/>
        </a:p>
      </dgm:t>
    </dgm:pt>
    <dgm:pt modelId="{6D9109E9-B230-47F6-93BA-D9FDA363CC07}">
      <dgm:prSet/>
      <dgm:spPr/>
      <dgm:t>
        <a:bodyPr/>
        <a:lstStyle/>
        <a:p>
          <a:pPr rtl="0"/>
          <a:r>
            <a:rPr lang="en-US" dirty="0" smtClean="0"/>
            <a:t>Support for the total </a:t>
          </a:r>
          <a:r>
            <a:rPr lang="en-US" dirty="0" err="1" smtClean="0"/>
            <a:t>itemset</a:t>
          </a:r>
          <a:r>
            <a:rPr lang="en-US" dirty="0" smtClean="0"/>
            <a:t> is 0.6 (3/5)</a:t>
          </a:r>
          <a:endParaRPr lang="en-US" dirty="0"/>
        </a:p>
      </dgm:t>
    </dgm:pt>
    <dgm:pt modelId="{3A044958-66D3-43E9-A0B0-9E0E8FE6F757}" type="parTrans" cxnId="{DFF8478E-3886-4BA2-8952-F2C28FE89373}">
      <dgm:prSet/>
      <dgm:spPr/>
      <dgm:t>
        <a:bodyPr/>
        <a:lstStyle/>
        <a:p>
          <a:endParaRPr lang="en-US"/>
        </a:p>
      </dgm:t>
    </dgm:pt>
    <dgm:pt modelId="{4CEB4D61-2A7E-413F-9697-869DEE9DCB35}" type="sibTrans" cxnId="{DFF8478E-3886-4BA2-8952-F2C28FE89373}">
      <dgm:prSet/>
      <dgm:spPr/>
      <dgm:t>
        <a:bodyPr/>
        <a:lstStyle/>
        <a:p>
          <a:endParaRPr lang="en-US"/>
        </a:p>
      </dgm:t>
    </dgm:pt>
    <dgm:pt modelId="{8E94DDBA-F94A-48B2-9472-276E26C505FD}">
      <dgm:prSet/>
      <dgm:spPr/>
      <dgm:t>
        <a:bodyPr/>
        <a:lstStyle/>
        <a:p>
          <a:pPr rtl="0"/>
          <a:r>
            <a:rPr lang="en-US" smtClean="0"/>
            <a:t>And confidence is 0.75 (3/4) – pretty high</a:t>
          </a:r>
          <a:endParaRPr lang="en-US"/>
        </a:p>
      </dgm:t>
    </dgm:pt>
    <dgm:pt modelId="{00622C67-09A2-4167-8A2B-40994D4E2B6E}" type="parTrans" cxnId="{35A6E424-BA11-4834-A03F-DC342FD2BB36}">
      <dgm:prSet/>
      <dgm:spPr/>
      <dgm:t>
        <a:bodyPr/>
        <a:lstStyle/>
        <a:p>
          <a:endParaRPr lang="en-US"/>
        </a:p>
      </dgm:t>
    </dgm:pt>
    <dgm:pt modelId="{402203A0-1982-4E40-9918-598A2D371902}" type="sibTrans" cxnId="{35A6E424-BA11-4834-A03F-DC342FD2BB36}">
      <dgm:prSet/>
      <dgm:spPr/>
      <dgm:t>
        <a:bodyPr/>
        <a:lstStyle/>
        <a:p>
          <a:endParaRPr lang="en-US"/>
        </a:p>
      </dgm:t>
    </dgm:pt>
    <dgm:pt modelId="{D0236213-5DC2-43D1-9755-C1576DDAF24A}">
      <dgm:prSet/>
      <dgm:spPr/>
      <dgm:t>
        <a:bodyPr/>
        <a:lstStyle/>
        <a:p>
          <a:pPr rtl="0"/>
          <a:r>
            <a:rPr lang="en-US" smtClean="0"/>
            <a:t>But is this just because both are frequently occurring items (s=0.8)?</a:t>
          </a:r>
          <a:endParaRPr lang="en-US"/>
        </a:p>
      </dgm:t>
    </dgm:pt>
    <dgm:pt modelId="{DDC06FB9-E58E-452E-9495-BF91752A2D07}" type="parTrans" cxnId="{7F1AA8AD-FE96-47B3-B1E8-BA3A8527C4A5}">
      <dgm:prSet/>
      <dgm:spPr/>
      <dgm:t>
        <a:bodyPr/>
        <a:lstStyle/>
        <a:p>
          <a:endParaRPr lang="en-US"/>
        </a:p>
      </dgm:t>
    </dgm:pt>
    <dgm:pt modelId="{E9816774-A4E3-42A3-ADB5-33E4581D042A}" type="sibTrans" cxnId="{7F1AA8AD-FE96-47B3-B1E8-BA3A8527C4A5}">
      <dgm:prSet/>
      <dgm:spPr/>
      <dgm:t>
        <a:bodyPr/>
        <a:lstStyle/>
        <a:p>
          <a:endParaRPr lang="en-US"/>
        </a:p>
      </dgm:t>
    </dgm:pt>
    <dgm:pt modelId="{3CD9E07B-FEC2-4870-A0C3-4B450894A7C6}">
      <dgm:prSet/>
      <dgm:spPr/>
      <dgm:t>
        <a:bodyPr/>
        <a:lstStyle/>
        <a:p>
          <a:pPr rtl="0"/>
          <a:r>
            <a:rPr lang="en-US" smtClean="0"/>
            <a:t>You’d almost </a:t>
          </a:r>
          <a:r>
            <a:rPr lang="en-US" b="1" i="1" smtClean="0"/>
            <a:t>expect </a:t>
          </a:r>
          <a:r>
            <a:rPr lang="en-US" smtClean="0"/>
            <a:t>them to show up in the same baskets by chance</a:t>
          </a:r>
          <a:endParaRPr lang="en-US"/>
        </a:p>
      </dgm:t>
    </dgm:pt>
    <dgm:pt modelId="{1A9B4B44-CA4F-45B4-AC21-40292F186A7F}" type="parTrans" cxnId="{85071139-DCF7-4305-9B2C-31EAFB9DCDF1}">
      <dgm:prSet/>
      <dgm:spPr/>
      <dgm:t>
        <a:bodyPr/>
        <a:lstStyle/>
        <a:p>
          <a:endParaRPr lang="en-US"/>
        </a:p>
      </dgm:t>
    </dgm:pt>
    <dgm:pt modelId="{01F23CAA-CED1-46EF-88A5-AC6A9E305D11}" type="sibTrans" cxnId="{85071139-DCF7-4305-9B2C-31EAFB9DCDF1}">
      <dgm:prSet/>
      <dgm:spPr/>
      <dgm:t>
        <a:bodyPr/>
        <a:lstStyle/>
        <a:p>
          <a:endParaRPr lang="en-US"/>
        </a:p>
      </dgm:t>
    </dgm:pt>
    <dgm:pt modelId="{6E03E005-A1EA-4981-BB3B-AB27B388B9D3}" type="pres">
      <dgm:prSet presAssocID="{9336EBA1-0FC9-4B88-9D95-1A52108076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2AD2E-1F6C-42B7-96DA-8B2AE1A2C026}" type="pres">
      <dgm:prSet presAssocID="{3AAC243A-BADF-4318-BF3F-218534AF7B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44877-DFC3-4277-B7A3-E6397ADFA53E}" type="pres">
      <dgm:prSet presAssocID="{3AAC243A-BADF-4318-BF3F-218534AF7B8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1AA8AD-FE96-47B3-B1E8-BA3A8527C4A5}" srcId="{67D2871B-A474-4C34-BB3D-085F1F9A5B20}" destId="{D0236213-5DC2-43D1-9755-C1576DDAF24A}" srcOrd="2" destOrd="0" parTransId="{DDC06FB9-E58E-452E-9495-BF91752A2D07}" sibTransId="{E9816774-A4E3-42A3-ADB5-33E4581D042A}"/>
    <dgm:cxn modelId="{9C014669-899C-4166-9FC8-769B6DC4DDB5}" type="presOf" srcId="{67D2871B-A474-4C34-BB3D-085F1F9A5B20}" destId="{72144877-DFC3-4277-B7A3-E6397ADFA53E}" srcOrd="0" destOrd="1" presId="urn:microsoft.com/office/officeart/2005/8/layout/vList2"/>
    <dgm:cxn modelId="{269DA437-27E8-4C95-841F-8E9C3090264A}" type="presOf" srcId="{3CD9E07B-FEC2-4870-A0C3-4B450894A7C6}" destId="{72144877-DFC3-4277-B7A3-E6397ADFA53E}" srcOrd="0" destOrd="5" presId="urn:microsoft.com/office/officeart/2005/8/layout/vList2"/>
    <dgm:cxn modelId="{D31C6A35-5A9A-45B0-93F2-87BA2FE1486D}" type="presOf" srcId="{8E94DDBA-F94A-48B2-9472-276E26C505FD}" destId="{72144877-DFC3-4277-B7A3-E6397ADFA53E}" srcOrd="0" destOrd="3" presId="urn:microsoft.com/office/officeart/2005/8/layout/vList2"/>
    <dgm:cxn modelId="{DFF8478E-3886-4BA2-8952-F2C28FE89373}" srcId="{67D2871B-A474-4C34-BB3D-085F1F9A5B20}" destId="{6D9109E9-B230-47F6-93BA-D9FDA363CC07}" srcOrd="0" destOrd="0" parTransId="{3A044958-66D3-43E9-A0B0-9E0E8FE6F757}" sibTransId="{4CEB4D61-2A7E-413F-9697-869DEE9DCB35}"/>
    <dgm:cxn modelId="{B5E74B43-89CB-47C9-94FA-AEEBDD1B5657}" type="presOf" srcId="{3AAC243A-BADF-4318-BF3F-218534AF7B87}" destId="{CD72AD2E-1F6C-42B7-96DA-8B2AE1A2C026}" srcOrd="0" destOrd="0" presId="urn:microsoft.com/office/officeart/2005/8/layout/vList2"/>
    <dgm:cxn modelId="{DD77D3C4-E484-49C2-9DBA-74065FD209AF}" srcId="{3AAC243A-BADF-4318-BF3F-218534AF7B87}" destId="{67D2871B-A474-4C34-BB3D-085F1F9A5B20}" srcOrd="1" destOrd="0" parTransId="{5BFF7DC2-7BDB-4884-91D5-EFF69F81B00F}" sibTransId="{CE5B8522-31FE-4CC8-AD13-44E893F60CD2}"/>
    <dgm:cxn modelId="{96EBB070-15DC-4424-B167-AB73F55A7A34}" type="presOf" srcId="{6D9109E9-B230-47F6-93BA-D9FDA363CC07}" destId="{72144877-DFC3-4277-B7A3-E6397ADFA53E}" srcOrd="0" destOrd="2" presId="urn:microsoft.com/office/officeart/2005/8/layout/vList2"/>
    <dgm:cxn modelId="{35A6E424-BA11-4834-A03F-DC342FD2BB36}" srcId="{67D2871B-A474-4C34-BB3D-085F1F9A5B20}" destId="{8E94DDBA-F94A-48B2-9472-276E26C505FD}" srcOrd="1" destOrd="0" parTransId="{00622C67-09A2-4167-8A2B-40994D4E2B6E}" sibTransId="{402203A0-1982-4E40-9918-598A2D371902}"/>
    <dgm:cxn modelId="{BEE184D8-DB37-4111-8A6B-BEFD45D3728D}" type="presOf" srcId="{D0236213-5DC2-43D1-9755-C1576DDAF24A}" destId="{72144877-DFC3-4277-B7A3-E6397ADFA53E}" srcOrd="0" destOrd="4" presId="urn:microsoft.com/office/officeart/2005/8/layout/vList2"/>
    <dgm:cxn modelId="{4A2EF851-B81A-45E9-A96A-D06996D93B7C}" srcId="{3AAC243A-BADF-4318-BF3F-218534AF7B87}" destId="{82C96AFA-4AC8-406E-AD6D-92CEE28E6915}" srcOrd="0" destOrd="0" parTransId="{30D2CD3C-B6B4-4E40-A930-6EDAB8118D9B}" sibTransId="{6D46F334-167F-4C51-9070-B4B98DE0C698}"/>
    <dgm:cxn modelId="{85071139-DCF7-4305-9B2C-31EAFB9DCDF1}" srcId="{67D2871B-A474-4C34-BB3D-085F1F9A5B20}" destId="{3CD9E07B-FEC2-4870-A0C3-4B450894A7C6}" srcOrd="3" destOrd="0" parTransId="{1A9B4B44-CA4F-45B4-AC21-40292F186A7F}" sibTransId="{01F23CAA-CED1-46EF-88A5-AC6A9E305D11}"/>
    <dgm:cxn modelId="{5A83B096-3A4C-4BD0-93B7-C7882E87C716}" type="presOf" srcId="{9336EBA1-0FC9-4B88-9D95-1A521080765F}" destId="{6E03E005-A1EA-4981-BB3B-AB27B388B9D3}" srcOrd="0" destOrd="0" presId="urn:microsoft.com/office/officeart/2005/8/layout/vList2"/>
    <dgm:cxn modelId="{CE008824-C490-42FE-9C5E-44225A10AC6A}" srcId="{9336EBA1-0FC9-4B88-9D95-1A521080765F}" destId="{3AAC243A-BADF-4318-BF3F-218534AF7B87}" srcOrd="0" destOrd="0" parTransId="{4E46A1BC-5BE4-4698-852E-8FE84EDE0694}" sibTransId="{D09FC6F6-9625-48F1-9CC6-3979FEFA743A}"/>
    <dgm:cxn modelId="{34EB2BE4-70CC-4731-A833-B18EE267F369}" type="presOf" srcId="{82C96AFA-4AC8-406E-AD6D-92CEE28E6915}" destId="{72144877-DFC3-4277-B7A3-E6397ADFA53E}" srcOrd="0" destOrd="0" presId="urn:microsoft.com/office/officeart/2005/8/layout/vList2"/>
    <dgm:cxn modelId="{366AF576-7376-4836-B673-3E832E468CA5}" type="presParOf" srcId="{6E03E005-A1EA-4981-BB3B-AB27B388B9D3}" destId="{CD72AD2E-1F6C-42B7-96DA-8B2AE1A2C026}" srcOrd="0" destOrd="0" presId="urn:microsoft.com/office/officeart/2005/8/layout/vList2"/>
    <dgm:cxn modelId="{00EBD40C-49DF-4030-8D5A-556C67164832}" type="presParOf" srcId="{6E03E005-A1EA-4981-BB3B-AB27B388B9D3}" destId="{72144877-DFC3-4277-B7A3-E6397ADFA53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F98682-F5D0-49D8-8627-767E89B84270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30B5AA8-0DC3-458C-B1FB-ED3928D7B6A6}">
      <dgm:prSet phldrT="[Text]"/>
      <dgm:spPr/>
      <dgm:t>
        <a:bodyPr/>
        <a:lstStyle/>
        <a:p>
          <a:r>
            <a:rPr lang="en-US" dirty="0" smtClean="0"/>
            <a:t>Thousands of products</a:t>
          </a:r>
          <a:endParaRPr lang="en-US" dirty="0"/>
        </a:p>
      </dgm:t>
    </dgm:pt>
    <dgm:pt modelId="{2B9DC472-A808-4C8E-9D3F-4D08E1D188E6}" type="parTrans" cxnId="{0807C9C7-7C42-4426-A7C9-FBB0808A65DB}">
      <dgm:prSet/>
      <dgm:spPr/>
      <dgm:t>
        <a:bodyPr/>
        <a:lstStyle/>
        <a:p>
          <a:endParaRPr lang="en-US"/>
        </a:p>
      </dgm:t>
    </dgm:pt>
    <dgm:pt modelId="{B543ABC6-F314-44D7-9FE5-09A9C551F501}" type="sibTrans" cxnId="{0807C9C7-7C42-4426-A7C9-FBB0808A65DB}">
      <dgm:prSet/>
      <dgm:spPr/>
      <dgm:t>
        <a:bodyPr/>
        <a:lstStyle/>
        <a:p>
          <a:endParaRPr lang="en-US"/>
        </a:p>
      </dgm:t>
    </dgm:pt>
    <dgm:pt modelId="{AFE23765-7787-401B-AA71-E3F4295F13C0}">
      <dgm:prSet phldrT="[Text]"/>
      <dgm:spPr/>
      <dgm:t>
        <a:bodyPr/>
        <a:lstStyle/>
        <a:p>
          <a:r>
            <a:rPr lang="en-US" dirty="0" smtClean="0"/>
            <a:t>Millions of combinations</a:t>
          </a:r>
          <a:endParaRPr lang="en-US" dirty="0"/>
        </a:p>
      </dgm:t>
    </dgm:pt>
    <dgm:pt modelId="{4EC0F1AB-7F24-4880-8E7C-83B1D18ACCBE}" type="parTrans" cxnId="{8DA6E9AE-498D-4F0D-969D-7871EE5C076D}">
      <dgm:prSet/>
      <dgm:spPr/>
      <dgm:t>
        <a:bodyPr/>
        <a:lstStyle/>
        <a:p>
          <a:endParaRPr lang="en-US"/>
        </a:p>
      </dgm:t>
    </dgm:pt>
    <dgm:pt modelId="{0933684A-5361-436C-BA61-CFA9AD327387}" type="sibTrans" cxnId="{8DA6E9AE-498D-4F0D-969D-7871EE5C076D}">
      <dgm:prSet/>
      <dgm:spPr/>
      <dgm:t>
        <a:bodyPr/>
        <a:lstStyle/>
        <a:p>
          <a:endParaRPr lang="en-US"/>
        </a:p>
      </dgm:t>
    </dgm:pt>
    <dgm:pt modelId="{5174CE2B-42B4-4EFA-A02E-572EA3EAC17B}">
      <dgm:prSet phldrT="[Text]"/>
      <dgm:spPr/>
      <dgm:t>
        <a:bodyPr/>
        <a:lstStyle/>
        <a:p>
          <a:r>
            <a:rPr lang="en-US" dirty="0" smtClean="0"/>
            <a:t>Many customer types</a:t>
          </a:r>
          <a:endParaRPr lang="en-US" dirty="0"/>
        </a:p>
      </dgm:t>
    </dgm:pt>
    <dgm:pt modelId="{720ECA59-4B91-4AEB-BD54-0735F1C52A11}" type="parTrans" cxnId="{198D1C28-BD46-4C78-A903-00D475F4A765}">
      <dgm:prSet/>
      <dgm:spPr/>
      <dgm:t>
        <a:bodyPr/>
        <a:lstStyle/>
        <a:p>
          <a:endParaRPr lang="en-US"/>
        </a:p>
      </dgm:t>
    </dgm:pt>
    <dgm:pt modelId="{D270C23A-C4FC-4636-B51F-954833751F47}" type="sibTrans" cxnId="{198D1C28-BD46-4C78-A903-00D475F4A765}">
      <dgm:prSet/>
      <dgm:spPr/>
      <dgm:t>
        <a:bodyPr/>
        <a:lstStyle/>
        <a:p>
          <a:endParaRPr lang="en-US"/>
        </a:p>
      </dgm:t>
    </dgm:pt>
    <dgm:pt modelId="{2E4D2620-422D-4E17-84C4-DAA8D76CB34C}" type="pres">
      <dgm:prSet presAssocID="{57F98682-F5D0-49D8-8627-767E89B842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70ADD-6DF4-4C2E-8031-917ED3058ADF}" type="pres">
      <dgm:prSet presAssocID="{830B5AA8-0DC3-458C-B1FB-ED3928D7B6A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6A84D-80F1-42B9-96F6-9E1C657B2DD1}" type="pres">
      <dgm:prSet presAssocID="{B543ABC6-F314-44D7-9FE5-09A9C551F501}" presName="spacer" presStyleCnt="0"/>
      <dgm:spPr/>
    </dgm:pt>
    <dgm:pt modelId="{7FF4BF61-D634-49FB-9DAF-3B79A47FF3C0}" type="pres">
      <dgm:prSet presAssocID="{5174CE2B-42B4-4EFA-A02E-572EA3EAC17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7A8E0-6D48-40DA-BEBB-6B5F22B91F58}" type="pres">
      <dgm:prSet presAssocID="{D270C23A-C4FC-4636-B51F-954833751F47}" presName="spacer" presStyleCnt="0"/>
      <dgm:spPr/>
    </dgm:pt>
    <dgm:pt modelId="{B95202ED-D9D9-421F-9B01-9F3180A1E3FF}" type="pres">
      <dgm:prSet presAssocID="{AFE23765-7787-401B-AA71-E3F4295F13C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5C6A88-365A-4FEF-94E3-E610AB01DE09}" type="presOf" srcId="{830B5AA8-0DC3-458C-B1FB-ED3928D7B6A6}" destId="{CD770ADD-6DF4-4C2E-8031-917ED3058ADF}" srcOrd="0" destOrd="0" presId="urn:microsoft.com/office/officeart/2005/8/layout/vList2"/>
    <dgm:cxn modelId="{E11570B2-F4CD-4CDE-A4AF-668FA580DDEA}" type="presOf" srcId="{5174CE2B-42B4-4EFA-A02E-572EA3EAC17B}" destId="{7FF4BF61-D634-49FB-9DAF-3B79A47FF3C0}" srcOrd="0" destOrd="0" presId="urn:microsoft.com/office/officeart/2005/8/layout/vList2"/>
    <dgm:cxn modelId="{8DA6E9AE-498D-4F0D-969D-7871EE5C076D}" srcId="{57F98682-F5D0-49D8-8627-767E89B84270}" destId="{AFE23765-7787-401B-AA71-E3F4295F13C0}" srcOrd="2" destOrd="0" parTransId="{4EC0F1AB-7F24-4880-8E7C-83B1D18ACCBE}" sibTransId="{0933684A-5361-436C-BA61-CFA9AD327387}"/>
    <dgm:cxn modelId="{198D1C28-BD46-4C78-A903-00D475F4A765}" srcId="{57F98682-F5D0-49D8-8627-767E89B84270}" destId="{5174CE2B-42B4-4EFA-A02E-572EA3EAC17B}" srcOrd="1" destOrd="0" parTransId="{720ECA59-4B91-4AEB-BD54-0735F1C52A11}" sibTransId="{D270C23A-C4FC-4636-B51F-954833751F47}"/>
    <dgm:cxn modelId="{0807C9C7-7C42-4426-A7C9-FBB0808A65DB}" srcId="{57F98682-F5D0-49D8-8627-767E89B84270}" destId="{830B5AA8-0DC3-458C-B1FB-ED3928D7B6A6}" srcOrd="0" destOrd="0" parTransId="{2B9DC472-A808-4C8E-9D3F-4D08E1D188E6}" sibTransId="{B543ABC6-F314-44D7-9FE5-09A9C551F501}"/>
    <dgm:cxn modelId="{5F773E81-3572-4333-8445-E24B070E4629}" type="presOf" srcId="{57F98682-F5D0-49D8-8627-767E89B84270}" destId="{2E4D2620-422D-4E17-84C4-DAA8D76CB34C}" srcOrd="0" destOrd="0" presId="urn:microsoft.com/office/officeart/2005/8/layout/vList2"/>
    <dgm:cxn modelId="{34BC7B41-A438-4652-AAD1-D7DC558EFAE3}" type="presOf" srcId="{AFE23765-7787-401B-AA71-E3F4295F13C0}" destId="{B95202ED-D9D9-421F-9B01-9F3180A1E3FF}" srcOrd="0" destOrd="0" presId="urn:microsoft.com/office/officeart/2005/8/layout/vList2"/>
    <dgm:cxn modelId="{C41FFF58-F4EA-49D4-BBF8-CE1764C7D1E9}" type="presParOf" srcId="{2E4D2620-422D-4E17-84C4-DAA8D76CB34C}" destId="{CD770ADD-6DF4-4C2E-8031-917ED3058ADF}" srcOrd="0" destOrd="0" presId="urn:microsoft.com/office/officeart/2005/8/layout/vList2"/>
    <dgm:cxn modelId="{3D38F5BA-008A-484E-8CDC-FCFD093C8F39}" type="presParOf" srcId="{2E4D2620-422D-4E17-84C4-DAA8D76CB34C}" destId="{FB36A84D-80F1-42B9-96F6-9E1C657B2DD1}" srcOrd="1" destOrd="0" presId="urn:microsoft.com/office/officeart/2005/8/layout/vList2"/>
    <dgm:cxn modelId="{A6A5068D-09D6-4D4E-B7DD-FDB8821102F7}" type="presParOf" srcId="{2E4D2620-422D-4E17-84C4-DAA8D76CB34C}" destId="{7FF4BF61-D634-49FB-9DAF-3B79A47FF3C0}" srcOrd="2" destOrd="0" presId="urn:microsoft.com/office/officeart/2005/8/layout/vList2"/>
    <dgm:cxn modelId="{C336F98E-A460-4D61-A499-328613A0DFFE}" type="presParOf" srcId="{2E4D2620-422D-4E17-84C4-DAA8D76CB34C}" destId="{9637A8E0-6D48-40DA-BEBB-6B5F22B91F58}" srcOrd="3" destOrd="0" presId="urn:microsoft.com/office/officeart/2005/8/layout/vList2"/>
    <dgm:cxn modelId="{BF252C7F-7016-486E-8198-282A3804ADA7}" type="presParOf" srcId="{2E4D2620-422D-4E17-84C4-DAA8D76CB34C}" destId="{B95202ED-D9D9-421F-9B01-9F3180A1E3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B84F8A-4299-4666-8D8A-14AE4DAE8795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215A20E-FA35-4098-BF81-8DF8264280FC}">
      <dgm:prSet phldrT="[Text]"/>
      <dgm:spPr/>
      <dgm:t>
        <a:bodyPr/>
        <a:lstStyle/>
        <a:p>
          <a:r>
            <a:rPr lang="en-US" dirty="0" smtClean="0"/>
            <a:t>The steps</a:t>
          </a:r>
          <a:endParaRPr lang="en-US" dirty="0"/>
        </a:p>
      </dgm:t>
    </dgm:pt>
    <dgm:pt modelId="{91B68086-EC4D-4DE1-AC4D-1D815A49A018}" type="parTrans" cxnId="{74CEB600-1B9C-4B1A-9415-BBEABABB6474}">
      <dgm:prSet/>
      <dgm:spPr/>
      <dgm:t>
        <a:bodyPr/>
        <a:lstStyle/>
        <a:p>
          <a:endParaRPr lang="en-US"/>
        </a:p>
      </dgm:t>
    </dgm:pt>
    <dgm:pt modelId="{4BCDCA85-B883-40D1-8378-85FE333CBF87}" type="sibTrans" cxnId="{74CEB600-1B9C-4B1A-9415-BBEABABB6474}">
      <dgm:prSet/>
      <dgm:spPr/>
      <dgm:t>
        <a:bodyPr/>
        <a:lstStyle/>
        <a:p>
          <a:endParaRPr lang="en-US"/>
        </a:p>
      </dgm:t>
    </dgm:pt>
    <dgm:pt modelId="{2441E752-A0A0-4003-BD57-6F27281AD7C2}">
      <dgm:prSet phldrT="[Text]"/>
      <dgm:spPr/>
      <dgm:t>
        <a:bodyPr/>
        <a:lstStyle/>
        <a:p>
          <a:r>
            <a:rPr lang="en-US" dirty="0" smtClean="0"/>
            <a:t>List all possible association rules</a:t>
          </a:r>
          <a:endParaRPr lang="en-US" dirty="0"/>
        </a:p>
      </dgm:t>
    </dgm:pt>
    <dgm:pt modelId="{14C8827E-D4BF-408F-B60A-04E5D266904E}" type="parTrans" cxnId="{4732EB3F-7E43-40DF-A925-647557D00346}">
      <dgm:prSet/>
      <dgm:spPr/>
      <dgm:t>
        <a:bodyPr/>
        <a:lstStyle/>
        <a:p>
          <a:endParaRPr lang="en-US"/>
        </a:p>
      </dgm:t>
    </dgm:pt>
    <dgm:pt modelId="{BA9D7F1C-EC6F-4F1C-92E0-368502C0C1FA}" type="sibTrans" cxnId="{4732EB3F-7E43-40DF-A925-647557D00346}">
      <dgm:prSet/>
      <dgm:spPr/>
      <dgm:t>
        <a:bodyPr/>
        <a:lstStyle/>
        <a:p>
          <a:endParaRPr lang="en-US"/>
        </a:p>
      </dgm:t>
    </dgm:pt>
    <dgm:pt modelId="{FBA03943-0EC0-4467-9CF9-4E42923A4BF3}">
      <dgm:prSet phldrT="[Text]"/>
      <dgm:spPr/>
      <dgm:t>
        <a:bodyPr/>
        <a:lstStyle/>
        <a:p>
          <a:r>
            <a:rPr lang="en-US" dirty="0" smtClean="0"/>
            <a:t>Compute the support and confidence for each rule</a:t>
          </a:r>
          <a:endParaRPr lang="en-US" dirty="0"/>
        </a:p>
      </dgm:t>
    </dgm:pt>
    <dgm:pt modelId="{85CA1031-981A-4DB7-80D5-FB1B94873C78}" type="parTrans" cxnId="{29E72A65-3E33-4850-A437-666F594DD49D}">
      <dgm:prSet/>
      <dgm:spPr/>
      <dgm:t>
        <a:bodyPr/>
        <a:lstStyle/>
        <a:p>
          <a:endParaRPr lang="en-US"/>
        </a:p>
      </dgm:t>
    </dgm:pt>
    <dgm:pt modelId="{5577776C-BE8A-43A3-9857-87B4B30A8DA1}" type="sibTrans" cxnId="{29E72A65-3E33-4850-A437-666F594DD49D}">
      <dgm:prSet/>
      <dgm:spPr/>
      <dgm:t>
        <a:bodyPr/>
        <a:lstStyle/>
        <a:p>
          <a:endParaRPr lang="en-US"/>
        </a:p>
      </dgm:t>
    </dgm:pt>
    <dgm:pt modelId="{B2E8A82F-029E-40F6-B022-C7B951AE21C4}">
      <dgm:prSet phldrT="[Text]"/>
      <dgm:spPr/>
      <dgm:t>
        <a:bodyPr/>
        <a:lstStyle/>
        <a:p>
          <a:r>
            <a:rPr lang="en-US" dirty="0" smtClean="0"/>
            <a:t>Drop rules that don’t make the thresholds</a:t>
          </a:r>
          <a:endParaRPr lang="en-US" dirty="0"/>
        </a:p>
      </dgm:t>
    </dgm:pt>
    <dgm:pt modelId="{34F8F781-3EEB-40A4-9153-D402D768D09B}" type="parTrans" cxnId="{6D642C55-348C-467B-BA49-0B28272BAABF}">
      <dgm:prSet/>
      <dgm:spPr/>
      <dgm:t>
        <a:bodyPr/>
        <a:lstStyle/>
        <a:p>
          <a:endParaRPr lang="en-US"/>
        </a:p>
      </dgm:t>
    </dgm:pt>
    <dgm:pt modelId="{185C4BA7-B6B6-46D9-9AA1-0EDF202D5245}" type="sibTrans" cxnId="{6D642C55-348C-467B-BA49-0B28272BAABF}">
      <dgm:prSet/>
      <dgm:spPr/>
      <dgm:t>
        <a:bodyPr/>
        <a:lstStyle/>
        <a:p>
          <a:endParaRPr lang="en-US"/>
        </a:p>
      </dgm:t>
    </dgm:pt>
    <dgm:pt modelId="{4A63265F-5D11-4007-9F76-6986304F81DE}">
      <dgm:prSet phldrT="[Text]"/>
      <dgm:spPr/>
      <dgm:t>
        <a:bodyPr/>
        <a:lstStyle/>
        <a:p>
          <a:r>
            <a:rPr lang="en-US" dirty="0" smtClean="0"/>
            <a:t>Use lift to further check the association</a:t>
          </a:r>
          <a:endParaRPr lang="en-US" dirty="0"/>
        </a:p>
      </dgm:t>
    </dgm:pt>
    <dgm:pt modelId="{DD9F5270-C385-4D97-A8B2-3814C44832BE}" type="parTrans" cxnId="{E0CD01CD-058E-412B-9181-F0774613CFD9}">
      <dgm:prSet/>
      <dgm:spPr/>
      <dgm:t>
        <a:bodyPr/>
        <a:lstStyle/>
        <a:p>
          <a:endParaRPr lang="en-US"/>
        </a:p>
      </dgm:t>
    </dgm:pt>
    <dgm:pt modelId="{C14AB77E-B631-4699-B889-19F7DD8C7E51}" type="sibTrans" cxnId="{E0CD01CD-058E-412B-9181-F0774613CFD9}">
      <dgm:prSet/>
      <dgm:spPr/>
      <dgm:t>
        <a:bodyPr/>
        <a:lstStyle/>
        <a:p>
          <a:endParaRPr lang="en-US"/>
        </a:p>
      </dgm:t>
    </dgm:pt>
    <dgm:pt modelId="{B2902332-E1DB-43BD-A79A-5CF36010DAAC}" type="pres">
      <dgm:prSet presAssocID="{69B84F8A-4299-4666-8D8A-14AE4DAE87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2F1302-9E8C-49ED-9A60-B12FD5A06239}" type="pres">
      <dgm:prSet presAssocID="{5215A20E-FA35-4098-BF81-8DF8264280FC}" presName="composite" presStyleCnt="0"/>
      <dgm:spPr/>
    </dgm:pt>
    <dgm:pt modelId="{1BF7AC33-7EC8-4DE1-A5BC-E9372BC04F03}" type="pres">
      <dgm:prSet presAssocID="{5215A20E-FA35-4098-BF81-8DF8264280F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EC41C-C526-4929-BE1D-5B9AFD087533}" type="pres">
      <dgm:prSet presAssocID="{5215A20E-FA35-4098-BF81-8DF8264280FC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CD01CD-058E-412B-9181-F0774613CFD9}" srcId="{5215A20E-FA35-4098-BF81-8DF8264280FC}" destId="{4A63265F-5D11-4007-9F76-6986304F81DE}" srcOrd="3" destOrd="0" parTransId="{DD9F5270-C385-4D97-A8B2-3814C44832BE}" sibTransId="{C14AB77E-B631-4699-B889-19F7DD8C7E51}"/>
    <dgm:cxn modelId="{C7108BCF-19A0-4A25-A10D-E60AA0B93560}" type="presOf" srcId="{2441E752-A0A0-4003-BD57-6F27281AD7C2}" destId="{24EEC41C-C526-4929-BE1D-5B9AFD087533}" srcOrd="0" destOrd="0" presId="urn:microsoft.com/office/officeart/2005/8/layout/hList1"/>
    <dgm:cxn modelId="{74CEB600-1B9C-4B1A-9415-BBEABABB6474}" srcId="{69B84F8A-4299-4666-8D8A-14AE4DAE8795}" destId="{5215A20E-FA35-4098-BF81-8DF8264280FC}" srcOrd="0" destOrd="0" parTransId="{91B68086-EC4D-4DE1-AC4D-1D815A49A018}" sibTransId="{4BCDCA85-B883-40D1-8378-85FE333CBF87}"/>
    <dgm:cxn modelId="{AF83BC96-0388-4E4F-B665-862BEC537236}" type="presOf" srcId="{4A63265F-5D11-4007-9F76-6986304F81DE}" destId="{24EEC41C-C526-4929-BE1D-5B9AFD087533}" srcOrd="0" destOrd="3" presId="urn:microsoft.com/office/officeart/2005/8/layout/hList1"/>
    <dgm:cxn modelId="{91601D4F-9D0F-4D3B-97C3-A39671FAE53F}" type="presOf" srcId="{FBA03943-0EC0-4467-9CF9-4E42923A4BF3}" destId="{24EEC41C-C526-4929-BE1D-5B9AFD087533}" srcOrd="0" destOrd="1" presId="urn:microsoft.com/office/officeart/2005/8/layout/hList1"/>
    <dgm:cxn modelId="{F3D3AF23-AEAC-4B85-A6F3-31DDC144E29A}" type="presOf" srcId="{5215A20E-FA35-4098-BF81-8DF8264280FC}" destId="{1BF7AC33-7EC8-4DE1-A5BC-E9372BC04F03}" srcOrd="0" destOrd="0" presId="urn:microsoft.com/office/officeart/2005/8/layout/hList1"/>
    <dgm:cxn modelId="{C41CB801-054C-4325-8362-98F1523290FD}" type="presOf" srcId="{69B84F8A-4299-4666-8D8A-14AE4DAE8795}" destId="{B2902332-E1DB-43BD-A79A-5CF36010DAAC}" srcOrd="0" destOrd="0" presId="urn:microsoft.com/office/officeart/2005/8/layout/hList1"/>
    <dgm:cxn modelId="{29E72A65-3E33-4850-A437-666F594DD49D}" srcId="{5215A20E-FA35-4098-BF81-8DF8264280FC}" destId="{FBA03943-0EC0-4467-9CF9-4E42923A4BF3}" srcOrd="1" destOrd="0" parTransId="{85CA1031-981A-4DB7-80D5-FB1B94873C78}" sibTransId="{5577776C-BE8A-43A3-9857-87B4B30A8DA1}"/>
    <dgm:cxn modelId="{1E6E1639-C967-43B6-AD4E-3E87E8B78FAC}" type="presOf" srcId="{B2E8A82F-029E-40F6-B022-C7B951AE21C4}" destId="{24EEC41C-C526-4929-BE1D-5B9AFD087533}" srcOrd="0" destOrd="2" presId="urn:microsoft.com/office/officeart/2005/8/layout/hList1"/>
    <dgm:cxn modelId="{6D642C55-348C-467B-BA49-0B28272BAABF}" srcId="{5215A20E-FA35-4098-BF81-8DF8264280FC}" destId="{B2E8A82F-029E-40F6-B022-C7B951AE21C4}" srcOrd="2" destOrd="0" parTransId="{34F8F781-3EEB-40A4-9153-D402D768D09B}" sibTransId="{185C4BA7-B6B6-46D9-9AA1-0EDF202D5245}"/>
    <dgm:cxn modelId="{4732EB3F-7E43-40DF-A925-647557D00346}" srcId="{5215A20E-FA35-4098-BF81-8DF8264280FC}" destId="{2441E752-A0A0-4003-BD57-6F27281AD7C2}" srcOrd="0" destOrd="0" parTransId="{14C8827E-D4BF-408F-B60A-04E5D266904E}" sibTransId="{BA9D7F1C-EC6F-4F1C-92E0-368502C0C1FA}"/>
    <dgm:cxn modelId="{CE3E40E3-BF13-43B9-A233-732FEF352291}" type="presParOf" srcId="{B2902332-E1DB-43BD-A79A-5CF36010DAAC}" destId="{252F1302-9E8C-49ED-9A60-B12FD5A06239}" srcOrd="0" destOrd="0" presId="urn:microsoft.com/office/officeart/2005/8/layout/hList1"/>
    <dgm:cxn modelId="{49D67FC6-8F65-4D3D-B555-67DE408B7354}" type="presParOf" srcId="{252F1302-9E8C-49ED-9A60-B12FD5A06239}" destId="{1BF7AC33-7EC8-4DE1-A5BC-E9372BC04F03}" srcOrd="0" destOrd="0" presId="urn:microsoft.com/office/officeart/2005/8/layout/hList1"/>
    <dgm:cxn modelId="{3E74F00C-DE4C-47F0-8BC4-292093AAEE6C}" type="presParOf" srcId="{252F1302-9E8C-49ED-9A60-B12FD5A06239}" destId="{24EEC41C-C526-4929-BE1D-5B9AFD0875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6EA2C-F019-4427-A514-567C63AD357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CAF6D97-A0E9-4BF6-BB3F-16DEA4D392ED}">
      <dgm:prSet phldrT="[Text]"/>
      <dgm:spPr/>
      <dgm:t>
        <a:bodyPr/>
        <a:lstStyle/>
        <a:p>
          <a:r>
            <a:rPr lang="en-US" dirty="0" smtClean="0"/>
            <a:t>Possible Marketing Actions</a:t>
          </a:r>
          <a:endParaRPr lang="en-US" dirty="0"/>
        </a:p>
      </dgm:t>
    </dgm:pt>
    <dgm:pt modelId="{C2378AB5-75EA-49CE-B29D-078670280D07}" type="parTrans" cxnId="{78B7B560-9DA7-40C3-A49D-56D743B271A2}">
      <dgm:prSet/>
      <dgm:spPr/>
      <dgm:t>
        <a:bodyPr/>
        <a:lstStyle/>
        <a:p>
          <a:endParaRPr lang="en-US"/>
        </a:p>
      </dgm:t>
    </dgm:pt>
    <dgm:pt modelId="{7616A8D6-E82B-4041-8032-06E93C73142E}" type="sibTrans" cxnId="{78B7B560-9DA7-40C3-A49D-56D743B271A2}">
      <dgm:prSet/>
      <dgm:spPr/>
      <dgm:t>
        <a:bodyPr/>
        <a:lstStyle/>
        <a:p>
          <a:endParaRPr lang="en-US"/>
        </a:p>
      </dgm:t>
    </dgm:pt>
    <dgm:pt modelId="{16AA9BDB-FD6E-4993-84CF-E796850AF13B}">
      <dgm:prSet phldrT="[Text]"/>
      <dgm:spPr/>
      <dgm:t>
        <a:bodyPr/>
        <a:lstStyle/>
        <a:p>
          <a:r>
            <a:rPr lang="en-US" dirty="0" smtClean="0"/>
            <a:t>Create “New Parent Coping Kits” of beer, milk, and diapers</a:t>
          </a:r>
          <a:endParaRPr lang="en-US" dirty="0"/>
        </a:p>
      </dgm:t>
    </dgm:pt>
    <dgm:pt modelId="{D494DFFF-0B72-49FF-8B49-EFF6DA340330}" type="parTrans" cxnId="{B562FBE1-F8E1-43C5-B350-1B40BB7074CC}">
      <dgm:prSet/>
      <dgm:spPr/>
      <dgm:t>
        <a:bodyPr/>
        <a:lstStyle/>
        <a:p>
          <a:endParaRPr lang="en-US"/>
        </a:p>
      </dgm:t>
    </dgm:pt>
    <dgm:pt modelId="{89A4C836-29B6-489A-A79F-6CF616521CEB}" type="sibTrans" cxnId="{B562FBE1-F8E1-43C5-B350-1B40BB7074CC}">
      <dgm:prSet/>
      <dgm:spPr/>
      <dgm:t>
        <a:bodyPr/>
        <a:lstStyle/>
        <a:p>
          <a:endParaRPr lang="en-US"/>
        </a:p>
      </dgm:t>
    </dgm:pt>
    <dgm:pt modelId="{0BF9A0C0-38BA-4080-8F67-2CD3FB19F029}">
      <dgm:prSet phldrT="[Text]"/>
      <dgm:spPr/>
      <dgm:t>
        <a:bodyPr/>
        <a:lstStyle/>
        <a:p>
          <a:r>
            <a:rPr lang="en-US" dirty="0" smtClean="0"/>
            <a:t>What are some others?</a:t>
          </a:r>
          <a:endParaRPr lang="en-US" dirty="0"/>
        </a:p>
      </dgm:t>
    </dgm:pt>
    <dgm:pt modelId="{3575FD63-0924-448A-8E45-DECA9CF8FC1B}" type="parTrans" cxnId="{D1F87B17-C0E7-4DD4-B914-E0DF96610434}">
      <dgm:prSet/>
      <dgm:spPr/>
      <dgm:t>
        <a:bodyPr/>
        <a:lstStyle/>
        <a:p>
          <a:endParaRPr lang="en-US"/>
        </a:p>
      </dgm:t>
    </dgm:pt>
    <dgm:pt modelId="{59518C51-1A03-4FB1-81CB-D294F87BEC7B}" type="sibTrans" cxnId="{D1F87B17-C0E7-4DD4-B914-E0DF96610434}">
      <dgm:prSet/>
      <dgm:spPr/>
      <dgm:t>
        <a:bodyPr/>
        <a:lstStyle/>
        <a:p>
          <a:endParaRPr lang="en-US"/>
        </a:p>
      </dgm:t>
    </dgm:pt>
    <dgm:pt modelId="{49F126BF-7DDE-46FA-AFFB-39D85AF3063E}" type="pres">
      <dgm:prSet presAssocID="{5976EA2C-F019-4427-A514-567C63AD35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2EAFBB-1ACE-4542-AA55-419D01C34696}" type="pres">
      <dgm:prSet presAssocID="{6CAF6D97-A0E9-4BF6-BB3F-16DEA4D392E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4F052-2823-4FDB-AAEC-189BB0EF82D0}" type="pres">
      <dgm:prSet presAssocID="{6CAF6D97-A0E9-4BF6-BB3F-16DEA4D392E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C1364A-EA04-47BC-A72D-A78C08AFEC80}" type="presOf" srcId="{6CAF6D97-A0E9-4BF6-BB3F-16DEA4D392ED}" destId="{7A2EAFBB-1ACE-4542-AA55-419D01C34696}" srcOrd="0" destOrd="0" presId="urn:microsoft.com/office/officeart/2005/8/layout/vList2"/>
    <dgm:cxn modelId="{0AFB15A7-3743-414D-BDB1-3D772B9582D0}" type="presOf" srcId="{16AA9BDB-FD6E-4993-84CF-E796850AF13B}" destId="{F624F052-2823-4FDB-AAEC-189BB0EF82D0}" srcOrd="0" destOrd="0" presId="urn:microsoft.com/office/officeart/2005/8/layout/vList2"/>
    <dgm:cxn modelId="{D1F87B17-C0E7-4DD4-B914-E0DF96610434}" srcId="{6CAF6D97-A0E9-4BF6-BB3F-16DEA4D392ED}" destId="{0BF9A0C0-38BA-4080-8F67-2CD3FB19F029}" srcOrd="1" destOrd="0" parTransId="{3575FD63-0924-448A-8E45-DECA9CF8FC1B}" sibTransId="{59518C51-1A03-4FB1-81CB-D294F87BEC7B}"/>
    <dgm:cxn modelId="{B562FBE1-F8E1-43C5-B350-1B40BB7074CC}" srcId="{6CAF6D97-A0E9-4BF6-BB3F-16DEA4D392ED}" destId="{16AA9BDB-FD6E-4993-84CF-E796850AF13B}" srcOrd="0" destOrd="0" parTransId="{D494DFFF-0B72-49FF-8B49-EFF6DA340330}" sibTransId="{89A4C836-29B6-489A-A79F-6CF616521CEB}"/>
    <dgm:cxn modelId="{78B7B560-9DA7-40C3-A49D-56D743B271A2}" srcId="{5976EA2C-F019-4427-A514-567C63AD3570}" destId="{6CAF6D97-A0E9-4BF6-BB3F-16DEA4D392ED}" srcOrd="0" destOrd="0" parTransId="{C2378AB5-75EA-49CE-B29D-078670280D07}" sibTransId="{7616A8D6-E82B-4041-8032-06E93C73142E}"/>
    <dgm:cxn modelId="{A78C2BDA-97E2-428C-9E84-C6B1FBD81EB1}" type="presOf" srcId="{0BF9A0C0-38BA-4080-8F67-2CD3FB19F029}" destId="{F624F052-2823-4FDB-AAEC-189BB0EF82D0}" srcOrd="0" destOrd="1" presId="urn:microsoft.com/office/officeart/2005/8/layout/vList2"/>
    <dgm:cxn modelId="{917327D1-D467-429F-88F8-CA900C2E8018}" type="presOf" srcId="{5976EA2C-F019-4427-A514-567C63AD3570}" destId="{49F126BF-7DDE-46FA-AFFB-39D85AF3063E}" srcOrd="0" destOrd="0" presId="urn:microsoft.com/office/officeart/2005/8/layout/vList2"/>
    <dgm:cxn modelId="{0BF0CB04-E58E-4168-88A8-495232363449}" type="presParOf" srcId="{49F126BF-7DDE-46FA-AFFB-39D85AF3063E}" destId="{7A2EAFBB-1ACE-4542-AA55-419D01C34696}" srcOrd="0" destOrd="0" presId="urn:microsoft.com/office/officeart/2005/8/layout/vList2"/>
    <dgm:cxn modelId="{9B8051B5-5CE7-48EF-8DC2-1673C6610515}" type="presParOf" srcId="{49F126BF-7DDE-46FA-AFFB-39D85AF3063E}" destId="{F624F052-2823-4FDB-AAEC-189BB0EF82D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gif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hyperlink" Target="http://www.superfreshfood.com/my+Rewards_application.asp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Association Rule Mining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</a:t>
            </a:r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Schuff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Takes into account how co-occurrence differs from what is expected by chance</a:t>
            </a:r>
          </a:p>
          <a:p>
            <a:pPr lvl="1"/>
            <a:r>
              <a:rPr lang="en-US" dirty="0" smtClean="0"/>
              <a:t>i.e., if items were selected independently from one another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179191"/>
              </p:ext>
            </p:extLst>
          </p:nvPr>
        </p:nvGraphicFramePr>
        <p:xfrm>
          <a:off x="838200" y="3886200"/>
          <a:ext cx="3440600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1130040" imgH="419040" progId="Equation.3">
                  <p:embed/>
                </p:oleObj>
              </mc:Choice>
              <mc:Fallback>
                <p:oleObj name="Equation" r:id="rId3" imgW="1130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86200"/>
                        <a:ext cx="3440600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355000" y="3886200"/>
            <a:ext cx="44196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Support for total </a:t>
            </a:r>
            <a:r>
              <a:rPr lang="en-US" sz="2000" dirty="0" err="1" smtClean="0"/>
              <a:t>itemset</a:t>
            </a:r>
            <a:r>
              <a:rPr lang="en-US" sz="2000" dirty="0" smtClean="0"/>
              <a:t> X and Y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4355000" y="4572000"/>
            <a:ext cx="44196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Support for X times support for 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46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Lift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What’s the lift for the rule: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{Milk, Diapers} </a:t>
            </a:r>
            <a:r>
              <a:rPr lang="en-US" dirty="0" smtClean="0">
                <a:latin typeface="Arial" charset="0"/>
                <a:sym typeface="Symbol" pitchFamily="18" charset="2"/>
              </a:rPr>
              <a:t> {Beer}</a:t>
            </a:r>
          </a:p>
          <a:p>
            <a:endParaRPr lang="en-US" dirty="0">
              <a:latin typeface="Arial" charset="0"/>
              <a:sym typeface="Symbol" pitchFamily="18" charset="2"/>
            </a:endParaRPr>
          </a:p>
          <a:p>
            <a:r>
              <a:rPr lang="en-US" dirty="0" smtClean="0"/>
              <a:t>So 	X = {Milk, Diapers}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Y = {Beer}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s({Milk, Diapers, Beer}) = 2/5 = 0.4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s({Milk, Diapers}) = 3/5 = 0.6</a:t>
            </a:r>
            <a:br>
              <a:rPr lang="en-US" dirty="0" smtClean="0"/>
            </a:br>
            <a:r>
              <a:rPr lang="en-US" dirty="0" smtClean="0"/>
              <a:t>s({Beer}) = 3/5 = 0.6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080411"/>
              </p:ext>
            </p:extLst>
          </p:nvPr>
        </p:nvGraphicFramePr>
        <p:xfrm>
          <a:off x="5877438" y="14478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</a:t>
                      </a:r>
                      <a:r>
                        <a:rPr lang="en-US" sz="1200" kern="1200" dirty="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732381"/>
              </p:ext>
            </p:extLst>
          </p:nvPr>
        </p:nvGraphicFramePr>
        <p:xfrm>
          <a:off x="1371600" y="5202238"/>
          <a:ext cx="43402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1765080" imgH="393480" progId="Equation.3">
                  <p:embed/>
                </p:oleObj>
              </mc:Choice>
              <mc:Fallback>
                <p:oleObj name="Equation" r:id="rId3" imgW="1765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202238"/>
                        <a:ext cx="434022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078416" y="3352800"/>
            <a:ext cx="2743200" cy="2514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When Lift &gt; 1, the occurrence of </a:t>
            </a:r>
            <a:br>
              <a:rPr lang="en-US" sz="2000" b="1" dirty="0" smtClean="0"/>
            </a:br>
            <a:r>
              <a:rPr lang="en-US" sz="2000" b="1" dirty="0" smtClean="0"/>
              <a:t>X</a:t>
            </a:r>
            <a:r>
              <a:rPr lang="en-US" sz="2000" b="1" dirty="0" smtClean="0">
                <a:latin typeface="Arial" charset="0"/>
                <a:sym typeface="Symbol" pitchFamily="18" charset="2"/>
              </a:rPr>
              <a:t> </a:t>
            </a:r>
            <a:r>
              <a:rPr lang="en-US" sz="2000" b="1" dirty="0">
                <a:latin typeface="Arial" charset="0"/>
                <a:sym typeface="Symbol" pitchFamily="18" charset="2"/>
              </a:rPr>
              <a:t> </a:t>
            </a:r>
            <a:r>
              <a:rPr lang="en-US" sz="2000" b="1" dirty="0" smtClean="0"/>
              <a:t>Y together is more likely than what you would expect by chance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6839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926387"/>
              </p:ext>
            </p:extLst>
          </p:nvPr>
        </p:nvGraphicFramePr>
        <p:xfrm>
          <a:off x="71252" y="1213382"/>
          <a:ext cx="6177148" cy="240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5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26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4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42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C00000"/>
                          </a:solidFill>
                        </a:rPr>
                        <a:t>Netflix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C00000"/>
                          </a:solidFill>
                        </a:rPr>
                        <a:t>Cable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</a:rPr>
                        <a:t/>
                      </a:r>
                      <a:br>
                        <a:rPr lang="en-US" sz="3200" b="1" baseline="0" dirty="0" smtClean="0">
                          <a:solidFill>
                            <a:srgbClr val="C00000"/>
                          </a:solidFill>
                        </a:rPr>
                      </a:br>
                      <a:r>
                        <a:rPr lang="en-US" sz="3200" b="1" dirty="0" smtClean="0">
                          <a:solidFill>
                            <a:srgbClr val="C00000"/>
                          </a:solidFill>
                        </a:rPr>
                        <a:t>TV</a:t>
                      </a:r>
                      <a:endParaRPr lang="en-US" sz="32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3800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8000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443353" y="1445159"/>
            <a:ext cx="2585852" cy="194828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What is the effect of Netflix on </a:t>
            </a:r>
            <a:r>
              <a:rPr lang="en-US" sz="2400" dirty="0"/>
              <a:t>C</a:t>
            </a:r>
            <a:r>
              <a:rPr lang="en-US" sz="2400" dirty="0" smtClean="0"/>
              <a:t>able TV?</a:t>
            </a:r>
            <a:br>
              <a:rPr lang="en-US" sz="2400" dirty="0" smtClean="0"/>
            </a:br>
            <a:r>
              <a:rPr lang="en-US" sz="2400" dirty="0" smtClean="0"/>
              <a:t>{Netflix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xfinityTV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26126" y="3585035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People with </a:t>
            </a:r>
            <a:r>
              <a:rPr lang="en-US" sz="2400" b="1" dirty="0" smtClean="0">
                <a:solidFill>
                  <a:schemeClr val="tx2"/>
                </a:solidFill>
              </a:rPr>
              <a:t>both services </a:t>
            </a:r>
            <a:r>
              <a:rPr lang="en-US" sz="2400" dirty="0" smtClean="0"/>
              <a:t>	</a:t>
            </a:r>
            <a:r>
              <a:rPr lang="en-US" sz="2400" dirty="0" smtClean="0">
                <a:sym typeface="Wingdings" pitchFamily="2" charset="2"/>
              </a:rPr>
              <a:t>= </a:t>
            </a:r>
            <a:r>
              <a:rPr lang="en-US" sz="2400" dirty="0">
                <a:sym typeface="Wingdings" pitchFamily="2" charset="2"/>
              </a:rPr>
              <a:t>1000/1</a:t>
            </a:r>
            <a:r>
              <a:rPr lang="en-US" sz="2400" dirty="0" smtClean="0">
                <a:sym typeface="Wingdings" pitchFamily="2" charset="2"/>
              </a:rPr>
              <a:t>3000  7%</a:t>
            </a:r>
          </a:p>
          <a:p>
            <a:r>
              <a:rPr lang="en-US" sz="2400" dirty="0" smtClean="0">
                <a:sym typeface="Wingdings" pitchFamily="2" charset="2"/>
              </a:rPr>
              <a:t>People with </a:t>
            </a:r>
            <a:r>
              <a:rPr lang="en-US" sz="2400" b="1" dirty="0" smtClean="0">
                <a:solidFill>
                  <a:srgbClr val="C00000"/>
                </a:solidFill>
                <a:sym typeface="Wingdings" pitchFamily="2" charset="2"/>
              </a:rPr>
              <a:t>Cable TV 	</a:t>
            </a:r>
            <a:r>
              <a:rPr lang="en-US" sz="2400" dirty="0" smtClean="0">
                <a:sym typeface="Wingdings" pitchFamily="2" charset="2"/>
              </a:rPr>
              <a:t>	= 9000/13000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smtClean="0">
                <a:sym typeface="Wingdings" pitchFamily="2" charset="2"/>
              </a:rPr>
              <a:t>69%</a:t>
            </a:r>
          </a:p>
          <a:p>
            <a:r>
              <a:rPr lang="en-US" sz="2400" dirty="0" smtClean="0">
                <a:sym typeface="Wingdings" pitchFamily="2" charset="2"/>
              </a:rPr>
              <a:t>People with </a:t>
            </a:r>
            <a:r>
              <a:rPr lang="en-US" sz="2400" b="1" dirty="0" smtClean="0">
                <a:solidFill>
                  <a:srgbClr val="C00000"/>
                </a:solidFill>
                <a:sym typeface="Wingdings" pitchFamily="2" charset="2"/>
              </a:rPr>
              <a:t>Netflix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		= 4800/13000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smtClean="0">
                <a:sym typeface="Wingdings" pitchFamily="2" charset="2"/>
              </a:rPr>
              <a:t>37%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744604" y="5334000"/>
          <a:ext cx="490372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1955520" imgH="393480" progId="Equation.3">
                  <p:embed/>
                </p:oleObj>
              </mc:Choice>
              <mc:Fallback>
                <p:oleObj name="Equation" r:id="rId3" imgW="1955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04" y="5334000"/>
                        <a:ext cx="490372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057405" y="5073152"/>
            <a:ext cx="2971800" cy="16323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Having one negatively effects the purchase of the other </a:t>
            </a:r>
            <a:br>
              <a:rPr lang="en-US" sz="2000" dirty="0" smtClean="0"/>
            </a:br>
            <a:r>
              <a:rPr lang="en-US" sz="2000" dirty="0" smtClean="0"/>
              <a:t>(lift closer to 0 than 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37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5562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But this can be overwhelming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57200" y="6019800"/>
            <a:ext cx="4800600" cy="6477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So where do you start?</a:t>
            </a:r>
            <a:endParaRPr lang="en-US" sz="28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1631056"/>
              </p:ext>
            </p:extLst>
          </p:nvPr>
        </p:nvGraphicFramePr>
        <p:xfrm>
          <a:off x="5715000" y="1295400"/>
          <a:ext cx="3276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21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the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know how to calculate the measures for each rule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Lift</a:t>
            </a:r>
          </a:p>
          <a:p>
            <a:pPr lvl="1"/>
            <a:endParaRPr lang="en-US" dirty="0"/>
          </a:p>
          <a:p>
            <a:r>
              <a:rPr lang="en-US" dirty="0" smtClean="0"/>
              <a:t>Then we set up </a:t>
            </a:r>
            <a:r>
              <a:rPr lang="en-US" b="1" dirty="0" smtClean="0"/>
              <a:t>thresholds</a:t>
            </a:r>
            <a:r>
              <a:rPr lang="en-US" dirty="0" smtClean="0"/>
              <a:t> for the minimum rule strength we want to accept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5010695"/>
              </p:ext>
            </p:extLst>
          </p:nvPr>
        </p:nvGraphicFramePr>
        <p:xfrm>
          <a:off x="5105400" y="1447800"/>
          <a:ext cx="3657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5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Once you are confident in a rule, take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{Milk, Diapers}</a:t>
            </a:r>
            <a:r>
              <a:rPr lang="en-US" sz="3600" dirty="0" smtClean="0">
                <a:latin typeface="Arial" charset="0"/>
                <a:sym typeface="Symbol" pitchFamily="18" charset="2"/>
              </a:rPr>
              <a:t>  {Beer}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54127692"/>
              </p:ext>
            </p:extLst>
          </p:nvPr>
        </p:nvGraphicFramePr>
        <p:xfrm>
          <a:off x="381000" y="2819400"/>
          <a:ext cx="51054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90798"/>
            <a:ext cx="3478213" cy="391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19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381760"/>
              </p:ext>
            </p:extLst>
          </p:nvPr>
        </p:nvGraphicFramePr>
        <p:xfrm>
          <a:off x="1600200" y="4876800"/>
          <a:ext cx="6553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Association Rule Mining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261503"/>
              </p:ext>
            </p:extLst>
          </p:nvPr>
        </p:nvGraphicFramePr>
        <p:xfrm>
          <a:off x="304800" y="1219200"/>
          <a:ext cx="48006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2" descr="my+REWARDS CARD Application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7" y="1524000"/>
            <a:ext cx="376843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1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Association Rule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Market basket analysis/affinity analysis</a:t>
            </a:r>
          </a:p>
          <a:p>
            <a:pPr lvl="1"/>
            <a:r>
              <a:rPr lang="en-US" dirty="0" smtClean="0"/>
              <a:t>What products are bought together?</a:t>
            </a:r>
          </a:p>
          <a:p>
            <a:pPr lvl="1"/>
            <a:r>
              <a:rPr lang="en-US" dirty="0" smtClean="0"/>
              <a:t>Where to place items on grocery store shelves?</a:t>
            </a:r>
          </a:p>
          <a:p>
            <a:pPr lvl="1"/>
            <a:endParaRPr lang="en-US" dirty="0"/>
          </a:p>
          <a:p>
            <a:r>
              <a:rPr lang="en-US" dirty="0" smtClean="0"/>
              <a:t>Amazon’s recommendation engine</a:t>
            </a:r>
          </a:p>
          <a:p>
            <a:pPr lvl="1"/>
            <a:r>
              <a:rPr lang="en-US" dirty="0" smtClean="0"/>
              <a:t>“People who bought this product also bought…”</a:t>
            </a:r>
          </a:p>
          <a:p>
            <a:endParaRPr lang="en-US" dirty="0"/>
          </a:p>
          <a:p>
            <a:r>
              <a:rPr lang="en-US" dirty="0" smtClean="0"/>
              <a:t>Telephone calling patterns</a:t>
            </a:r>
          </a:p>
          <a:p>
            <a:pPr lvl="1"/>
            <a:r>
              <a:rPr lang="en-US" dirty="0" smtClean="0"/>
              <a:t>Who do a set of people tend to call most often?</a:t>
            </a:r>
          </a:p>
          <a:p>
            <a:pPr lvl="1"/>
            <a:endParaRPr lang="en-US" dirty="0"/>
          </a:p>
          <a:p>
            <a:r>
              <a:rPr lang="en-US" dirty="0" smtClean="0"/>
              <a:t>Social network analysis</a:t>
            </a:r>
          </a:p>
          <a:p>
            <a:pPr lvl="1"/>
            <a:r>
              <a:rPr lang="en-US" dirty="0" smtClean="0"/>
              <a:t>Determine who you “may know”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2" descr="C:\Users\David\AppData\Local\Microsoft\Windows\Temporary Internet Files\Content.IE5\BLWSRELK\MC9004108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52600"/>
            <a:ext cx="2221203" cy="267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14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Market-Basket Transactions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018670"/>
              </p:ext>
            </p:extLst>
          </p:nvPr>
        </p:nvGraphicFramePr>
        <p:xfrm>
          <a:off x="1295400" y="1511300"/>
          <a:ext cx="6934200" cy="2743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2837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504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Basket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Items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/>
                        <a:t>Bread, </a:t>
                      </a:r>
                      <a:r>
                        <a:rPr lang="en-US" sz="2400" kern="1200" dirty="0"/>
                        <a:t>Milk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/>
                        <a:t>Bread, Diapers, </a:t>
                      </a:r>
                      <a:r>
                        <a:rPr lang="en-US" sz="2400" kern="1200" dirty="0"/>
                        <a:t>Beer, Eggs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/>
                        <a:t>Milk, </a:t>
                      </a:r>
                      <a:r>
                        <a:rPr lang="en-US" sz="2400" kern="1200" dirty="0" smtClean="0"/>
                        <a:t>Diapers, </a:t>
                      </a:r>
                      <a:r>
                        <a:rPr lang="en-US" sz="2400" kern="1200" dirty="0"/>
                        <a:t>Beer, </a:t>
                      </a:r>
                      <a:r>
                        <a:rPr lang="en-US" sz="2400" kern="1200" dirty="0" smtClean="0"/>
                        <a:t>Coke 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/>
                        <a:t>Bread, </a:t>
                      </a:r>
                      <a:r>
                        <a:rPr lang="en-US" sz="2400" kern="1200" dirty="0"/>
                        <a:t>Milk, </a:t>
                      </a:r>
                      <a:r>
                        <a:rPr lang="en-US" sz="2400" kern="1200" dirty="0" smtClean="0"/>
                        <a:t>Diapers, </a:t>
                      </a:r>
                      <a:r>
                        <a:rPr lang="en-US" sz="2400" kern="1200" dirty="0"/>
                        <a:t>Beer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/>
                        <a:t>Bread, </a:t>
                      </a:r>
                      <a:r>
                        <a:rPr lang="en-US" sz="2400" kern="1200" dirty="0"/>
                        <a:t>Milk, </a:t>
                      </a:r>
                      <a:r>
                        <a:rPr lang="en-US" sz="2400" kern="1200" dirty="0" smtClean="0"/>
                        <a:t>Diapers, Coke 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71600" y="5020506"/>
            <a:ext cx="259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5pPr>
            <a:lvl6pPr marL="25146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6pPr>
            <a:lvl7pPr marL="29718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7pPr>
            <a:lvl8pPr marL="34290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8pPr>
            <a:lvl9pPr marL="38862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dirty="0" smtClean="0">
                <a:latin typeface="+mj-lt"/>
              </a:rPr>
              <a:t>Association Rules from these transactions</a:t>
            </a:r>
            <a:endParaRPr lang="en-US" sz="2400" dirty="0">
              <a:latin typeface="+mj-lt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114800" y="4551057"/>
            <a:ext cx="3733801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5pPr>
            <a:lvl6pPr marL="25146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6pPr>
            <a:lvl7pPr marL="29718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7pPr>
            <a:lvl8pPr marL="34290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8pPr>
            <a:lvl9pPr marL="3886200" indent="-228600" algn="ctr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Black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latin typeface="+mj-lt"/>
              </a:rPr>
              <a:t>X</a:t>
            </a:r>
            <a:r>
              <a:rPr lang="en-US" sz="2000" dirty="0">
                <a:latin typeface="+mj-lt"/>
                <a:sym typeface="Symbol" pitchFamily="18" charset="2"/>
              </a:rPr>
              <a:t>  Y </a:t>
            </a:r>
            <a:br>
              <a:rPr lang="en-US" sz="2000" dirty="0">
                <a:latin typeface="+mj-lt"/>
                <a:sym typeface="Symbol" pitchFamily="18" charset="2"/>
              </a:rPr>
            </a:br>
            <a:r>
              <a:rPr lang="en-US" sz="2000" dirty="0">
                <a:latin typeface="+mj-lt"/>
                <a:sym typeface="Symbol" pitchFamily="18" charset="2"/>
              </a:rPr>
              <a:t>(antecedent  consequent)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0" dirty="0">
                <a:latin typeface="+mj-lt"/>
              </a:rPr>
              <a:t>{Diapers} </a:t>
            </a:r>
            <a:r>
              <a:rPr lang="en-US" sz="2000" b="0" dirty="0">
                <a:latin typeface="+mj-lt"/>
                <a:sym typeface="Symbol" pitchFamily="18" charset="2"/>
              </a:rPr>
              <a:t> {Beer},</a:t>
            </a:r>
            <a:br>
              <a:rPr lang="en-US" sz="2000" b="0" dirty="0">
                <a:latin typeface="+mj-lt"/>
                <a:sym typeface="Symbol" pitchFamily="18" charset="2"/>
              </a:rPr>
            </a:br>
            <a:r>
              <a:rPr lang="en-US" sz="2000" b="0" dirty="0" smtClean="0">
                <a:latin typeface="+mj-lt"/>
                <a:sym typeface="Symbol" pitchFamily="18" charset="2"/>
              </a:rPr>
              <a:t>{Milk, Bread}  {Diapers} </a:t>
            </a:r>
            <a:br>
              <a:rPr lang="en-US" sz="2000" b="0" dirty="0" smtClean="0">
                <a:latin typeface="+mj-lt"/>
                <a:sym typeface="Symbol" pitchFamily="18" charset="2"/>
              </a:rPr>
            </a:br>
            <a:r>
              <a:rPr lang="en-US" sz="2000" b="0" dirty="0" smtClean="0">
                <a:latin typeface="+mj-lt"/>
                <a:sym typeface="Symbol" pitchFamily="18" charset="2"/>
              </a:rPr>
              <a:t>{</a:t>
            </a:r>
            <a:r>
              <a:rPr lang="en-US" sz="2000" b="0" dirty="0">
                <a:latin typeface="+mj-lt"/>
                <a:sym typeface="Symbol" pitchFamily="18" charset="2"/>
              </a:rPr>
              <a:t>Beer, </a:t>
            </a:r>
            <a:r>
              <a:rPr lang="en-US" sz="2000" b="0" dirty="0" smtClean="0">
                <a:latin typeface="+mj-lt"/>
                <a:sym typeface="Symbol" pitchFamily="18" charset="2"/>
              </a:rPr>
              <a:t>Bread} </a:t>
            </a:r>
            <a:r>
              <a:rPr lang="en-US" sz="2000" b="0" dirty="0">
                <a:latin typeface="+mj-lt"/>
                <a:sym typeface="Symbol" pitchFamily="18" charset="2"/>
              </a:rPr>
              <a:t> {Milk},</a:t>
            </a:r>
            <a:br>
              <a:rPr lang="en-US" sz="2000" b="0" dirty="0">
                <a:latin typeface="+mj-lt"/>
                <a:sym typeface="Symbol" pitchFamily="18" charset="2"/>
              </a:rPr>
            </a:br>
            <a:r>
              <a:rPr lang="en-US" sz="2000" b="0" dirty="0" smtClean="0">
                <a:latin typeface="+mj-lt"/>
                <a:sym typeface="Symbol" pitchFamily="18" charset="2"/>
              </a:rPr>
              <a:t>{Bread} </a:t>
            </a:r>
            <a:r>
              <a:rPr lang="en-US" sz="2000" b="0" dirty="0">
                <a:latin typeface="+mj-lt"/>
                <a:sym typeface="Symbol" pitchFamily="18" charset="2"/>
              </a:rPr>
              <a:t> {Milk, Diapers</a:t>
            </a:r>
            <a:r>
              <a:rPr lang="en-US" sz="2000" b="0" dirty="0" smtClean="0">
                <a:latin typeface="+mj-lt"/>
                <a:sym typeface="Symbol" pitchFamily="18" charset="2"/>
              </a:rPr>
              <a:t>}</a:t>
            </a:r>
            <a:endParaRPr lang="en-US" sz="2000" b="0" dirty="0">
              <a:latin typeface="+mj-lt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40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Core idea: The </a:t>
            </a:r>
            <a:r>
              <a:rPr lang="en-US" dirty="0" err="1" smtClean="0"/>
              <a:t>itemset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518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Itemset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</a:t>
            </a:r>
            <a:r>
              <a:rPr lang="en-US" dirty="0" smtClean="0"/>
              <a:t>A group of items of interest</a:t>
            </a:r>
            <a:br>
              <a:rPr lang="en-US" dirty="0" smtClean="0"/>
            </a:br>
            <a:r>
              <a:rPr lang="en-US" dirty="0" smtClean="0"/>
              <a:t>	{Milk, Beer, Diapers}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Association rules </a:t>
            </a:r>
            <a:r>
              <a:rPr lang="en-US" dirty="0" smtClean="0"/>
              <a:t>express relationships between </a:t>
            </a:r>
            <a:r>
              <a:rPr lang="en-US" dirty="0" err="1" smtClean="0"/>
              <a:t>itemsets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Arial" charset="0"/>
              </a:rPr>
              <a:t>	X </a:t>
            </a:r>
            <a:r>
              <a:rPr lang="en-US" dirty="0">
                <a:latin typeface="Arial" charset="0"/>
                <a:sym typeface="Symbol" pitchFamily="18" charset="2"/>
              </a:rPr>
              <a:t> </a:t>
            </a:r>
            <a:r>
              <a:rPr lang="en-US" dirty="0" smtClean="0">
                <a:latin typeface="Arial" charset="0"/>
                <a:sym typeface="Symbol" pitchFamily="18" charset="2"/>
              </a:rPr>
              <a:t>Y</a:t>
            </a:r>
            <a:r>
              <a:rPr lang="en-US" dirty="0">
                <a:latin typeface="Arial" charset="0"/>
                <a:sym typeface="Symbol" pitchFamily="18" charset="2"/>
              </a:rPr>
              <a:t/>
            </a:r>
            <a:br>
              <a:rPr lang="en-US" dirty="0">
                <a:latin typeface="Arial" charset="0"/>
                <a:sym typeface="Symbol" pitchFamily="18" charset="2"/>
              </a:rPr>
            </a:br>
            <a:r>
              <a:rPr lang="en-US" dirty="0" smtClean="0">
                <a:latin typeface="Arial" charset="0"/>
              </a:rPr>
              <a:t>	{</a:t>
            </a:r>
            <a:r>
              <a:rPr lang="en-US" dirty="0">
                <a:latin typeface="Arial" charset="0"/>
              </a:rPr>
              <a:t>Milk, Diapers} </a:t>
            </a:r>
            <a:r>
              <a:rPr lang="en-US" dirty="0">
                <a:latin typeface="Arial" charset="0"/>
                <a:sym typeface="Symbol" pitchFamily="18" charset="2"/>
              </a:rPr>
              <a:t> {Beer</a:t>
            </a:r>
            <a:r>
              <a:rPr lang="en-US" dirty="0" smtClean="0">
                <a:latin typeface="Arial" charset="0"/>
                <a:sym typeface="Symbol" pitchFamily="18" charset="2"/>
              </a:rPr>
              <a:t>}</a:t>
            </a:r>
            <a:br>
              <a:rPr lang="en-US" dirty="0" smtClean="0">
                <a:latin typeface="Arial" charset="0"/>
                <a:sym typeface="Symbol" pitchFamily="18" charset="2"/>
              </a:rPr>
            </a:br>
            <a:r>
              <a:rPr lang="en-US" dirty="0">
                <a:latin typeface="Arial" charset="0"/>
                <a:sym typeface="Symbol" pitchFamily="18" charset="2"/>
              </a:rPr>
              <a:t/>
            </a:r>
            <a:br>
              <a:rPr lang="en-US" dirty="0">
                <a:latin typeface="Arial" charset="0"/>
                <a:sym typeface="Symbol" pitchFamily="18" charset="2"/>
              </a:rPr>
            </a:br>
            <a:r>
              <a:rPr lang="en-US" dirty="0" smtClean="0">
                <a:latin typeface="Arial" charset="0"/>
                <a:sym typeface="Symbol" pitchFamily="18" charset="2"/>
              </a:rPr>
              <a:t>“</a:t>
            </a:r>
            <a:r>
              <a:rPr lang="en-US" dirty="0">
                <a:latin typeface="Arial" charset="0"/>
                <a:sym typeface="Symbol" pitchFamily="18" charset="2"/>
              </a:rPr>
              <a:t>when you have milk and diapers, </a:t>
            </a:r>
            <a:r>
              <a:rPr lang="en-US" dirty="0" smtClean="0">
                <a:latin typeface="Arial" charset="0"/>
                <a:sym typeface="Symbol" pitchFamily="18" charset="2"/>
              </a:rPr>
              <a:t>	you </a:t>
            </a:r>
            <a:r>
              <a:rPr lang="en-US" dirty="0">
                <a:latin typeface="Arial" charset="0"/>
                <a:sym typeface="Symbol" pitchFamily="18" charset="2"/>
              </a:rPr>
              <a:t>also have </a:t>
            </a:r>
            <a:r>
              <a:rPr lang="en-US" dirty="0" smtClean="0">
                <a:latin typeface="Arial" charset="0"/>
                <a:sym typeface="Symbol" pitchFamily="18" charset="2"/>
              </a:rPr>
              <a:t>beer”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lvl="1"/>
            <a:endParaRPr lang="en-US" dirty="0">
              <a:latin typeface="Arial" charset="0"/>
              <a:sym typeface="Symbol" pitchFamily="18" charset="2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394089"/>
              </p:ext>
            </p:extLst>
          </p:nvPr>
        </p:nvGraphicFramePr>
        <p:xfrm>
          <a:off x="5943600" y="32766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r>
                        <a:rPr lang="en-US" sz="1200" kern="1200"/>
                        <a:t>, </a:t>
                      </a:r>
                      <a:r>
                        <a:rPr lang="en-US" sz="1200" kern="120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00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6019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Support count </a:t>
            </a:r>
            <a:r>
              <a:rPr lang="en-US" dirty="0"/>
              <a:t>(</a:t>
            </a:r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>
                <a:latin typeface="Arial" charset="0"/>
                <a:sym typeface="Symbol" pitchFamily="18" charset="2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  <a:sym typeface="Symbol" pitchFamily="18" charset="2"/>
              </a:rPr>
              <a:t>In how many baskets does the </a:t>
            </a:r>
            <a:r>
              <a:rPr lang="en-US" dirty="0" err="1" smtClean="0">
                <a:latin typeface="Arial" charset="0"/>
                <a:sym typeface="Symbol" pitchFamily="18" charset="2"/>
              </a:rPr>
              <a:t>itemset</a:t>
            </a:r>
            <a:r>
              <a:rPr lang="en-US" dirty="0" smtClean="0">
                <a:latin typeface="Arial" charset="0"/>
                <a:sym typeface="Symbol" pitchFamily="18" charset="2"/>
              </a:rPr>
              <a:t> appear?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lvl="1"/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/>
              <a:t>{Milk, Beer, Diapers} = 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</a:t>
            </a:r>
            <a:r>
              <a:rPr lang="en-US" dirty="0" smtClean="0"/>
              <a:t>in </a:t>
            </a:r>
            <a:r>
              <a:rPr lang="en-US" dirty="0"/>
              <a:t>baskets </a:t>
            </a:r>
            <a:r>
              <a:rPr lang="en-US" dirty="0" smtClean="0"/>
              <a:t>3 </a:t>
            </a:r>
            <a:r>
              <a:rPr lang="en-US" dirty="0"/>
              <a:t>and </a:t>
            </a:r>
            <a:r>
              <a:rPr lang="en-US" dirty="0" smtClean="0"/>
              <a:t>4)</a:t>
            </a:r>
          </a:p>
          <a:p>
            <a:pPr lvl="1"/>
            <a:endParaRPr lang="en-US" dirty="0" smtClean="0"/>
          </a:p>
          <a:p>
            <a:r>
              <a:rPr lang="en-US" b="1" dirty="0"/>
              <a:t>Support (s)</a:t>
            </a:r>
          </a:p>
          <a:p>
            <a:pPr lvl="1"/>
            <a:r>
              <a:rPr lang="en-US" dirty="0"/>
              <a:t>Fraction of transactions that </a:t>
            </a:r>
            <a:r>
              <a:rPr lang="en-US" dirty="0" smtClean="0"/>
              <a:t>contain all items in X </a:t>
            </a:r>
            <a:r>
              <a:rPr lang="en-US" dirty="0">
                <a:sym typeface="Symbol" pitchFamily="18" charset="2"/>
              </a:rPr>
              <a:t> Y</a:t>
            </a:r>
          </a:p>
          <a:p>
            <a:pPr lvl="1"/>
            <a:r>
              <a:rPr lang="en-US" dirty="0">
                <a:sym typeface="Symbol" pitchFamily="18" charset="2"/>
              </a:rPr>
              <a:t>s({Milk, Diapers, Beer}) = 2/5 = 0.4</a:t>
            </a:r>
          </a:p>
          <a:p>
            <a:pPr lvl="1"/>
            <a:endParaRPr lang="en-US" dirty="0">
              <a:sym typeface="Symbol" pitchFamily="18" charset="2"/>
            </a:endParaRPr>
          </a:p>
          <a:p>
            <a:pPr lvl="1"/>
            <a:endParaRPr lang="en-US" dirty="0">
              <a:sym typeface="Symbol" pitchFamily="18" charset="2"/>
            </a:endParaRPr>
          </a:p>
          <a:p>
            <a:r>
              <a:rPr lang="en-US" sz="2800" dirty="0">
                <a:sym typeface="Symbol" pitchFamily="18" charset="2"/>
              </a:rPr>
              <a:t>You can calculate support for both X and Y separately</a:t>
            </a:r>
          </a:p>
          <a:p>
            <a:pPr lvl="1"/>
            <a:r>
              <a:rPr lang="en-US" dirty="0">
                <a:sym typeface="Symbol" pitchFamily="18" charset="2"/>
              </a:rPr>
              <a:t>Support for X = 3/5 = </a:t>
            </a:r>
            <a:r>
              <a:rPr lang="en-US" dirty="0" smtClean="0">
                <a:sym typeface="Symbol" pitchFamily="18" charset="2"/>
              </a:rPr>
              <a:t>0.6</a:t>
            </a:r>
          </a:p>
          <a:p>
            <a:pPr lvl="1"/>
            <a:r>
              <a:rPr lang="en-US" dirty="0" smtClean="0">
                <a:sym typeface="Symbol" pitchFamily="18" charset="2"/>
              </a:rPr>
              <a:t>Support </a:t>
            </a:r>
            <a:r>
              <a:rPr lang="en-US" dirty="0">
                <a:sym typeface="Symbol" pitchFamily="18" charset="2"/>
              </a:rPr>
              <a:t>for Y = 3/5 = 0.6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48869"/>
              </p:ext>
            </p:extLst>
          </p:nvPr>
        </p:nvGraphicFramePr>
        <p:xfrm>
          <a:off x="6046438" y="19812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</a:t>
                      </a:r>
                      <a:r>
                        <a:rPr lang="en-US" sz="1200" kern="1200" dirty="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1845536" y="3914604"/>
            <a:ext cx="195129" cy="14478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3001570" y="4342108"/>
            <a:ext cx="228600" cy="62626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1" y="471497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2933916" y="473606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5826042"/>
              </p:ext>
            </p:extLst>
          </p:nvPr>
        </p:nvGraphicFramePr>
        <p:xfrm>
          <a:off x="6069362" y="3472934"/>
          <a:ext cx="2922238" cy="277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55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73162"/>
            <a:ext cx="55626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sym typeface="Symbol" pitchFamily="18" charset="2"/>
              </a:rPr>
              <a:t>Confidence </a:t>
            </a:r>
            <a:r>
              <a:rPr lang="en-US" dirty="0" smtClean="0">
                <a:latin typeface="Arial" charset="0"/>
                <a:sym typeface="Symbol" pitchFamily="18" charset="2"/>
              </a:rPr>
              <a:t>is the strength of the association</a:t>
            </a:r>
          </a:p>
          <a:p>
            <a:pPr lvl="1"/>
            <a:r>
              <a:rPr lang="en-US" dirty="0" smtClean="0">
                <a:latin typeface="Arial" charset="0"/>
                <a:sym typeface="Symbol" pitchFamily="18" charset="2"/>
              </a:rPr>
              <a:t>Measures how often items in Y appear in transactions that contain X</a:t>
            </a:r>
          </a:p>
          <a:p>
            <a:pPr lvl="1"/>
            <a:endParaRPr lang="en-US" dirty="0">
              <a:sym typeface="Symbol" pitchFamily="18" charset="2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190022"/>
              </p:ext>
            </p:extLst>
          </p:nvPr>
        </p:nvGraphicFramePr>
        <p:xfrm>
          <a:off x="5971222" y="1447800"/>
          <a:ext cx="2944178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481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6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Basket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Items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Beer, Eggs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r>
                        <a:rPr lang="en-US" sz="1200" kern="1200"/>
                        <a:t>, </a:t>
                      </a:r>
                      <a:r>
                        <a:rPr lang="en-US" sz="1200" kern="1200" smtClean="0"/>
                        <a:t>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</a:t>
                      </a:r>
                      <a:r>
                        <a:rPr lang="en-US" sz="1200" kern="1200" dirty="0"/>
                        <a:t>Beer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/>
                        <a:t>Bread, </a:t>
                      </a:r>
                      <a:r>
                        <a:rPr lang="en-US" sz="1200" kern="1200" dirty="0"/>
                        <a:t>Milk, </a:t>
                      </a:r>
                      <a:r>
                        <a:rPr lang="en-US" sz="1200" kern="1200" dirty="0" smtClean="0"/>
                        <a:t>Diapers, Coke 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813229"/>
              </p:ext>
            </p:extLst>
          </p:nvPr>
        </p:nvGraphicFramePr>
        <p:xfrm>
          <a:off x="533400" y="3820333"/>
          <a:ext cx="47132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3174840" imgH="419040" progId="Equation.3">
                  <p:embed/>
                </p:oleObj>
              </mc:Choice>
              <mc:Fallback>
                <p:oleObj name="Equation" r:id="rId3" imgW="317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20333"/>
                        <a:ext cx="471328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562600" y="4135451"/>
            <a:ext cx="3124200" cy="188434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says 67% of the times when you have milk and diapers in the </a:t>
            </a:r>
            <a:r>
              <a:rPr lang="en-US" sz="2000" dirty="0" err="1" smtClean="0"/>
              <a:t>itemset</a:t>
            </a:r>
            <a:r>
              <a:rPr lang="en-US" sz="2000" dirty="0" smtClean="0"/>
              <a:t> you also have beer!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4834235"/>
            <a:ext cx="3886200" cy="11855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 smtClean="0"/>
              <a:t>c must be between </a:t>
            </a:r>
            <a:r>
              <a:rPr lang="en-US" sz="2400" dirty="0"/>
              <a:t>0 and 1</a:t>
            </a:r>
            <a:br>
              <a:rPr lang="en-US" sz="2400" dirty="0"/>
            </a:br>
            <a:r>
              <a:rPr lang="en-US" sz="2000" dirty="0"/>
              <a:t>1 is a complete association</a:t>
            </a:r>
          </a:p>
          <a:p>
            <a:r>
              <a:rPr lang="en-US" sz="2000" dirty="0"/>
              <a:t>0 is no association</a:t>
            </a:r>
          </a:p>
        </p:txBody>
      </p:sp>
    </p:spTree>
    <p:extLst>
      <p:ext uri="{BB962C8B-B14F-4D97-AF65-F5344CB8AC3E}">
        <p14:creationId xmlns:p14="http://schemas.microsoft.com/office/powerpoint/2010/main" val="250844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4343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Calculating and Interpreting Confidence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2566060"/>
          <a:ext cx="7239000" cy="426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788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3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Association Rule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</a:t>
                      </a:r>
                      <a:r>
                        <a:rPr lang="en-US" sz="2000" dirty="0" err="1" smtClean="0"/>
                        <a:t>a</a:t>
                      </a:r>
                      <a:r>
                        <a:rPr lang="en-US" sz="2000" dirty="0" err="1" smtClean="0">
                          <a:sym typeface="Wingdings" panose="05000000000000000000" pitchFamily="2" charset="2"/>
                        </a:rPr>
                        <a:t>b</a:t>
                      </a:r>
                      <a:r>
                        <a:rPr lang="en-US" sz="2000" dirty="0" smtClean="0">
                          <a:sym typeface="Wingdings" panose="05000000000000000000" pitchFamily="2" charset="2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Confidence </a:t>
                      </a:r>
                      <a:br>
                        <a:rPr lang="en-US" sz="2000" dirty="0" smtClean="0"/>
                      </a:br>
                      <a:r>
                        <a:rPr lang="en-US" sz="2000" baseline="0" dirty="0" smtClean="0"/>
                        <a:t>(</a:t>
                      </a:r>
                      <a:r>
                        <a:rPr lang="en-US" sz="2000" baseline="0" dirty="0" err="1" smtClean="0"/>
                        <a:t>a</a:t>
                      </a:r>
                      <a:r>
                        <a:rPr lang="en-US" sz="2000" baseline="0" dirty="0" err="1" smtClean="0">
                          <a:sym typeface="Wingdings" panose="05000000000000000000" pitchFamily="2" charset="2"/>
                        </a:rPr>
                        <a:t>b</a:t>
                      </a:r>
                      <a:r>
                        <a:rPr lang="en-US" sz="2000" baseline="0" dirty="0" smtClean="0">
                          <a:sym typeface="Wingdings" panose="05000000000000000000" pitchFamily="2" charset="2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it</a:t>
                      </a:r>
                      <a:r>
                        <a:rPr lang="en-US" sz="2000" baseline="0" dirty="0" smtClean="0"/>
                        <a:t> </a:t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/>
                        <a:t>means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{</a:t>
                      </a:r>
                      <a:r>
                        <a:rPr lang="en-US" sz="2000" dirty="0" err="1" smtClean="0"/>
                        <a:t>Milk,Diapers</a:t>
                      </a:r>
                      <a:r>
                        <a:rPr lang="en-US" sz="2000" dirty="0" smtClean="0"/>
                        <a:t>} </a:t>
                      </a:r>
                      <a:r>
                        <a:rPr lang="en-US" sz="2000" dirty="0" smtClean="0">
                          <a:sym typeface="Symbol" pitchFamily="18" charset="2"/>
                        </a:rPr>
                        <a:t></a:t>
                      </a:r>
                      <a:r>
                        <a:rPr lang="en-US" sz="2000" dirty="0" smtClean="0"/>
                        <a:t> {Beer}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2/3 = 0.67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2 baskets have milk,</a:t>
                      </a:r>
                      <a:r>
                        <a:rPr lang="en-US" sz="1800" baseline="0" dirty="0" smtClean="0"/>
                        <a:t> diapers, beer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3 baskets have milk and diapers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So, 67% of the baskets with milk and diapers also have beer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{</a:t>
                      </a:r>
                      <a:r>
                        <a:rPr lang="en-US" sz="2000" dirty="0" err="1" smtClean="0"/>
                        <a:t>Milk,Beer</a:t>
                      </a:r>
                      <a:r>
                        <a:rPr lang="en-US" sz="2000" dirty="0" smtClean="0"/>
                        <a:t>} </a:t>
                      </a:r>
                      <a:r>
                        <a:rPr lang="en-US" sz="2000" dirty="0" smtClean="0">
                          <a:sym typeface="Symbol" pitchFamily="18" charset="2"/>
                        </a:rPr>
                        <a:t> </a:t>
                      </a:r>
                      <a:r>
                        <a:rPr lang="en-US" sz="2000" dirty="0" smtClean="0"/>
                        <a:t>{Diapers}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2/2 = 1.0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2 baskets have milk,</a:t>
                      </a:r>
                      <a:r>
                        <a:rPr lang="en-US" sz="1800" baseline="0" dirty="0" smtClean="0"/>
                        <a:t> diapers, beer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2 baskets have milk and beer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So, 100% of the baskets with milk and beer also have diapers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{Milk} </a:t>
                      </a:r>
                      <a:r>
                        <a:rPr lang="en-US" sz="2000" dirty="0" smtClean="0">
                          <a:sym typeface="Symbol" pitchFamily="18" charset="2"/>
                        </a:rPr>
                        <a:t> </a:t>
                      </a:r>
                      <a:r>
                        <a:rPr lang="en-US" sz="2000" dirty="0" smtClean="0"/>
                        <a:t>{</a:t>
                      </a:r>
                      <a:r>
                        <a:rPr lang="en-US" sz="2000" dirty="0" err="1" smtClean="0"/>
                        <a:t>Diapers,Beer</a:t>
                      </a:r>
                      <a:r>
                        <a:rPr lang="en-US" sz="2000" dirty="0" smtClean="0"/>
                        <a:t>}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2/4 = 0.5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baskets have milk, diapers, beer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baskets have milk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So, 50% of the baskets with milk also have diapers and beer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5029200" y="838200"/>
          <a:ext cx="3962400" cy="22250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/>
                        <a:t>Bread, </a:t>
                      </a:r>
                      <a:r>
                        <a:rPr lang="en-US" sz="1800" kern="1200" dirty="0"/>
                        <a:t>Milk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/>
                        <a:t>Bread, Diapers, </a:t>
                      </a:r>
                      <a:r>
                        <a:rPr lang="en-US" sz="1800" kern="1200" dirty="0"/>
                        <a:t>Beer, Eggs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/>
                        <a:t>Milk, </a:t>
                      </a:r>
                      <a:r>
                        <a:rPr lang="en-US" sz="1800" kern="1200" dirty="0" smtClean="0"/>
                        <a:t>Diapers, </a:t>
                      </a:r>
                      <a:r>
                        <a:rPr lang="en-US" sz="1800" kern="1200" dirty="0"/>
                        <a:t>Beer, </a:t>
                      </a:r>
                      <a:r>
                        <a:rPr lang="en-US" sz="1800" kern="1200" dirty="0" smtClean="0"/>
                        <a:t>Coke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/>
                        <a:t>Bread, </a:t>
                      </a:r>
                      <a:r>
                        <a:rPr lang="en-US" sz="1800" kern="1200" dirty="0"/>
                        <a:t>Milk, </a:t>
                      </a:r>
                      <a:r>
                        <a:rPr lang="en-US" sz="1800" kern="1200" dirty="0" smtClean="0"/>
                        <a:t>Diapers, </a:t>
                      </a:r>
                      <a:r>
                        <a:rPr lang="en-US" sz="1800" kern="1200" dirty="0"/>
                        <a:t>Beer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/>
                        <a:t>Bread, </a:t>
                      </a:r>
                      <a:r>
                        <a:rPr lang="en-US" sz="1800" kern="1200" dirty="0"/>
                        <a:t>Milk, </a:t>
                      </a:r>
                      <a:r>
                        <a:rPr lang="en-US" sz="1800" kern="1200" dirty="0" smtClean="0"/>
                        <a:t>Diapers, Coke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2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 don’t blindly follow the numbers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161561"/>
              </p:ext>
            </p:extLst>
          </p:nvPr>
        </p:nvGraphicFramePr>
        <p:xfrm>
          <a:off x="533400" y="1219200"/>
          <a:ext cx="8077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39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839</Words>
  <Application>Microsoft Office PowerPoint</Application>
  <PresentationFormat>On-screen Show (4:3)</PresentationFormat>
  <Paragraphs>203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Gulim</vt:lpstr>
      <vt:lpstr>Arial</vt:lpstr>
      <vt:lpstr>Calibri</vt:lpstr>
      <vt:lpstr>Symbol</vt:lpstr>
      <vt:lpstr>Wingdings</vt:lpstr>
      <vt:lpstr>Office Theme</vt:lpstr>
      <vt:lpstr>Equation</vt:lpstr>
      <vt:lpstr>MIS2502: Data Analytics Association Rule Mining</vt:lpstr>
      <vt:lpstr>Association Rule Mining</vt:lpstr>
      <vt:lpstr>Examples of Association Rule Mining</vt:lpstr>
      <vt:lpstr>Market-Basket Transactions</vt:lpstr>
      <vt:lpstr>Core idea: The itemset</vt:lpstr>
      <vt:lpstr>Support</vt:lpstr>
      <vt:lpstr>Confidence</vt:lpstr>
      <vt:lpstr>Calculating and Interpreting Confidence</vt:lpstr>
      <vt:lpstr>But don’t blindly follow the numbers</vt:lpstr>
      <vt:lpstr>Lift</vt:lpstr>
      <vt:lpstr>Lift Example</vt:lpstr>
      <vt:lpstr>Another example</vt:lpstr>
      <vt:lpstr>But this can be overwhelming</vt:lpstr>
      <vt:lpstr>Selecting the rules</vt:lpstr>
      <vt:lpstr>Once you are confident in a rule, take action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Amy A. Lavin</cp:lastModifiedBy>
  <cp:revision>102</cp:revision>
  <dcterms:created xsi:type="dcterms:W3CDTF">2011-09-06T14:24:06Z</dcterms:created>
  <dcterms:modified xsi:type="dcterms:W3CDTF">2016-04-04T15:05:44Z</dcterms:modified>
</cp:coreProperties>
</file>