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86" r:id="rId4"/>
    <p:sldId id="271" r:id="rId5"/>
    <p:sldId id="272" r:id="rId6"/>
    <p:sldId id="273" r:id="rId7"/>
    <p:sldId id="274" r:id="rId8"/>
    <p:sldId id="287" r:id="rId9"/>
    <p:sldId id="276" r:id="rId10"/>
    <p:sldId id="277" r:id="rId11"/>
    <p:sldId id="278" r:id="rId12"/>
    <p:sldId id="288" r:id="rId13"/>
    <p:sldId id="281" r:id="rId14"/>
    <p:sldId id="280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71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 smtClean="0"/>
            <a:t>Uses</a:t>
          </a:r>
          <a:endParaRPr lang="en-US"/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 smtClean="0"/>
            <a:t>What products are bought together?</a:t>
          </a:r>
          <a:endParaRPr lang="en-US"/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 smtClean="0"/>
            <a:t>Amazon’s recommendation engine</a:t>
          </a:r>
          <a:endParaRPr lang="en-US"/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 smtClean="0"/>
            <a:t>Telephone calling patterns</a:t>
          </a:r>
          <a:endParaRPr lang="en-US"/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AB3E0D07-0AF1-4A6A-9BF8-2E1A2E6F415E}" type="pres">
      <dgm:prSet presAssocID="{4E6F7165-4570-41FD-B42B-53DE5AD6C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6EA4C-59B0-4EE2-A608-07D91FF5B570}" type="pres">
      <dgm:prSet presAssocID="{D98B487A-E644-49E5-924A-3A74DB9B26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4FDD-F869-4C7A-B2DC-8EE8A258D933}" type="pres">
      <dgm:prSet presAssocID="{D98B487A-E644-49E5-924A-3A74DB9B263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34143-DF3A-4E7F-ABFB-0D8217DF2E40}" type="presOf" srcId="{E3712F48-8428-4536-8094-274EA6BF2BFA}" destId="{6E6D4FDD-F869-4C7A-B2DC-8EE8A258D933}" srcOrd="0" destOrd="2" presId="urn:microsoft.com/office/officeart/2005/8/layout/vList2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92AF3006-30AC-4D76-A3E5-C8D5AA7778A1}" type="presOf" srcId="{A9DDE823-77A7-4C4E-A16B-BDC8EA9A61D0}" destId="{6E6D4FDD-F869-4C7A-B2DC-8EE8A258D933}" srcOrd="0" destOrd="1" presId="urn:microsoft.com/office/officeart/2005/8/layout/vList2"/>
    <dgm:cxn modelId="{AB1E9A7E-0EF2-466C-973F-1F809E34F8EF}" type="presOf" srcId="{4E6F7165-4570-41FD-B42B-53DE5AD6CDDC}" destId="{AB3E0D07-0AF1-4A6A-9BF8-2E1A2E6F415E}" srcOrd="0" destOrd="0" presId="urn:microsoft.com/office/officeart/2005/8/layout/vList2"/>
    <dgm:cxn modelId="{A401545A-6C4F-442F-B90B-A5F3551B36CC}" type="presOf" srcId="{12FF80FE-8DC8-4AD9-A307-DD2389275C79}" destId="{6E6D4FDD-F869-4C7A-B2DC-8EE8A258D933}" srcOrd="0" destOrd="0" presId="urn:microsoft.com/office/officeart/2005/8/layout/vList2"/>
    <dgm:cxn modelId="{C2CBA4B0-2DBC-40CB-ABE5-F78A6B72DD3A}" type="presOf" srcId="{D98B487A-E644-49E5-924A-3A74DB9B2638}" destId="{DD16EA4C-59B0-4EE2-A608-07D91FF5B570}" srcOrd="0" destOrd="0" presId="urn:microsoft.com/office/officeart/2005/8/layout/vList2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174C03C0-CDAC-4E37-9FAE-73A2866AF561}" type="presParOf" srcId="{AB3E0D07-0AF1-4A6A-9BF8-2E1A2E6F415E}" destId="{DD16EA4C-59B0-4EE2-A608-07D91FF5B570}" srcOrd="0" destOrd="0" presId="urn:microsoft.com/office/officeart/2005/8/layout/vList2"/>
    <dgm:cxn modelId="{ED67DF72-5F73-4B78-925A-3780B19D8724}" type="presParOf" srcId="{AB3E0D07-0AF1-4A6A-9BF8-2E1A2E6F415E}" destId="{6E6D4FDD-F869-4C7A-B2DC-8EE8A258D9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 smtClean="0"/>
            <a:t>Find out which items predict the occurrence of other items</a:t>
          </a:r>
          <a:endParaRPr lang="en-US" dirty="0"/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 smtClean="0"/>
            <a:t>Also known as “affinity analysis” or “market basket” analysis</a:t>
          </a:r>
          <a:endParaRPr lang="en-US" dirty="0"/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06AF-B5CB-449E-A32D-B66283FEB16E}" type="pres">
      <dgm:prSet presAssocID="{2D0A9FDF-0902-4E57-AC6A-8BA762F6C6D4}" presName="spacer" presStyleCnt="0"/>
      <dgm:spPr/>
      <dgm:t>
        <a:bodyPr/>
        <a:lstStyle/>
        <a:p>
          <a:endParaRPr lang="en-US"/>
        </a:p>
      </dgm:t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/>
      <dgm:spPr/>
      <dgm:t>
        <a:bodyPr/>
        <a:lstStyle/>
        <a:p>
          <a:pPr rtl="0"/>
          <a:r>
            <a:rPr lang="en-US" dirty="0" smtClean="0"/>
            <a:t>i.e., high confidence suggests a strong association…</a:t>
          </a:r>
          <a:endParaRPr lang="en-US" dirty="0"/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dirty="0" smtClean="0"/>
            <a:t>But this can be deceptive </a:t>
          </a:r>
          <a:endParaRPr lang="en-US" dirty="0"/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dirty="0" smtClean="0"/>
            <a:t>Consider {Bread} 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{Diapers}</a:t>
          </a:r>
          <a:endParaRPr lang="en-US" dirty="0"/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/>
      <dgm:spPr/>
      <dgm:t>
        <a:bodyPr/>
        <a:lstStyle/>
        <a:p>
          <a:pPr rtl="0"/>
          <a:r>
            <a:rPr lang="en-US" dirty="0" smtClean="0"/>
            <a:t>Support for the total </a:t>
          </a:r>
          <a:r>
            <a:rPr lang="en-US" dirty="0" err="1" smtClean="0"/>
            <a:t>itemset</a:t>
          </a:r>
          <a:r>
            <a:rPr lang="en-US" dirty="0" smtClean="0"/>
            <a:t> is 0.6 (3/5)</a:t>
          </a:r>
          <a:endParaRPr lang="en-US" dirty="0"/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/>
      <dgm:spPr/>
      <dgm:t>
        <a:bodyPr/>
        <a:lstStyle/>
        <a:p>
          <a:pPr rtl="0"/>
          <a:r>
            <a:rPr lang="en-US" smtClean="0"/>
            <a:t>And confidence is 0.75 (3/4) – pretty high</a:t>
          </a:r>
          <a:endParaRPr lang="en-US"/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/>
      <dgm:spPr/>
      <dgm:t>
        <a:bodyPr/>
        <a:lstStyle/>
        <a:p>
          <a:pPr rtl="0"/>
          <a:r>
            <a:rPr lang="en-US" smtClean="0"/>
            <a:t>But is this just because both are frequently occurring items (s=0.8)?</a:t>
          </a:r>
          <a:endParaRPr lang="en-US"/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/>
      <dgm:spPr/>
      <dgm:t>
        <a:bodyPr/>
        <a:lstStyle/>
        <a:p>
          <a:pPr rtl="0"/>
          <a:r>
            <a:rPr lang="en-US" smtClean="0"/>
            <a:t>You’d almost </a:t>
          </a:r>
          <a:r>
            <a:rPr lang="en-US" b="1" i="1" smtClean="0"/>
            <a:t>expect </a:t>
          </a:r>
          <a:r>
            <a:rPr lang="en-US" smtClean="0"/>
            <a:t>them to show up in the same baskets by chance</a:t>
          </a:r>
          <a:endParaRPr lang="en-US"/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98682-F5D0-49D8-8627-767E89B8427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0B5AA8-0DC3-458C-B1FB-ED3928D7B6A6}">
      <dgm:prSet phldrT="[Text]"/>
      <dgm:spPr/>
      <dgm:t>
        <a:bodyPr/>
        <a:lstStyle/>
        <a:p>
          <a:r>
            <a:rPr lang="en-US" dirty="0" smtClean="0"/>
            <a:t>Thousands of products</a:t>
          </a:r>
          <a:endParaRPr lang="en-US" dirty="0"/>
        </a:p>
      </dgm:t>
    </dgm:pt>
    <dgm:pt modelId="{2B9DC472-A808-4C8E-9D3F-4D08E1D188E6}" type="parTrans" cxnId="{0807C9C7-7C42-4426-A7C9-FBB0808A65DB}">
      <dgm:prSet/>
      <dgm:spPr/>
      <dgm:t>
        <a:bodyPr/>
        <a:lstStyle/>
        <a:p>
          <a:endParaRPr lang="en-US"/>
        </a:p>
      </dgm:t>
    </dgm:pt>
    <dgm:pt modelId="{B543ABC6-F314-44D7-9FE5-09A9C551F501}" type="sibTrans" cxnId="{0807C9C7-7C42-4426-A7C9-FBB0808A65DB}">
      <dgm:prSet/>
      <dgm:spPr/>
      <dgm:t>
        <a:bodyPr/>
        <a:lstStyle/>
        <a:p>
          <a:endParaRPr lang="en-US"/>
        </a:p>
      </dgm:t>
    </dgm:pt>
    <dgm:pt modelId="{AFE23765-7787-401B-AA71-E3F4295F13C0}">
      <dgm:prSet phldrT="[Text]"/>
      <dgm:spPr/>
      <dgm:t>
        <a:bodyPr/>
        <a:lstStyle/>
        <a:p>
          <a:r>
            <a:rPr lang="en-US" dirty="0" smtClean="0"/>
            <a:t>Millions of combinations</a:t>
          </a:r>
          <a:endParaRPr lang="en-US" dirty="0"/>
        </a:p>
      </dgm:t>
    </dgm:pt>
    <dgm:pt modelId="{4EC0F1AB-7F24-4880-8E7C-83B1D18ACCBE}" type="parTrans" cxnId="{8DA6E9AE-498D-4F0D-969D-7871EE5C076D}">
      <dgm:prSet/>
      <dgm:spPr/>
      <dgm:t>
        <a:bodyPr/>
        <a:lstStyle/>
        <a:p>
          <a:endParaRPr lang="en-US"/>
        </a:p>
      </dgm:t>
    </dgm:pt>
    <dgm:pt modelId="{0933684A-5361-436C-BA61-CFA9AD327387}" type="sibTrans" cxnId="{8DA6E9AE-498D-4F0D-969D-7871EE5C076D}">
      <dgm:prSet/>
      <dgm:spPr/>
      <dgm:t>
        <a:bodyPr/>
        <a:lstStyle/>
        <a:p>
          <a:endParaRPr lang="en-US"/>
        </a:p>
      </dgm:t>
    </dgm:pt>
    <dgm:pt modelId="{5174CE2B-42B4-4EFA-A02E-572EA3EAC17B}">
      <dgm:prSet phldrT="[Text]"/>
      <dgm:spPr/>
      <dgm:t>
        <a:bodyPr/>
        <a:lstStyle/>
        <a:p>
          <a:r>
            <a:rPr lang="en-US" dirty="0" smtClean="0"/>
            <a:t>Many customer types</a:t>
          </a:r>
          <a:endParaRPr lang="en-US" dirty="0"/>
        </a:p>
      </dgm:t>
    </dgm:pt>
    <dgm:pt modelId="{720ECA59-4B91-4AEB-BD54-0735F1C52A11}" type="parTrans" cxnId="{198D1C28-BD46-4C78-A903-00D475F4A765}">
      <dgm:prSet/>
      <dgm:spPr/>
      <dgm:t>
        <a:bodyPr/>
        <a:lstStyle/>
        <a:p>
          <a:endParaRPr lang="en-US"/>
        </a:p>
      </dgm:t>
    </dgm:pt>
    <dgm:pt modelId="{D270C23A-C4FC-4636-B51F-954833751F47}" type="sibTrans" cxnId="{198D1C28-BD46-4C78-A903-00D475F4A765}">
      <dgm:prSet/>
      <dgm:spPr/>
      <dgm:t>
        <a:bodyPr/>
        <a:lstStyle/>
        <a:p>
          <a:endParaRPr lang="en-US"/>
        </a:p>
      </dgm:t>
    </dgm:pt>
    <dgm:pt modelId="{2E4D2620-422D-4E17-84C4-DAA8D76CB34C}" type="pres">
      <dgm:prSet presAssocID="{57F98682-F5D0-49D8-8627-767E89B84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70ADD-6DF4-4C2E-8031-917ED3058ADF}" type="pres">
      <dgm:prSet presAssocID="{830B5AA8-0DC3-458C-B1FB-ED3928D7B6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A84D-80F1-42B9-96F6-9E1C657B2DD1}" type="pres">
      <dgm:prSet presAssocID="{B543ABC6-F314-44D7-9FE5-09A9C551F501}" presName="spacer" presStyleCnt="0"/>
      <dgm:spPr/>
    </dgm:pt>
    <dgm:pt modelId="{7FF4BF61-D634-49FB-9DAF-3B79A47FF3C0}" type="pres">
      <dgm:prSet presAssocID="{5174CE2B-42B4-4EFA-A02E-572EA3EAC1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A8E0-6D48-40DA-BEBB-6B5F22B91F58}" type="pres">
      <dgm:prSet presAssocID="{D270C23A-C4FC-4636-B51F-954833751F47}" presName="spacer" presStyleCnt="0"/>
      <dgm:spPr/>
    </dgm:pt>
    <dgm:pt modelId="{B95202ED-D9D9-421F-9B01-9F3180A1E3FF}" type="pres">
      <dgm:prSet presAssocID="{AFE23765-7787-401B-AA71-E3F4295F13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C6A88-365A-4FEF-94E3-E610AB01DE09}" type="presOf" srcId="{830B5AA8-0DC3-458C-B1FB-ED3928D7B6A6}" destId="{CD770ADD-6DF4-4C2E-8031-917ED3058ADF}" srcOrd="0" destOrd="0" presId="urn:microsoft.com/office/officeart/2005/8/layout/vList2"/>
    <dgm:cxn modelId="{E11570B2-F4CD-4CDE-A4AF-668FA580DDEA}" type="presOf" srcId="{5174CE2B-42B4-4EFA-A02E-572EA3EAC17B}" destId="{7FF4BF61-D634-49FB-9DAF-3B79A47FF3C0}" srcOrd="0" destOrd="0" presId="urn:microsoft.com/office/officeart/2005/8/layout/vList2"/>
    <dgm:cxn modelId="{8DA6E9AE-498D-4F0D-969D-7871EE5C076D}" srcId="{57F98682-F5D0-49D8-8627-767E89B84270}" destId="{AFE23765-7787-401B-AA71-E3F4295F13C0}" srcOrd="2" destOrd="0" parTransId="{4EC0F1AB-7F24-4880-8E7C-83B1D18ACCBE}" sibTransId="{0933684A-5361-436C-BA61-CFA9AD327387}"/>
    <dgm:cxn modelId="{198D1C28-BD46-4C78-A903-00D475F4A765}" srcId="{57F98682-F5D0-49D8-8627-767E89B84270}" destId="{5174CE2B-42B4-4EFA-A02E-572EA3EAC17B}" srcOrd="1" destOrd="0" parTransId="{720ECA59-4B91-4AEB-BD54-0735F1C52A11}" sibTransId="{D270C23A-C4FC-4636-B51F-954833751F47}"/>
    <dgm:cxn modelId="{0807C9C7-7C42-4426-A7C9-FBB0808A65DB}" srcId="{57F98682-F5D0-49D8-8627-767E89B84270}" destId="{830B5AA8-0DC3-458C-B1FB-ED3928D7B6A6}" srcOrd="0" destOrd="0" parTransId="{2B9DC472-A808-4C8E-9D3F-4D08E1D188E6}" sibTransId="{B543ABC6-F314-44D7-9FE5-09A9C551F501}"/>
    <dgm:cxn modelId="{5F773E81-3572-4333-8445-E24B070E4629}" type="presOf" srcId="{57F98682-F5D0-49D8-8627-767E89B84270}" destId="{2E4D2620-422D-4E17-84C4-DAA8D76CB34C}" srcOrd="0" destOrd="0" presId="urn:microsoft.com/office/officeart/2005/8/layout/vList2"/>
    <dgm:cxn modelId="{34BC7B41-A438-4652-AAD1-D7DC558EFAE3}" type="presOf" srcId="{AFE23765-7787-401B-AA71-E3F4295F13C0}" destId="{B95202ED-D9D9-421F-9B01-9F3180A1E3FF}" srcOrd="0" destOrd="0" presId="urn:microsoft.com/office/officeart/2005/8/layout/vList2"/>
    <dgm:cxn modelId="{C41FFF58-F4EA-49D4-BBF8-CE1764C7D1E9}" type="presParOf" srcId="{2E4D2620-422D-4E17-84C4-DAA8D76CB34C}" destId="{CD770ADD-6DF4-4C2E-8031-917ED3058ADF}" srcOrd="0" destOrd="0" presId="urn:microsoft.com/office/officeart/2005/8/layout/vList2"/>
    <dgm:cxn modelId="{3D38F5BA-008A-484E-8CDC-FCFD093C8F39}" type="presParOf" srcId="{2E4D2620-422D-4E17-84C4-DAA8D76CB34C}" destId="{FB36A84D-80F1-42B9-96F6-9E1C657B2DD1}" srcOrd="1" destOrd="0" presId="urn:microsoft.com/office/officeart/2005/8/layout/vList2"/>
    <dgm:cxn modelId="{A6A5068D-09D6-4D4E-B7DD-FDB8821102F7}" type="presParOf" srcId="{2E4D2620-422D-4E17-84C4-DAA8D76CB34C}" destId="{7FF4BF61-D634-49FB-9DAF-3B79A47FF3C0}" srcOrd="2" destOrd="0" presId="urn:microsoft.com/office/officeart/2005/8/layout/vList2"/>
    <dgm:cxn modelId="{C336F98E-A460-4D61-A499-328613A0DFFE}" type="presParOf" srcId="{2E4D2620-422D-4E17-84C4-DAA8D76CB34C}" destId="{9637A8E0-6D48-40DA-BEBB-6B5F22B91F58}" srcOrd="3" destOrd="0" presId="urn:microsoft.com/office/officeart/2005/8/layout/vList2"/>
    <dgm:cxn modelId="{BF252C7F-7016-486E-8198-282A3804ADA7}" type="presParOf" srcId="{2E4D2620-422D-4E17-84C4-DAA8D76CB34C}" destId="{B95202ED-D9D9-421F-9B01-9F3180A1E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 smtClean="0"/>
            <a:t>The steps</a:t>
          </a:r>
          <a:endParaRPr lang="en-US" dirty="0"/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 smtClean="0"/>
            <a:t>List all possible association rules</a:t>
          </a:r>
          <a:endParaRPr lang="en-US" dirty="0"/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 smtClean="0"/>
            <a:t>Compute the support and confidence for each rule</a:t>
          </a:r>
          <a:endParaRPr lang="en-US" dirty="0"/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 smtClean="0"/>
            <a:t>Drop rules that don’t make the thresholds</a:t>
          </a:r>
          <a:endParaRPr lang="en-US" dirty="0"/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 smtClean="0"/>
            <a:t>Use lift to further check the association</a:t>
          </a:r>
          <a:endParaRPr lang="en-US" dirty="0"/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 smtClean="0"/>
            <a:t>Possible Marketing Actions</a:t>
          </a:r>
          <a:endParaRPr lang="en-US" dirty="0"/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 smtClean="0"/>
            <a:t>Create “New Parent Coping Kits” of beer, milk, and diapers</a:t>
          </a:r>
          <a:endParaRPr lang="en-US" dirty="0"/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 smtClean="0"/>
            <a:t>What are some others?</a:t>
          </a:r>
          <a:endParaRPr lang="en-US" dirty="0"/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superfreshfood.com/my+Rewards_application.asp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Association Rule Mining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79191"/>
              </p:ext>
            </p:extLst>
          </p:nvPr>
        </p:nvGraphicFramePr>
        <p:xfrm>
          <a:off x="838200" y="3886200"/>
          <a:ext cx="34406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4406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55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55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080411"/>
              </p:ext>
            </p:extLst>
          </p:nvPr>
        </p:nvGraphicFramePr>
        <p:xfrm>
          <a:off x="5877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32381"/>
              </p:ext>
            </p:extLst>
          </p:nvPr>
        </p:nvGraphicFramePr>
        <p:xfrm>
          <a:off x="1371600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765080" imgH="393480" progId="Equation.3">
                  <p:embed/>
                </p:oleObj>
              </mc:Choice>
              <mc:Fallback>
                <p:oleObj name="Equation" r:id="rId3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When Lift &gt; 1, the occurrence of </a:t>
            </a:r>
            <a:br>
              <a:rPr lang="en-US" sz="2000" b="1" dirty="0" smtClean="0"/>
            </a:br>
            <a:r>
              <a:rPr lang="en-US" sz="2000" b="1" dirty="0" smtClean="0"/>
              <a:t>X</a:t>
            </a:r>
            <a:r>
              <a:rPr lang="en-US" sz="2000" b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 smtClean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26387"/>
              </p:ext>
            </p:extLst>
          </p:nvPr>
        </p:nvGraphicFramePr>
        <p:xfrm>
          <a:off x="71252" y="1213382"/>
          <a:ext cx="6177148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2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Netflix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Cable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en-US" sz="3200" b="1" baseline="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TV</a:t>
                      </a:r>
                      <a:endParaRPr lang="en-US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43353" y="1445159"/>
            <a:ext cx="2585852" cy="19482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is the effect of Netflix on </a:t>
            </a:r>
            <a:r>
              <a:rPr lang="en-US" sz="2400" dirty="0"/>
              <a:t>C</a:t>
            </a:r>
            <a:r>
              <a:rPr lang="en-US" sz="2400" dirty="0" smtClean="0"/>
              <a:t>able TV?</a:t>
            </a:r>
            <a:br>
              <a:rPr lang="en-US" sz="2400" dirty="0" smtClean="0"/>
            </a:br>
            <a:r>
              <a:rPr lang="en-US" sz="2400" dirty="0" smtClean="0"/>
              <a:t>{Netflix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xfinityTV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6126" y="3585035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People with </a:t>
            </a:r>
            <a:r>
              <a:rPr lang="en-US" sz="2400" b="1" dirty="0" smtClean="0">
                <a:solidFill>
                  <a:schemeClr val="tx2"/>
                </a:solidFill>
              </a:rPr>
              <a:t>both services </a:t>
            </a: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= </a:t>
            </a:r>
            <a:r>
              <a:rPr lang="en-US" sz="2400" dirty="0">
                <a:sym typeface="Wingdings" pitchFamily="2" charset="2"/>
              </a:rPr>
              <a:t>1000/1</a:t>
            </a:r>
            <a:r>
              <a:rPr lang="en-US" sz="2400" dirty="0" smtClean="0">
                <a:sym typeface="Wingdings" pitchFamily="2" charset="2"/>
              </a:rPr>
              <a:t>3000  7%</a:t>
            </a:r>
          </a:p>
          <a:p>
            <a:r>
              <a:rPr lang="en-US" sz="2400" dirty="0" smtClean="0">
                <a:sym typeface="Wingdings" pitchFamily="2" charset="2"/>
              </a:rPr>
              <a:t>People with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Cable TV 	</a:t>
            </a:r>
            <a:r>
              <a:rPr lang="en-US" sz="2400" dirty="0" smtClean="0">
                <a:sym typeface="Wingdings" pitchFamily="2" charset="2"/>
              </a:rPr>
              <a:t>	= 9000/13000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69%</a:t>
            </a:r>
          </a:p>
          <a:p>
            <a:r>
              <a:rPr lang="en-US" sz="2400" dirty="0" smtClean="0">
                <a:sym typeface="Wingdings" pitchFamily="2" charset="2"/>
              </a:rPr>
              <a:t>People with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Netflix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		= 4800/13000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37%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44604" y="5334000"/>
          <a:ext cx="490372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955520" imgH="393480" progId="Equation.3">
                  <p:embed/>
                </p:oleObj>
              </mc:Choice>
              <mc:Fallback>
                <p:oleObj name="Equation" r:id="rId3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04" y="5334000"/>
                        <a:ext cx="490372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057405" y="5073152"/>
            <a:ext cx="2971800" cy="16323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Having one negatively effects the purchase of the other </a:t>
            </a:r>
            <a:br>
              <a:rPr lang="en-US" sz="2000" dirty="0" smtClean="0"/>
            </a:br>
            <a:r>
              <a:rPr lang="en-US" sz="2000" dirty="0" smtClean="0"/>
              <a:t>(lift closer to 0 than 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37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 this can be overwhelming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6019800"/>
            <a:ext cx="4800600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 where do you start?</a:t>
            </a:r>
            <a:endParaRPr lang="en-US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1631056"/>
              </p:ext>
            </p:extLst>
          </p:nvPr>
        </p:nvGraphicFramePr>
        <p:xfrm>
          <a:off x="5715000" y="1295400"/>
          <a:ext cx="3276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1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how to calculate the measures for each rule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Lift</a:t>
            </a:r>
          </a:p>
          <a:p>
            <a:pPr lvl="1"/>
            <a:endParaRPr lang="en-US" dirty="0"/>
          </a:p>
          <a:p>
            <a:r>
              <a:rPr lang="en-US" dirty="0" smtClean="0"/>
              <a:t>Then we set up </a:t>
            </a:r>
            <a:r>
              <a:rPr lang="en-US" b="1" dirty="0" smtClean="0"/>
              <a:t>thresholds</a:t>
            </a:r>
            <a:r>
              <a:rPr lang="en-US" dirty="0" smtClean="0"/>
              <a:t> for the minimum rule strength we want to accept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010695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are confident in a rule,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{Milk, Diapers}</a:t>
            </a:r>
            <a:r>
              <a:rPr lang="en-US" sz="3600" dirty="0" smtClean="0">
                <a:latin typeface="Arial" charset="0"/>
                <a:sym typeface="Symbol" pitchFamily="18" charset="2"/>
              </a:rPr>
              <a:t> 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81760"/>
              </p:ext>
            </p:extLst>
          </p:nvPr>
        </p:nvGraphicFramePr>
        <p:xfrm>
          <a:off x="1600200" y="48768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Association Rule Mining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61503"/>
              </p:ext>
            </p:extLst>
          </p:nvPr>
        </p:nvGraphicFramePr>
        <p:xfrm>
          <a:off x="304800" y="12192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my+REWARDS CARD Application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Market basket analysis/affinity analysis</a:t>
            </a:r>
          </a:p>
          <a:p>
            <a:pPr lvl="1"/>
            <a:r>
              <a:rPr lang="en-US" dirty="0" smtClean="0"/>
              <a:t>What products are bought together?</a:t>
            </a:r>
          </a:p>
          <a:p>
            <a:pPr lvl="1"/>
            <a:r>
              <a:rPr lang="en-US" dirty="0" smtClean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 smtClean="0"/>
              <a:t>Amazon’s recommendation engine</a:t>
            </a:r>
          </a:p>
          <a:p>
            <a:pPr lvl="1"/>
            <a:r>
              <a:rPr lang="en-US" dirty="0" smtClean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 smtClean="0"/>
              <a:t>Telephone calling patterns</a:t>
            </a:r>
          </a:p>
          <a:p>
            <a:pPr lvl="1"/>
            <a:r>
              <a:rPr lang="en-US" dirty="0" smtClean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Transactions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0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Diapers, </a:t>
                      </a:r>
                      <a:r>
                        <a:rPr lang="en-US" sz="2400" kern="1200" dirty="0"/>
                        <a:t>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Beer, </a:t>
                      </a:r>
                      <a:r>
                        <a:rPr lang="en-US" sz="2400" kern="1200" dirty="0" smtClean="0"/>
                        <a:t>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5020506"/>
            <a:ext cx="259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Association Rules from these transactions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551057"/>
            <a:ext cx="373380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 smtClean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</a:t>
            </a:r>
            <a:r>
              <a:rPr lang="en-US" sz="2000" b="0" dirty="0">
                <a:latin typeface="+mj-lt"/>
                <a:sym typeface="Symbol" pitchFamily="18" charset="2"/>
              </a:rPr>
              <a:t>Beer, </a:t>
            </a:r>
            <a:r>
              <a:rPr lang="en-US" sz="2000" b="0" dirty="0" smtClean="0">
                <a:latin typeface="+mj-lt"/>
                <a:sym typeface="Symbol" pitchFamily="18" charset="2"/>
              </a:rPr>
              <a:t>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{Milk, Diapers</a:t>
            </a:r>
            <a:r>
              <a:rPr lang="en-US" sz="2000" b="0" dirty="0" smtClean="0">
                <a:latin typeface="+mj-lt"/>
                <a:sym typeface="Symbol" pitchFamily="18" charset="2"/>
              </a:rPr>
              <a:t>}</a:t>
            </a:r>
            <a:endParaRPr lang="en-US" sz="2000" b="0" dirty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Itemset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	{Milk, Beer, Diapers}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Association rules </a:t>
            </a:r>
            <a:r>
              <a:rPr lang="en-US" dirty="0" smtClean="0"/>
              <a:t>express relationships between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</a:rPr>
              <a:t>	X </a:t>
            </a:r>
            <a:r>
              <a:rPr lang="en-US" dirty="0">
                <a:latin typeface="Arial" charset="0"/>
                <a:sym typeface="Symbol" pitchFamily="18" charset="2"/>
              </a:rPr>
              <a:t> </a:t>
            </a:r>
            <a:r>
              <a:rPr lang="en-US" dirty="0" smtClean="0"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</a:rPr>
              <a:t>	{</a:t>
            </a:r>
            <a:r>
              <a:rPr lang="en-US" dirty="0">
                <a:latin typeface="Arial" charset="0"/>
              </a:rPr>
              <a:t>Milk, Diapers} </a:t>
            </a:r>
            <a:r>
              <a:rPr lang="en-US" dirty="0">
                <a:latin typeface="Arial" charset="0"/>
                <a:sym typeface="Symbol" pitchFamily="18" charset="2"/>
              </a:rPr>
              <a:t> {Beer</a:t>
            </a:r>
            <a:r>
              <a:rPr lang="en-US" dirty="0" smtClean="0">
                <a:latin typeface="Arial" charset="0"/>
                <a:sym typeface="Symbol" pitchFamily="18" charset="2"/>
              </a:rPr>
              <a:t>}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</a:t>
            </a:r>
            <a:r>
              <a:rPr lang="en-US" dirty="0">
                <a:latin typeface="Arial" charset="0"/>
                <a:sym typeface="Symbol" pitchFamily="18" charset="2"/>
              </a:rPr>
              <a:t>when you have milk and diapers, </a:t>
            </a:r>
            <a:r>
              <a:rPr lang="en-US" dirty="0" smtClean="0">
                <a:latin typeface="Arial" charset="0"/>
                <a:sym typeface="Symbol" pitchFamily="18" charset="2"/>
              </a:rPr>
              <a:t>	you </a:t>
            </a:r>
            <a:r>
              <a:rPr lang="en-US" dirty="0">
                <a:latin typeface="Arial" charset="0"/>
                <a:sym typeface="Symbol" pitchFamily="18" charset="2"/>
              </a:rPr>
              <a:t>also have </a:t>
            </a:r>
            <a:r>
              <a:rPr lang="en-US" dirty="0" smtClean="0">
                <a:latin typeface="Arial" charset="0"/>
                <a:sym typeface="Symbol" pitchFamily="18" charset="2"/>
              </a:rPr>
              <a:t>beer”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</a:t>
            </a:r>
            <a:r>
              <a:rPr lang="en-US" dirty="0" smtClean="0">
                <a:latin typeface="Arial" charset="0"/>
                <a:sym typeface="Symbol" pitchFamily="18" charset="2"/>
              </a:rPr>
              <a:t> appear?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</a:t>
            </a:r>
            <a:r>
              <a:rPr lang="en-US" dirty="0" smtClean="0"/>
              <a:t>in </a:t>
            </a:r>
            <a:r>
              <a:rPr lang="en-US" dirty="0"/>
              <a:t>baskets </a:t>
            </a:r>
            <a:r>
              <a:rPr lang="en-US" dirty="0" smtClean="0"/>
              <a:t>3 </a:t>
            </a:r>
            <a:r>
              <a:rPr lang="en-US" dirty="0"/>
              <a:t>and </a:t>
            </a:r>
            <a:r>
              <a:rPr lang="en-US" dirty="0" smtClean="0"/>
              <a:t>4)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</a:t>
            </a:r>
            <a:r>
              <a:rPr lang="en-US" dirty="0" smtClean="0"/>
              <a:t>contain all items in X </a:t>
            </a:r>
            <a:r>
              <a:rPr lang="en-US" dirty="0"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>
                <a:sym typeface="Symbol" pitchFamily="18" charset="2"/>
              </a:rPr>
              <a:t>Support for X = 3/5 = </a:t>
            </a:r>
            <a:r>
              <a:rPr lang="en-US" dirty="0" smtClean="0">
                <a:sym typeface="Symbol" pitchFamily="18" charset="2"/>
              </a:rPr>
              <a:t>0.6</a:t>
            </a:r>
          </a:p>
          <a:p>
            <a:pPr lvl="1"/>
            <a:r>
              <a:rPr lang="en-US" dirty="0" smtClean="0">
                <a:sym typeface="Symbol" pitchFamily="18" charset="2"/>
              </a:rPr>
              <a:t>Support </a:t>
            </a:r>
            <a:r>
              <a:rPr lang="en-US" dirty="0">
                <a:sym typeface="Symbol" pitchFamily="18" charset="2"/>
              </a:rPr>
              <a:t>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48869"/>
              </p:ext>
            </p:extLst>
          </p:nvPr>
        </p:nvGraphicFramePr>
        <p:xfrm>
          <a:off x="6046438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845536" y="3914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01570" y="4342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1" y="4714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33916" y="4736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826042"/>
              </p:ext>
            </p:extLst>
          </p:nvPr>
        </p:nvGraphicFramePr>
        <p:xfrm>
          <a:off x="6069362" y="3472934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190022"/>
              </p:ext>
            </p:extLst>
          </p:nvPr>
        </p:nvGraphicFramePr>
        <p:xfrm>
          <a:off x="5971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813229"/>
              </p:ext>
            </p:extLst>
          </p:nvPr>
        </p:nvGraphicFramePr>
        <p:xfrm>
          <a:off x="533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3174840" imgH="419040" progId="Equation.3">
                  <p:embed/>
                </p:oleObj>
              </mc:Choice>
              <mc:Fallback>
                <p:oleObj name="Equation" r:id="rId3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4135451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 smtClean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4343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Calculating and Interpreting Confidence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2566060"/>
          <a:ext cx="72390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8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Association Rule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 </a:t>
                      </a:r>
                      <a:br>
                        <a:rPr lang="en-US" sz="2000" dirty="0" smtClean="0"/>
                      </a:b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a</a:t>
                      </a:r>
                      <a:r>
                        <a:rPr lang="en-US" sz="2000" baseline="0" dirty="0" err="1" smtClean="0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it</a:t>
                      </a:r>
                      <a:r>
                        <a:rPr lang="en-US" sz="2000" baseline="0" dirty="0" smtClean="0"/>
                        <a:t>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means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 smtClean="0"/>
                        <a:t> {Beer}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2 baskets have milk,</a:t>
                      </a:r>
                      <a:r>
                        <a:rPr lang="en-US" sz="1800" baseline="0" dirty="0" smtClean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3 baskets have milk and diapers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So, 67% of the baskets with milk and diapers also have beer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{Diapers}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2/2 = 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2 baskets have milk,</a:t>
                      </a:r>
                      <a:r>
                        <a:rPr lang="en-US" sz="1800" baseline="0" dirty="0" smtClean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2 baskets have milk and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So, 100% of the baskets with milk and beer also have diapers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{Milk}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 = 0.5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baskets have milk, diapers, beer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baskets have milk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So, 50% of the baskets with milk also have diapers and 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5029200" y="838200"/>
          <a:ext cx="3962400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Diapers, </a:t>
                      </a:r>
                      <a:r>
                        <a:rPr lang="en-US" sz="1800" kern="1200" dirty="0"/>
                        <a:t>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Beer, </a:t>
                      </a:r>
                      <a:r>
                        <a:rPr lang="en-US" sz="1800" kern="1200" dirty="0" smtClean="0"/>
                        <a:t>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don’t blindly follow the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6156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839</Words>
  <Application>Microsoft Office PowerPoint</Application>
  <PresentationFormat>On-screen Show (4:3)</PresentationFormat>
  <Paragraphs>203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Gulim</vt:lpstr>
      <vt:lpstr>Arial</vt:lpstr>
      <vt:lpstr>Calibri</vt:lpstr>
      <vt:lpstr>Symbol</vt:lpstr>
      <vt:lpstr>Wingdings</vt:lpstr>
      <vt:lpstr>Office Theme</vt:lpstr>
      <vt:lpstr>Equation</vt:lpstr>
      <vt:lpstr>MIS2502: Data Analytics Association Rule Mining</vt:lpstr>
      <vt:lpstr>Association Rule Mining</vt:lpstr>
      <vt:lpstr>Examples of Association Rule Mining</vt:lpstr>
      <vt:lpstr>Market-Basket Transactions</vt:lpstr>
      <vt:lpstr>Core idea: The itemset</vt:lpstr>
      <vt:lpstr>Support</vt:lpstr>
      <vt:lpstr>Confidence</vt:lpstr>
      <vt:lpstr>Calculating and Interpreting Confidence</vt:lpstr>
      <vt:lpstr>But don’t blindly follow the numbers</vt:lpstr>
      <vt:lpstr>Lift</vt:lpstr>
      <vt:lpstr>Lift Example</vt:lpstr>
      <vt:lpstr>Another example</vt:lpstr>
      <vt:lpstr>But this can be overwhelming</vt:lpstr>
      <vt:lpstr>Selecting the rules</vt:lpstr>
      <vt:lpstr>Once you are confident in a rule, take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102</cp:revision>
  <dcterms:created xsi:type="dcterms:W3CDTF">2011-09-06T14:24:06Z</dcterms:created>
  <dcterms:modified xsi:type="dcterms:W3CDTF">2016-04-04T15:05:44Z</dcterms:modified>
</cp:coreProperties>
</file>