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311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5F6BF-D63A-47CA-8378-B444EEE52E28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07B7D-8024-45D1-A117-CA4AB9BC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5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2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Introduction to Advanced Analytics and R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Plotting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127"/>
          <a:stretch/>
        </p:blipFill>
        <p:spPr>
          <a:xfrm>
            <a:off x="457201" y="1455739"/>
            <a:ext cx="8458200" cy="6124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438"/>
          <a:stretch/>
        </p:blipFill>
        <p:spPr>
          <a:xfrm>
            <a:off x="3837999" y="2209800"/>
            <a:ext cx="5306001" cy="4407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685800" y="2667000"/>
            <a:ext cx="44005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plot()</a:t>
            </a:r>
          </a:p>
          <a:p>
            <a:pPr algn="r"/>
            <a:r>
              <a:rPr lang="en-US" sz="2000" dirty="0" smtClean="0"/>
              <a:t>first parameter – x data values</a:t>
            </a:r>
          </a:p>
          <a:p>
            <a:pPr algn="r"/>
            <a:r>
              <a:rPr lang="en-US" sz="2000" dirty="0" smtClean="0"/>
              <a:t>second parameter – y data values</a:t>
            </a:r>
          </a:p>
          <a:p>
            <a:pPr algn="r"/>
            <a:r>
              <a:rPr lang="en-US" sz="2000" dirty="0" err="1" smtClean="0"/>
              <a:t>xlab</a:t>
            </a:r>
            <a:r>
              <a:rPr lang="en-US" sz="2000" dirty="0" smtClean="0"/>
              <a:t> parameter – label for x axis</a:t>
            </a:r>
          </a:p>
          <a:p>
            <a:pPr algn="r"/>
            <a:r>
              <a:rPr lang="en-US" sz="2000" dirty="0" err="1" smtClean="0"/>
              <a:t>ylab</a:t>
            </a:r>
            <a:r>
              <a:rPr lang="en-US" sz="2000" dirty="0" smtClean="0"/>
              <a:t> parameter – label for y axis</a:t>
            </a:r>
          </a:p>
          <a:p>
            <a:pPr algn="r"/>
            <a:endParaRPr lang="en-US" sz="2000" dirty="0"/>
          </a:p>
          <a:p>
            <a:pPr algn="r"/>
            <a:r>
              <a:rPr lang="en-US" sz="2400" b="1" dirty="0" smtClean="0"/>
              <a:t>title()</a:t>
            </a:r>
          </a:p>
          <a:p>
            <a:pPr algn="r"/>
            <a:r>
              <a:rPr lang="en-US" sz="2000" dirty="0" smtClean="0"/>
              <a:t>sets title for chart</a:t>
            </a:r>
          </a:p>
        </p:txBody>
      </p:sp>
    </p:spTree>
    <p:extLst>
      <p:ext uri="{BB962C8B-B14F-4D97-AF65-F5344CB8AC3E}">
        <p14:creationId xmlns:p14="http://schemas.microsoft.com/office/powerpoint/2010/main" val="85928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Drawing a regression (trend) 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430"/>
          <a:stretch/>
        </p:blipFill>
        <p:spPr>
          <a:xfrm>
            <a:off x="457201" y="1524000"/>
            <a:ext cx="8534400" cy="875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299629"/>
            <a:ext cx="4351021" cy="37433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810341"/>
            <a:ext cx="4724400" cy="414699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17516" y="2299629"/>
            <a:ext cx="120316" cy="8647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3164331"/>
            <a:ext cx="4642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Calculates the regression line (</a:t>
            </a:r>
            <a:r>
              <a:rPr lang="en-US" sz="2400" b="1" dirty="0" smtClean="0"/>
              <a:t>lm()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And plots the line (</a:t>
            </a:r>
            <a:r>
              <a:rPr lang="en-US" sz="2400" b="1" dirty="0" err="1" smtClean="0"/>
              <a:t>abline</a:t>
            </a:r>
            <a:r>
              <a:rPr lang="en-US" sz="2400" b="1" dirty="0" smtClean="0"/>
              <a:t>()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6279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But is the correlation statistically significant?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600200"/>
            <a:ext cx="5943600" cy="4953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419600" y="5110315"/>
            <a:ext cx="111150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31106" y="4868346"/>
            <a:ext cx="294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“medium” strength correlation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419600" y="6312878"/>
            <a:ext cx="111150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31106" y="5897379"/>
            <a:ext cx="294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strongly statistically significant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075862"/>
            <a:ext cx="205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we can say:</a:t>
            </a:r>
          </a:p>
          <a:p>
            <a:r>
              <a:rPr lang="en-US" sz="2400" dirty="0" smtClean="0"/>
              <a:t>“Teams with a better overall batting average tend to have a better winning percentage.”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925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Running this analysis as a script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6924675" cy="43891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70170" y="5284083"/>
            <a:ext cx="3741420" cy="681659"/>
          </a:xfrm>
          <a:prstGeom prst="rect">
            <a:avLst/>
          </a:prstGeom>
          <a:solidFill>
            <a:schemeClr val="dk1">
              <a:tint val="55000"/>
              <a:satMod val="130000"/>
              <a:alpha val="43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70706"/>
          <a:stretch/>
        </p:blipFill>
        <p:spPr>
          <a:xfrm>
            <a:off x="5177790" y="4654308"/>
            <a:ext cx="3733800" cy="9991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72311"/>
          <a:stretch/>
        </p:blipFill>
        <p:spPr>
          <a:xfrm>
            <a:off x="5177790" y="5836017"/>
            <a:ext cx="3733800" cy="9443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181600" y="3276600"/>
            <a:ext cx="3718560" cy="1377708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Commands can be entered one at a time, but usually they are all put into a single file that can be saved and run over and over again.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6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2" y="685800"/>
            <a:ext cx="3048000" cy="2773362"/>
          </a:xfrm>
        </p:spPr>
        <p:txBody>
          <a:bodyPr/>
          <a:lstStyle/>
          <a:p>
            <a:pPr algn="l"/>
            <a:r>
              <a:rPr lang="en-US" dirty="0" smtClean="0"/>
              <a:t>Introduction to R and </a:t>
            </a:r>
            <a:r>
              <a:rPr lang="en-US" dirty="0" err="1" smtClean="0"/>
              <a:t>RStudio</a:t>
            </a:r>
            <a:endParaRPr lang="en-US" dirty="0"/>
          </a:p>
        </p:txBody>
      </p:sp>
      <p:pic>
        <p:nvPicPr>
          <p:cNvPr id="4" name="Picture 2" descr="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19200"/>
            <a:ext cx="1966451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rstudio.com/wp-content/uploads/2014/07/RStudio-Logo-Blue-Gradi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2586"/>
            <a:ext cx="434188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999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58950"/>
            <a:ext cx="4114800" cy="3484563"/>
          </a:xfrm>
        </p:spPr>
        <p:txBody>
          <a:bodyPr>
            <a:noAutofit/>
          </a:bodyPr>
          <a:lstStyle/>
          <a:p>
            <a:r>
              <a:rPr lang="en-US" dirty="0"/>
              <a:t>Software development platform and language</a:t>
            </a:r>
          </a:p>
          <a:p>
            <a:r>
              <a:rPr lang="en-US" dirty="0" smtClean="0"/>
              <a:t>Open </a:t>
            </a:r>
            <a:r>
              <a:rPr lang="en-US" dirty="0"/>
              <a:t>source</a:t>
            </a:r>
          </a:p>
          <a:p>
            <a:r>
              <a:rPr lang="en-US" dirty="0"/>
              <a:t>Many, many, many statistical add-on “packages” that perform data analysis</a:t>
            </a:r>
          </a:p>
          <a:p>
            <a:endParaRPr lang="en-US" dirty="0"/>
          </a:p>
        </p:txBody>
      </p:sp>
      <p:pic>
        <p:nvPicPr>
          <p:cNvPr id="4" name="Picture 2" descr="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1452307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rstudio.com/wp-content/uploads/2014/07/RStudio-Logo-Blue-Gradi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3270575" cy="114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953000" y="1746250"/>
            <a:ext cx="3956375" cy="348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Integrated Development Environment for R</a:t>
            </a:r>
          </a:p>
          <a:p>
            <a:r>
              <a:rPr lang="en-US" dirty="0" smtClean="0"/>
              <a:t>Nicer interface that makes R easier to use</a:t>
            </a:r>
          </a:p>
          <a:p>
            <a:r>
              <a:rPr lang="en-US" dirty="0" smtClean="0"/>
              <a:t>Requires R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9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Basics: Calculations and Variables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754880" cy="4023360"/>
          </a:xfrm>
        </p:spPr>
        <p:txBody>
          <a:bodyPr/>
          <a:lstStyle/>
          <a:p>
            <a:r>
              <a:rPr lang="en-US" dirty="0" smtClean="0"/>
              <a:t>R will do math for you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48200" y="1600200"/>
            <a:ext cx="4754880" cy="40233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 has variables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51" y="2121621"/>
            <a:ext cx="2758191" cy="27218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336" y="2121620"/>
            <a:ext cx="2727900" cy="262611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6321286" y="4098758"/>
            <a:ext cx="704354" cy="160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096967" y="2223646"/>
            <a:ext cx="988692" cy="1385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068296" y="2362200"/>
            <a:ext cx="1" cy="6607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02289" y="2077958"/>
            <a:ext cx="1891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&lt;-</a:t>
            </a:r>
            <a:r>
              <a:rPr lang="en-US" sz="2000" dirty="0" smtClean="0"/>
              <a:t> and </a:t>
            </a:r>
            <a:r>
              <a:rPr lang="en-US" sz="2800" dirty="0" smtClean="0">
                <a:solidFill>
                  <a:schemeClr val="accent1"/>
                </a:solidFill>
              </a:rPr>
              <a:t>=</a:t>
            </a:r>
            <a:r>
              <a:rPr lang="en-US" sz="2000" dirty="0" smtClean="0"/>
              <a:t> do the same</a:t>
            </a:r>
            <a:r>
              <a:rPr lang="en-US" sz="1600" dirty="0" smtClean="0"/>
              <a:t> </a:t>
            </a:r>
            <a:r>
              <a:rPr lang="en-US" sz="2000" dirty="0" smtClean="0"/>
              <a:t>thing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068296" y="3662152"/>
            <a:ext cx="1891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rm</a:t>
            </a:r>
            <a:r>
              <a:rPr lang="en-US" sz="2000" dirty="0"/>
              <a:t>() removes the variable from memory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57336" y="5314027"/>
            <a:ext cx="3965336" cy="8867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x, y, and z are objects that can be manipulated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656916" y="5314027"/>
            <a:ext cx="3965336" cy="8867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  <a:r>
              <a:rPr lang="en-US" sz="2400" dirty="0" smtClean="0"/>
              <a:t>ype commands into R and it will give you an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646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Arrays of values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1346200"/>
            <a:ext cx="6096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Called a vector or collection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5205"/>
            <a:ext cx="5676326" cy="3311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9620" y="2971800"/>
            <a:ext cx="372578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c(), min(), max(), and sort() are </a:t>
            </a:r>
            <a:r>
              <a:rPr lang="en-US" sz="2400" b="1" dirty="0" smtClean="0"/>
              <a:t>functions</a:t>
            </a:r>
          </a:p>
          <a:p>
            <a:endParaRPr lang="en-US" sz="2000" b="1" dirty="0" smtClean="0"/>
          </a:p>
          <a:p>
            <a:r>
              <a:rPr lang="en-US" sz="2000" dirty="0" smtClean="0"/>
              <a:t>functions accept </a:t>
            </a:r>
            <a:r>
              <a:rPr lang="en-US" sz="2400" b="1" dirty="0" smtClean="0"/>
              <a:t>parameters</a:t>
            </a:r>
            <a:r>
              <a:rPr lang="en-US" sz="2400" dirty="0" smtClean="0"/>
              <a:t> </a:t>
            </a:r>
            <a:r>
              <a:rPr lang="en-US" sz="2000" dirty="0" smtClean="0"/>
              <a:t>and return a </a:t>
            </a:r>
            <a:r>
              <a:rPr lang="en-US" sz="2400" b="1" dirty="0" smtClean="0"/>
              <a:t>value</a:t>
            </a:r>
          </a:p>
          <a:p>
            <a:endParaRPr lang="en-US" sz="2000" dirty="0"/>
          </a:p>
          <a:p>
            <a:r>
              <a:rPr lang="en-US" sz="2000" dirty="0" smtClean="0"/>
              <a:t>note that sort() puts the scores in order but doesn’t change the original collection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52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Simple statistics with R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1" y="1219200"/>
            <a:ext cx="8458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can get descriptive statistics from a collection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751"/>
          <a:stretch/>
        </p:blipFill>
        <p:spPr>
          <a:xfrm>
            <a:off x="838200" y="2514600"/>
            <a:ext cx="6186042" cy="299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38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44740"/>
            <a:ext cx="6096000" cy="1231123"/>
          </a:xfrm>
        </p:spPr>
        <p:txBody>
          <a:bodyPr/>
          <a:lstStyle/>
          <a:p>
            <a:pPr algn="l"/>
            <a:r>
              <a:rPr lang="en-US" dirty="0" smtClean="0"/>
              <a:t>Reading from a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1507" y="1066800"/>
            <a:ext cx="4940093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Usually you won’t type in data manually, you’ll get it from a file</a:t>
            </a:r>
          </a:p>
          <a:p>
            <a:r>
              <a:rPr lang="en-US" sz="2400" dirty="0"/>
              <a:t>Example: </a:t>
            </a:r>
            <a:r>
              <a:rPr lang="en-US" sz="2400" dirty="0" smtClean="0"/>
              <a:t>2009 Baseball Statistics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smtClean="0"/>
              <a:t>www2.stetson.edu/</a:t>
            </a:r>
            <a:br>
              <a:rPr lang="en-US" sz="2400" dirty="0" smtClean="0"/>
            </a:br>
            <a:r>
              <a:rPr lang="en-US" sz="2400" dirty="0" smtClean="0"/>
              <a:t>~</a:t>
            </a:r>
            <a:r>
              <a:rPr lang="en-US" sz="2400" dirty="0"/>
              <a:t>jrasp/data.htm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0088"/>
          <a:stretch/>
        </p:blipFill>
        <p:spPr>
          <a:xfrm>
            <a:off x="381000" y="3304654"/>
            <a:ext cx="5475204" cy="17793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33713" y="3237907"/>
            <a:ext cx="302552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reads data from CSV file and creates </a:t>
            </a:r>
            <a:r>
              <a:rPr lang="en-US" sz="2500" b="1" dirty="0" smtClean="0"/>
              <a:t>collections</a:t>
            </a:r>
            <a:r>
              <a:rPr lang="en-US" sz="2500" dirty="0" smtClean="0"/>
              <a:t> using the </a:t>
            </a:r>
            <a:r>
              <a:rPr lang="en-US" sz="2500" b="1" dirty="0" smtClean="0"/>
              <a:t>headers </a:t>
            </a:r>
            <a:r>
              <a:rPr lang="en-US" sz="2500" dirty="0" smtClean="0"/>
              <a:t>and the </a:t>
            </a:r>
            <a:r>
              <a:rPr lang="en-US" sz="2500" b="1" dirty="0" smtClean="0"/>
              <a:t>data</a:t>
            </a:r>
          </a:p>
          <a:p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538499" y="3541573"/>
            <a:ext cx="633701" cy="4208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009900" y="4305496"/>
            <a:ext cx="0" cy="12253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25931"/>
            <a:ext cx="4137374" cy="230719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23900" y="54864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/>
              <a:t>reference a collection using</a:t>
            </a:r>
            <a:br>
              <a:rPr lang="en-US" sz="2500" dirty="0"/>
            </a:br>
            <a:r>
              <a:rPr lang="en-US" sz="2500" b="1" dirty="0" err="1"/>
              <a:t>datasetname$variablename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69212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127535"/>
            <a:ext cx="9875520" cy="135636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Looking for differences across groups:</a:t>
            </a:r>
            <a:br>
              <a:rPr lang="en-US" dirty="0" smtClean="0"/>
            </a:br>
            <a:r>
              <a:rPr lang="en-US" dirty="0" smtClean="0"/>
              <a:t>The setup</a:t>
            </a:r>
            <a:endParaRPr lang="en-US" dirty="0"/>
          </a:p>
        </p:txBody>
      </p:sp>
      <p:sp>
        <p:nvSpPr>
          <p:cNvPr id="5" name="Content Placeholder 10"/>
          <p:cNvSpPr>
            <a:spLocks noGrp="1"/>
          </p:cNvSpPr>
          <p:nvPr>
            <p:ph idx="1"/>
          </p:nvPr>
        </p:nvSpPr>
        <p:spPr>
          <a:xfrm>
            <a:off x="76200" y="1600200"/>
            <a:ext cx="9188115" cy="4038600"/>
          </a:xfrm>
        </p:spPr>
        <p:txBody>
          <a:bodyPr/>
          <a:lstStyle/>
          <a:p>
            <a:r>
              <a:rPr lang="en-US" dirty="0" smtClean="0"/>
              <a:t>We want to know if National League (NL) teams scored more runs than American League (AL) Teams </a:t>
            </a:r>
          </a:p>
          <a:p>
            <a:pPr lvl="1"/>
            <a:r>
              <a:rPr lang="en-US" dirty="0" smtClean="0"/>
              <a:t>And if that difference is statistically significant</a:t>
            </a:r>
          </a:p>
          <a:p>
            <a:r>
              <a:rPr lang="en-US" dirty="0" smtClean="0"/>
              <a:t>To do this, we need a package (add-on) that will do this analysis</a:t>
            </a:r>
          </a:p>
          <a:p>
            <a:pPr lvl="1"/>
            <a:r>
              <a:rPr lang="en-US" dirty="0" smtClean="0"/>
              <a:t>In this case, it’s the “psych” package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048071"/>
            <a:ext cx="2225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Downloads and installs the package </a:t>
            </a:r>
            <a:br>
              <a:rPr lang="en-US" dirty="0" smtClean="0"/>
            </a:br>
            <a:r>
              <a:rPr lang="en-US" dirty="0" smtClean="0"/>
              <a:t>(once per R installation)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54442" y="5257800"/>
            <a:ext cx="517358" cy="1879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981" y="4998720"/>
            <a:ext cx="6006819" cy="158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83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Looking for differences across groups: The analysis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650423"/>
            <a:ext cx="7349979" cy="372502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5066926" y="2209800"/>
            <a:ext cx="578966" cy="6130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45892" y="1417638"/>
            <a:ext cx="3208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Descriptive statistics, broken up by group (League)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572000" y="4971766"/>
            <a:ext cx="1828800" cy="5477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23132" y="5293949"/>
            <a:ext cx="2446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Results of t-test for differences in Runs by League)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921231" y="4803323"/>
            <a:ext cx="689811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30227" y="5809894"/>
            <a:ext cx="806116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93056" y="5809893"/>
            <a:ext cx="806116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03077" y="3133576"/>
            <a:ext cx="622299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03077" y="3798166"/>
            <a:ext cx="622299" cy="168443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7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401</Words>
  <Application>Microsoft Office PowerPoint</Application>
  <PresentationFormat>On-screen Show (4:3)</PresentationFormat>
  <Paragraphs>59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MIS2502: Data Analytics Introduction to Advanced Analytics and R</vt:lpstr>
      <vt:lpstr>Introduction to R and RStudio</vt:lpstr>
      <vt:lpstr>PowerPoint Presentation</vt:lpstr>
      <vt:lpstr>The Basics: Calculations and Variables</vt:lpstr>
      <vt:lpstr>Arrays of values</vt:lpstr>
      <vt:lpstr>Simple statistics with R</vt:lpstr>
      <vt:lpstr>Reading from a file</vt:lpstr>
      <vt:lpstr>Looking for differences across groups: The setup</vt:lpstr>
      <vt:lpstr>Looking for differences across groups: The analysis</vt:lpstr>
      <vt:lpstr>Plotting data</vt:lpstr>
      <vt:lpstr>Drawing a regression (trend) line</vt:lpstr>
      <vt:lpstr>But is the correlation statistically significant?</vt:lpstr>
      <vt:lpstr>Running this analysis as a script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Amy A. Lavin</cp:lastModifiedBy>
  <cp:revision>127</cp:revision>
  <dcterms:created xsi:type="dcterms:W3CDTF">2011-09-06T14:24:06Z</dcterms:created>
  <dcterms:modified xsi:type="dcterms:W3CDTF">2016-03-17T13:52:15Z</dcterms:modified>
</cp:coreProperties>
</file>