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59" r:id="rId3"/>
    <p:sldId id="260" r:id="rId4"/>
    <p:sldId id="268" r:id="rId5"/>
    <p:sldId id="283" r:id="rId6"/>
    <p:sldId id="261" r:id="rId7"/>
    <p:sldId id="262" r:id="rId8"/>
    <p:sldId id="263" r:id="rId9"/>
    <p:sldId id="265" r:id="rId10"/>
    <p:sldId id="267" r:id="rId11"/>
    <p:sldId id="284" r:id="rId12"/>
    <p:sldId id="294" r:id="rId13"/>
    <p:sldId id="26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8" r:id="rId23"/>
    <p:sldId id="279" r:id="rId24"/>
    <p:sldId id="277" r:id="rId25"/>
    <p:sldId id="280" r:id="rId26"/>
    <p:sldId id="28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 varScale="1">
        <p:scale>
          <a:sx n="70" d="100"/>
          <a:sy n="70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/>
      <dgm:spPr/>
      <dgm:t>
        <a:bodyPr/>
        <a:lstStyle/>
        <a:p>
          <a:r>
            <a:rPr lang="en-US" dirty="0" smtClean="0"/>
            <a:t>GROUP BY organizes the results by column values.</a:t>
          </a:r>
          <a:endParaRPr lang="en-US" dirty="0"/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/>
      <dgm:spPr/>
      <dgm:t>
        <a:bodyPr/>
        <a:lstStyle/>
        <a:p>
          <a:r>
            <a:rPr lang="en-US" dirty="0" smtClean="0"/>
            <a:t>ORDER BY sorts results from lowest to highest based on a field</a:t>
          </a:r>
          <a:br>
            <a:rPr lang="en-US" dirty="0" smtClean="0"/>
          </a:br>
          <a:r>
            <a:rPr lang="en-US" dirty="0" smtClean="0"/>
            <a:t>(in this case, COUNT(</a:t>
          </a:r>
          <a:r>
            <a:rPr lang="en-US" dirty="0" err="1" smtClean="0"/>
            <a:t>FirstName</a:t>
          </a:r>
          <a:r>
            <a:rPr lang="en-US" dirty="0" smtClean="0"/>
            <a:t>))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61F6-45FE-4593-A5F4-F8C49D995EC3}" type="presOf" srcId="{D39D45AD-804F-4BBD-8CA6-602294E31BA6}" destId="{6653E38F-3E99-4696-B393-238D87040621}" srcOrd="0" destOrd="0" presId="urn:microsoft.com/office/officeart/2005/8/layout/vList2"/>
    <dgm:cxn modelId="{FDF37234-F253-4AB5-B018-9B92ED051CD2}" type="presOf" srcId="{F6007EC1-0302-4707-8681-D343117B8D6E}" destId="{26872D19-CDAD-4479-A805-7054C7BA032F}" srcOrd="0" destOrd="0" presId="urn:microsoft.com/office/officeart/2005/8/layout/vList2"/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D4886EA7-B6EC-4FE1-8A08-1AA74C8D31E9}" type="presOf" srcId="{6ECAEF0E-8526-40F8-AC51-A4A3DE203029}" destId="{EBD4AB4D-F84A-42F8-AE6D-E89625DCECD3}" srcOrd="0" destOrd="0" presId="urn:microsoft.com/office/officeart/2005/8/layout/vList2"/>
    <dgm:cxn modelId="{27B1835C-23DF-4AB2-ABB5-D4050081B699}" type="presParOf" srcId="{EBD4AB4D-F84A-42F8-AE6D-E89625DCECD3}" destId="{6653E38F-3E99-4696-B393-238D87040621}" srcOrd="0" destOrd="0" presId="urn:microsoft.com/office/officeart/2005/8/layout/vList2"/>
    <dgm:cxn modelId="{6FE5CE97-61BF-4DC4-8EB4-ED3B5EB16DFF}" type="presParOf" srcId="{EBD4AB4D-F84A-42F8-AE6D-E89625DCECD3}" destId="{361CCFE8-4257-47AF-9454-9DB18C741894}" srcOrd="1" destOrd="0" presId="urn:microsoft.com/office/officeart/2005/8/layout/vList2"/>
    <dgm:cxn modelId="{C3378635-671F-45D9-B08E-785BEE1955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/>
      <dgm:spPr/>
      <dgm:t>
        <a:bodyPr/>
        <a:lstStyle/>
        <a:p>
          <a:r>
            <a:rPr lang="en-US" dirty="0" smtClean="0"/>
            <a:t>It returns the MIN(price)</a:t>
          </a:r>
          <a:endParaRPr lang="en-US" dirty="0"/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/>
        </a:p>
      </dgm:t>
    </dgm:pt>
    <dgm:pt modelId="{F3BB0080-B6FF-49B0-B9A3-CD35814F985C}">
      <dgm:prSet phldrT="[Text]"/>
      <dgm:spPr/>
      <dgm:t>
        <a:bodyPr/>
        <a:lstStyle/>
        <a:p>
          <a:r>
            <a:rPr lang="en-US" dirty="0" smtClean="0"/>
            <a:t>MIN() will always return only one row</a:t>
          </a:r>
          <a:endParaRPr lang="en-US" dirty="0"/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/>
        </a:p>
      </dgm:t>
    </dgm:pt>
    <dgm:pt modelId="{9036ECFF-6CC4-4FFA-A635-76406AAE8854}">
      <dgm:prSet phldrT="[Text]"/>
      <dgm:spPr/>
      <dgm:t>
        <a:bodyPr/>
        <a:lstStyle/>
        <a:p>
          <a:r>
            <a:rPr lang="en-US" dirty="0" smtClean="0"/>
            <a:t>It chooses the first row in the Product column</a:t>
          </a:r>
          <a:endParaRPr lang="en-US" dirty="0"/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5931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858370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ORDER BY ASC and 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71498"/>
              </p:ext>
            </p:extLst>
          </p:nvPr>
        </p:nvGraphicFramePr>
        <p:xfrm>
          <a:off x="5924798" y="16383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DESCending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BY 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4772"/>
              </p:ext>
            </p:extLst>
          </p:nvPr>
        </p:nvGraphicFramePr>
        <p:xfrm>
          <a:off x="5888182" y="46101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ASCending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/>
                <a:gridCol w="1100455"/>
                <a:gridCol w="1079818"/>
                <a:gridCol w="1131951"/>
                <a:gridCol w="665480"/>
                <a:gridCol w="697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968693"/>
                <a:gridCol w="951230"/>
                <a:gridCol w="971229"/>
                <a:gridCol w="597218"/>
                <a:gridCol w="646430"/>
                <a:gridCol w="800418"/>
                <a:gridCol w="968693"/>
                <a:gridCol w="108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419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/>
                <a:gridCol w="1100455"/>
                <a:gridCol w="1079818"/>
                <a:gridCol w="1386205"/>
                <a:gridCol w="949643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LIMITing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know that this…		  Gives us this…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we want the two most expensive products?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</a:t>
            </a:r>
            <a:r>
              <a:rPr lang="en-US" dirty="0">
                <a:solidFill>
                  <a:schemeClr val="tx2"/>
                </a:solidFill>
              </a:rPr>
              <a:t>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WHERE </a:t>
            </a:r>
            <a:r>
              <a:rPr lang="en-US" dirty="0" smtClean="0">
                <a:solidFill>
                  <a:schemeClr val="tx2"/>
                </a:solidFill>
              </a:rPr>
              <a:t>Price </a:t>
            </a:r>
            <a:r>
              <a:rPr lang="en-US" dirty="0">
                <a:solidFill>
                  <a:schemeClr val="tx2"/>
                </a:solidFill>
              </a:rPr>
              <a:t>&gt;= 2.99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 smtClean="0"/>
              <a:t>…but then we wouldn’t need the query!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LIMIT clause…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LIMIT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says:</a:t>
            </a:r>
          </a:p>
          <a:p>
            <a:r>
              <a:rPr lang="en-US" sz="2800" dirty="0" smtClean="0"/>
              <a:t>Give me all the columns</a:t>
            </a:r>
          </a:p>
          <a:p>
            <a:r>
              <a:rPr lang="en-US" sz="2800" dirty="0" smtClean="0"/>
              <a:t>Put rows in descending order by price</a:t>
            </a:r>
          </a:p>
          <a:p>
            <a:r>
              <a:rPr lang="en-US" sz="2800" dirty="0" smtClean="0"/>
              <a:t>But only give me the first two results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would we get if we left out DESC?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if there is more than one product with the lowest value for price AND we don’t know how many there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124" y="3790823"/>
            <a:ext cx="3604354" cy="10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Where MIN() alone fails us…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BUT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/>
                <a:gridCol w="1239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2"/>
                </a:solidFill>
              </a:rPr>
              <a:t>So what’s going on??</a:t>
            </a:r>
            <a:endParaRPr lang="en-US" sz="4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going 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/>
                <a:gridCol w="2375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ProductName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Cheerios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083285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it will do this for any function (AVG, SUM,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need a SQL </a:t>
            </a:r>
            <a:r>
              <a:rPr lang="en-US" dirty="0" err="1" smtClean="0"/>
              <a:t>subselect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where you have a SELECT statement nested inside another SELECT statement!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 err="1" smtClean="0"/>
              <a:t>Price,ProductName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 err="1" smtClean="0"/>
              <a:t>orderdb.Product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WHERE Price=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b="1" dirty="0" smtClean="0">
                <a:solidFill>
                  <a:schemeClr val="accent1"/>
                </a:solidFill>
              </a:rPr>
              <a:t>MIN(Price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n-US" b="1" dirty="0" smtClean="0">
                <a:solidFill>
                  <a:schemeClr val="accent1"/>
                </a:solidFill>
              </a:rPr>
              <a:t>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dirty="0" smtClean="0"/>
              <a:t>temporary table </a:t>
            </a:r>
            <a:r>
              <a:rPr lang="en-US" sz="2800" dirty="0" smtClean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Now you get all records back with that (lowest) price and avoid the quirk of the MIN() function.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Subselects</a:t>
            </a:r>
            <a:r>
              <a:rPr lang="en-US" dirty="0" smtClean="0"/>
              <a:t> come in handy in other situations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26657"/>
              </p:ext>
            </p:extLst>
          </p:nvPr>
        </p:nvGraphicFramePr>
        <p:xfrm>
          <a:off x="6629400" y="43434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2660"/>
              </p:ext>
            </p:extLst>
          </p:nvPr>
        </p:nvGraphicFramePr>
        <p:xfrm>
          <a:off x="6629400" y="60960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5720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60198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orderdb.Customer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You’re basically </a:t>
            </a:r>
            <a:r>
              <a:rPr lang="en-US" dirty="0" err="1" smtClean="0"/>
              <a:t>SELECTing</a:t>
            </a:r>
            <a:r>
              <a:rPr lang="en-US" dirty="0" smtClean="0"/>
              <a:t> from the temporary table generated by the nested query.</a:t>
            </a:r>
          </a:p>
          <a:p>
            <a:r>
              <a:rPr lang="en-US" dirty="0" smtClean="0"/>
              <a:t>But since you’re </a:t>
            </a:r>
            <a:r>
              <a:rPr lang="en-US" dirty="0" err="1" smtClean="0"/>
              <a:t>SELECTing</a:t>
            </a:r>
            <a:r>
              <a:rPr lang="en-US" dirty="0" smtClean="0"/>
              <a:t> FROM that temporary table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1908</Words>
  <Application>Microsoft Office PowerPoint</Application>
  <PresentationFormat>On-screen Show (4:3)</PresentationFormat>
  <Paragraphs>674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ORDER BY ASC and DESC</vt:lpstr>
      <vt:lpstr>Functions: Retrieving highest, lowest, average, and sum</vt:lpstr>
      <vt:lpstr>Returning only certain records</vt:lpstr>
      <vt:lpstr>More conditional statements</vt:lpstr>
      <vt:lpstr>Combining WHERE and COUNT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going on…</vt:lpstr>
      <vt:lpstr>So we need a SQL subselect statement</vt:lpstr>
      <vt:lpstr>Subselects come in handy in other situations too…</vt:lpstr>
      <vt:lpstr>Why do we need 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tud06882@temple.edu</cp:lastModifiedBy>
  <cp:revision>295</cp:revision>
  <cp:lastPrinted>2011-06-28T14:45:53Z</cp:lastPrinted>
  <dcterms:created xsi:type="dcterms:W3CDTF">2011-06-28T13:08:25Z</dcterms:created>
  <dcterms:modified xsi:type="dcterms:W3CDTF">2016-01-25T02:25:04Z</dcterms:modified>
</cp:coreProperties>
</file>