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4"/>
  </p:notesMasterIdLst>
  <p:sldIdLst>
    <p:sldId id="285" r:id="rId2"/>
    <p:sldId id="259" r:id="rId3"/>
    <p:sldId id="260" r:id="rId4"/>
    <p:sldId id="268" r:id="rId5"/>
    <p:sldId id="283" r:id="rId6"/>
    <p:sldId id="314" r:id="rId7"/>
    <p:sldId id="261" r:id="rId8"/>
    <p:sldId id="313" r:id="rId9"/>
    <p:sldId id="262" r:id="rId10"/>
    <p:sldId id="263" r:id="rId11"/>
    <p:sldId id="296" r:id="rId12"/>
    <p:sldId id="297" r:id="rId13"/>
    <p:sldId id="315" r:id="rId14"/>
    <p:sldId id="298" r:id="rId15"/>
    <p:sldId id="316" r:id="rId16"/>
    <p:sldId id="319" r:id="rId17"/>
    <p:sldId id="317" r:id="rId18"/>
    <p:sldId id="265" r:id="rId19"/>
    <p:sldId id="302" r:id="rId20"/>
    <p:sldId id="318" r:id="rId21"/>
    <p:sldId id="267" r:id="rId22"/>
    <p:sldId id="304" r:id="rId23"/>
    <p:sldId id="306" r:id="rId24"/>
    <p:sldId id="307" r:id="rId25"/>
    <p:sldId id="305" r:id="rId26"/>
    <p:sldId id="308" r:id="rId27"/>
    <p:sldId id="272" r:id="rId28"/>
    <p:sldId id="310" r:id="rId29"/>
    <p:sldId id="311" r:id="rId30"/>
    <p:sldId id="324" r:id="rId31"/>
    <p:sldId id="273" r:id="rId32"/>
    <p:sldId id="323" r:id="rId33"/>
    <p:sldId id="274" r:id="rId34"/>
    <p:sldId id="275" r:id="rId35"/>
    <p:sldId id="276" r:id="rId36"/>
    <p:sldId id="278" r:id="rId37"/>
    <p:sldId id="279" r:id="rId38"/>
    <p:sldId id="277" r:id="rId39"/>
    <p:sldId id="280" r:id="rId40"/>
    <p:sldId id="281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320" r:id="rId49"/>
    <p:sldId id="321" r:id="rId50"/>
    <p:sldId id="322" r:id="rId51"/>
    <p:sldId id="301" r:id="rId52"/>
    <p:sldId id="325" r:id="rId5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9" autoAdjust="0"/>
    <p:restoredTop sz="93899" autoAdjust="0"/>
  </p:normalViewPr>
  <p:slideViewPr>
    <p:cSldViewPr>
      <p:cViewPr varScale="1">
        <p:scale>
          <a:sx n="64" d="100"/>
          <a:sy n="64" d="100"/>
        </p:scale>
        <p:origin x="9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/>
            <a:t>It’s not a true programming language</a:t>
          </a:r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dirty="0"/>
            <a:t>It can be used by programming languages to interact with databases</a:t>
          </a:r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/>
            <a:t>There is no standard syntax</a:t>
          </a:r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/>
            <a:t>MySQL, Oracle, SQL Server, and Access all have slight differences</a:t>
          </a:r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/>
            <a:t>There are a lot of statements and variations among them</a:t>
          </a:r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/>
            <a:t>We will be covering the basics, and the most important ones</a:t>
          </a:r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ECBC1D81-5856-0844-A8B4-D4721C9670F9}">
      <dgm:prSet/>
      <dgm:spPr/>
      <dgm:t>
        <a:bodyPr/>
        <a:lstStyle/>
        <a:p>
          <a:pPr rtl="0"/>
          <a:endParaRPr lang="en-US" dirty="0"/>
        </a:p>
      </dgm:t>
    </dgm:pt>
    <dgm:pt modelId="{15BDD8D5-90C9-664F-B478-8455A7D44692}" type="parTrans" cxnId="{A5CB93B7-6814-FE43-B041-5FC39E38642F}">
      <dgm:prSet/>
      <dgm:spPr/>
      <dgm:t>
        <a:bodyPr/>
        <a:lstStyle/>
        <a:p>
          <a:endParaRPr lang="en-US"/>
        </a:p>
      </dgm:t>
    </dgm:pt>
    <dgm:pt modelId="{4E76C0AD-D782-3D4D-B433-5F1C457DE227}" type="sibTrans" cxnId="{A5CB93B7-6814-FE43-B041-5FC39E38642F}">
      <dgm:prSet/>
      <dgm:spPr/>
      <dgm:t>
        <a:bodyPr/>
        <a:lstStyle/>
        <a:p>
          <a:endParaRPr lang="en-US"/>
        </a:p>
      </dgm:t>
    </dgm:pt>
    <dgm:pt modelId="{B42B7FC1-526A-AD42-B16B-BADE7D3C1023}">
      <dgm:prSet/>
      <dgm:spPr/>
      <dgm:t>
        <a:bodyPr/>
        <a:lstStyle/>
        <a:p>
          <a:pPr rtl="0"/>
          <a:endParaRPr lang="en-US" dirty="0"/>
        </a:p>
      </dgm:t>
    </dgm:pt>
    <dgm:pt modelId="{2AD2567B-BF58-564B-9905-C2A52C453391}" type="parTrans" cxnId="{0733A232-4C53-D149-84CF-F76F32CEFF1E}">
      <dgm:prSet/>
      <dgm:spPr/>
      <dgm:t>
        <a:bodyPr/>
        <a:lstStyle/>
        <a:p>
          <a:endParaRPr lang="en-US"/>
        </a:p>
      </dgm:t>
    </dgm:pt>
    <dgm:pt modelId="{4306B2FF-81C8-7547-90B0-B98CEA8556A4}" type="sibTrans" cxnId="{0733A232-4C53-D149-84CF-F76F32CEFF1E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733A232-4C53-D149-84CF-F76F32CEFF1E}" srcId="{4C1FCA9E-30C4-4FA5-ABF6-3DD208F15A1B}" destId="{B42B7FC1-526A-AD42-B16B-BADE7D3C1023}" srcOrd="1" destOrd="0" parTransId="{2AD2567B-BF58-564B-9905-C2A52C453391}" sibTransId="{4306B2FF-81C8-7547-90B0-B98CEA8556A4}"/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8495B01-087C-904A-8B08-7366BADBB00D}" type="presOf" srcId="{B42B7FC1-526A-AD42-B16B-BADE7D3C1023}" destId="{384D0C92-FAF5-4D39-A53C-83949BC03927}" srcOrd="0" destOrd="1" presId="urn:microsoft.com/office/officeart/2005/8/layout/vList2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8360D5A3-EDE5-2243-9268-C5D394F0F888}" type="presOf" srcId="{ECBC1D81-5856-0844-A8B4-D4721C9670F9}" destId="{E651C129-821E-46C8-9C7F-0B777007CF8F}" srcOrd="0" destOrd="1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A5CB93B7-6814-FE43-B041-5FC39E38642F}" srcId="{F5AFAC56-216B-4234-AD64-7B0FF5ABDC46}" destId="{ECBC1D81-5856-0844-A8B4-D4721C9670F9}" srcOrd="1" destOrd="0" parTransId="{15BDD8D5-90C9-664F-B478-8455A7D44692}" sibTransId="{4E76C0AD-D782-3D4D-B433-5F1C457DE227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a field</a:t>
          </a:r>
          <a:br>
            <a:rPr lang="en-US" sz="2400" dirty="0"/>
          </a:br>
          <a:r>
            <a:rPr lang="en-US" sz="2400" dirty="0"/>
            <a:t>(in this case, Price)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26872D19-CDAD-4479-A805-7054C7BA032F}" type="pres">
      <dgm:prSet presAssocID="{F6007EC1-0302-4707-8681-D343117B8D6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D4F61F2-86D7-4FE0-91C5-C7D28054DC6C}" type="presOf" srcId="{6ECAEF0E-8526-40F8-AC51-A4A3DE203029}" destId="{EBD4AB4D-F84A-42F8-AE6D-E89625DCECD3}" srcOrd="0" destOrd="0" presId="urn:microsoft.com/office/officeart/2005/8/layout/vList2"/>
    <dgm:cxn modelId="{60AB5D15-62F3-4BEC-BD14-DEEF187AAF5C}" srcId="{6ECAEF0E-8526-40F8-AC51-A4A3DE203029}" destId="{F6007EC1-0302-4707-8681-D343117B8D6E}" srcOrd="0" destOrd="0" parTransId="{92AC1775-BD8A-45F5-8BF5-320F5C399728}" sibTransId="{BC1DB91A-D602-4A8F-8E8F-FD438FD593E9}"/>
    <dgm:cxn modelId="{323FF433-7663-4460-A8F6-656CB690E6C2}" type="presOf" srcId="{F6007EC1-0302-4707-8681-D343117B8D6E}" destId="{26872D19-CDAD-4479-A805-7054C7BA032F}" srcOrd="0" destOrd="0" presId="urn:microsoft.com/office/officeart/2005/8/layout/vList2"/>
    <dgm:cxn modelId="{F2B92884-6F48-4F8F-89AA-201002D062AE}" type="presParOf" srcId="{EBD4AB4D-F84A-42F8-AE6D-E89625DCECD3}" destId="{26872D19-CDAD-4479-A805-7054C7BA03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D1EF6-C05A-477E-B69C-56C55C98A80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75A60E-2E90-4FA7-9B56-5D7205C080C7}">
      <dgm:prSet phldrT="[Text]" custT="1"/>
      <dgm:spPr/>
      <dgm:t>
        <a:bodyPr/>
        <a:lstStyle/>
        <a:p>
          <a:r>
            <a:rPr lang="en-US" sz="3200" dirty="0"/>
            <a:t>SQL has many built-in functions for performing calculations</a:t>
          </a:r>
        </a:p>
      </dgm:t>
    </dgm:pt>
    <dgm:pt modelId="{CEA9F284-DE3E-41AD-B9F9-440387D5263F}" type="parTrans" cxnId="{3E337ED9-6407-45EA-9187-8AD8BFDC35E8}">
      <dgm:prSet/>
      <dgm:spPr/>
      <dgm:t>
        <a:bodyPr/>
        <a:lstStyle/>
        <a:p>
          <a:endParaRPr lang="en-US"/>
        </a:p>
      </dgm:t>
    </dgm:pt>
    <dgm:pt modelId="{D070A578-BA30-48E6-8193-C109A1D92C80}" type="sibTrans" cxnId="{3E337ED9-6407-45EA-9187-8AD8BFDC35E8}">
      <dgm:prSet/>
      <dgm:spPr/>
      <dgm:t>
        <a:bodyPr/>
        <a:lstStyle/>
        <a:p>
          <a:endParaRPr lang="en-US"/>
        </a:p>
      </dgm:t>
    </dgm:pt>
    <dgm:pt modelId="{914F3E0B-017B-43DB-B074-7FBA192AD518}">
      <dgm:prSet phldrT="[Text]" custT="1"/>
      <dgm:spPr/>
      <dgm:t>
        <a:bodyPr/>
        <a:lstStyle/>
        <a:p>
          <a:r>
            <a:rPr lang="en-US" sz="2400" dirty="0"/>
            <a:t>COUNT() - Returns the number of rows</a:t>
          </a:r>
        </a:p>
      </dgm:t>
    </dgm:pt>
    <dgm:pt modelId="{7ABFE652-F23B-49F8-9CE1-A0D6E9835B3B}" type="parTrans" cxnId="{E8271BF6-E6BD-4834-BB58-A5312A498F84}">
      <dgm:prSet/>
      <dgm:spPr/>
      <dgm:t>
        <a:bodyPr/>
        <a:lstStyle/>
        <a:p>
          <a:endParaRPr lang="en-US"/>
        </a:p>
      </dgm:t>
    </dgm:pt>
    <dgm:pt modelId="{11C0A16C-F9F5-40CA-A8B9-5DF1ED6383B7}" type="sibTrans" cxnId="{E8271BF6-E6BD-4834-BB58-A5312A498F84}">
      <dgm:prSet/>
      <dgm:spPr/>
      <dgm:t>
        <a:bodyPr/>
        <a:lstStyle/>
        <a:p>
          <a:endParaRPr lang="en-US"/>
        </a:p>
      </dgm:t>
    </dgm:pt>
    <dgm:pt modelId="{5E915546-EC54-4169-8773-7269E0897251}">
      <dgm:prSet custT="1"/>
      <dgm:spPr/>
      <dgm:t>
        <a:bodyPr/>
        <a:lstStyle/>
        <a:p>
          <a:r>
            <a:rPr lang="en-US" sz="2400" dirty="0"/>
            <a:t>MAX() - Returns the largest value</a:t>
          </a:r>
        </a:p>
      </dgm:t>
    </dgm:pt>
    <dgm:pt modelId="{788C2587-1109-4E0B-BBC5-248C94D7B144}" type="parTrans" cxnId="{439F4FD2-7059-4B64-B214-3AA785351B0A}">
      <dgm:prSet/>
      <dgm:spPr/>
      <dgm:t>
        <a:bodyPr/>
        <a:lstStyle/>
        <a:p>
          <a:endParaRPr lang="en-US"/>
        </a:p>
      </dgm:t>
    </dgm:pt>
    <dgm:pt modelId="{58DC9402-4501-42A2-80D4-A8888E9DA400}" type="sibTrans" cxnId="{439F4FD2-7059-4B64-B214-3AA785351B0A}">
      <dgm:prSet/>
      <dgm:spPr/>
      <dgm:t>
        <a:bodyPr/>
        <a:lstStyle/>
        <a:p>
          <a:endParaRPr lang="en-US"/>
        </a:p>
      </dgm:t>
    </dgm:pt>
    <dgm:pt modelId="{885D2D91-5F7C-4433-AD28-9889CDEE6E48}">
      <dgm:prSet custT="1"/>
      <dgm:spPr/>
      <dgm:t>
        <a:bodyPr/>
        <a:lstStyle/>
        <a:p>
          <a:r>
            <a:rPr lang="en-US" sz="2400" dirty="0"/>
            <a:t>MIN() - Returns the smallest value</a:t>
          </a:r>
        </a:p>
      </dgm:t>
    </dgm:pt>
    <dgm:pt modelId="{2AFF53B0-CA67-4A35-B6B5-A95627B4E7EA}" type="parTrans" cxnId="{3A125E2E-4F80-4CB8-BECA-D3DA3A85C1CE}">
      <dgm:prSet/>
      <dgm:spPr/>
      <dgm:t>
        <a:bodyPr/>
        <a:lstStyle/>
        <a:p>
          <a:endParaRPr lang="en-US"/>
        </a:p>
      </dgm:t>
    </dgm:pt>
    <dgm:pt modelId="{9592D58C-3187-432F-B7BA-220F35670FB6}" type="sibTrans" cxnId="{3A125E2E-4F80-4CB8-BECA-D3DA3A85C1CE}">
      <dgm:prSet/>
      <dgm:spPr/>
      <dgm:t>
        <a:bodyPr/>
        <a:lstStyle/>
        <a:p>
          <a:endParaRPr lang="en-US"/>
        </a:p>
      </dgm:t>
    </dgm:pt>
    <dgm:pt modelId="{F21DF580-4103-4567-98D6-530A9B1678A7}">
      <dgm:prSet custT="1"/>
      <dgm:spPr/>
      <dgm:t>
        <a:bodyPr/>
        <a:lstStyle/>
        <a:p>
          <a:r>
            <a:rPr lang="en-US" sz="2400" dirty="0"/>
            <a:t>AVG() - Returns the average value</a:t>
          </a:r>
        </a:p>
      </dgm:t>
    </dgm:pt>
    <dgm:pt modelId="{34F46E70-FE4B-49F9-B585-2612AE93F5BE}" type="parTrans" cxnId="{2302FCBD-6930-4138-9CA8-578163FA2863}">
      <dgm:prSet/>
      <dgm:spPr/>
      <dgm:t>
        <a:bodyPr/>
        <a:lstStyle/>
        <a:p>
          <a:endParaRPr lang="en-US"/>
        </a:p>
      </dgm:t>
    </dgm:pt>
    <dgm:pt modelId="{5C1FF9DF-6441-465E-8EED-CF6FD4DF1E6F}" type="sibTrans" cxnId="{2302FCBD-6930-4138-9CA8-578163FA2863}">
      <dgm:prSet/>
      <dgm:spPr/>
      <dgm:t>
        <a:bodyPr/>
        <a:lstStyle/>
        <a:p>
          <a:endParaRPr lang="en-US"/>
        </a:p>
      </dgm:t>
    </dgm:pt>
    <dgm:pt modelId="{51675CF3-7559-494F-B8DF-7BBAAF60E57D}">
      <dgm:prSet custT="1"/>
      <dgm:spPr/>
      <dgm:t>
        <a:bodyPr/>
        <a:lstStyle/>
        <a:p>
          <a:r>
            <a:rPr lang="en-US" sz="2400" dirty="0"/>
            <a:t>SUM() - Returns the sum</a:t>
          </a:r>
        </a:p>
      </dgm:t>
    </dgm:pt>
    <dgm:pt modelId="{886FF96B-1FBB-4C2F-B800-1CE7B1AD4F10}" type="parTrans" cxnId="{2626283E-65D5-4093-B2FD-C893E357CAA4}">
      <dgm:prSet/>
      <dgm:spPr/>
      <dgm:t>
        <a:bodyPr/>
        <a:lstStyle/>
        <a:p>
          <a:endParaRPr lang="en-US"/>
        </a:p>
      </dgm:t>
    </dgm:pt>
    <dgm:pt modelId="{CB07A3D0-5D79-4608-9D5B-CE505506F1B0}" type="sibTrans" cxnId="{2626283E-65D5-4093-B2FD-C893E357CAA4}">
      <dgm:prSet/>
      <dgm:spPr/>
      <dgm:t>
        <a:bodyPr/>
        <a:lstStyle/>
        <a:p>
          <a:endParaRPr lang="en-US"/>
        </a:p>
      </dgm:t>
    </dgm:pt>
    <dgm:pt modelId="{F79B4697-2CD5-4F55-900E-EEEF19770D02}">
      <dgm:prSet phldrT="[Text]"/>
      <dgm:spPr/>
      <dgm:t>
        <a:bodyPr/>
        <a:lstStyle/>
        <a:p>
          <a:endParaRPr lang="en-US" sz="2000" dirty="0"/>
        </a:p>
      </dgm:t>
    </dgm:pt>
    <dgm:pt modelId="{498408E7-51C3-4442-9577-DB5B11985382}" type="parTrans" cxnId="{4DE8865F-A354-4A03-BB5F-B85EF337E516}">
      <dgm:prSet/>
      <dgm:spPr/>
      <dgm:t>
        <a:bodyPr/>
        <a:lstStyle/>
        <a:p>
          <a:endParaRPr lang="en-US"/>
        </a:p>
      </dgm:t>
    </dgm:pt>
    <dgm:pt modelId="{8D729700-12E9-4ADD-8B3A-40437879BB94}" type="sibTrans" cxnId="{4DE8865F-A354-4A03-BB5F-B85EF337E516}">
      <dgm:prSet/>
      <dgm:spPr/>
      <dgm:t>
        <a:bodyPr/>
        <a:lstStyle/>
        <a:p>
          <a:endParaRPr lang="en-US"/>
        </a:p>
      </dgm:t>
    </dgm:pt>
    <dgm:pt modelId="{B7DC8DB3-B59B-4BCE-BF40-0CD594975719}" type="pres">
      <dgm:prSet presAssocID="{593D1EF6-C05A-477E-B69C-56C55C98A801}" presName="linear" presStyleCnt="0">
        <dgm:presLayoutVars>
          <dgm:animLvl val="lvl"/>
          <dgm:resizeHandles val="exact"/>
        </dgm:presLayoutVars>
      </dgm:prSet>
      <dgm:spPr/>
    </dgm:pt>
    <dgm:pt modelId="{D3305C95-5BA6-467A-8F75-E61D2A31FAAE}" type="pres">
      <dgm:prSet presAssocID="{6175A60E-2E90-4FA7-9B56-5D7205C080C7}" presName="parentText" presStyleLbl="node1" presStyleIdx="0" presStyleCnt="1" custScaleY="89474">
        <dgm:presLayoutVars>
          <dgm:chMax val="0"/>
          <dgm:bulletEnabled val="1"/>
        </dgm:presLayoutVars>
      </dgm:prSet>
      <dgm:spPr/>
    </dgm:pt>
    <dgm:pt modelId="{C67B9540-C847-4200-89B3-70E88770AC32}" type="pres">
      <dgm:prSet presAssocID="{6175A60E-2E90-4FA7-9B56-5D7205C080C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CDC2FF2-F369-452F-B197-1CB00C9E4463}" type="presOf" srcId="{593D1EF6-C05A-477E-B69C-56C55C98A801}" destId="{B7DC8DB3-B59B-4BCE-BF40-0CD594975719}" srcOrd="0" destOrd="0" presId="urn:microsoft.com/office/officeart/2005/8/layout/vList2"/>
    <dgm:cxn modelId="{2626283E-65D5-4093-B2FD-C893E357CAA4}" srcId="{6175A60E-2E90-4FA7-9B56-5D7205C080C7}" destId="{51675CF3-7559-494F-B8DF-7BBAAF60E57D}" srcOrd="5" destOrd="0" parTransId="{886FF96B-1FBB-4C2F-B800-1CE7B1AD4F10}" sibTransId="{CB07A3D0-5D79-4608-9D5B-CE505506F1B0}"/>
    <dgm:cxn modelId="{96B7EA51-94B5-4D3B-A028-B5CA9DF488D3}" type="presOf" srcId="{6175A60E-2E90-4FA7-9B56-5D7205C080C7}" destId="{D3305C95-5BA6-467A-8F75-E61D2A31FAAE}" srcOrd="0" destOrd="0" presId="urn:microsoft.com/office/officeart/2005/8/layout/vList2"/>
    <dgm:cxn modelId="{4DE8865F-A354-4A03-BB5F-B85EF337E516}" srcId="{6175A60E-2E90-4FA7-9B56-5D7205C080C7}" destId="{F79B4697-2CD5-4F55-900E-EEEF19770D02}" srcOrd="0" destOrd="0" parTransId="{498408E7-51C3-4442-9577-DB5B11985382}" sibTransId="{8D729700-12E9-4ADD-8B3A-40437879BB94}"/>
    <dgm:cxn modelId="{03E8968A-4ADC-4736-B94D-4F855C853E7F}" type="presOf" srcId="{5E915546-EC54-4169-8773-7269E0897251}" destId="{C67B9540-C847-4200-89B3-70E88770AC32}" srcOrd="0" destOrd="2" presId="urn:microsoft.com/office/officeart/2005/8/layout/vList2"/>
    <dgm:cxn modelId="{36AC8C52-029E-4A89-B427-70D2FCFEBBC0}" type="presOf" srcId="{885D2D91-5F7C-4433-AD28-9889CDEE6E48}" destId="{C67B9540-C847-4200-89B3-70E88770AC32}" srcOrd="0" destOrd="3" presId="urn:microsoft.com/office/officeart/2005/8/layout/vList2"/>
    <dgm:cxn modelId="{2302FCBD-6930-4138-9CA8-578163FA2863}" srcId="{6175A60E-2E90-4FA7-9B56-5D7205C080C7}" destId="{F21DF580-4103-4567-98D6-530A9B1678A7}" srcOrd="4" destOrd="0" parTransId="{34F46E70-FE4B-49F9-B585-2612AE93F5BE}" sibTransId="{5C1FF9DF-6441-465E-8EED-CF6FD4DF1E6F}"/>
    <dgm:cxn modelId="{2A5D8E5B-52CD-43BE-B522-0FC48E6ADE46}" type="presOf" srcId="{F79B4697-2CD5-4F55-900E-EEEF19770D02}" destId="{C67B9540-C847-4200-89B3-70E88770AC32}" srcOrd="0" destOrd="0" presId="urn:microsoft.com/office/officeart/2005/8/layout/vList2"/>
    <dgm:cxn modelId="{3E337ED9-6407-45EA-9187-8AD8BFDC35E8}" srcId="{593D1EF6-C05A-477E-B69C-56C55C98A801}" destId="{6175A60E-2E90-4FA7-9B56-5D7205C080C7}" srcOrd="0" destOrd="0" parTransId="{CEA9F284-DE3E-41AD-B9F9-440387D5263F}" sibTransId="{D070A578-BA30-48E6-8193-C109A1D92C80}"/>
    <dgm:cxn modelId="{611FDE28-06D0-46FE-95F8-C6E6F536F8DF}" type="presOf" srcId="{914F3E0B-017B-43DB-B074-7FBA192AD518}" destId="{C67B9540-C847-4200-89B3-70E88770AC32}" srcOrd="0" destOrd="1" presId="urn:microsoft.com/office/officeart/2005/8/layout/vList2"/>
    <dgm:cxn modelId="{90F2A43D-12E9-43E0-A766-8373080DF909}" type="presOf" srcId="{F21DF580-4103-4567-98D6-530A9B1678A7}" destId="{C67B9540-C847-4200-89B3-70E88770AC32}" srcOrd="0" destOrd="4" presId="urn:microsoft.com/office/officeart/2005/8/layout/vList2"/>
    <dgm:cxn modelId="{439F4FD2-7059-4B64-B214-3AA785351B0A}" srcId="{6175A60E-2E90-4FA7-9B56-5D7205C080C7}" destId="{5E915546-EC54-4169-8773-7269E0897251}" srcOrd="2" destOrd="0" parTransId="{788C2587-1109-4E0B-BBC5-248C94D7B144}" sibTransId="{58DC9402-4501-42A2-80D4-A8888E9DA400}"/>
    <dgm:cxn modelId="{3A125E2E-4F80-4CB8-BECA-D3DA3A85C1CE}" srcId="{6175A60E-2E90-4FA7-9B56-5D7205C080C7}" destId="{885D2D91-5F7C-4433-AD28-9889CDEE6E48}" srcOrd="3" destOrd="0" parTransId="{2AFF53B0-CA67-4A35-B6B5-A95627B4E7EA}" sibTransId="{9592D58C-3187-432F-B7BA-220F35670FB6}"/>
    <dgm:cxn modelId="{E8271BF6-E6BD-4834-BB58-A5312A498F84}" srcId="{6175A60E-2E90-4FA7-9B56-5D7205C080C7}" destId="{914F3E0B-017B-43DB-B074-7FBA192AD518}" srcOrd="1" destOrd="0" parTransId="{7ABFE652-F23B-49F8-9CE1-A0D6E9835B3B}" sibTransId="{11C0A16C-F9F5-40CA-A8B9-5DF1ED6383B7}"/>
    <dgm:cxn modelId="{80A89AE5-B3DF-411E-A3B6-1CC1D0D67476}" type="presOf" srcId="{51675CF3-7559-494F-B8DF-7BBAAF60E57D}" destId="{C67B9540-C847-4200-89B3-70E88770AC32}" srcOrd="0" destOrd="5" presId="urn:microsoft.com/office/officeart/2005/8/layout/vList2"/>
    <dgm:cxn modelId="{9125F2AA-B76C-4B3E-93A9-972CEBB3BAF1}" type="presParOf" srcId="{B7DC8DB3-B59B-4BCE-BF40-0CD594975719}" destId="{D3305C95-5BA6-467A-8F75-E61D2A31FAAE}" srcOrd="0" destOrd="0" presId="urn:microsoft.com/office/officeart/2005/8/layout/vList2"/>
    <dgm:cxn modelId="{78E207AB-B68A-41D7-A1F2-5EFD46BC7174}" type="presParOf" srcId="{B7DC8DB3-B59B-4BCE-BF40-0CD594975719}" destId="{C67B9540-C847-4200-89B3-70E88770AC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GROUP BY </a:t>
          </a:r>
          <a:r>
            <a:rPr lang="en-US" sz="2400" dirty="0"/>
            <a:t>organizes the results by column values.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COUNT(</a:t>
          </a:r>
          <a:r>
            <a:rPr lang="en-US" sz="2400" dirty="0" err="1"/>
            <a:t>FirstName</a:t>
          </a:r>
          <a:r>
            <a:rPr lang="en-US" sz="2400" dirty="0"/>
            <a:t>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E497A42B-6816-4D83-AB83-9CDCF58809ED}" type="presOf" srcId="{F6007EC1-0302-4707-8681-D343117B8D6E}" destId="{26872D19-CDAD-4479-A805-7054C7BA032F}" srcOrd="0" destOrd="0" presId="urn:microsoft.com/office/officeart/2005/8/layout/vList2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  <dgm:cxn modelId="{B6B9184C-EEA6-4C38-AB3A-769CFC3CD834}" type="presParOf" srcId="{EBD4AB4D-F84A-42F8-AE6D-E89625DCECD3}" destId="{361CCFE8-4257-47AF-9454-9DB18C741894}" srcOrd="1" destOrd="0" presId="urn:microsoft.com/office/officeart/2005/8/layout/vList2"/>
    <dgm:cxn modelId="{CC523229-B439-46E2-8997-B3B4754270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It chooses the first row in the Product column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93959"/>
          <a:ext cx="41910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It’s not a true programming language</a:t>
          </a:r>
        </a:p>
      </dsp:txBody>
      <dsp:txXfrm>
        <a:off x="46606" y="140565"/>
        <a:ext cx="4097788" cy="861507"/>
      </dsp:txXfrm>
    </dsp:sp>
    <dsp:sp modelId="{E651C129-821E-46C8-9C7F-0B777007CF8F}">
      <dsp:nvSpPr>
        <dsp:cNvPr id="0" name=""/>
        <dsp:cNvSpPr/>
      </dsp:nvSpPr>
      <dsp:spPr>
        <a:xfrm>
          <a:off x="0" y="1048679"/>
          <a:ext cx="41910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It can be used by programming languages to interact with databases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048679"/>
        <a:ext cx="4191000" cy="919080"/>
      </dsp:txXfrm>
    </dsp:sp>
    <dsp:sp modelId="{C0A601D5-67B3-462F-B7B8-3BD56E8D7B24}">
      <dsp:nvSpPr>
        <dsp:cNvPr id="0" name=""/>
        <dsp:cNvSpPr/>
      </dsp:nvSpPr>
      <dsp:spPr>
        <a:xfrm>
          <a:off x="0" y="1967760"/>
          <a:ext cx="4191000" cy="95471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There is no standard syntax</a:t>
          </a:r>
        </a:p>
      </dsp:txBody>
      <dsp:txXfrm>
        <a:off x="46606" y="2014366"/>
        <a:ext cx="4097788" cy="861507"/>
      </dsp:txXfrm>
    </dsp:sp>
    <dsp:sp modelId="{384D0C92-FAF5-4D39-A53C-83949BC03927}">
      <dsp:nvSpPr>
        <dsp:cNvPr id="0" name=""/>
        <dsp:cNvSpPr/>
      </dsp:nvSpPr>
      <dsp:spPr>
        <a:xfrm>
          <a:off x="0" y="2922479"/>
          <a:ext cx="41910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MySQL, Oracle, SQL Server, and Access all have slight differences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2922479"/>
        <a:ext cx="4191000" cy="919080"/>
      </dsp:txXfrm>
    </dsp:sp>
    <dsp:sp modelId="{FD6AA3FD-D2EF-4804-9BF7-075EDF07D3F0}">
      <dsp:nvSpPr>
        <dsp:cNvPr id="0" name=""/>
        <dsp:cNvSpPr/>
      </dsp:nvSpPr>
      <dsp:spPr>
        <a:xfrm>
          <a:off x="0" y="3841560"/>
          <a:ext cx="4191000" cy="9547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There are a lot of statements and variations among them</a:t>
          </a:r>
        </a:p>
      </dsp:txBody>
      <dsp:txXfrm>
        <a:off x="46606" y="3888166"/>
        <a:ext cx="4097788" cy="861507"/>
      </dsp:txXfrm>
    </dsp:sp>
    <dsp:sp modelId="{6C53C2A6-3D61-4C54-AD1D-EC7C6FD5F6B3}">
      <dsp:nvSpPr>
        <dsp:cNvPr id="0" name=""/>
        <dsp:cNvSpPr/>
      </dsp:nvSpPr>
      <dsp:spPr>
        <a:xfrm>
          <a:off x="0" y="4796280"/>
          <a:ext cx="4191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We will be covering the basics, and the most important ones</a:t>
          </a:r>
        </a:p>
      </dsp:txBody>
      <dsp:txXfrm>
        <a:off x="0" y="4796280"/>
        <a:ext cx="4191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72D19-CDAD-4479-A805-7054C7BA032F}">
      <dsp:nvSpPr>
        <dsp:cNvPr id="0" name=""/>
        <dsp:cNvSpPr/>
      </dsp:nvSpPr>
      <dsp:spPr>
        <a:xfrm>
          <a:off x="0" y="325162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a field</a:t>
          </a:r>
          <a:br>
            <a:rPr lang="en-US" sz="2400" kern="1200" dirty="0"/>
          </a:br>
          <a:r>
            <a:rPr lang="en-US" sz="2400" kern="1200" dirty="0"/>
            <a:t>(in this case, Price)</a:t>
          </a:r>
        </a:p>
      </dsp:txBody>
      <dsp:txXfrm>
        <a:off x="64968" y="390130"/>
        <a:ext cx="4365864" cy="120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5C95-5BA6-467A-8F75-E61D2A31FAAE}">
      <dsp:nvSpPr>
        <dsp:cNvPr id="0" name=""/>
        <dsp:cNvSpPr/>
      </dsp:nvSpPr>
      <dsp:spPr>
        <a:xfrm>
          <a:off x="0" y="447995"/>
          <a:ext cx="8229600" cy="11389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SQL has many built-in functions for performing calculations</a:t>
          </a:r>
        </a:p>
      </dsp:txBody>
      <dsp:txXfrm>
        <a:off x="55600" y="503595"/>
        <a:ext cx="8118400" cy="1027768"/>
      </dsp:txXfrm>
    </dsp:sp>
    <dsp:sp modelId="{C67B9540-C847-4200-89B3-70E88770AC32}">
      <dsp:nvSpPr>
        <dsp:cNvPr id="0" name=""/>
        <dsp:cNvSpPr/>
      </dsp:nvSpPr>
      <dsp:spPr>
        <a:xfrm>
          <a:off x="0" y="1586964"/>
          <a:ext cx="82296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COUNT() - Returns the number of rows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MAX() - Returns the largest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MIN() - Returns the smallest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AVG() - Returns the average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SUM() - Returns the sum</a:t>
          </a:r>
        </a:p>
      </dsp:txBody>
      <dsp:txXfrm>
        <a:off x="0" y="1586964"/>
        <a:ext cx="8229600" cy="238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13824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GROUP BY </a:t>
          </a:r>
          <a:r>
            <a:rPr lang="en-US" sz="2400" kern="1200" dirty="0"/>
            <a:t>organizes the results by column values.</a:t>
          </a:r>
        </a:p>
      </dsp:txBody>
      <dsp:txXfrm>
        <a:off x="64968" y="278792"/>
        <a:ext cx="4365864" cy="1200939"/>
      </dsp:txXfrm>
    </dsp:sp>
    <dsp:sp modelId="{26872D19-CDAD-4479-A805-7054C7BA032F}">
      <dsp:nvSpPr>
        <dsp:cNvPr id="0" name=""/>
        <dsp:cNvSpPr/>
      </dsp:nvSpPr>
      <dsp:spPr>
        <a:xfrm>
          <a:off x="0" y="1731900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COUNT(</a:t>
          </a:r>
          <a:r>
            <a:rPr lang="en-US" sz="2400" kern="1200" dirty="0" err="1"/>
            <a:t>FirstName</a:t>
          </a:r>
          <a:r>
            <a:rPr lang="en-US" sz="2400" kern="1200" dirty="0"/>
            <a:t>)</a:t>
          </a:r>
        </a:p>
      </dsp:txBody>
      <dsp:txXfrm>
        <a:off x="64968" y="1796868"/>
        <a:ext cx="4365864" cy="1200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19599"/>
          <a:ext cx="48164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</a:t>
          </a:r>
        </a:p>
      </dsp:txBody>
      <dsp:txXfrm>
        <a:off x="59399" y="78998"/>
        <a:ext cx="4697635" cy="1098002"/>
      </dsp:txXfrm>
    </dsp:sp>
    <dsp:sp modelId="{008E00B6-5812-493A-AE09-66EB203689C1}">
      <dsp:nvSpPr>
        <dsp:cNvPr id="0" name=""/>
        <dsp:cNvSpPr/>
      </dsp:nvSpPr>
      <dsp:spPr>
        <a:xfrm>
          <a:off x="0" y="1423600"/>
          <a:ext cx="48164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59399" y="1482999"/>
        <a:ext cx="4697635" cy="1098002"/>
      </dsp:txXfrm>
    </dsp:sp>
    <dsp:sp modelId="{CB79ECB2-99FA-4BF3-9391-A7C88F98B843}">
      <dsp:nvSpPr>
        <dsp:cNvPr id="0" name=""/>
        <dsp:cNvSpPr/>
      </dsp:nvSpPr>
      <dsp:spPr>
        <a:xfrm>
          <a:off x="0" y="2827600"/>
          <a:ext cx="48164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chooses the first row in the Product column</a:t>
          </a:r>
        </a:p>
      </dsp:txBody>
      <dsp:txXfrm>
        <a:off x="59399" y="2886999"/>
        <a:ext cx="4697635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1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0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2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6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1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7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8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14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7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21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5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11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5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5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56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3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Here is the schema. We have four tables. </a:t>
            </a:r>
          </a:p>
          <a:p>
            <a:r>
              <a:rPr lang="en-US" dirty="0"/>
              <a:t>1. We want to know the customer information (such as name, city, state) who have ordered products? </a:t>
            </a:r>
          </a:p>
          <a:p>
            <a:r>
              <a:rPr lang="en-US" dirty="0"/>
              <a:t>2. Manually, what are you going to do? </a:t>
            </a:r>
          </a:p>
          <a:p>
            <a:r>
              <a:rPr lang="en-US" dirty="0"/>
              <a:t>3. For each </a:t>
            </a:r>
            <a:r>
              <a:rPr lang="en-US" dirty="0" err="1"/>
              <a:t>OrderNumber</a:t>
            </a:r>
            <a:r>
              <a:rPr lang="en-US" dirty="0"/>
              <a:t>, let’s find the </a:t>
            </a:r>
            <a:r>
              <a:rPr lang="en-US" altLang="zh-CN" dirty="0" err="1"/>
              <a:t>C</a:t>
            </a:r>
            <a:r>
              <a:rPr lang="en-US" dirty="0" err="1"/>
              <a:t>ustomerID</a:t>
            </a:r>
            <a:r>
              <a:rPr lang="en-US" dirty="0"/>
              <a:t>, then we go to the customer table to find the information of that customer ID?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037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051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67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64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we want to know who ordered what products as well as the quantity?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613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94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007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479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8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7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206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0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618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189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241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53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94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21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SQL – Getting Information Out of a Database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Alvin Zuyin Zheng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zheng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http://community.mis.temple.edu/zuyinzheng/ </a:t>
            </a:r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unique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City,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05591"/>
              </p:ext>
            </p:extLst>
          </p:nvPr>
        </p:nvGraphicFramePr>
        <p:xfrm>
          <a:off x="2286000" y="2819400"/>
          <a:ext cx="597218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953000" y="167640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SELECT DISTINCT </a:t>
            </a:r>
            <a:r>
              <a:rPr lang="en-US" dirty="0"/>
              <a:t>returns only distinct (different) values.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1087"/>
              </p:ext>
            </p:extLst>
          </p:nvPr>
        </p:nvGraphicFramePr>
        <p:xfrm>
          <a:off x="1828800" y="5085080"/>
          <a:ext cx="167335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51054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this case, each combination of City AND State is unique, so it returns all of them.</a:t>
            </a:r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Returning only certain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914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Sometimes we want to filter records.</a:t>
            </a:r>
          </a:p>
          <a:p>
            <a:r>
              <a:rPr lang="en-US" sz="2800" dirty="0"/>
              <a:t>We use the </a:t>
            </a:r>
            <a:r>
              <a:rPr lang="en-US" sz="2800" b="1" dirty="0"/>
              <a:t>WHERE</a:t>
            </a:r>
            <a:r>
              <a:rPr lang="en-US" sz="2800" dirty="0"/>
              <a:t> clause to specify criterions.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Syntax: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schema_name.table_name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Example: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State= 'NJ';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60320"/>
              </p:ext>
            </p:extLst>
          </p:nvPr>
        </p:nvGraphicFramePr>
        <p:xfrm>
          <a:off x="1219518" y="199136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66388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07345" y="2090744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Let’s retrieve only those customers who live in New Jersey.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32871"/>
              </p:ext>
            </p:extLst>
          </p:nvPr>
        </p:nvGraphicFramePr>
        <p:xfrm>
          <a:off x="2413240" y="5486400"/>
          <a:ext cx="537788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462" y="5943600"/>
            <a:ext cx="13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returns this: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2362200"/>
            <a:ext cx="3048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9" y="1219200"/>
            <a:ext cx="8763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r>
              <a:rPr lang="en-US" sz="2400" dirty="0"/>
              <a:t> WHERE State </a:t>
            </a:r>
            <a:r>
              <a:rPr lang="en-US" sz="2400" b="1" dirty="0">
                <a:solidFill>
                  <a:srgbClr val="C00000"/>
                </a:solidFill>
              </a:rPr>
              <a:t>&lt;&gt;</a:t>
            </a:r>
            <a:r>
              <a:rPr lang="en-US" sz="2400" dirty="0"/>
              <a:t> 'NJ';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2; 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algn="ctr"/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94677"/>
              </p:ext>
            </p:extLst>
          </p:nvPr>
        </p:nvGraphicFramePr>
        <p:xfrm>
          <a:off x="990600" y="179578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8510"/>
              </p:ext>
            </p:extLst>
          </p:nvPr>
        </p:nvGraphicFramePr>
        <p:xfrm>
          <a:off x="2608897" y="348234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4876800"/>
            <a:ext cx="74676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Text Fields vs. Numeric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 single quotes around string (non-numeric) values. For example, 'NJ'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quotes are optional for numeric values.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956" y="2133600"/>
            <a:ext cx="2110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&lt;&gt;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not equal to</a:t>
            </a:r>
            <a:r>
              <a:rPr lang="en-US" sz="2000" dirty="0"/>
              <a:t>.”</a:t>
            </a:r>
          </a:p>
        </p:txBody>
      </p:sp>
      <p:sp>
        <p:nvSpPr>
          <p:cNvPr id="10" name="Freeform 9"/>
          <p:cNvSpPr/>
          <p:nvPr/>
        </p:nvSpPr>
        <p:spPr>
          <a:xfrm rot="10649382" flipH="1" flipV="1">
            <a:off x="7323740" y="1575696"/>
            <a:ext cx="237985" cy="566463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in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following list of operators that can be used in the WHERE clause: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1319"/>
              </p:ext>
            </p:extLst>
          </p:nvPr>
        </p:nvGraphicFramePr>
        <p:xfrm>
          <a:off x="2133600" y="2819400"/>
          <a:ext cx="5410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  <a:r>
                        <a:rPr lang="en-US" sz="2400" baseline="0" dirty="0"/>
                        <a:t>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</a:t>
                      </a:r>
                      <a:r>
                        <a:rPr lang="en-US" sz="2400" baseline="0" dirty="0"/>
                        <a:t> than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equal</a:t>
                      </a:r>
                      <a:r>
                        <a:rPr lang="en-US" sz="2400" baseline="0" dirty="0"/>
                        <a:t>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64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conditional statements: </a:t>
            </a:r>
            <a:br>
              <a:rPr lang="en-US" dirty="0"/>
            </a:br>
            <a:r>
              <a:rPr lang="en-US" dirty="0"/>
              <a:t>AND &amp; OR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45" y="1463644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 </a:t>
            </a:r>
            <a:r>
              <a:rPr lang="en-US" sz="2400" b="1" dirty="0">
                <a:solidFill>
                  <a:srgbClr val="C00000"/>
                </a:solidFill>
              </a:rPr>
              <a:t>AND</a:t>
            </a:r>
            <a:r>
              <a:rPr lang="en-US" sz="2400" dirty="0"/>
              <a:t> Price&lt;=3.5;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City = ‘Princeton’ </a:t>
            </a:r>
            <a:r>
              <a:rPr lang="en-US" sz="2400" b="1" dirty="0">
                <a:solidFill>
                  <a:srgbClr val="C00000"/>
                </a:solidFill>
              </a:rPr>
              <a:t>OR</a:t>
            </a:r>
            <a:r>
              <a:rPr lang="en-US" sz="2400" dirty="0"/>
              <a:t> City = ‘</a:t>
            </a:r>
            <a:r>
              <a:rPr lang="en-US" sz="2400" dirty="0" err="1"/>
              <a:t>Pittsgrove</a:t>
            </a:r>
            <a:r>
              <a:rPr lang="en-US" sz="2400" dirty="0"/>
              <a:t>’;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9812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AND</a:t>
            </a:r>
            <a:r>
              <a:rPr lang="en-US" sz="2000" dirty="0"/>
              <a:t> operator displays a record if both the first condition AND the second condition are true.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36439"/>
              </p:ext>
            </p:extLst>
          </p:nvPr>
        </p:nvGraphicFramePr>
        <p:xfrm>
          <a:off x="990600" y="2057400"/>
          <a:ext cx="3182303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105400" y="45720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OR</a:t>
            </a:r>
            <a:r>
              <a:rPr lang="en-US" sz="2000" dirty="0"/>
              <a:t> operator displays a record if either the first condition OR the second condition is true.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35167"/>
              </p:ext>
            </p:extLst>
          </p:nvPr>
        </p:nvGraphicFramePr>
        <p:xfrm>
          <a:off x="228600" y="4648200"/>
          <a:ext cx="4770884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Sorting using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Price;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6013866"/>
              </p:ext>
            </p:extLst>
          </p:nvPr>
        </p:nvGraphicFramePr>
        <p:xfrm>
          <a:off x="4343400" y="2057400"/>
          <a:ext cx="4495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38769"/>
              </p:ext>
            </p:extLst>
          </p:nvPr>
        </p:nvGraphicFramePr>
        <p:xfrm>
          <a:off x="838200" y="335280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417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ORDER BY ASC and DESC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DESC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DESCending</a:t>
            </a:r>
            <a:r>
              <a:rPr lang="en-US" sz="2400" dirty="0"/>
              <a:t> order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ASC</a:t>
            </a:r>
            <a:r>
              <a:rPr lang="en-US" dirty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ASCending</a:t>
            </a:r>
            <a:r>
              <a:rPr lang="en-US" sz="2400" dirty="0"/>
              <a:t> order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477101"/>
              </p:ext>
            </p:extLst>
          </p:nvPr>
        </p:nvGraphicFramePr>
        <p:xfrm>
          <a:off x="5867400" y="152400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33922"/>
              </p:ext>
            </p:extLst>
          </p:nvPr>
        </p:nvGraphicFramePr>
        <p:xfrm>
          <a:off x="5867400" y="4288325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81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Functions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361514"/>
              </p:ext>
            </p:extLst>
          </p:nvPr>
        </p:nvGraphicFramePr>
        <p:xfrm>
          <a:off x="533400" y="13716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6025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Functions: Counting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51218"/>
              </p:ext>
            </p:extLst>
          </p:nvPr>
        </p:nvGraphicFramePr>
        <p:xfrm>
          <a:off x="1828800" y="21336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60071" y="1752600"/>
            <a:ext cx="5930856" cy="1166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Total number of records in the table </a:t>
            </a:r>
            <a:br>
              <a:rPr lang="en-US" sz="2000" dirty="0"/>
            </a:br>
            <a:r>
              <a:rPr lang="en-US" sz="2000" b="1" dirty="0">
                <a:solidFill>
                  <a:srgbClr val="FFFF00"/>
                </a:solidFill>
              </a:rPr>
              <a:t>where the field is not empty</a:t>
            </a:r>
          </a:p>
          <a:p>
            <a:pPr algn="ctr"/>
            <a:r>
              <a:rPr lang="en-US" sz="2000" dirty="0"/>
              <a:t>(that is, missing values will not be counted) .</a:t>
            </a:r>
          </a:p>
          <a:p>
            <a:pPr algn="ctr"/>
            <a:r>
              <a:rPr lang="en-US" sz="2000" i="1" dirty="0"/>
              <a:t>(don’t forget the parentheses!)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Functions: Retrieving highest, lowest, average, and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SELECT MAX(Price)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MIN(Price)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AVG(Price)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SUM(Price)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28365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46570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70535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18590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2.756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31596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9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relational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/>
              <a:t>Core of Online Transaction Processing (OLTP) </a:t>
            </a:r>
          </a:p>
          <a:p>
            <a:r>
              <a:rPr lang="en-US" dirty="0"/>
              <a:t>A series of tables</a:t>
            </a:r>
          </a:p>
          <a:p>
            <a:r>
              <a:rPr lang="en-US" dirty="0"/>
              <a:t>Linked together through primary/foreign key relationships</a:t>
            </a:r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 to arrange records in groups?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994087"/>
            <a:ext cx="5486400" cy="9770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find the number of customers by each state?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20708"/>
              </p:ext>
            </p:extLst>
          </p:nvPr>
        </p:nvGraphicFramePr>
        <p:xfrm>
          <a:off x="1655095" y="1828800"/>
          <a:ext cx="5986209" cy="171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27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State;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7996"/>
              </p:ext>
            </p:extLst>
          </p:nvPr>
        </p:nvGraphicFramePr>
        <p:xfrm>
          <a:off x="6403579" y="182880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4724400"/>
            <a:ext cx="7555117" cy="17933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GROUP BY </a:t>
            </a:r>
            <a:r>
              <a:rPr lang="en-US" sz="2400" dirty="0"/>
              <a:t> is used in conjunction with the </a:t>
            </a:r>
            <a:r>
              <a:rPr lang="en-US" sz="2400" dirty="0">
                <a:solidFill>
                  <a:srgbClr val="FFFF00"/>
                </a:solidFill>
              </a:rPr>
              <a:t>aggregate functions</a:t>
            </a:r>
            <a:r>
              <a:rPr lang="en-US" sz="2400" dirty="0"/>
              <a:t> (COUNT, MAX, MIN, AVG, SUM), to group the results by one or more columns.</a:t>
            </a:r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124200"/>
            <a:ext cx="389449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So it looks for unique State values and then counts the number of records for each of those values.</a:t>
            </a:r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GROUP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6849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2362200"/>
            <a:ext cx="388620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product?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ProductID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</a:t>
            </a:r>
            <a:r>
              <a:rPr lang="en-US" dirty="0"/>
              <a:t>.`Order-Product`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ProductID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68295"/>
              </p:ext>
            </p:extLst>
          </p:nvPr>
        </p:nvGraphicFramePr>
        <p:xfrm>
          <a:off x="6171565" y="4876800"/>
          <a:ext cx="2515235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0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quotes?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surround schema, table or column names with back quotes (in the form of `name`) when the name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C00000"/>
                </a:solidFill>
              </a:rPr>
              <a:t>blank space or special characters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Or crash with SQL reserved words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Tilde k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 bwMode="auto">
          <a:xfrm>
            <a:off x="3352800" y="4114800"/>
            <a:ext cx="5486400" cy="18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1" y="4724400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Where is the back quote key on the keyboard?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6096000"/>
            <a:ext cx="678204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If you are not sure, include back quotes doesn’t hurt.</a:t>
            </a:r>
          </a:p>
        </p:txBody>
      </p:sp>
    </p:spTree>
    <p:extLst>
      <p:ext uri="{BB962C8B-B14F-4D97-AF65-F5344CB8AC3E}">
        <p14:creationId xmlns:p14="http://schemas.microsoft.com/office/powerpoint/2010/main" val="3239451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Back quotes for space or special characters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Space or special characters </a:t>
            </a:r>
            <a:r>
              <a:rPr lang="en-US" sz="2800" dirty="0"/>
              <a:t>in schema/table/column name contains 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/>
              <a:t>SELECT * FROM  </a:t>
            </a:r>
            <a:r>
              <a:rPr lang="en-US" dirty="0" err="1"/>
              <a:t>orderdb</a:t>
            </a:r>
            <a:r>
              <a:rPr lang="en-US" b="1" dirty="0">
                <a:solidFill>
                  <a:srgbClr val="C00000"/>
                </a:solidFill>
              </a:rPr>
              <a:t>.`Order-Product`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`Last Name` </a:t>
            </a:r>
            <a:r>
              <a:rPr lang="en-US" dirty="0"/>
              <a:t>FROM </a:t>
            </a:r>
            <a:r>
              <a:rPr lang="en-US" dirty="0" err="1"/>
              <a:t>hospitaldb.Patient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65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 quotes for reserved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05800" cy="327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When the table/column name is a </a:t>
            </a:r>
            <a:r>
              <a:rPr lang="en-US" sz="4100" b="1" dirty="0">
                <a:solidFill>
                  <a:srgbClr val="C00000"/>
                </a:solidFill>
              </a:rPr>
              <a:t>reserved word</a:t>
            </a:r>
            <a:r>
              <a:rPr lang="en-US" sz="4100" dirty="0"/>
              <a:t>:</a:t>
            </a:r>
          </a:p>
          <a:p>
            <a:pPr marL="0" indent="0">
              <a:buNone/>
            </a:pPr>
            <a:endParaRPr lang="en-US" sz="4100" dirty="0"/>
          </a:p>
          <a:p>
            <a:pPr marL="0" indent="0" algn="ctr">
              <a:buNone/>
            </a:pPr>
            <a:r>
              <a:rPr lang="en-US" sz="4600" dirty="0"/>
              <a:t>SELECT * FROM </a:t>
            </a:r>
            <a:r>
              <a:rPr lang="en-US" sz="4600" dirty="0" err="1"/>
              <a:t>orderdb</a:t>
            </a:r>
            <a:r>
              <a:rPr lang="en-US" sz="4600" dirty="0"/>
              <a:t>.</a:t>
            </a:r>
            <a:r>
              <a:rPr lang="en-US" sz="4600" dirty="0">
                <a:solidFill>
                  <a:srgbClr val="C00000"/>
                </a:solidFill>
              </a:rPr>
              <a:t>`Order`</a:t>
            </a:r>
            <a:r>
              <a:rPr lang="en-US" sz="4600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400" b="1" dirty="0">
                <a:solidFill>
                  <a:srgbClr val="C00000"/>
                </a:solidFill>
              </a:rPr>
              <a:t>Order</a:t>
            </a:r>
            <a:r>
              <a:rPr lang="en-US" sz="3400" dirty="0"/>
              <a:t> is a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sz="3400" dirty="0"/>
              <a:t>in SQL. It is a command.</a:t>
            </a:r>
          </a:p>
          <a:p>
            <a:pPr lvl="1"/>
            <a:r>
              <a:rPr lang="en-US" sz="2900" dirty="0"/>
              <a:t>As in “</a:t>
            </a:r>
            <a:r>
              <a:rPr lang="en-US" sz="2900" b="1" dirty="0">
                <a:solidFill>
                  <a:srgbClr val="C00000"/>
                </a:solidFill>
              </a:rPr>
              <a:t>ORDER</a:t>
            </a:r>
            <a:r>
              <a:rPr lang="en-US" sz="2900" dirty="0"/>
              <a:t> BY”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The back quotes tell MySQL to treat </a:t>
            </a:r>
            <a:r>
              <a:rPr lang="en-US" sz="3400" b="1" dirty="0">
                <a:solidFill>
                  <a:srgbClr val="C00000"/>
                </a:solidFill>
              </a:rPr>
              <a:t>`Order`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dirty="0"/>
              <a:t>as a database object and not a command.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85000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3886304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Counting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GROUP BY </a:t>
            </a:r>
            <a:r>
              <a:rPr lang="en-US" dirty="0"/>
              <a:t>State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8985524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5471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WHERE and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COUNT(</a:t>
            </a:r>
            <a:r>
              <a:rPr lang="en-US" sz="2300" dirty="0" err="1"/>
              <a:t>FirstName</a:t>
            </a:r>
            <a:r>
              <a:rPr lang="en-US" sz="2300" dirty="0"/>
              <a:t>) FROM </a:t>
            </a:r>
            <a:r>
              <a:rPr lang="en-US" sz="2300" dirty="0" err="1"/>
              <a:t>orderdb.Customer</a:t>
            </a:r>
            <a:r>
              <a:rPr lang="en-US" sz="2300" dirty="0"/>
              <a:t> WHERE State= 'NJ';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SELECT COUNT(</a:t>
            </a:r>
            <a:r>
              <a:rPr lang="en-US" sz="2300" dirty="0" err="1"/>
              <a:t>ProductName</a:t>
            </a:r>
            <a:r>
              <a:rPr lang="en-US" sz="2300" dirty="0"/>
              <a:t>) FROM </a:t>
            </a:r>
            <a:r>
              <a:rPr lang="en-US" sz="2300" dirty="0" err="1"/>
              <a:t>orderdb.Product</a:t>
            </a:r>
            <a:r>
              <a:rPr lang="en-US" sz="2300" dirty="0"/>
              <a:t> WHERE Price &lt; 3; </a:t>
            </a:r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Review: </a:t>
            </a:r>
            <a:r>
              <a:rPr lang="en-US" sz="2400" dirty="0"/>
              <a:t>Does it matter which field in the table you use in the SELECT COUNT query?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customers live in New Jersey?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products cost less than $3?</a:t>
            </a:r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Sort the results alphabetically by city</a:t>
            </a:r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1025910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DESC;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08358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ORDER BY </a:t>
            </a:r>
            <a:r>
              <a:rPr lang="en-US"/>
              <a:t>City DESC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1523611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258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do?</a:t>
            </a:r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Put information into the database (change)</a:t>
            </a:r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Get information out of the database (retrieve)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790823"/>
            <a:ext cx="392891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074435"/>
            <a:ext cx="5358070" cy="193899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SELECT</a:t>
            </a:r>
            <a:r>
              <a:rPr lang="en-US" altLang="en-US" sz="2400" dirty="0"/>
              <a:t> [DISTINCT] expression(s)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FROM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WHERE</a:t>
            </a:r>
            <a:r>
              <a:rPr lang="en-US" altLang="en-US" sz="2400" dirty="0"/>
              <a:t> condition(s)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GROUP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BY</a:t>
            </a:r>
            <a:r>
              <a:rPr lang="en-US" altLang="en-US" sz="2400" dirty="0"/>
              <a:t> expression(s)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ORDER BY </a:t>
            </a:r>
            <a:r>
              <a:rPr lang="en-US" altLang="en-US" sz="2400" dirty="0"/>
              <a:t>expression(s) </a:t>
            </a:r>
            <a:r>
              <a:rPr lang="en-US" altLang="en-US" sz="2400" dirty="0">
                <a:solidFill>
                  <a:srgbClr val="00B050"/>
                </a:solidFill>
              </a:rPr>
              <a:t>[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ASC</a:t>
            </a:r>
            <a:r>
              <a:rPr lang="en-US" altLang="en-US" sz="2400" dirty="0"/>
              <a:t> | </a:t>
            </a:r>
            <a:r>
              <a:rPr lang="en-US" altLang="en-US" sz="2400" dirty="0">
                <a:solidFill>
                  <a:srgbClr val="00B0F0"/>
                </a:solidFill>
              </a:rPr>
              <a:t>DESC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50"/>
                </a:solidFill>
              </a:rPr>
              <a:t>]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;</a:t>
            </a:r>
            <a:r>
              <a:rPr lang="en-US" altLang="en-US" sz="2400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07260"/>
              </p:ext>
            </p:extLst>
          </p:nvPr>
        </p:nvGraphicFramePr>
        <p:xfrm>
          <a:off x="457200" y="3505200"/>
          <a:ext cx="8077200" cy="2768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324600" y="1676400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215792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Right now, you can answer with data from a single table</a:t>
            </a:r>
          </a:p>
          <a:p>
            <a:pPr lvl="1"/>
            <a:r>
              <a:rPr lang="en-US" dirty="0"/>
              <a:t>How many customers live in New Jersey?</a:t>
            </a:r>
          </a:p>
          <a:p>
            <a:pPr lvl="1"/>
            <a:r>
              <a:rPr lang="en-US" dirty="0"/>
              <a:t>What is the most expensive product sold?</a:t>
            </a:r>
          </a:p>
          <a:p>
            <a:endParaRPr lang="en-US" dirty="0"/>
          </a:p>
          <a:p>
            <a:r>
              <a:rPr lang="en-US" dirty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32" y="1752600"/>
            <a:ext cx="1676400" cy="2595880"/>
          </a:xfrm>
          <a:prstGeom prst="rect">
            <a:avLst/>
          </a:prstGeom>
        </p:spPr>
      </p:pic>
      <p:pic>
        <p:nvPicPr>
          <p:cNvPr id="5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970" y="2091113"/>
            <a:ext cx="1676400" cy="1483360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4359" y="2151380"/>
            <a:ext cx="1805361" cy="1854200"/>
          </a:xfrm>
          <a:prstGeom prst="rect">
            <a:avLst/>
          </a:prstGeom>
        </p:spPr>
      </p:pic>
      <p:pic>
        <p:nvPicPr>
          <p:cNvPr id="7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0451" y="2103120"/>
            <a:ext cx="1676400" cy="1478280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1962150" y="22758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012421" y="21361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362200" y="32029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362200" y="33299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Freeform 11"/>
          <p:cNvSpPr/>
          <p:nvPr/>
        </p:nvSpPr>
        <p:spPr>
          <a:xfrm>
            <a:off x="4189868" y="26587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40140" y="25190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22800" y="29324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622800" y="30594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Freeform 15"/>
          <p:cNvSpPr/>
          <p:nvPr/>
        </p:nvSpPr>
        <p:spPr>
          <a:xfrm flipV="1">
            <a:off x="6599720" y="26587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7162800" y="25188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5588" y="33100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599720" y="34124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1767269" y="4653598"/>
          <a:ext cx="5049167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  <a:r>
                        <a:rPr lang="en-US" altLang="zh-CN" sz="1200" dirty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Brad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Parker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Philadelphia</a:t>
                      </a:r>
                      <a:r>
                        <a:rPr lang="zh-CN" altLang="en-US" sz="1200" baseline="0" dirty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</a:t>
                      </a:r>
                      <a:r>
                        <a:rPr lang="en-US" altLang="zh-CN" sz="1200" dirty="0"/>
                        <a:t>7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8" name="Curved Connector 27"/>
          <p:cNvCxnSpPr>
            <a:stCxn id="4" idx="2"/>
          </p:cNvCxnSpPr>
          <p:nvPr/>
        </p:nvCxnSpPr>
        <p:spPr>
          <a:xfrm rot="16200000" flipH="1">
            <a:off x="1108006" y="4384606"/>
            <a:ext cx="604520" cy="532268"/>
          </a:xfrm>
          <a:prstGeom prst="curvedConnector3">
            <a:avLst>
              <a:gd name="adj1" fmla="val 95182"/>
            </a:avLst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4792019" y="1722756"/>
          <a:ext cx="4094832" cy="21799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602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8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8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8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8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1" name="Curved Connector 30"/>
          <p:cNvCxnSpPr/>
          <p:nvPr/>
        </p:nvCxnSpPr>
        <p:spPr>
          <a:xfrm flipV="1">
            <a:off x="3778405" y="1828801"/>
            <a:ext cx="984843" cy="273399"/>
          </a:xfrm>
          <a:prstGeom prst="curvedConnector3">
            <a:avLst>
              <a:gd name="adj1" fmla="val 7796"/>
            </a:avLst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21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04576"/>
              </p:ext>
            </p:extLst>
          </p:nvPr>
        </p:nvGraphicFramePr>
        <p:xfrm>
          <a:off x="533401" y="26670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80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80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8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80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80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80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0574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20612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tables using 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r>
              <a:rPr lang="en-US" sz="2800" dirty="0"/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orderdb</a:t>
            </a:r>
            <a:r>
              <a:rPr lang="en-US" sz="2800" b="1" dirty="0">
                <a:solidFill>
                  <a:srgbClr val="0070C0"/>
                </a:solidFill>
              </a:rPr>
              <a:t>.`Order`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WHERE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=`Order`.</a:t>
            </a:r>
            <a:r>
              <a:rPr lang="en-US" sz="2800" b="1" dirty="0" err="1">
                <a:solidFill>
                  <a:srgbClr val="FF0000"/>
                </a:solidFill>
              </a:rPr>
              <a:t>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717512"/>
              </p:ext>
            </p:extLst>
          </p:nvPr>
        </p:nvGraphicFramePr>
        <p:xfrm>
          <a:off x="457200" y="32004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80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80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8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80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80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8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Note that all the fields are there, but depending on the database system, the field order may be different.</a:t>
            </a:r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06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70C0"/>
                </a:solidFill>
              </a:rPr>
              <a:t>orderdb</a:t>
            </a:r>
            <a:r>
              <a:rPr lang="en-US" b="1" dirty="0">
                <a:solidFill>
                  <a:srgbClr val="0070C0"/>
                </a:solidFill>
              </a:rPr>
              <a:t>.`Order`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=`Order`.</a:t>
            </a:r>
            <a:r>
              <a:rPr lang="en-US" b="1" dirty="0" err="1">
                <a:solidFill>
                  <a:srgbClr val="FF0000"/>
                </a:solidFill>
              </a:rPr>
              <a:t>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24696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 </a:t>
                      </a:r>
                      <a:r>
                        <a:rPr lang="en-US" sz="2000" b="1" dirty="0" err="1"/>
                        <a:t>orderdb.Customer</a:t>
                      </a:r>
                      <a:r>
                        <a:rPr lang="en-US" sz="2000" b="1" dirty="0"/>
                        <a:t>, </a:t>
                      </a:r>
                      <a:r>
                        <a:rPr lang="en-US" sz="2000" b="1" dirty="0" err="1"/>
                        <a:t>orderdb</a:t>
                      </a:r>
                      <a:r>
                        <a:rPr lang="en-US" sz="2000" b="1" dirty="0"/>
                        <a:t>.`Order`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WHERE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`Order`.</a:t>
                      </a:r>
                      <a:r>
                        <a:rPr lang="en-US" sz="2000" b="1" dirty="0" err="1"/>
                        <a:t>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39367"/>
              </p:ext>
            </p:extLst>
          </p:nvPr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We need information from Customer and Product (and Order-Product)</a:t>
            </a:r>
          </a:p>
          <a:p>
            <a:r>
              <a:rPr lang="en-US" dirty="0"/>
              <a:t>To associate Customer table with Product table, we need to follow the path from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5932" y="3886200"/>
            <a:ext cx="8580919" cy="2595880"/>
            <a:chOff x="305932" y="3886200"/>
            <a:chExt cx="8580919" cy="2595880"/>
          </a:xfrm>
        </p:grpSpPr>
        <p:pic>
          <p:nvPicPr>
            <p:cNvPr id="30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5932" y="3886200"/>
              <a:ext cx="1676400" cy="2595880"/>
            </a:xfrm>
            <a:prstGeom prst="rect">
              <a:avLst/>
            </a:prstGeom>
          </p:spPr>
        </p:pic>
        <p:pic>
          <p:nvPicPr>
            <p:cNvPr id="31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34970" y="4224713"/>
              <a:ext cx="1676400" cy="1483360"/>
            </a:xfrm>
            <a:prstGeom prst="rect">
              <a:avLst/>
            </a:prstGeom>
          </p:spPr>
        </p:pic>
        <p:pic>
          <p:nvPicPr>
            <p:cNvPr id="32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94359" y="4284980"/>
              <a:ext cx="1805361" cy="1854200"/>
            </a:xfrm>
            <a:prstGeom prst="rect">
              <a:avLst/>
            </a:prstGeom>
          </p:spPr>
        </p:pic>
        <p:pic>
          <p:nvPicPr>
            <p:cNvPr id="33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10451" y="4236720"/>
              <a:ext cx="1676400" cy="1478280"/>
            </a:xfrm>
            <a:prstGeom prst="rect">
              <a:avLst/>
            </a:prstGeom>
          </p:spPr>
        </p:pic>
        <p:sp>
          <p:nvSpPr>
            <p:cNvPr id="34" name="Freeform 33"/>
            <p:cNvSpPr/>
            <p:nvPr/>
          </p:nvSpPr>
          <p:spPr>
            <a:xfrm>
              <a:off x="1962150" y="440944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012421" y="426974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088621" y="4269741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362200" y="533654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2362200" y="546354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4189868" y="4792345"/>
              <a:ext cx="610731" cy="400685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4240140" y="4652645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316340" y="4652646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4622800" y="506603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4622800" y="519303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Freeform 43"/>
            <p:cNvSpPr/>
            <p:nvPr/>
          </p:nvSpPr>
          <p:spPr>
            <a:xfrm flipV="1">
              <a:off x="6599720" y="4792346"/>
              <a:ext cx="610731" cy="753744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7086600" y="4652399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162800" y="4652400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05588" y="5443696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6599720" y="5546090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059182" y="6311723"/>
            <a:ext cx="679371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Note: We will need to use back quotes for `Order` and `Order-Product`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5158"/>
              </p:ext>
            </p:extLst>
          </p:nvPr>
        </p:nvGraphicFramePr>
        <p:xfrm>
          <a:off x="2319413" y="3685356"/>
          <a:ext cx="6570982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877465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839234653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359071743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26457620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1735301423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1934417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00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562600"/>
            <a:ext cx="80772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conditions in the WHERE clause, and we have three relationships in our schema.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81692"/>
              </p:ext>
            </p:extLst>
          </p:nvPr>
        </p:nvGraphicFramePr>
        <p:xfrm>
          <a:off x="533400" y="1203809"/>
          <a:ext cx="7543801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/>
                        <a:t>`Order`.</a:t>
                      </a:r>
                      <a:r>
                        <a:rPr lang="en-US" sz="2400" dirty="0" err="1"/>
                        <a:t>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`Order-</a:t>
                      </a:r>
                      <a:r>
                        <a:rPr lang="en-US" sz="2400" dirty="0" err="1"/>
                        <a:t>Product`.Quantity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orderdb</a:t>
                      </a:r>
                      <a:r>
                        <a:rPr lang="en-US" sz="2400" dirty="0"/>
                        <a:t>.`Order`, </a:t>
                      </a:r>
                      <a:br>
                        <a:rPr lang="en-US" sz="2400" dirty="0"/>
                      </a:br>
                      <a:r>
                        <a:rPr lang="en-US" sz="2400" dirty="0" err="1"/>
                        <a:t>orderdb.Product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orderdb</a:t>
                      </a:r>
                      <a:r>
                        <a:rPr lang="en-US" sz="2400" dirty="0"/>
                        <a:t>.`Order-Product`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WHERE </a:t>
                      </a:r>
                      <a:r>
                        <a:rPr lang="en-US" sz="2400" dirty="0" err="1"/>
                        <a:t>Customer.CustomerID</a:t>
                      </a:r>
                      <a:r>
                        <a:rPr lang="en-US" sz="2400" dirty="0"/>
                        <a:t>=`Order`.</a:t>
                      </a:r>
                      <a:r>
                        <a:rPr lang="en-US" sz="2400" dirty="0" err="1"/>
                        <a:t>CustomerID</a:t>
                      </a:r>
                      <a:br>
                        <a:rPr lang="en-US" sz="2400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AND </a:t>
                      </a:r>
                      <a:r>
                        <a:rPr lang="en-US" sz="2400" dirty="0"/>
                        <a:t>`Order`.</a:t>
                      </a:r>
                      <a:r>
                        <a:rPr lang="en-US" sz="2400" dirty="0" err="1"/>
                        <a:t>OrderNumber</a:t>
                      </a:r>
                      <a:r>
                        <a:rPr lang="en-US" sz="2400" dirty="0"/>
                        <a:t>=`Order-Product`.</a:t>
                      </a:r>
                      <a:r>
                        <a:rPr lang="en-US" sz="2400" dirty="0" err="1"/>
                        <a:t>OrderNumber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AND </a:t>
                      </a:r>
                      <a:r>
                        <a:rPr lang="en-US" sz="2400" dirty="0" err="1"/>
                        <a:t>Product.ProductID</a:t>
                      </a:r>
                      <a:r>
                        <a:rPr lang="en-US" sz="2400" dirty="0"/>
                        <a:t>=`Order-Product`.</a:t>
                      </a:r>
                      <a:r>
                        <a:rPr lang="en-US" sz="2400" dirty="0" err="1"/>
                        <a:t>ProductID</a:t>
                      </a:r>
                      <a:r>
                        <a:rPr lang="en-US" sz="2400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458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Product.Price</a:t>
            </a:r>
            <a:r>
              <a:rPr lang="en-US" sz="2200" b="1" dirty="0">
                <a:solidFill>
                  <a:srgbClr val="FF0000"/>
                </a:solidFill>
              </a:rPr>
              <a:t>*`Order-</a:t>
            </a:r>
            <a:r>
              <a:rPr lang="en-US" sz="2200" b="1" dirty="0" err="1">
                <a:solidFill>
                  <a:srgbClr val="FF0000"/>
                </a:solidFill>
              </a:rPr>
              <a:t>Product`.Quantity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/>
              <a:t>FROM </a:t>
            </a:r>
            <a:r>
              <a:rPr lang="en-US" sz="2200" dirty="0" err="1"/>
              <a:t>orderdb.Customer</a:t>
            </a:r>
            <a:r>
              <a:rPr lang="en-US" sz="2200" dirty="0"/>
              <a:t>, </a:t>
            </a:r>
            <a:r>
              <a:rPr lang="en-US" sz="2200" dirty="0" err="1"/>
              <a:t>orderdb</a:t>
            </a:r>
            <a:r>
              <a:rPr lang="en-US" sz="2200" dirty="0"/>
              <a:t>.`Order`, </a:t>
            </a:r>
            <a:r>
              <a:rPr lang="en-US" sz="2200" dirty="0" err="1"/>
              <a:t>orderdb.Product</a:t>
            </a:r>
            <a:r>
              <a:rPr lang="en-US" sz="2200" dirty="0"/>
              <a:t>, </a:t>
            </a:r>
            <a:r>
              <a:rPr lang="en-US" sz="2200" dirty="0" err="1"/>
              <a:t>orderdb</a:t>
            </a:r>
            <a:r>
              <a:rPr lang="en-US" sz="2200" dirty="0"/>
              <a:t>.`Order-Product`</a:t>
            </a:r>
          </a:p>
          <a:p>
            <a:pPr marL="0" indent="0">
              <a:buNone/>
            </a:pPr>
            <a:r>
              <a:rPr lang="en-US" sz="2200" dirty="0"/>
              <a:t>WHERE </a:t>
            </a:r>
            <a:r>
              <a:rPr lang="en-US" sz="2200" dirty="0" err="1"/>
              <a:t>Customer.CustomerID</a:t>
            </a:r>
            <a:r>
              <a:rPr lang="en-US" sz="2200" dirty="0"/>
              <a:t>=`Order`.</a:t>
            </a:r>
            <a:r>
              <a:rPr lang="en-US" sz="2200" dirty="0" err="1"/>
              <a:t>CustomerID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AND `Order`.</a:t>
            </a:r>
            <a:r>
              <a:rPr lang="en-US" sz="2200" dirty="0" err="1"/>
              <a:t>OrderNumber</a:t>
            </a:r>
            <a:r>
              <a:rPr lang="en-US" sz="2200" dirty="0"/>
              <a:t>=`Order-Product`.</a:t>
            </a:r>
            <a:r>
              <a:rPr lang="en-US" sz="2200" dirty="0" err="1"/>
              <a:t>OrderNumber</a:t>
            </a:r>
            <a:br>
              <a:rPr lang="en-US" sz="2200" dirty="0"/>
            </a:br>
            <a:r>
              <a:rPr lang="en-US" sz="2200" dirty="0"/>
              <a:t>AND </a:t>
            </a:r>
            <a:r>
              <a:rPr lang="en-US" sz="2200" dirty="0" err="1"/>
              <a:t>Product.ProductID</a:t>
            </a:r>
            <a:r>
              <a:rPr lang="en-US" sz="2200" dirty="0"/>
              <a:t>=`Order-Product`.</a:t>
            </a:r>
            <a:r>
              <a:rPr lang="en-US" sz="2200" dirty="0" err="1"/>
              <a:t>ProductID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AND </a:t>
            </a:r>
            <a:r>
              <a:rPr lang="en-US" sz="2200" b="1" dirty="0" err="1">
                <a:solidFill>
                  <a:srgbClr val="FF0000"/>
                </a:solidFill>
              </a:rPr>
              <a:t>Customer.CustomerID</a:t>
            </a:r>
            <a:r>
              <a:rPr lang="en-US" sz="2200" b="1" dirty="0">
                <a:solidFill>
                  <a:srgbClr val="FF0000"/>
                </a:solidFill>
              </a:rPr>
              <a:t>=1001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23.81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You could have also said </a:t>
            </a:r>
            <a:r>
              <a:rPr lang="en-US" sz="2100" dirty="0" err="1"/>
              <a:t>Customer.LastName</a:t>
            </a:r>
            <a:r>
              <a:rPr lang="en-US" sz="2100" dirty="0"/>
              <a:t>=‘House’, but it’s better to use the primary key.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cost (prices) of all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this we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Structured Query Language (SQL)</a:t>
            </a:r>
          </a:p>
          <a:p>
            <a:endParaRPr lang="en-US" dirty="0"/>
          </a:p>
          <a:p>
            <a:r>
              <a:rPr lang="en-US" dirty="0"/>
              <a:t>A high-level set of statements (commands) that let you communicate with the database</a:t>
            </a:r>
          </a:p>
          <a:p>
            <a:endParaRPr lang="en-US" dirty="0"/>
          </a:p>
          <a:p>
            <a:r>
              <a:rPr lang="en-US" dirty="0"/>
              <a:t>With SQL, you can</a:t>
            </a:r>
          </a:p>
          <a:p>
            <a:pPr lvl="1"/>
            <a:r>
              <a:rPr lang="en-US" b="1" dirty="0"/>
              <a:t>Retrieve records</a:t>
            </a:r>
          </a:p>
          <a:p>
            <a:pPr lvl="1"/>
            <a:r>
              <a:rPr lang="en-US" b="1" dirty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1773140"/>
            <a:ext cx="29718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400" dirty="0"/>
              <a:t>is any SQL command that interacts with a database.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A SQL statement that </a:t>
            </a:r>
            <a:r>
              <a:rPr lang="en-US" sz="2400" b="1" dirty="0">
                <a:solidFill>
                  <a:srgbClr val="002060"/>
                </a:solidFill>
              </a:rPr>
              <a:t>retrieves</a:t>
            </a:r>
            <a:r>
              <a:rPr lang="en-US" sz="2400" dirty="0"/>
              <a:t> information is referred to as 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400" dirty="0"/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will be doing this.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What’s with the SUM()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/>
          </a:bodyPr>
          <a:lstStyle/>
          <a:p>
            <a:r>
              <a:rPr lang="en-US" dirty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b="1" dirty="0">
                <a:solidFill>
                  <a:srgbClr val="FF0000"/>
                </a:solidFill>
              </a:rPr>
              <a:t>SUM(</a:t>
            </a:r>
            <a:r>
              <a:rPr lang="en-US" sz="2800" b="1" dirty="0" err="1">
                <a:solidFill>
                  <a:srgbClr val="FF0000"/>
                </a:solidFill>
              </a:rPr>
              <a:t>Product.Price</a:t>
            </a:r>
            <a:r>
              <a:rPr lang="en-US" sz="2800" b="1" dirty="0">
                <a:solidFill>
                  <a:srgbClr val="FF0000"/>
                </a:solidFill>
              </a:rPr>
              <a:t>*`Order-</a:t>
            </a:r>
            <a:r>
              <a:rPr lang="en-US" sz="2800" b="1" dirty="0" err="1">
                <a:solidFill>
                  <a:srgbClr val="FF0000"/>
                </a:solidFill>
              </a:rPr>
              <a:t>Product`.Quantity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lang="en-US" dirty="0"/>
          </a:p>
          <a:p>
            <a:r>
              <a:rPr lang="en-US" sz="2800" dirty="0"/>
              <a:t>This multiplies price by quantity for each returned record, and then adds them together.</a:t>
            </a:r>
          </a:p>
          <a:p>
            <a:r>
              <a:rPr lang="en-US" sz="2800" dirty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can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Question: </a:t>
            </a:r>
            <a:r>
              <a:rPr lang="en-US" sz="2400" dirty="0"/>
              <a:t>What do you think would get returned if you left off the SUM() and just had</a:t>
            </a:r>
          </a:p>
          <a:p>
            <a:pPr algn="ctr"/>
            <a:r>
              <a:rPr lang="en-US" sz="2400" dirty="0"/>
              <a:t>SELECT </a:t>
            </a:r>
            <a:r>
              <a:rPr lang="en-US" sz="2400" dirty="0" err="1"/>
              <a:t>Product.Price</a:t>
            </a:r>
            <a:r>
              <a:rPr lang="en-US" sz="2400" dirty="0"/>
              <a:t> * </a:t>
            </a:r>
            <a:r>
              <a:rPr lang="en-US" sz="2400" dirty="0" err="1"/>
              <a:t>Product.Quantity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/>
              <a:t>LIMITing</a:t>
            </a:r>
            <a:r>
              <a:rPr lang="en-US" dirty="0"/>
              <a:t>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know that this…		  Gives us this…</a:t>
            </a:r>
          </a:p>
          <a:p>
            <a:pPr marL="0" indent="0">
              <a:buNone/>
            </a:pP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SELECT * FROM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>
                <a:solidFill>
                  <a:schemeClr val="tx2"/>
                </a:solidFill>
              </a:rPr>
              <a:t>orderdb.Product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if we want the two most expensive products?</a:t>
            </a:r>
          </a:p>
          <a:p>
            <a:pPr marL="0" indent="0">
              <a:buNone/>
            </a:pP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WHERE Price &gt;= 2.99;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/>
              <a:t>…but then we wouldn’t need the query!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The LIMIT clause…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SELECT * FROM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>
                <a:solidFill>
                  <a:schemeClr val="tx2"/>
                </a:solidFill>
              </a:rPr>
              <a:t>orderdb.Product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DESC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LIMIT 2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says:</a:t>
            </a:r>
          </a:p>
          <a:p>
            <a:r>
              <a:rPr lang="en-US" sz="2800" dirty="0"/>
              <a:t>Give me all the columns</a:t>
            </a:r>
          </a:p>
          <a:p>
            <a:r>
              <a:rPr lang="en-US" sz="2800" dirty="0"/>
              <a:t>Put rows in descending order by price</a:t>
            </a:r>
          </a:p>
          <a:p>
            <a:r>
              <a:rPr lang="en-US" sz="2800" dirty="0"/>
              <a:t>But only give me the first two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 would we get if we left out DESC?</a:t>
            </a:r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SQL </a:t>
            </a:r>
            <a:r>
              <a:rPr lang="en-US" dirty="0" err="1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9764356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</a:t>
            </a:r>
            <a:r>
              <a:rPr lang="en-US" sz="3800" b="1" dirty="0"/>
              <a:t>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85714"/>
              </p:ext>
            </p:extLst>
          </p:nvPr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18819"/>
              </p:ext>
            </p:extLst>
          </p:nvPr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38374" y="2495801"/>
            <a:ext cx="8580919" cy="2595880"/>
            <a:chOff x="305932" y="3886200"/>
            <a:chExt cx="8580919" cy="2595880"/>
          </a:xfrm>
        </p:grpSpPr>
        <p:pic>
          <p:nvPicPr>
            <p:cNvPr id="11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5932" y="3886200"/>
              <a:ext cx="1676400" cy="2595880"/>
            </a:xfrm>
            <a:prstGeom prst="rect">
              <a:avLst/>
            </a:prstGeom>
          </p:spPr>
        </p:pic>
        <p:pic>
          <p:nvPicPr>
            <p:cNvPr id="12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34970" y="4224713"/>
              <a:ext cx="1676400" cy="1483360"/>
            </a:xfrm>
            <a:prstGeom prst="rect">
              <a:avLst/>
            </a:prstGeom>
          </p:spPr>
        </p:pic>
        <p:pic>
          <p:nvPicPr>
            <p:cNvPr id="13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94359" y="4284980"/>
              <a:ext cx="1805361" cy="1854200"/>
            </a:xfrm>
            <a:prstGeom prst="rect">
              <a:avLst/>
            </a:prstGeom>
          </p:spPr>
        </p:pic>
        <p:pic>
          <p:nvPicPr>
            <p:cNvPr id="14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10451" y="4236720"/>
              <a:ext cx="1676400" cy="1478280"/>
            </a:xfrm>
            <a:prstGeom prst="rect">
              <a:avLst/>
            </a:prstGeom>
          </p:spPr>
        </p:pic>
        <p:sp>
          <p:nvSpPr>
            <p:cNvPr id="15" name="Freeform 14"/>
            <p:cNvSpPr/>
            <p:nvPr/>
          </p:nvSpPr>
          <p:spPr>
            <a:xfrm>
              <a:off x="1962150" y="440944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12421" y="426974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88621" y="4269741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62200" y="533654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362200" y="546354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4189868" y="4792345"/>
              <a:ext cx="610731" cy="400685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240140" y="4652645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16340" y="4652646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622800" y="506603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4622800" y="519303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" name="Freeform 24"/>
            <p:cNvSpPr/>
            <p:nvPr/>
          </p:nvSpPr>
          <p:spPr>
            <a:xfrm flipV="1">
              <a:off x="6599720" y="4792346"/>
              <a:ext cx="610731" cy="753744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086600" y="4652399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62800" y="4652400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605588" y="5443696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599720" y="5546090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00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393315"/>
              </p:ext>
            </p:extLst>
          </p:nvPr>
        </p:nvGraphicFramePr>
        <p:xfrm>
          <a:off x="1066800" y="2286000"/>
          <a:ext cx="7543801" cy="291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.`Order`, 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.`Order-Product`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=`Order-Product`.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Product.ProductID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=`Order-Product`.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ProductID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13452"/>
              </p:ext>
            </p:extLst>
          </p:nvPr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73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Some points about SQL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292541"/>
              </p:ext>
            </p:extLst>
          </p:nvPr>
        </p:nvGraphicFramePr>
        <p:xfrm>
          <a:off x="609600" y="1066800"/>
          <a:ext cx="4191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371600"/>
            <a:ext cx="3581400" cy="4953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38571"/>
              </p:ext>
            </p:extLst>
          </p:nvPr>
        </p:nvGraphicFramePr>
        <p:xfrm>
          <a:off x="762000" y="1629775"/>
          <a:ext cx="7543801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.`Order`,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.`Order-Product`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 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=`Order-Product`.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dirty="0" err="1">
                          <a:solidFill>
                            <a:srgbClr val="7030A0"/>
                          </a:solidFill>
                        </a:rPr>
                        <a:t>Product.ProductID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=`Order-Product`.</a:t>
                      </a:r>
                      <a:r>
                        <a:rPr lang="en-US" sz="2000" dirty="0" err="1">
                          <a:solidFill>
                            <a:srgbClr val="7030A0"/>
                          </a:solidFill>
                        </a:rPr>
                        <a:t>ProductID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.`Order`, 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.`Order-Product`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=`Order-Product`.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Product.ProductID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=`Order-Product`.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ProductID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51251"/>
              </p:ext>
            </p:extLst>
          </p:nvPr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6471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</a:t>
            </a:r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70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full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889769"/>
            <a:ext cx="5207388" cy="230832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SELECT</a:t>
            </a:r>
            <a:r>
              <a:rPr lang="en-US" altLang="en-US" sz="2400" dirty="0"/>
              <a:t> [DISTINCT] expression(s)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FROM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WHERE</a:t>
            </a:r>
            <a:r>
              <a:rPr lang="en-US" altLang="en-US" sz="2400" dirty="0"/>
              <a:t> condition(s)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GROUP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BY</a:t>
            </a:r>
            <a:r>
              <a:rPr lang="en-US" altLang="en-US" sz="2400" dirty="0"/>
              <a:t> expression(s)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ORDER BY </a:t>
            </a:r>
            <a:r>
              <a:rPr lang="en-US" altLang="en-US" sz="2400" dirty="0"/>
              <a:t>expression(s) </a:t>
            </a:r>
            <a:r>
              <a:rPr lang="en-US" altLang="en-US" sz="2400" dirty="0">
                <a:solidFill>
                  <a:srgbClr val="00B050"/>
                </a:solidFill>
              </a:rPr>
              <a:t>[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ASC</a:t>
            </a:r>
            <a:r>
              <a:rPr lang="en-US" altLang="en-US" sz="2400" dirty="0"/>
              <a:t> | </a:t>
            </a:r>
            <a:r>
              <a:rPr lang="en-US" altLang="en-US" sz="2400" dirty="0">
                <a:solidFill>
                  <a:srgbClr val="00B0F0"/>
                </a:solidFill>
              </a:rPr>
              <a:t>DESC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50"/>
                </a:solidFill>
              </a:rPr>
              <a:t>]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  <a:r>
              <a:rPr lang="en-US" altLang="en-US" sz="2400" dirty="0"/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>
                <a:solidFill>
                  <a:srgbClr val="00B0F0"/>
                </a:solidFill>
              </a:rPr>
              <a:t>LIMIT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number_rows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  <a:r>
              <a:rPr lang="en-US" altLang="en-US" sz="2400" dirty="0">
                <a:solidFill>
                  <a:srgbClr val="00B0F0"/>
                </a:solidFill>
              </a:rPr>
              <a:t>;</a:t>
            </a:r>
            <a:r>
              <a:rPr lang="en-US" altLang="en-US" sz="2400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3505200"/>
          <a:ext cx="8077200" cy="314350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600" dirty="0"/>
                        <a:t>LIMIT </a:t>
                      </a:r>
                      <a:r>
                        <a:rPr lang="en-US" altLang="en-US" sz="1600" dirty="0" err="1"/>
                        <a:t>number_rows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Restrict the maximum number of records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324600" y="1676400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250766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SELECT statement is used to select data from a database.</a:t>
            </a:r>
          </a:p>
          <a:p>
            <a:endParaRPr lang="en-US" dirty="0"/>
          </a:p>
          <a:p>
            <a:r>
              <a:rPr lang="en-US" dirty="0"/>
              <a:t>The result is called a “view”.</a:t>
            </a:r>
          </a:p>
          <a:p>
            <a:endParaRPr lang="en-US" dirty="0"/>
          </a:p>
          <a:p>
            <a:r>
              <a:rPr lang="en-US" dirty="0"/>
              <a:t>Syntax: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4110790"/>
            <a:ext cx="59624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SELECT </a:t>
            </a:r>
            <a:r>
              <a:rPr lang="en-US" sz="2800" dirty="0" err="1">
                <a:solidFill>
                  <a:srgbClr val="C00000"/>
                </a:solidFill>
              </a:rPr>
              <a:t>column_name</a:t>
            </a:r>
            <a:r>
              <a:rPr lang="en-US" sz="2800" dirty="0">
                <a:solidFill>
                  <a:srgbClr val="C00000"/>
                </a:solidFill>
              </a:rPr>
              <a:t>(s)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FROM </a:t>
            </a:r>
            <a:r>
              <a:rPr lang="en-US" sz="2800" dirty="0" err="1">
                <a:solidFill>
                  <a:srgbClr val="C00000"/>
                </a:solidFill>
              </a:rPr>
              <a:t>schema_name.table_name</a:t>
            </a:r>
            <a:r>
              <a:rPr lang="en-US" sz="2800" dirty="0">
                <a:solidFill>
                  <a:srgbClr val="C00000"/>
                </a:solidFill>
              </a:rPr>
              <a:t>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5638800"/>
            <a:ext cx="3853382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</a:t>
            </a:r>
            <a:r>
              <a:rPr lang="en-US" sz="2000" b="1" dirty="0">
                <a:solidFill>
                  <a:srgbClr val="FFFF00"/>
                </a:solidFill>
              </a:rPr>
              <a:t>schema</a:t>
            </a:r>
            <a:r>
              <a:rPr lang="en-US" sz="2000" dirty="0"/>
              <a:t> is a collection of tables.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It is, essentially, the </a:t>
            </a:r>
            <a:r>
              <a:rPr lang="en-US" sz="2000" b="1" dirty="0">
                <a:solidFill>
                  <a:srgbClr val="FFFF00"/>
                </a:solidFill>
              </a:rPr>
              <a:t>database.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1008397" flipH="1">
            <a:off x="3981995" y="3601017"/>
            <a:ext cx="665221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64172" y="3165434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b="1" dirty="0">
                <a:solidFill>
                  <a:srgbClr val="FFFF00"/>
                </a:solidFill>
              </a:rPr>
              <a:t>column</a:t>
            </a:r>
            <a:r>
              <a:rPr lang="en-US" sz="2000" dirty="0">
                <a:solidFill>
                  <a:schemeClr val="bg1"/>
                </a:solidFill>
              </a:rPr>
              <a:t> is a table field that you would like to select from the table.</a:t>
            </a:r>
          </a:p>
        </p:txBody>
      </p:sp>
      <p:sp>
        <p:nvSpPr>
          <p:cNvPr id="15" name="Freeform 14"/>
          <p:cNvSpPr/>
          <p:nvPr/>
        </p:nvSpPr>
        <p:spPr>
          <a:xfrm rot="469615" flipH="1">
            <a:off x="2629495" y="5020606"/>
            <a:ext cx="169742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95800" y="56007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It’s good practice to end every statement with a </a:t>
            </a:r>
            <a:r>
              <a:rPr lang="en-US" b="1" dirty="0">
                <a:solidFill>
                  <a:srgbClr val="FFFF00"/>
                </a:solidFill>
              </a:rPr>
              <a:t>semicolon</a:t>
            </a:r>
            <a:r>
              <a:rPr lang="en-US" dirty="0"/>
              <a:t>, especially when entering multiple statements.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5943600" y="4982688"/>
            <a:ext cx="164094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3820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Suppose we have a schema named “</a:t>
            </a:r>
            <a:r>
              <a:rPr lang="en-US" sz="3000" dirty="0" err="1"/>
              <a:t>orderdb</a:t>
            </a:r>
            <a:r>
              <a:rPr lang="en-US" sz="3000" dirty="0"/>
              <a:t>”.</a:t>
            </a:r>
          </a:p>
          <a:p>
            <a:r>
              <a:rPr lang="en-US" sz="3000" dirty="0"/>
              <a:t>We want to select the first names from the “Customer”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This is done using the SELECT statement: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99274"/>
              </p:ext>
            </p:extLst>
          </p:nvPr>
        </p:nvGraphicFramePr>
        <p:xfrm>
          <a:off x="1714620" y="2514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28200" y="308180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844"/>
              </p:ext>
            </p:extLst>
          </p:nvPr>
        </p:nvGraphicFramePr>
        <p:xfrm>
          <a:off x="1905000" y="5148580"/>
          <a:ext cx="1011555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657600" y="5257800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</a:t>
            </a:r>
            <a:r>
              <a:rPr lang="en-US" dirty="0" err="1"/>
              <a:t>FirstName</a:t>
            </a:r>
            <a:r>
              <a:rPr lang="en-US" dirty="0"/>
              <a:t> column for every row in the Customer table.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Called a “View.”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9631" y="573829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and 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SQL syntax is </a:t>
            </a:r>
            <a:r>
              <a:rPr lang="en-US" sz="2800" dirty="0">
                <a:solidFill>
                  <a:srgbClr val="FF0000"/>
                </a:solidFill>
              </a:rPr>
              <a:t>not sensitive </a:t>
            </a:r>
            <a:r>
              <a:rPr lang="en-US" sz="2800" dirty="0"/>
              <a:t>to </a:t>
            </a:r>
            <a:r>
              <a:rPr lang="en-US" sz="2800" b="1" dirty="0"/>
              <a:t>cases</a:t>
            </a:r>
            <a:r>
              <a:rPr lang="en-US" sz="2800" dirty="0"/>
              <a:t> and </a:t>
            </a:r>
            <a:r>
              <a:rPr lang="en-US" sz="2800" b="1" dirty="0"/>
              <a:t>spacing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Best Practice:</a:t>
            </a:r>
          </a:p>
          <a:p>
            <a:pPr lvl="1"/>
            <a:r>
              <a:rPr lang="en-US" sz="2000" dirty="0"/>
              <a:t>We will write all SQL keywords (e.g., SELECT and FROM) in upper case</a:t>
            </a:r>
          </a:p>
          <a:p>
            <a:pPr lvl="1"/>
            <a:r>
              <a:rPr lang="en-US" sz="2000" dirty="0"/>
              <a:t>Use space appropriately for readability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139660"/>
              </p:ext>
            </p:extLst>
          </p:nvPr>
        </p:nvGraphicFramePr>
        <p:xfrm>
          <a:off x="838200" y="2057400"/>
          <a:ext cx="761473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b="1" dirty="0"/>
                        <a:t>Best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 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</a:t>
                      </a: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  FROM     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Retrieving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78" y="1066800"/>
            <a:ext cx="8814122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, State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*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80040"/>
              </p:ext>
            </p:extLst>
          </p:nvPr>
        </p:nvGraphicFramePr>
        <p:xfrm>
          <a:off x="3429000" y="1691035"/>
          <a:ext cx="160877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6120"/>
              </p:ext>
            </p:extLst>
          </p:nvPr>
        </p:nvGraphicFramePr>
        <p:xfrm>
          <a:off x="2137876" y="518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r>
                        <a:rPr lang="en-US" sz="1400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985324" y="3733799"/>
            <a:ext cx="3634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*</a:t>
            </a:r>
            <a:r>
              <a:rPr lang="en-US" sz="2000" dirty="0"/>
              <a:t> is called a </a:t>
            </a:r>
            <a:r>
              <a:rPr lang="en-US" sz="2000" b="1" dirty="0">
                <a:solidFill>
                  <a:srgbClr val="FFFF00"/>
                </a:solidFill>
              </a:rPr>
              <a:t>wildcard</a:t>
            </a:r>
            <a:r>
              <a:rPr lang="en-US" sz="2000" dirty="0"/>
              <a:t>.</a:t>
            </a:r>
          </a:p>
          <a:p>
            <a:pPr algn="ctr"/>
            <a:r>
              <a:rPr lang="en-US" sz="2000" dirty="0"/>
              <a:t>It means “</a:t>
            </a:r>
            <a:r>
              <a:rPr lang="en-US" sz="2000" dirty="0">
                <a:solidFill>
                  <a:srgbClr val="FFFF00"/>
                </a:solidFill>
              </a:rPr>
              <a:t>return every column</a:t>
            </a:r>
            <a:r>
              <a:rPr lang="en-US" sz="2000" dirty="0"/>
              <a:t>.”</a:t>
            </a:r>
          </a:p>
        </p:txBody>
      </p:sp>
      <p:sp>
        <p:nvSpPr>
          <p:cNvPr id="15" name="Freeform 14"/>
          <p:cNvSpPr/>
          <p:nvPr/>
        </p:nvSpPr>
        <p:spPr>
          <a:xfrm rot="11170108" flipH="1">
            <a:off x="3195907" y="4118279"/>
            <a:ext cx="627138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7876" y="22098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3631</Words>
  <Application>Microsoft Office PowerPoint</Application>
  <PresentationFormat>On-screen Show (4:3)</PresentationFormat>
  <Paragraphs>1154</Paragraphs>
  <Slides>52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宋体</vt:lpstr>
      <vt:lpstr>Arial</vt:lpstr>
      <vt:lpstr>Calibri</vt:lpstr>
      <vt:lpstr>Wingdings</vt:lpstr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SELECT statement</vt:lpstr>
      <vt:lpstr>Capitalization and spacing</vt:lpstr>
      <vt:lpstr>Retrieving multiple columns</vt:lpstr>
      <vt:lpstr>Retrieving unique values</vt:lpstr>
      <vt:lpstr>Returning only certain records</vt:lpstr>
      <vt:lpstr>More conditional statements</vt:lpstr>
      <vt:lpstr>Operators in the WHERE Clause</vt:lpstr>
      <vt:lpstr>More conditional statements:  AND &amp; OR Operators</vt:lpstr>
      <vt:lpstr>Sorting using ORDER BY</vt:lpstr>
      <vt:lpstr>ORDER BY ASC and DESC</vt:lpstr>
      <vt:lpstr>SQL Functions</vt:lpstr>
      <vt:lpstr>Functions: Counting records</vt:lpstr>
      <vt:lpstr>Functions: Retrieving highest, lowest, average, and sum</vt:lpstr>
      <vt:lpstr>What if we want to arrange records in groups?</vt:lpstr>
      <vt:lpstr>GROUP BY</vt:lpstr>
      <vt:lpstr>Another GROUP BY</vt:lpstr>
      <vt:lpstr>Back quotes?</vt:lpstr>
      <vt:lpstr>Back quotes for space or special characters  </vt:lpstr>
      <vt:lpstr>Back quotes for reserved words</vt:lpstr>
      <vt:lpstr>Counting and sorting</vt:lpstr>
      <vt:lpstr>Combining WHERE and COUNT</vt:lpstr>
      <vt:lpstr>WHERE, GROUP BY, and ORDER BY</vt:lpstr>
      <vt:lpstr>One more note: Combining WHERE, GROUP BY, and ORDER BY</vt:lpstr>
      <vt:lpstr>Summary: The syntax for SELECT</vt:lpstr>
      <vt:lpstr>Querying multiple tables</vt:lpstr>
      <vt:lpstr>Querying multiple tables</vt:lpstr>
      <vt:lpstr>The (Inner) Join</vt:lpstr>
      <vt:lpstr>Joining tables using WHERE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wrong…</vt:lpstr>
      <vt:lpstr>So we need a SQL subselect statement</vt:lpstr>
      <vt:lpstr>Subselects come in handy in other situations too…</vt:lpstr>
      <vt:lpstr>Subselects with Joins</vt:lpstr>
      <vt:lpstr>Subselects with Joins</vt:lpstr>
      <vt:lpstr>Subselects with Joins</vt:lpstr>
      <vt:lpstr>Summary</vt:lpstr>
      <vt:lpstr>Summary: The full syntax for SELECT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Alvin Zuyin Zheng </cp:lastModifiedBy>
  <cp:revision>453</cp:revision>
  <cp:lastPrinted>2011-06-28T14:45:53Z</cp:lastPrinted>
  <dcterms:created xsi:type="dcterms:W3CDTF">2011-06-28T13:08:25Z</dcterms:created>
  <dcterms:modified xsi:type="dcterms:W3CDTF">2017-02-13T05:09:47Z</dcterms:modified>
</cp:coreProperties>
</file>