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0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311" r:id="rId9"/>
    <p:sldId id="292" r:id="rId10"/>
    <p:sldId id="309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13" r:id="rId27"/>
    <p:sldId id="314" r:id="rId28"/>
    <p:sldId id="31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9" autoAdjust="0"/>
    <p:restoredTop sz="88379"/>
  </p:normalViewPr>
  <p:slideViewPr>
    <p:cSldViewPr>
      <p:cViewPr varScale="1">
        <p:scale>
          <a:sx n="99" d="100"/>
          <a:sy n="99" d="100"/>
        </p:scale>
        <p:origin x="22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This deletes the entire table and all data!</a:t>
          </a:r>
          <a:endParaRPr lang="en-US" dirty="0">
            <a:solidFill>
              <a:srgbClr val="FF0000"/>
            </a:solidFill>
          </a:endParaRPr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 custT="1"/>
      <dgm:spPr/>
      <dgm:t>
        <a:bodyPr/>
        <a:lstStyle/>
        <a:p>
          <a:pPr rtl="0"/>
          <a:r>
            <a:rPr lang="en-US" sz="2800" dirty="0" smtClean="0"/>
            <a:t>Adding a column</a:t>
          </a:r>
          <a:endParaRPr lang="en-US" sz="2800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 custT="1"/>
      <dgm:spPr/>
      <dgm:t>
        <a:bodyPr/>
        <a:lstStyle/>
        <a:p>
          <a:pPr rtl="0"/>
          <a:r>
            <a:rPr lang="en-US" sz="2800" dirty="0" smtClean="0"/>
            <a:t>Adding a row</a:t>
          </a:r>
          <a:endParaRPr lang="en-US" sz="2800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 custT="1"/>
      <dgm:spPr/>
      <dgm:t>
        <a:bodyPr/>
        <a:lstStyle/>
        <a:p>
          <a:pPr rtl="0"/>
          <a:r>
            <a:rPr lang="en-US" sz="2400" dirty="0" smtClean="0"/>
            <a:t>A change in the table structure</a:t>
          </a:r>
          <a:endParaRPr lang="en-US" sz="2400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 custT="1"/>
      <dgm:spPr/>
      <dgm:t>
        <a:bodyPr/>
        <a:lstStyle/>
        <a:p>
          <a:pPr rtl="0"/>
          <a:r>
            <a:rPr lang="en-US" sz="2400" dirty="0" smtClean="0"/>
            <a:t>A change in the table data</a:t>
          </a:r>
          <a:endParaRPr lang="en-US" sz="2400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 custT="1"/>
      <dgm:spPr/>
      <dgm:t>
        <a:bodyPr/>
        <a:lstStyle/>
        <a:p>
          <a:pPr rtl="0"/>
          <a:r>
            <a:rPr lang="en-US" sz="2400" dirty="0" smtClean="0"/>
            <a:t>Done using </a:t>
          </a:r>
          <a:r>
            <a:rPr lang="en-US" sz="2400" dirty="0" smtClean="0">
              <a:solidFill>
                <a:srgbClr val="00B0F0"/>
              </a:solidFill>
            </a:rPr>
            <a:t>ALTER TABLE</a:t>
          </a:r>
          <a:endParaRPr lang="en-US" sz="2400" dirty="0">
            <a:solidFill>
              <a:srgbClr val="00B0F0"/>
            </a:solidFill>
          </a:endParaRPr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 custT="1"/>
      <dgm:spPr/>
      <dgm:t>
        <a:bodyPr/>
        <a:lstStyle/>
        <a:p>
          <a:pPr rtl="0"/>
          <a:r>
            <a:rPr lang="en-US" sz="2400" dirty="0" smtClean="0"/>
            <a:t>Done using </a:t>
          </a:r>
          <a:r>
            <a:rPr lang="en-US" sz="2400" dirty="0" smtClean="0">
              <a:solidFill>
                <a:srgbClr val="00B0F0"/>
              </a:solidFill>
            </a:rPr>
            <a:t>INSERT INTO</a:t>
          </a:r>
          <a:endParaRPr lang="en-US" sz="2400" dirty="0">
            <a:solidFill>
              <a:srgbClr val="00B0F0"/>
            </a:solidFill>
          </a:endParaRPr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 smtClean="0">
              <a:solidFill>
                <a:srgbClr val="FF0000"/>
              </a:solidFill>
            </a:rPr>
            <a:t>This deletes the entire table and all data!</a:t>
          </a:r>
          <a:endParaRPr lang="en-US" sz="2500" kern="1200" dirty="0">
            <a:solidFill>
              <a:srgbClr val="FF0000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Be careful!</a:t>
          </a:r>
          <a:endParaRPr lang="en-US" sz="46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215805" y="-1344186"/>
          <a:ext cx="1641419" cy="474024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A change in the table structure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Done using </a:t>
          </a:r>
          <a:r>
            <a:rPr lang="en-US" sz="2400" kern="1200" dirty="0" smtClean="0">
              <a:solidFill>
                <a:srgbClr val="00B0F0"/>
              </a:solidFill>
            </a:rPr>
            <a:t>ALTER TABLE</a:t>
          </a:r>
          <a:endParaRPr lang="en-US" sz="2400" kern="1200" dirty="0">
            <a:solidFill>
              <a:srgbClr val="00B0F0"/>
            </a:solidFill>
          </a:endParaRPr>
        </a:p>
      </dsp:txBody>
      <dsp:txXfrm rot="-5400000">
        <a:off x="2666391" y="285355"/>
        <a:ext cx="4660122" cy="1481165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666390" cy="20517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Adding a column</a:t>
          </a:r>
          <a:endParaRPr lang="en-US" sz="2800" kern="1200" dirty="0"/>
        </a:p>
      </dsp:txBody>
      <dsp:txXfrm>
        <a:off x="100159" y="100210"/>
        <a:ext cx="2466072" cy="1851456"/>
      </dsp:txXfrm>
    </dsp:sp>
    <dsp:sp modelId="{D9C6A539-9CA2-48D6-A9D9-3EDB7DB3E025}">
      <dsp:nvSpPr>
        <dsp:cNvPr id="0" name=""/>
        <dsp:cNvSpPr/>
      </dsp:nvSpPr>
      <dsp:spPr>
        <a:xfrm rot="5400000">
          <a:off x="4215805" y="810176"/>
          <a:ext cx="1641419" cy="4740249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A change in the table data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Done using </a:t>
          </a:r>
          <a:r>
            <a:rPr lang="en-US" sz="2400" kern="1200" dirty="0" smtClean="0">
              <a:solidFill>
                <a:srgbClr val="00B0F0"/>
              </a:solidFill>
            </a:rPr>
            <a:t>INSERT INTO</a:t>
          </a:r>
          <a:endParaRPr lang="en-US" sz="2400" kern="1200" dirty="0">
            <a:solidFill>
              <a:srgbClr val="00B0F0"/>
            </a:solidFill>
          </a:endParaRPr>
        </a:p>
      </dsp:txBody>
      <dsp:txXfrm rot="-5400000">
        <a:off x="2666391" y="2439718"/>
        <a:ext cx="4660122" cy="1481165"/>
      </dsp:txXfrm>
    </dsp:sp>
    <dsp:sp modelId="{5314DB23-B791-4654-B15B-019B8AB3F5C8}">
      <dsp:nvSpPr>
        <dsp:cNvPr id="0" name=""/>
        <dsp:cNvSpPr/>
      </dsp:nvSpPr>
      <dsp:spPr>
        <a:xfrm>
          <a:off x="0" y="2154414"/>
          <a:ext cx="2666390" cy="205177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Adding a row</a:t>
          </a:r>
          <a:endParaRPr lang="en-US" sz="2800" kern="1200" dirty="0"/>
        </a:p>
      </dsp:txBody>
      <dsp:txXfrm>
        <a:off x="100159" y="2254573"/>
        <a:ext cx="2466072" cy="1851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BB030-9C48-4386-8D4E-078C9C40958E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5AF36-A31B-476F-8AF1-790A2EDCA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2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Now</a:t>
            </a:r>
            <a:r>
              <a:rPr lang="zh-CN" altLang="en-US" dirty="0" smtClean="0"/>
              <a:t> </a:t>
            </a:r>
            <a:r>
              <a:rPr lang="en-US" altLang="zh-CN" dirty="0" smtClean="0"/>
              <a:t>let’s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implement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relationships?</a:t>
            </a:r>
            <a:r>
              <a:rPr lang="zh-CN" alt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7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63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5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8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4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29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52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extract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relational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database?</a:t>
            </a:r>
            <a:r>
              <a:rPr lang="zh-CN" alt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3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4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7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3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60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4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build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relational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database?</a:t>
            </a:r>
            <a:r>
              <a:rPr lang="zh-CN" alt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9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9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1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7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9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F36-A31B-476F-8AF1-790A2EDCAD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Alvin Zuyin Zheng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zheng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http://community.mis.temple.edu/zuyinzheng/ </a:t>
            </a:r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b="1" dirty="0" smtClean="0"/>
              <a:t>foreign key </a:t>
            </a:r>
            <a:r>
              <a:rPr lang="en-US" sz="2800" dirty="0" smtClean="0"/>
              <a:t>in </a:t>
            </a:r>
            <a:r>
              <a:rPr lang="en-US" sz="2800" dirty="0"/>
              <a:t>one table points to a </a:t>
            </a:r>
            <a:r>
              <a:rPr lang="en-US" sz="2800" b="1" dirty="0" smtClean="0"/>
              <a:t>primary key </a:t>
            </a:r>
            <a:r>
              <a:rPr lang="en-US" sz="2800" dirty="0" smtClean="0"/>
              <a:t>in </a:t>
            </a:r>
            <a:r>
              <a:rPr lang="en-US" sz="2800" dirty="0"/>
              <a:t>another table.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495180" y="2100985"/>
            <a:ext cx="3124351" cy="2076704"/>
            <a:chOff x="533400" y="3119120"/>
            <a:chExt cx="3905438" cy="2595880"/>
          </a:xfrm>
        </p:grpSpPr>
        <p:pic>
          <p:nvPicPr>
            <p:cNvPr id="4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3119120"/>
              <a:ext cx="1676400" cy="2595880"/>
            </a:xfrm>
            <a:prstGeom prst="rect">
              <a:avLst/>
            </a:prstGeom>
          </p:spPr>
        </p:pic>
        <p:pic>
          <p:nvPicPr>
            <p:cNvPr id="5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62438" y="3457633"/>
              <a:ext cx="1676400" cy="1483360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2189618" y="364236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239889" y="350266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589668" y="456946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589668" y="469646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953000" y="2610236"/>
            <a:ext cx="3352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CustomerID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FFFF00"/>
                </a:solidFill>
              </a:rPr>
              <a:t>foreign key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in the Order table, and a </a:t>
            </a:r>
            <a:r>
              <a:rPr lang="en-US" b="1" dirty="0" smtClean="0">
                <a:solidFill>
                  <a:srgbClr val="FFFF00"/>
                </a:solidFill>
              </a:rPr>
              <a:t>primary key </a:t>
            </a:r>
            <a:r>
              <a:rPr lang="en-US" dirty="0" smtClean="0"/>
              <a:t>in the Customer table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4154032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CREATE  TABLE </a:t>
            </a:r>
            <a:r>
              <a:rPr lang="en-US" sz="2400" dirty="0" err="1"/>
              <a:t>orderdb</a:t>
            </a:r>
            <a:r>
              <a:rPr lang="en-US" sz="2400" dirty="0"/>
              <a:t>.`Order` (</a:t>
            </a:r>
          </a:p>
          <a:p>
            <a:r>
              <a:rPr lang="en-US" sz="2400" dirty="0" err="1"/>
              <a:t>OrderNumber</a:t>
            </a:r>
            <a:r>
              <a:rPr lang="en-US" sz="2400" dirty="0"/>
              <a:t> INT NOT NULL ,</a:t>
            </a:r>
            <a:br>
              <a:rPr lang="en-US" sz="2400" dirty="0"/>
            </a:br>
            <a:r>
              <a:rPr lang="en-US" sz="2400" dirty="0" err="1"/>
              <a:t>OrderDate</a:t>
            </a:r>
            <a:r>
              <a:rPr lang="en-US" sz="2400" dirty="0"/>
              <a:t> DATETIME NULL ,</a:t>
            </a:r>
          </a:p>
          <a:p>
            <a:r>
              <a:rPr lang="en-US" sz="2400" dirty="0" err="1"/>
              <a:t>CustomerID</a:t>
            </a:r>
            <a:r>
              <a:rPr lang="en-US" sz="2400" dirty="0"/>
              <a:t> INT NULL ,</a:t>
            </a:r>
          </a:p>
          <a:p>
            <a:r>
              <a:rPr lang="en-US" sz="2400" dirty="0"/>
              <a:t>PRIMARY KEY (</a:t>
            </a:r>
            <a:r>
              <a:rPr lang="en-US" sz="2400" dirty="0" err="1"/>
              <a:t>OrderNumber</a:t>
            </a:r>
            <a:r>
              <a:rPr lang="en-US" sz="2400" dirty="0"/>
              <a:t>) </a:t>
            </a:r>
            <a:r>
              <a:rPr lang="en-US" sz="2400" dirty="0" smtClean="0"/>
              <a:t>,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FOREIGN KEY </a:t>
            </a:r>
            <a:r>
              <a:rPr lang="en-US" sz="2400" dirty="0" smtClean="0"/>
              <a:t>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B0F0"/>
                </a:solidFill>
              </a:rPr>
              <a:t>REFERENCES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orderdb.</a:t>
            </a:r>
            <a:r>
              <a:rPr lang="en-US" sz="2400" dirty="0" err="1" smtClean="0"/>
              <a:t>Customer</a:t>
            </a:r>
            <a:r>
              <a:rPr lang="en-US" sz="2400" dirty="0" smtClean="0"/>
              <a:t>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2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9067800" cy="5006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/>
              <a:t>orderdb</a:t>
            </a:r>
            <a:r>
              <a:rPr lang="en-US" sz="2400" dirty="0"/>
              <a:t>.`</a:t>
            </a:r>
            <a:r>
              <a:rPr lang="en-US" sz="2400" dirty="0" smtClean="0"/>
              <a:t>Order-Product`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OrderProductID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OrderNumber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NULL 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/>
              <a:t>OrderProductID</a:t>
            </a:r>
            <a:r>
              <a:rPr lang="en-US" sz="2400" dirty="0" smtClean="0"/>
              <a:t>) ,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FOREIGN KEY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OrderNumber</a:t>
            </a:r>
            <a:r>
              <a:rPr lang="en-US" sz="2400" dirty="0" smtClean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rgbClr val="C00000"/>
                </a:solidFill>
              </a:rPr>
              <a:t>REFERENCES </a:t>
            </a:r>
            <a:r>
              <a:rPr lang="en-US" sz="2400" b="1" dirty="0" err="1" smtClean="0">
                <a:solidFill>
                  <a:srgbClr val="C00000"/>
                </a:solidFill>
              </a:rPr>
              <a:t>orderdb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en-US" sz="2400" dirty="0" smtClean="0">
                <a:solidFill>
                  <a:srgbClr val="C00000"/>
                </a:solidFill>
              </a:rPr>
              <a:t>`Order`(</a:t>
            </a:r>
            <a:r>
              <a:rPr lang="en-US" sz="2400" dirty="0" err="1">
                <a:solidFill>
                  <a:srgbClr val="C00000"/>
                </a:solidFill>
              </a:rPr>
              <a:t>OrderNumber</a:t>
            </a:r>
            <a:r>
              <a:rPr lang="en-US" sz="2400" dirty="0" smtClean="0">
                <a:solidFill>
                  <a:srgbClr val="C000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FOREIGN KEY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ProductID</a:t>
            </a:r>
            <a:r>
              <a:rPr lang="en-US" sz="2400" dirty="0" smtClean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rgbClr val="C00000"/>
                </a:solidFill>
              </a:rPr>
              <a:t>REFERENCES </a:t>
            </a:r>
            <a:r>
              <a:rPr lang="en-US" sz="2400" b="1" dirty="0" err="1" smtClean="0">
                <a:solidFill>
                  <a:srgbClr val="C00000"/>
                </a:solidFill>
              </a:rPr>
              <a:t>orderdb.</a:t>
            </a:r>
            <a:r>
              <a:rPr lang="en-US" sz="2400" dirty="0" err="1" smtClean="0">
                <a:solidFill>
                  <a:srgbClr val="C00000"/>
                </a:solidFill>
              </a:rPr>
              <a:t>Product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ProductID</a:t>
            </a:r>
            <a:r>
              <a:rPr lang="en-US" sz="2400" dirty="0" smtClean="0">
                <a:solidFill>
                  <a:srgbClr val="C00000"/>
                </a:solidFill>
              </a:rPr>
              <a:t>));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853540" y="2362200"/>
            <a:ext cx="4214260" cy="6567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DECIMAL(5, 2) indicates price can no larger than 999.99.</a:t>
            </a:r>
            <a:endParaRPr lang="en-US" dirty="0"/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4777340" y="931545"/>
            <a:ext cx="4290460" cy="1297940"/>
            <a:chOff x="334481" y="3347720"/>
            <a:chExt cx="8580919" cy="2595880"/>
          </a:xfrm>
        </p:grpSpPr>
        <p:pic>
          <p:nvPicPr>
            <p:cNvPr id="8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4481" y="3347720"/>
              <a:ext cx="1676400" cy="2595880"/>
            </a:xfrm>
            <a:prstGeom prst="rect">
              <a:avLst/>
            </a:prstGeom>
          </p:spPr>
        </p:pic>
        <p:pic>
          <p:nvPicPr>
            <p:cNvPr id="9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63519" y="3686233"/>
              <a:ext cx="1676400" cy="1483360"/>
            </a:xfrm>
            <a:prstGeom prst="rect">
              <a:avLst/>
            </a:prstGeom>
          </p:spPr>
        </p:pic>
        <p:pic>
          <p:nvPicPr>
            <p:cNvPr id="10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22908" y="3746500"/>
              <a:ext cx="1805361" cy="1854200"/>
            </a:xfrm>
            <a:prstGeom prst="rect">
              <a:avLst/>
            </a:prstGeom>
          </p:spPr>
        </p:pic>
        <p:pic>
          <p:nvPicPr>
            <p:cNvPr id="11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39000" y="3698240"/>
              <a:ext cx="1676400" cy="1478280"/>
            </a:xfrm>
            <a:prstGeom prst="rect">
              <a:avLst/>
            </a:prstGeom>
          </p:spPr>
        </p:pic>
        <p:sp>
          <p:nvSpPr>
            <p:cNvPr id="12" name="Freeform 11"/>
            <p:cNvSpPr/>
            <p:nvPr/>
          </p:nvSpPr>
          <p:spPr>
            <a:xfrm>
              <a:off x="1990699" y="387096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040970" y="373126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390749" y="479806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390749" y="492506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218417" y="425386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268689" y="411416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651349" y="452755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4651349" y="465455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Freeform 19"/>
            <p:cNvSpPr/>
            <p:nvPr/>
          </p:nvSpPr>
          <p:spPr>
            <a:xfrm flipV="1">
              <a:off x="6628269" y="425386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191349" y="411392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34137" y="490521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628269" y="500761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DROP TABLE</a:t>
            </a:r>
            <a:r>
              <a:rPr lang="en-US" dirty="0" smtClean="0"/>
              <a:t>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5840871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315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 smtClean="0">
                <a:solidFill>
                  <a:srgbClr val="00B0F0"/>
                </a:solidFill>
              </a:rPr>
              <a:t>ALTER TABLE</a:t>
            </a:r>
            <a:r>
              <a:rPr lang="en-US" sz="2700" dirty="0" smtClean="0"/>
              <a:t>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>
                <a:solidFill>
                  <a:srgbClr val="C00000"/>
                </a:solidFill>
              </a:rPr>
              <a:t>ADD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datatype</a:t>
            </a:r>
          </a:p>
          <a:p>
            <a:pPr marL="0" indent="0">
              <a:buNone/>
            </a:pP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B0F0"/>
                </a:solidFill>
              </a:rPr>
              <a:t>ALTER TABLE</a:t>
            </a:r>
            <a:r>
              <a:rPr lang="en-US" sz="2700" dirty="0"/>
              <a:t>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b="1" dirty="0">
                <a:solidFill>
                  <a:srgbClr val="7030A0"/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B0F0"/>
                </a:solidFill>
              </a:rPr>
              <a:t>ALTER TABLE</a:t>
            </a:r>
            <a:r>
              <a:rPr lang="en-US" sz="2700" dirty="0"/>
              <a:t> </a:t>
            </a:r>
            <a:r>
              <a:rPr lang="en-US" sz="2700" dirty="0" err="1" smtClean="0"/>
              <a:t>schema_name.table_name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>
                <a:solidFill>
                  <a:srgbClr val="0070C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datatype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5410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B0F0"/>
                </a:solidFill>
              </a:rPr>
              <a:t>ALTER TABLE</a:t>
            </a:r>
            <a:r>
              <a:rPr lang="en-US" sz="3000" dirty="0"/>
              <a:t>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>
                <a:solidFill>
                  <a:srgbClr val="C00000"/>
                </a:solidFill>
              </a:rPr>
              <a:t>ADD </a:t>
            </a:r>
            <a:r>
              <a:rPr lang="en-US" sz="3000" dirty="0">
                <a:solidFill>
                  <a:srgbClr val="C00000"/>
                </a:solidFill>
              </a:rPr>
              <a:t>COLUMN </a:t>
            </a:r>
            <a:r>
              <a:rPr lang="en-US" sz="3000" dirty="0" smtClean="0"/>
              <a:t>Manufacturer </a:t>
            </a:r>
            <a:r>
              <a:rPr lang="en-US" sz="3000" dirty="0">
                <a:solidFill>
                  <a:srgbClr val="00B0F0"/>
                </a:solidFill>
              </a:rPr>
              <a:t>VARCHAR</a:t>
            </a:r>
            <a:r>
              <a:rPr lang="en-US" sz="3000" dirty="0"/>
              <a:t>(45) </a:t>
            </a:r>
            <a:r>
              <a:rPr lang="en-US" sz="3000" dirty="0" smtClean="0">
                <a:solidFill>
                  <a:srgbClr val="00B0F0"/>
                </a:solidFill>
              </a:rPr>
              <a:t>NULL</a:t>
            </a:r>
            <a:r>
              <a:rPr lang="en-US" sz="3000" dirty="0" smtClean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ALTER </a:t>
            </a:r>
            <a:r>
              <a:rPr lang="en-US" sz="3000" dirty="0">
                <a:solidFill>
                  <a:srgbClr val="00B0F0"/>
                </a:solidFill>
              </a:rPr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>
                <a:solidFill>
                  <a:srgbClr val="7030A0"/>
                </a:solidFill>
              </a:rPr>
              <a:t>DROP COLUMN 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5334000" y="1676400"/>
            <a:ext cx="3209540" cy="1783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Adds ‘Manufacturer</a:t>
            </a:r>
            <a:r>
              <a:rPr lang="en-US" sz="2400" dirty="0"/>
              <a:t>’ column to </a:t>
            </a:r>
            <a:r>
              <a:rPr lang="en-US" sz="2400" dirty="0" smtClean="0"/>
              <a:t>Product table</a:t>
            </a:r>
            <a:endParaRPr lang="en-US" sz="2400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5334000" y="4267200"/>
            <a:ext cx="3223260" cy="15773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Removes ‘Manufacturer</a:t>
            </a:r>
            <a:r>
              <a:rPr lang="en-US" sz="2400" dirty="0"/>
              <a:t>’ column from </a:t>
            </a:r>
            <a:r>
              <a:rPr lang="en-US" sz="2400" dirty="0" smtClean="0"/>
              <a:t>Product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ALTER </a:t>
            </a:r>
            <a:r>
              <a:rPr lang="en-US" sz="2800" dirty="0">
                <a:solidFill>
                  <a:srgbClr val="00B0F0"/>
                </a:solidFill>
              </a:rPr>
              <a:t>TABLE</a:t>
            </a:r>
            <a:r>
              <a:rPr lang="en-US" sz="2800" dirty="0"/>
              <a:t>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B050"/>
                </a:solidFill>
              </a:rPr>
              <a:t>CHANGE COLUMN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DECIMAL</a:t>
            </a:r>
            <a:r>
              <a:rPr lang="en-US" sz="2800" dirty="0" smtClean="0"/>
              <a:t>(6,2) </a:t>
            </a:r>
            <a:r>
              <a:rPr lang="en-US" sz="2800" dirty="0" smtClean="0">
                <a:solidFill>
                  <a:srgbClr val="00B0F0"/>
                </a:solidFill>
              </a:rPr>
              <a:t>NULL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ALTER </a:t>
            </a:r>
            <a:r>
              <a:rPr lang="en-US" sz="2800" dirty="0">
                <a:solidFill>
                  <a:srgbClr val="00B0F0"/>
                </a:solidFill>
              </a:rPr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B050"/>
                </a:solidFill>
              </a:rPr>
              <a:t>CHANGE COLUMN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B0F0"/>
                </a:solidFill>
              </a:rPr>
              <a:t>DECIMAL</a:t>
            </a:r>
            <a:r>
              <a:rPr lang="en-US" sz="2800" dirty="0"/>
              <a:t>(6,2) </a:t>
            </a:r>
            <a:r>
              <a:rPr lang="en-US" sz="2800" dirty="0" smtClean="0">
                <a:solidFill>
                  <a:srgbClr val="00B0F0"/>
                </a:solidFill>
              </a:rPr>
              <a:t>NULL</a:t>
            </a:r>
            <a:r>
              <a:rPr lang="en-US" sz="2800" dirty="0" smtClean="0"/>
              <a:t>;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1601" y="4495800"/>
            <a:ext cx="3581400" cy="1981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975372"/>
              </p:ext>
            </p:extLst>
          </p:nvPr>
        </p:nvGraphicFramePr>
        <p:xfrm>
          <a:off x="838200" y="1981200"/>
          <a:ext cx="740664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</a:t>
            </a:r>
            <a:r>
              <a:rPr lang="en-US" b="1" dirty="0" smtClean="0">
                <a:solidFill>
                  <a:srgbClr val="00B0F0"/>
                </a:solidFill>
              </a:rPr>
              <a:t>VALUES</a:t>
            </a:r>
            <a:r>
              <a:rPr lang="en-US" dirty="0" smtClean="0"/>
              <a:t>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BIG TIP: </a:t>
            </a:r>
            <a:r>
              <a:rPr lang="en-US" sz="2400" dirty="0" smtClean="0"/>
              <a:t>The order of the values MUST match the order of the field names!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8011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INSERT INTO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,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, 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, City, State, Zip)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VALUES</a:t>
            </a:r>
            <a:r>
              <a:rPr lang="en-US" sz="2800" dirty="0" smtClean="0"/>
              <a:t> </a:t>
            </a:r>
            <a:r>
              <a:rPr lang="en-US" sz="2800" dirty="0"/>
              <a:t>(1005, 'Chris', </a:t>
            </a:r>
            <a:r>
              <a:rPr lang="en-US" sz="2800" dirty="0" smtClean="0"/>
              <a:t>'</a:t>
            </a:r>
            <a:r>
              <a:rPr lang="en-US" sz="2800" dirty="0" err="1" smtClean="0"/>
              <a:t>Taub</a:t>
            </a:r>
            <a:r>
              <a:rPr lang="en-US" sz="2800" dirty="0" smtClean="0"/>
              <a:t>', </a:t>
            </a:r>
            <a:r>
              <a:rPr lang="en-US" sz="2800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34334"/>
              </p:ext>
            </p:extLst>
          </p:nvPr>
        </p:nvGraphicFramePr>
        <p:xfrm>
          <a:off x="533400" y="2895600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0546" y="5483382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BIG TIP: </a:t>
            </a:r>
            <a:r>
              <a:rPr lang="en-US" sz="2000" dirty="0" smtClean="0"/>
              <a:t>Note that </a:t>
            </a:r>
            <a:r>
              <a:rPr lang="en-US" sz="2000" b="1" dirty="0" smtClean="0"/>
              <a:t>field names </a:t>
            </a:r>
            <a:r>
              <a:rPr lang="en-US" sz="2000" dirty="0" smtClean="0"/>
              <a:t>are surrounded by </a:t>
            </a:r>
            <a:r>
              <a:rPr lang="en-US" sz="2000" b="1" dirty="0" smtClean="0"/>
              <a:t>back quotes </a:t>
            </a:r>
            <a:r>
              <a:rPr lang="en-US" sz="2000" dirty="0" smtClean="0"/>
              <a:t>(`) and </a:t>
            </a:r>
            <a:r>
              <a:rPr lang="en-US" sz="2000" b="1" dirty="0" smtClean="0"/>
              <a:t>string field values </a:t>
            </a:r>
            <a:r>
              <a:rPr lang="en-US" sz="2000" dirty="0" smtClean="0"/>
              <a:t>are surrounded by </a:t>
            </a:r>
            <a:r>
              <a:rPr lang="en-US" sz="2000" b="1" dirty="0" smtClean="0"/>
              <a:t>regular single quotes </a:t>
            </a:r>
            <a:r>
              <a:rPr lang="en-US" sz="2000" dirty="0" smtClean="0"/>
              <a:t>(</a:t>
            </a:r>
            <a:r>
              <a:rPr lang="en-US" sz="2000" dirty="0"/>
              <a:t>'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UPDATE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schema_name.table_name</a:t>
            </a:r>
            <a:r>
              <a:rPr lang="zh-CN" altLang="en-US" sz="2800" dirty="0"/>
              <a:t> 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SET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columnName1=value1, columnName2=value2 </a:t>
            </a:r>
            <a:r>
              <a:rPr lang="en-US" sz="2800" b="1" dirty="0" smtClean="0">
                <a:solidFill>
                  <a:srgbClr val="00B0F0"/>
                </a:solidFill>
              </a:rPr>
              <a:t>WHERE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condition;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8861"/>
              </p:ext>
            </p:extLst>
          </p:nvPr>
        </p:nvGraphicFramePr>
        <p:xfrm>
          <a:off x="609600" y="2895600"/>
          <a:ext cx="80772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UPDATE</a:t>
            </a:r>
            <a:r>
              <a:rPr lang="en-US" sz="2800" dirty="0" smtClean="0"/>
              <a:t> </a:t>
            </a:r>
            <a:r>
              <a:rPr lang="en-US" sz="2800" dirty="0" err="1" smtClean="0"/>
              <a:t>orderdb.Product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SET</a:t>
            </a:r>
            <a:r>
              <a:rPr lang="en-US" sz="2800" dirty="0" smtClean="0"/>
              <a:t> </a:t>
            </a:r>
            <a:r>
              <a:rPr lang="en-US" sz="2800" dirty="0" err="1" smtClean="0"/>
              <a:t>ProductName</a:t>
            </a:r>
            <a:r>
              <a:rPr lang="en-US" sz="2800" dirty="0" smtClean="0"/>
              <a:t>=</a:t>
            </a:r>
            <a:r>
              <a:rPr lang="en-US" sz="2800" dirty="0"/>
              <a:t>'Honey Nut Cheerios', </a:t>
            </a:r>
            <a:r>
              <a:rPr lang="en-US" sz="2800" dirty="0" smtClean="0"/>
              <a:t>Price=4.50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ProductID</a:t>
            </a:r>
            <a:r>
              <a:rPr lang="en-US" sz="2800" b="1" dirty="0" smtClean="0"/>
              <a:t>=2251</a:t>
            </a:r>
            <a:r>
              <a:rPr lang="en-US" sz="2800" dirty="0" smtClean="0"/>
              <a:t>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42823"/>
              </p:ext>
            </p:extLst>
          </p:nvPr>
        </p:nvGraphicFramePr>
        <p:xfrm>
          <a:off x="914400" y="459099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156214" y="534918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8317"/>
              </p:ext>
            </p:extLst>
          </p:nvPr>
        </p:nvGraphicFramePr>
        <p:xfrm>
          <a:off x="5257800" y="4495800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14800" y="4971996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38200" y="3115901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“safest” </a:t>
            </a:r>
            <a:r>
              <a:rPr lang="en-US" sz="2400" dirty="0" smtClean="0"/>
              <a:t>way to UPDATE </a:t>
            </a:r>
            <a:r>
              <a:rPr lang="en-US" sz="2400" dirty="0"/>
              <a:t>is one record at a time, based on the </a:t>
            </a:r>
            <a:r>
              <a:rPr lang="en-US" sz="2400" dirty="0">
                <a:solidFill>
                  <a:srgbClr val="FFFF00"/>
                </a:solidFill>
              </a:rPr>
              <a:t>primary key field</a:t>
            </a:r>
            <a:r>
              <a:rPr lang="en-US" sz="2400" dirty="0"/>
              <a:t>.</a:t>
            </a:r>
          </a:p>
        </p:txBody>
      </p:sp>
      <p:cxnSp>
        <p:nvCxnSpPr>
          <p:cNvPr id="22" name="Curved Connector 21"/>
          <p:cNvCxnSpPr/>
          <p:nvPr/>
        </p:nvCxnSpPr>
        <p:spPr>
          <a:xfrm rot="10800000">
            <a:off x="4343400" y="2514601"/>
            <a:ext cx="762000" cy="601302"/>
          </a:xfrm>
          <a:prstGeom prst="curvedConnector3">
            <a:avLst>
              <a:gd name="adj1" fmla="val -1297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</a:rPr>
              <a:t>UPDATE</a:t>
            </a:r>
            <a:r>
              <a:rPr lang="en-US" sz="2800" dirty="0"/>
              <a:t> </a:t>
            </a:r>
            <a:r>
              <a:rPr lang="en-US" sz="2800" dirty="0" err="1" smtClean="0"/>
              <a:t>orderdb.Customer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SET</a:t>
            </a:r>
            <a:r>
              <a:rPr lang="en-US" sz="2800" dirty="0" smtClean="0"/>
              <a:t> </a:t>
            </a:r>
            <a:r>
              <a:rPr lang="en-US" sz="2800" dirty="0"/>
              <a:t>City='Cherry Hill'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/>
              <a:t>State='NJ';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77000" y="3124200"/>
            <a:ext cx="2413322" cy="3124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WHERE</a:t>
            </a:r>
            <a:r>
              <a:rPr lang="en-US" sz="3600" dirty="0" smtClean="0"/>
              <a:t>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DELETE </a:t>
            </a:r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 smtClean="0"/>
              <a:t>orderdb.Customer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=1004;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30070"/>
              </p:ext>
            </p:extLst>
          </p:nvPr>
        </p:nvGraphicFramePr>
        <p:xfrm>
          <a:off x="533400" y="28194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886200" y="4495800"/>
            <a:ext cx="685800" cy="6858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1752600"/>
            <a:ext cx="41910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Again, the “safest” way to DELETE is based </a:t>
            </a:r>
            <a:r>
              <a:rPr lang="en-US" sz="2000" dirty="0"/>
              <a:t>on the </a:t>
            </a:r>
            <a:r>
              <a:rPr lang="en-US" sz="2000" dirty="0">
                <a:solidFill>
                  <a:srgbClr val="FFFF00"/>
                </a:solidFill>
              </a:rPr>
              <a:t>primary key field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DELETE FROM </a:t>
            </a:r>
            <a:r>
              <a:rPr lang="en-US" sz="2800" dirty="0" err="1" smtClean="0"/>
              <a:t>orderdb.Customer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&gt;1002;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DELETE FROM </a:t>
            </a:r>
            <a:r>
              <a:rPr lang="en-US" sz="2800" dirty="0" err="1" smtClean="0"/>
              <a:t>orderdb.Customer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WHERE</a:t>
            </a:r>
            <a:r>
              <a:rPr lang="en-US" sz="2800" dirty="0" smtClean="0"/>
              <a:t> State='NJ' AND Zip</a:t>
            </a:r>
            <a:r>
              <a:rPr lang="en-US" sz="2800" smtClean="0"/>
              <a:t>='09121‘;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59214"/>
              </p:ext>
            </p:extLst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Tables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CREATE TABLE</a:t>
            </a:r>
            <a:r>
              <a:rPr lang="en-US" sz="2400" dirty="0"/>
              <a:t> </a:t>
            </a:r>
            <a:r>
              <a:rPr lang="en-US" sz="2400" dirty="0" err="1"/>
              <a:t>schema_name.table_name</a:t>
            </a:r>
            <a:r>
              <a:rPr lang="en-US" sz="2400" dirty="0"/>
              <a:t> (</a:t>
            </a:r>
            <a:br>
              <a:rPr lang="en-US" sz="2400" dirty="0"/>
            </a:br>
            <a:r>
              <a:rPr lang="en-US" sz="2400" dirty="0"/>
              <a:t>columnName1 datatype [NULL][NOT NULL]</a:t>
            </a:r>
            <a:r>
              <a:rPr lang="en-US" sz="2400" dirty="0">
                <a:solidFill>
                  <a:srgbClr val="00B0F0"/>
                </a:solidFill>
              </a:rPr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columnName2 datatype [NULL][NOT NULL]</a:t>
            </a:r>
            <a:r>
              <a:rPr lang="en-US" sz="2400" dirty="0">
                <a:solidFill>
                  <a:srgbClr val="00B0F0"/>
                </a:solidFill>
              </a:rPr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F0"/>
                </a:solidFill>
              </a:rPr>
              <a:t>PRIMARY KEY </a:t>
            </a:r>
            <a:r>
              <a:rPr lang="en-US" sz="2400" dirty="0"/>
              <a:t>(</a:t>
            </a:r>
            <a:r>
              <a:rPr lang="en-US" sz="2400" dirty="0" err="1"/>
              <a:t>KeyName</a:t>
            </a:r>
            <a:r>
              <a:rPr lang="en-US" sz="2400" dirty="0" smtClean="0"/>
              <a:t>)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en-US" sz="2400" dirty="0">
                <a:solidFill>
                  <a:srgbClr val="00B0F0"/>
                </a:solidFill>
              </a:rPr>
              <a:t>FOREIGN KEY </a:t>
            </a:r>
            <a:r>
              <a:rPr lang="en-US" sz="2400" dirty="0" smtClean="0"/>
              <a:t>(</a:t>
            </a:r>
            <a:r>
              <a:rPr lang="en-US" altLang="zh-CN" sz="2400" dirty="0" err="1" smtClean="0"/>
              <a:t>KeyName</a:t>
            </a:r>
            <a:r>
              <a:rPr lang="en-US" sz="2400" dirty="0" smtClean="0"/>
              <a:t>) </a:t>
            </a:r>
            <a:r>
              <a:rPr lang="en-US" sz="2400" dirty="0">
                <a:solidFill>
                  <a:srgbClr val="00B0F0"/>
                </a:solidFill>
              </a:rPr>
              <a:t>REFERENCES</a:t>
            </a:r>
            <a:r>
              <a:rPr lang="en-US" sz="2400" dirty="0"/>
              <a:t> </a:t>
            </a:r>
            <a:r>
              <a:rPr lang="en-US" sz="2400" dirty="0" err="1" smtClean="0"/>
              <a:t>schema_name.table_name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(</a:t>
            </a:r>
            <a:r>
              <a:rPr lang="en-US" altLang="zh-CN" sz="2400" dirty="0" err="1"/>
              <a:t>KeyName</a:t>
            </a:r>
            <a:r>
              <a:rPr lang="en-US" sz="2400" dirty="0" smtClean="0"/>
              <a:t>) 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B0F0"/>
                </a:solidFill>
              </a:rPr>
              <a:t>;</a:t>
            </a:r>
          </a:p>
          <a:p>
            <a:r>
              <a:rPr lang="en-US" altLang="zh-CN" dirty="0" smtClean="0"/>
              <a:t>Removing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Tables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dirty="0">
                <a:solidFill>
                  <a:srgbClr val="00B0F0"/>
                </a:solidFill>
              </a:rPr>
              <a:t>DROP TABLE</a:t>
            </a:r>
            <a:r>
              <a:rPr lang="en-US" dirty="0"/>
              <a:t> </a:t>
            </a:r>
            <a:r>
              <a:rPr lang="en-US" dirty="0" err="1"/>
              <a:t>schema_name.table_name</a:t>
            </a:r>
            <a:r>
              <a:rPr lang="en-US" dirty="0"/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14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r>
              <a:rPr lang="zh-CN" altLang="en-US" dirty="0" smtClean="0"/>
              <a:t> 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a table’s </a:t>
            </a:r>
            <a:r>
              <a:rPr lang="en-US" dirty="0" smtClean="0"/>
              <a:t>metadata</a:t>
            </a:r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ALTER TABLE</a:t>
            </a:r>
            <a:r>
              <a:rPr lang="en-US" sz="2400" dirty="0"/>
              <a:t> </a:t>
            </a:r>
            <a:r>
              <a:rPr lang="en-US" sz="2400" dirty="0" err="1"/>
              <a:t>schema_name.table_name</a:t>
            </a:r>
            <a:r>
              <a:rPr lang="zh-CN" alt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ADD COLUMN </a:t>
            </a:r>
            <a:r>
              <a:rPr lang="en-US" sz="2400" dirty="0" err="1"/>
              <a:t>column_name</a:t>
            </a:r>
            <a:r>
              <a:rPr lang="en-US" sz="2400" dirty="0"/>
              <a:t> datatype</a:t>
            </a:r>
            <a:r>
              <a:rPr lang="zh-CN" altLang="en-US" sz="2400" dirty="0"/>
              <a:t> </a:t>
            </a:r>
            <a:r>
              <a:rPr lang="en-US" sz="2400" dirty="0"/>
              <a:t>[NULL][NOT NULL];</a:t>
            </a:r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ALTER TABLE</a:t>
            </a:r>
            <a:r>
              <a:rPr lang="en-US" sz="2400" dirty="0"/>
              <a:t> </a:t>
            </a:r>
            <a:r>
              <a:rPr lang="en-US" sz="2400" dirty="0" err="1"/>
              <a:t>schema_name.table_name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7030A0"/>
                </a:solidFill>
              </a:rPr>
              <a:t>DROP COLUMN</a:t>
            </a:r>
            <a:r>
              <a:rPr lang="zh-CN" altLang="en-US" sz="2400" b="1" dirty="0">
                <a:solidFill>
                  <a:srgbClr val="7030A0"/>
                </a:solidFill>
              </a:rPr>
              <a:t> </a:t>
            </a:r>
            <a:r>
              <a:rPr lang="en-US" sz="2400" dirty="0" err="1"/>
              <a:t>column_name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ALTER TABLE</a:t>
            </a:r>
            <a:r>
              <a:rPr lang="en-US" sz="2400" dirty="0"/>
              <a:t> </a:t>
            </a:r>
            <a:r>
              <a:rPr lang="en-US" sz="2400" dirty="0" err="1"/>
              <a:t>schema_name.table_name</a:t>
            </a:r>
            <a:r>
              <a:rPr lang="zh-CN" altLang="en-US" sz="2400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CHANGE COLUMN </a:t>
            </a:r>
            <a:r>
              <a:rPr lang="en-US" sz="2400" dirty="0" err="1"/>
              <a:t>old_column_name</a:t>
            </a:r>
            <a:r>
              <a:rPr lang="en-US" sz="2400" dirty="0"/>
              <a:t> </a:t>
            </a:r>
            <a:r>
              <a:rPr lang="zh-CN" altLang="en-US" sz="2400" dirty="0"/>
              <a:t> </a:t>
            </a:r>
            <a:r>
              <a:rPr lang="en-US" sz="2400" dirty="0" err="1"/>
              <a:t>new_column_name</a:t>
            </a:r>
            <a:r>
              <a:rPr lang="en-US" sz="2400" dirty="0"/>
              <a:t> datatype [NULL][NOT NULL</a:t>
            </a:r>
            <a:r>
              <a:rPr lang="en-US" sz="2400" dirty="0" smtClean="0"/>
              <a:t>];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4866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Adding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rows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sz="2600" b="1" dirty="0">
                <a:solidFill>
                  <a:srgbClr val="00B0F0"/>
                </a:solidFill>
              </a:rPr>
              <a:t>INSERT INTO </a:t>
            </a:r>
            <a:r>
              <a:rPr lang="en-US" sz="2600" dirty="0" err="1"/>
              <a:t>schema_name.table_name</a:t>
            </a:r>
            <a:r>
              <a:rPr lang="en-US" sz="2600" dirty="0"/>
              <a:t> (columnName1, columnName2, columnName3) </a:t>
            </a:r>
            <a:r>
              <a:rPr lang="en-US" sz="2600" b="1" dirty="0">
                <a:solidFill>
                  <a:srgbClr val="00B0F0"/>
                </a:solidFill>
              </a:rPr>
              <a:t>VALUES</a:t>
            </a:r>
            <a:r>
              <a:rPr lang="en-US" sz="2600" dirty="0"/>
              <a:t> (value1, value2, value3);</a:t>
            </a:r>
          </a:p>
          <a:p>
            <a:r>
              <a:rPr lang="en-US" altLang="zh-CN" dirty="0" smtClean="0"/>
              <a:t>Updating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rows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sz="2600" b="1" dirty="0">
                <a:solidFill>
                  <a:srgbClr val="00B0F0"/>
                </a:solidFill>
              </a:rPr>
              <a:t>UPDATE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dirty="0" err="1"/>
              <a:t>schema_name.table_name</a:t>
            </a:r>
            <a:r>
              <a:rPr lang="zh-CN" altLang="en-US" sz="2600" dirty="0"/>
              <a:t> </a:t>
            </a:r>
            <a:r>
              <a:rPr lang="en-US" sz="2600" b="1" dirty="0">
                <a:solidFill>
                  <a:srgbClr val="00B0F0"/>
                </a:solidFill>
              </a:rPr>
              <a:t>SET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dirty="0"/>
              <a:t>columnName1=value1, columnName2=value2 </a:t>
            </a:r>
            <a:r>
              <a:rPr lang="en-US" sz="2600" b="1" dirty="0">
                <a:solidFill>
                  <a:srgbClr val="00B0F0"/>
                </a:solidFill>
              </a:rPr>
              <a:t>WHERE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dirty="0"/>
              <a:t>condition</a:t>
            </a:r>
            <a:r>
              <a:rPr lang="en-US" sz="2600" dirty="0" smtClean="0"/>
              <a:t>;</a:t>
            </a:r>
          </a:p>
          <a:p>
            <a:r>
              <a:rPr lang="en-US" altLang="zh-CN" dirty="0" smtClean="0"/>
              <a:t>Deleting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rows</a:t>
            </a:r>
          </a:p>
          <a:p>
            <a:pPr lvl="1"/>
            <a:r>
              <a:rPr lang="en-US" sz="2600" b="1" dirty="0">
                <a:solidFill>
                  <a:srgbClr val="00B0F0"/>
                </a:solidFill>
              </a:rPr>
              <a:t>DELETE FROM </a:t>
            </a:r>
            <a:r>
              <a:rPr lang="en-US" sz="2600" dirty="0" err="1"/>
              <a:t>schema_name.table_name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B0F0"/>
                </a:solidFill>
              </a:rPr>
              <a:t>WHERE</a:t>
            </a:r>
            <a:r>
              <a:rPr lang="en-US" sz="2600" dirty="0"/>
              <a:t> condition;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primary/foreign key relationships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let’s assume that we have a blank database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CREATE TABLE</a:t>
            </a:r>
            <a:r>
              <a:rPr lang="en-US" sz="2800" dirty="0" smtClean="0"/>
              <a:t>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</a:t>
            </a:r>
            <a:r>
              <a:rPr lang="en-US" sz="2800" dirty="0" smtClean="0">
                <a:solidFill>
                  <a:srgbClr val="00B0F0"/>
                </a:solidFill>
              </a:rPr>
              <a:t>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</a:t>
            </a:r>
            <a:r>
              <a:rPr lang="en-US" sz="2800" dirty="0" smtClean="0">
                <a:solidFill>
                  <a:srgbClr val="00B0F0"/>
                </a:solidFill>
              </a:rPr>
              <a:t>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>
                <a:solidFill>
                  <a:srgbClr val="00B0F0"/>
                </a:solidFill>
              </a:rPr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</a:t>
            </a:r>
            <a:r>
              <a:rPr lang="en-US" sz="2800" dirty="0" smtClean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0978"/>
              </p:ext>
            </p:extLst>
          </p:nvPr>
        </p:nvGraphicFramePr>
        <p:xfrm>
          <a:off x="609600" y="3581400"/>
          <a:ext cx="8153400" cy="31394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 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</a:p>
                    <a:p>
                      <a:r>
                        <a:rPr lang="en-US" dirty="0" smtClean="0"/>
                        <a:t>A primary key column cannot contain NULL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CREATE  </a:t>
            </a:r>
            <a:r>
              <a:rPr lang="en-US" dirty="0">
                <a:solidFill>
                  <a:srgbClr val="00B0F0"/>
                </a:solidFill>
              </a:rPr>
              <a:t>TABLE</a:t>
            </a:r>
            <a:r>
              <a:rPr lang="en-US" dirty="0"/>
              <a:t>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VARCHAR(45)</a:t>
            </a:r>
            <a:r>
              <a:rPr lang="en-US" dirty="0">
                <a:solidFill>
                  <a:srgbClr val="00B0F0"/>
                </a:solidFill>
              </a:rPr>
              <a:t>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VARCHAR(45) </a:t>
            </a:r>
            <a:r>
              <a:rPr lang="en-US" dirty="0">
                <a:solidFill>
                  <a:srgbClr val="00B0F0"/>
                </a:solidFill>
              </a:rPr>
              <a:t>NULL 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City </a:t>
            </a:r>
            <a:r>
              <a:rPr lang="en-US" dirty="0" smtClean="0">
                <a:solidFill>
                  <a:srgbClr val="00B050"/>
                </a:solidFill>
              </a:rPr>
              <a:t>VARCHAR(45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>
                <a:solidFill>
                  <a:srgbClr val="00B0F0"/>
                </a:solidFill>
              </a:rPr>
              <a:t>NULL 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>
                <a:solidFill>
                  <a:srgbClr val="00B050"/>
                </a:solidFill>
              </a:rPr>
              <a:t>VARCHAR(2)</a:t>
            </a:r>
            <a:r>
              <a:rPr lang="en-US" dirty="0">
                <a:solidFill>
                  <a:srgbClr val="00B0F0"/>
                </a:solidFill>
              </a:rPr>
              <a:t> NULL 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Zip </a:t>
            </a:r>
            <a:r>
              <a:rPr lang="en-US" dirty="0" smtClean="0">
                <a:solidFill>
                  <a:srgbClr val="00B050"/>
                </a:solidFill>
              </a:rPr>
              <a:t>VARCHAR(10)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NULL 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PRIMARY </a:t>
            </a:r>
            <a:r>
              <a:rPr lang="en-US" dirty="0">
                <a:solidFill>
                  <a:srgbClr val="00B0F0"/>
                </a:solidFill>
              </a:rPr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0" y="4191000"/>
            <a:ext cx="36957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MySQL Workbench,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username</a:t>
            </a:r>
            <a:br>
              <a:rPr lang="en-US" dirty="0" smtClean="0"/>
            </a:br>
            <a:r>
              <a:rPr lang="en-US" dirty="0" smtClean="0"/>
              <a:t>(i.e., m80orderdb.Customer)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78877"/>
              </p:ext>
            </p:extLst>
          </p:nvPr>
        </p:nvGraphicFramePr>
        <p:xfrm>
          <a:off x="6934200" y="1371600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4847"/>
              </p:ext>
            </p:extLst>
          </p:nvPr>
        </p:nvGraphicFramePr>
        <p:xfrm>
          <a:off x="810328" y="2956560"/>
          <a:ext cx="7681478" cy="2987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961"/>
                <a:gridCol w="3650117"/>
                <a:gridCol w="2438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p,s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Decimal. Example: decimal(5,2) is a number that has 3 digits before decimal and 2 digits after decimal (like 123.45)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 with maximum length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'Hello', 'I</a:t>
                      </a:r>
                      <a:r>
                        <a:rPr lang="en-US" sz="1600" baseline="0" dirty="0" smtClean="0"/>
                        <a:t> like pizza</a:t>
                      </a:r>
                      <a:r>
                        <a:rPr lang="en-US" sz="1600" dirty="0" smtClean="0"/>
                        <a:t>'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dirty="0" smtClean="0"/>
                        <a:t>'</a:t>
                      </a:r>
                      <a:r>
                        <a:rPr lang="en-US" sz="1600" baseline="0" dirty="0" smtClean="0"/>
                        <a:t>MySQL!'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or just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'2011-09-01 17:35:00',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'2011-04-12'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99011" y="60198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625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NULL vs. NOT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89238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CustomerID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INT NOT NULL 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 smtClean="0"/>
              <a:t>FirstName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State </a:t>
            </a:r>
            <a:r>
              <a:rPr lang="en-US" sz="2800" dirty="0"/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);</a:t>
            </a:r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526385" y="1970638"/>
            <a:ext cx="3500200" cy="2895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NOT NULL </a:t>
            </a:r>
            <a:r>
              <a:rPr lang="en-US" sz="2000" dirty="0"/>
              <a:t>constraint enforces a field to always contain a value.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</a:t>
            </a:r>
            <a:r>
              <a:rPr lang="en-US" sz="2000" dirty="0"/>
              <a:t>means that you cannot insert a new record, or update a record without adding a value to this field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143000"/>
            <a:ext cx="57912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/>
              <a:t>NULL values represent missing/empty data. </a:t>
            </a:r>
            <a:endParaRPr lang="en-US" sz="2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526385" y="5029200"/>
            <a:ext cx="3500200" cy="16344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Rule of Thumb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b="1" dirty="0"/>
              <a:t>primary key </a:t>
            </a:r>
            <a:r>
              <a:rPr lang="en-US" dirty="0" smtClean="0"/>
              <a:t>(e.g., </a:t>
            </a:r>
            <a:r>
              <a:rPr lang="en-US" dirty="0" err="1" smtClean="0"/>
              <a:t>CustomerID</a:t>
            </a:r>
            <a:r>
              <a:rPr lang="en-US" dirty="0" smtClean="0"/>
              <a:t>) column should be </a:t>
            </a:r>
            <a:r>
              <a:rPr lang="en-US" b="1" dirty="0" smtClean="0"/>
              <a:t>NOT NULL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rest can be left NULL.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1581</Words>
  <Application>Microsoft Macintosh PowerPoint</Application>
  <PresentationFormat>On-screen Show (4:3)</PresentationFormat>
  <Paragraphs>582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宋体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NULL vs. NOT NULL</vt:lpstr>
      <vt:lpstr>Foreign Key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  <vt:lpstr>Summary 1 </vt:lpstr>
      <vt:lpstr>Summary 2</vt:lpstr>
      <vt:lpstr>Summary 3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Alvin Zuyin Zheng</cp:lastModifiedBy>
  <cp:revision>348</cp:revision>
  <cp:lastPrinted>2011-06-28T14:45:53Z</cp:lastPrinted>
  <dcterms:created xsi:type="dcterms:W3CDTF">2011-06-28T13:08:25Z</dcterms:created>
  <dcterms:modified xsi:type="dcterms:W3CDTF">2017-02-17T15:02:24Z</dcterms:modified>
</cp:coreProperties>
</file>