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77" r:id="rId3"/>
    <p:sldId id="301" r:id="rId4"/>
    <p:sldId id="300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/>
        </p14:section>
        <p14:section name="Untitled Section" id="{9FCC8C1D-680A-449B-84C1-59D53A3E095D}">
          <p14:sldIdLst>
            <p14:sldId id="273"/>
            <p14:sldId id="277"/>
            <p14:sldId id="301"/>
            <p14:sldId id="300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Sales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Tables'!$B$2</c:f>
              <c:strCache>
                <c:ptCount val="1"/>
                <c:pt idx="0">
                  <c:v>Sum of Extended Price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'Pivot Tables'!$A$3:$A$14</c:f>
              <c:numCache>
                <c:formatCode>mmm\-yy</c:formatCode>
                <c:ptCount val="12"/>
                <c:pt idx="0">
                  <c:v>40554</c:v>
                </c:pt>
                <c:pt idx="1">
                  <c:v>40585</c:v>
                </c:pt>
                <c:pt idx="2">
                  <c:v>40613</c:v>
                </c:pt>
                <c:pt idx="3">
                  <c:v>40644</c:v>
                </c:pt>
                <c:pt idx="4">
                  <c:v>40674</c:v>
                </c:pt>
                <c:pt idx="5">
                  <c:v>40705</c:v>
                </c:pt>
                <c:pt idx="6">
                  <c:v>40735</c:v>
                </c:pt>
                <c:pt idx="7">
                  <c:v>40766</c:v>
                </c:pt>
                <c:pt idx="8">
                  <c:v>40797</c:v>
                </c:pt>
                <c:pt idx="9">
                  <c:v>40827</c:v>
                </c:pt>
                <c:pt idx="10">
                  <c:v>40858</c:v>
                </c:pt>
                <c:pt idx="11">
                  <c:v>40888</c:v>
                </c:pt>
              </c:numCache>
            </c:numRef>
          </c:cat>
          <c:val>
            <c:numRef>
              <c:f>'Pivot Tables'!$B$3:$B$14</c:f>
              <c:numCache>
                <c:formatCode>0</c:formatCode>
                <c:ptCount val="12"/>
                <c:pt idx="0">
                  <c:v>51459.560000000005</c:v>
                </c:pt>
                <c:pt idx="1">
                  <c:v>74586.080000000016</c:v>
                </c:pt>
                <c:pt idx="2">
                  <c:v>100298.04999999997</c:v>
                </c:pt>
                <c:pt idx="3">
                  <c:v>107479.56000000001</c:v>
                </c:pt>
                <c:pt idx="4">
                  <c:v>131364.85999999999</c:v>
                </c:pt>
                <c:pt idx="5">
                  <c:v>138157.30000000002</c:v>
                </c:pt>
                <c:pt idx="6">
                  <c:v>134546.86999999997</c:v>
                </c:pt>
                <c:pt idx="7">
                  <c:v>125132.14999999997</c:v>
                </c:pt>
                <c:pt idx="8">
                  <c:v>91377.68</c:v>
                </c:pt>
                <c:pt idx="9">
                  <c:v>84079.549999999988</c:v>
                </c:pt>
                <c:pt idx="10">
                  <c:v>118146.47000000004</c:v>
                </c:pt>
                <c:pt idx="11">
                  <c:v>109164.75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96550416"/>
        <c:axId val="1596540624"/>
      </c:barChart>
      <c:dateAx>
        <c:axId val="1596550416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mmm\-yy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6540624"/>
        <c:crosses val="autoZero"/>
        <c:auto val="1"/>
        <c:lblOffset val="100"/>
        <c:baseTimeUnit val="months"/>
      </c:dateAx>
      <c:valAx>
        <c:axId val="1596540624"/>
        <c:scaling>
          <c:orientation val="minMax"/>
          <c:min val="500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65504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Sales ($)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Tables'!$B$2</c:f>
              <c:strCache>
                <c:ptCount val="1"/>
                <c:pt idx="0">
                  <c:v>Sum of Extended Price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'Pivot Tables'!$A$3:$A$14</c:f>
              <c:numCache>
                <c:formatCode>mmm\-yy</c:formatCode>
                <c:ptCount val="12"/>
                <c:pt idx="0">
                  <c:v>40554</c:v>
                </c:pt>
                <c:pt idx="1">
                  <c:v>40585</c:v>
                </c:pt>
                <c:pt idx="2">
                  <c:v>40613</c:v>
                </c:pt>
                <c:pt idx="3">
                  <c:v>40644</c:v>
                </c:pt>
                <c:pt idx="4">
                  <c:v>40674</c:v>
                </c:pt>
                <c:pt idx="5">
                  <c:v>40705</c:v>
                </c:pt>
                <c:pt idx="6">
                  <c:v>40735</c:v>
                </c:pt>
                <c:pt idx="7">
                  <c:v>40766</c:v>
                </c:pt>
                <c:pt idx="8">
                  <c:v>40797</c:v>
                </c:pt>
                <c:pt idx="9">
                  <c:v>40827</c:v>
                </c:pt>
                <c:pt idx="10">
                  <c:v>40858</c:v>
                </c:pt>
                <c:pt idx="11">
                  <c:v>40888</c:v>
                </c:pt>
              </c:numCache>
            </c:numRef>
          </c:cat>
          <c:val>
            <c:numRef>
              <c:f>'Pivot Tables'!$B$3:$B$14</c:f>
              <c:numCache>
                <c:formatCode>0</c:formatCode>
                <c:ptCount val="12"/>
                <c:pt idx="0">
                  <c:v>51459.560000000005</c:v>
                </c:pt>
                <c:pt idx="1">
                  <c:v>74586.080000000016</c:v>
                </c:pt>
                <c:pt idx="2">
                  <c:v>100298.04999999997</c:v>
                </c:pt>
                <c:pt idx="3">
                  <c:v>107479.56000000001</c:v>
                </c:pt>
                <c:pt idx="4">
                  <c:v>131364.85999999999</c:v>
                </c:pt>
                <c:pt idx="5">
                  <c:v>138157.30000000002</c:v>
                </c:pt>
                <c:pt idx="6">
                  <c:v>134546.86999999997</c:v>
                </c:pt>
                <c:pt idx="7">
                  <c:v>125132.14999999997</c:v>
                </c:pt>
                <c:pt idx="8">
                  <c:v>91377.68</c:v>
                </c:pt>
                <c:pt idx="9">
                  <c:v>84079.549999999988</c:v>
                </c:pt>
                <c:pt idx="10">
                  <c:v>118146.47000000004</c:v>
                </c:pt>
                <c:pt idx="11">
                  <c:v>109164.75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96543344"/>
        <c:axId val="1596541712"/>
      </c:barChart>
      <c:dateAx>
        <c:axId val="15965433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6541712"/>
        <c:crosses val="autoZero"/>
        <c:auto val="1"/>
        <c:lblOffset val="100"/>
        <c:baseTimeUnit val="months"/>
      </c:dateAx>
      <c:valAx>
        <c:axId val="15965417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6543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Sales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'Pivot Tables'!$B$2</c:f>
              <c:strCache>
                <c:ptCount val="1"/>
                <c:pt idx="0">
                  <c:v>Sum of Extended Price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'Pivot Tables'!$A$3:$A$14</c:f>
              <c:numCache>
                <c:formatCode>mmm\-yy</c:formatCode>
                <c:ptCount val="12"/>
                <c:pt idx="0">
                  <c:v>40554</c:v>
                </c:pt>
                <c:pt idx="1">
                  <c:v>40585</c:v>
                </c:pt>
                <c:pt idx="2">
                  <c:v>40613</c:v>
                </c:pt>
                <c:pt idx="3">
                  <c:v>40644</c:v>
                </c:pt>
                <c:pt idx="4">
                  <c:v>40674</c:v>
                </c:pt>
                <c:pt idx="5">
                  <c:v>40705</c:v>
                </c:pt>
                <c:pt idx="6">
                  <c:v>40735</c:v>
                </c:pt>
                <c:pt idx="7">
                  <c:v>40766</c:v>
                </c:pt>
                <c:pt idx="8">
                  <c:v>40797</c:v>
                </c:pt>
                <c:pt idx="9">
                  <c:v>40827</c:v>
                </c:pt>
                <c:pt idx="10">
                  <c:v>40858</c:v>
                </c:pt>
                <c:pt idx="11">
                  <c:v>40888</c:v>
                </c:pt>
              </c:numCache>
            </c:numRef>
          </c:cat>
          <c:val>
            <c:numRef>
              <c:f>'Pivot Tables'!$B$3:$B$14</c:f>
              <c:numCache>
                <c:formatCode>0</c:formatCode>
                <c:ptCount val="12"/>
                <c:pt idx="0">
                  <c:v>51459.560000000005</c:v>
                </c:pt>
                <c:pt idx="1">
                  <c:v>74586.080000000016</c:v>
                </c:pt>
                <c:pt idx="2">
                  <c:v>100298.04999999997</c:v>
                </c:pt>
                <c:pt idx="3">
                  <c:v>107479.56000000001</c:v>
                </c:pt>
                <c:pt idx="4">
                  <c:v>131364.85999999999</c:v>
                </c:pt>
                <c:pt idx="5">
                  <c:v>138157.30000000002</c:v>
                </c:pt>
                <c:pt idx="6">
                  <c:v>134546.86999999997</c:v>
                </c:pt>
                <c:pt idx="7">
                  <c:v>125132.14999999997</c:v>
                </c:pt>
                <c:pt idx="8">
                  <c:v>91377.68</c:v>
                </c:pt>
                <c:pt idx="9">
                  <c:v>84079.549999999988</c:v>
                </c:pt>
                <c:pt idx="10">
                  <c:v>118146.47000000004</c:v>
                </c:pt>
                <c:pt idx="11">
                  <c:v>109164.75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596544432"/>
        <c:axId val="1598985072"/>
      </c:barChart>
      <c:dateAx>
        <c:axId val="1596544432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mmm\-yy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85072"/>
        <c:crosses val="autoZero"/>
        <c:auto val="1"/>
        <c:lblOffset val="100"/>
        <c:baseTimeUnit val="months"/>
      </c:dateAx>
      <c:valAx>
        <c:axId val="1598985072"/>
        <c:scaling>
          <c:orientation val="minMax"/>
          <c:min val="5000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numFmt formatCode="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65444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Sales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'Pivot Tables'!$B$2</c:f>
              <c:strCache>
                <c:ptCount val="1"/>
                <c:pt idx="0">
                  <c:v>Sum of Extended Price</c:v>
                </c:pt>
              </c:strCache>
            </c:strRef>
          </c:tx>
          <c:marker>
            <c:symbol val="none"/>
          </c:marker>
          <c:cat>
            <c:numRef>
              <c:f>'Pivot Tables'!$A$3:$A$14</c:f>
              <c:numCache>
                <c:formatCode>mmm\-yy</c:formatCode>
                <c:ptCount val="12"/>
                <c:pt idx="0">
                  <c:v>40554</c:v>
                </c:pt>
                <c:pt idx="1">
                  <c:v>40585</c:v>
                </c:pt>
                <c:pt idx="2">
                  <c:v>40613</c:v>
                </c:pt>
                <c:pt idx="3">
                  <c:v>40644</c:v>
                </c:pt>
                <c:pt idx="4">
                  <c:v>40674</c:v>
                </c:pt>
                <c:pt idx="5">
                  <c:v>40705</c:v>
                </c:pt>
                <c:pt idx="6">
                  <c:v>40735</c:v>
                </c:pt>
                <c:pt idx="7">
                  <c:v>40766</c:v>
                </c:pt>
                <c:pt idx="8">
                  <c:v>40797</c:v>
                </c:pt>
                <c:pt idx="9">
                  <c:v>40827</c:v>
                </c:pt>
                <c:pt idx="10">
                  <c:v>40858</c:v>
                </c:pt>
                <c:pt idx="11">
                  <c:v>40888</c:v>
                </c:pt>
              </c:numCache>
            </c:numRef>
          </c:cat>
          <c:val>
            <c:numRef>
              <c:f>'Pivot Tables'!$B$3:$B$14</c:f>
              <c:numCache>
                <c:formatCode>0</c:formatCode>
                <c:ptCount val="12"/>
                <c:pt idx="0">
                  <c:v>51459.560000000005</c:v>
                </c:pt>
                <c:pt idx="1">
                  <c:v>74586.080000000016</c:v>
                </c:pt>
                <c:pt idx="2">
                  <c:v>100298.04999999997</c:v>
                </c:pt>
                <c:pt idx="3">
                  <c:v>107479.56000000001</c:v>
                </c:pt>
                <c:pt idx="4">
                  <c:v>131364.85999999999</c:v>
                </c:pt>
                <c:pt idx="5">
                  <c:v>138157.30000000002</c:v>
                </c:pt>
                <c:pt idx="6">
                  <c:v>134546.86999999997</c:v>
                </c:pt>
                <c:pt idx="7">
                  <c:v>125132.14999999997</c:v>
                </c:pt>
                <c:pt idx="8">
                  <c:v>91377.68</c:v>
                </c:pt>
                <c:pt idx="9">
                  <c:v>84079.549999999988</c:v>
                </c:pt>
                <c:pt idx="10">
                  <c:v>118146.47000000004</c:v>
                </c:pt>
                <c:pt idx="11">
                  <c:v>109164.75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8973648"/>
        <c:axId val="1598976912"/>
      </c:lineChart>
      <c:dateAx>
        <c:axId val="15989736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76912"/>
        <c:crosses val="autoZero"/>
        <c:auto val="1"/>
        <c:lblOffset val="100"/>
        <c:baseTimeUnit val="months"/>
      </c:dateAx>
      <c:valAx>
        <c:axId val="15989769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73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solidFill>
                  <a:sysClr val="windowText" lastClr="000000"/>
                </a:solidFill>
                <a:effectLst/>
              </a:rPr>
              <a:t>Quantity Sold by Customer Type</a:t>
            </a:r>
            <a:endParaRPr lang="en-US" sz="18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Quantity Sold</c:v>
          </c:tx>
          <c:dPt>
            <c:idx val="0"/>
            <c:bubble3D val="0"/>
            <c:explosion val="4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'Pivot Tables'!$D$3:$D$14</c:f>
              <c:strCache>
                <c:ptCount val="4"/>
                <c:pt idx="0">
                  <c:v>Gold</c:v>
                </c:pt>
                <c:pt idx="1">
                  <c:v>Platinum</c:v>
                </c:pt>
                <c:pt idx="2">
                  <c:v>Silver</c:v>
                </c:pt>
                <c:pt idx="3">
                  <c:v>Grand Total</c:v>
                </c:pt>
              </c:strCache>
            </c:strRef>
          </c:cat>
          <c:val>
            <c:numRef>
              <c:f>'Pivot Tables'!$E$3:$E$5</c:f>
              <c:numCache>
                <c:formatCode>General</c:formatCode>
                <c:ptCount val="3"/>
                <c:pt idx="0">
                  <c:v>20606</c:v>
                </c:pt>
                <c:pt idx="1">
                  <c:v>14174</c:v>
                </c:pt>
                <c:pt idx="2">
                  <c:v>16537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u="none" strike="noStrike" baseline="0">
                <a:solidFill>
                  <a:sysClr val="windowText" lastClr="000000"/>
                </a:solidFill>
                <a:effectLst/>
              </a:rPr>
              <a:t>Quantity Sold by Customer Type</a:t>
            </a:r>
            <a:endParaRPr lang="en-US" sz="180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v>Quantity Sold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'Pivot Tables'!$D$3:$D$14</c:f>
              <c:strCache>
                <c:ptCount val="4"/>
                <c:pt idx="0">
                  <c:v>Gold</c:v>
                </c:pt>
                <c:pt idx="1">
                  <c:v>Platinum</c:v>
                </c:pt>
                <c:pt idx="2">
                  <c:v>Silver</c:v>
                </c:pt>
                <c:pt idx="3">
                  <c:v>Grand Total</c:v>
                </c:pt>
              </c:strCache>
            </c:strRef>
          </c:cat>
          <c:val>
            <c:numRef>
              <c:f>'Pivot Tables'!$E$3:$E$5</c:f>
              <c:numCache>
                <c:formatCode>General</c:formatCode>
                <c:ptCount val="3"/>
                <c:pt idx="0">
                  <c:v>20606</c:v>
                </c:pt>
                <c:pt idx="1">
                  <c:v>14174</c:v>
                </c:pt>
                <c:pt idx="2">
                  <c:v>16537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598976368"/>
        <c:axId val="1598983440"/>
        <c:axId val="1559151824"/>
      </c:bar3DChart>
      <c:catAx>
        <c:axId val="159897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83440"/>
        <c:crosses val="autoZero"/>
        <c:auto val="1"/>
        <c:lblAlgn val="ctr"/>
        <c:lblOffset val="100"/>
        <c:noMultiLvlLbl val="0"/>
      </c:catAx>
      <c:valAx>
        <c:axId val="159898344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76368"/>
        <c:crosses val="autoZero"/>
        <c:crossBetween val="between"/>
      </c:valAx>
      <c:serAx>
        <c:axId val="155915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598983440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19388.529999999995</c:v>
                </c:pt>
                <c:pt idx="3">
                  <c:v>184847.39999999997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30667.209999999995</c:v>
                </c:pt>
                <c:pt idx="8">
                  <c:v>33014.179999999993</c:v>
                </c:pt>
                <c:pt idx="9">
                  <c:v>126166.93999999999</c:v>
                </c:pt>
                <c:pt idx="10">
                  <c:v>20076.420000000002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107344.29999999999</c:v>
                </c:pt>
                <c:pt idx="14">
                  <c:v>26934.879999999997</c:v>
                </c:pt>
                <c:pt idx="15">
                  <c:v>136337.84</c:v>
                </c:pt>
                <c:pt idx="16">
                  <c:v>32755.940000000002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53469.369999999995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98971472"/>
        <c:axId val="1598972016"/>
      </c:barChart>
      <c:catAx>
        <c:axId val="159897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72016"/>
        <c:crosses val="autoZero"/>
        <c:auto val="1"/>
        <c:lblAlgn val="ctr"/>
        <c:lblOffset val="100"/>
        <c:noMultiLvlLbl val="0"/>
      </c:catAx>
      <c:valAx>
        <c:axId val="15989720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1598971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 visualization principles.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 smtClean="0">
                <a:solidFill>
                  <a:srgbClr val="C00000"/>
                </a:solidFill>
              </a:rPr>
              <a:t>chartjunk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58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1219200"/>
            <a:ext cx="3596640" cy="47244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Issues: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r>
              <a:rPr lang="en-US" sz="2400" dirty="0" smtClean="0"/>
              <a:t>Tell a Story</a:t>
            </a:r>
          </a:p>
          <a:p>
            <a:pPr lvl="1"/>
            <a:r>
              <a:rPr lang="en-US" sz="2000" dirty="0" smtClean="0"/>
              <a:t>The vertical axis isn’t labeled. We don’t know the unit.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Integrity</a:t>
            </a:r>
          </a:p>
          <a:p>
            <a:pPr lvl="1"/>
            <a:r>
              <a:rPr lang="en-US" sz="2000" dirty="0" smtClean="0"/>
              <a:t>The vertical axis does not start from zero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Complexity</a:t>
            </a:r>
          </a:p>
          <a:p>
            <a:pPr lvl="1"/>
            <a:r>
              <a:rPr lang="en-US" sz="2000" dirty="0" smtClean="0"/>
              <a:t>Horizontal and vertical lines are unnecessary (</a:t>
            </a:r>
            <a:r>
              <a:rPr lang="en-US" sz="2000" dirty="0" err="1" smtClean="0"/>
              <a:t>Chartjunk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246982"/>
              </p:ext>
            </p:extLst>
          </p:nvPr>
        </p:nvGraphicFramePr>
        <p:xfrm>
          <a:off x="533400" y="12192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212" y="9144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 #1: 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221962"/>
              </p:ext>
            </p:extLst>
          </p:nvPr>
        </p:nvGraphicFramePr>
        <p:xfrm>
          <a:off x="558297" y="40386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ircular Arrow 10"/>
          <p:cNvSpPr/>
          <p:nvPr/>
        </p:nvSpPr>
        <p:spPr>
          <a:xfrm rot="5575814">
            <a:off x="3617923" y="3261739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1219200"/>
            <a:ext cx="3596640" cy="47244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Issues: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r>
              <a:rPr lang="en-US" sz="2400" dirty="0" smtClean="0"/>
              <a:t>Tell a Story</a:t>
            </a:r>
          </a:p>
          <a:p>
            <a:pPr lvl="1"/>
            <a:r>
              <a:rPr lang="en-US" sz="2000" dirty="0" smtClean="0"/>
              <a:t>The vertical axis isn’t labeled. We don’t know the unit.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Integrity</a:t>
            </a:r>
          </a:p>
          <a:p>
            <a:pPr lvl="1"/>
            <a:r>
              <a:rPr lang="en-US" sz="2000" dirty="0" smtClean="0"/>
              <a:t>The vertical axis does not start from zero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Complexity</a:t>
            </a:r>
          </a:p>
          <a:p>
            <a:pPr lvl="1"/>
            <a:r>
              <a:rPr lang="en-US" sz="2000" dirty="0"/>
              <a:t>Horizontal and vertical lines are unnecessary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76671"/>
              </p:ext>
            </p:extLst>
          </p:nvPr>
        </p:nvGraphicFramePr>
        <p:xfrm>
          <a:off x="533400" y="12192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212" y="9144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 #1: </a:t>
            </a:r>
            <a:endParaRPr lang="en-US" dirty="0"/>
          </a:p>
        </p:txBody>
      </p:sp>
      <p:sp>
        <p:nvSpPr>
          <p:cNvPr id="11" name="Circular Arrow 10"/>
          <p:cNvSpPr/>
          <p:nvPr/>
        </p:nvSpPr>
        <p:spPr>
          <a:xfrm rot="5575814">
            <a:off x="3617923" y="3261739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275258"/>
              </p:ext>
            </p:extLst>
          </p:nvPr>
        </p:nvGraphicFramePr>
        <p:xfrm>
          <a:off x="533400" y="41148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6096000"/>
            <a:ext cx="159909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This also works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5400000">
            <a:off x="5323430" y="5921633"/>
            <a:ext cx="152400" cy="7180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1219200"/>
            <a:ext cx="3596640" cy="4724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Integrity</a:t>
            </a:r>
          </a:p>
          <a:p>
            <a:pPr lvl="1"/>
            <a:r>
              <a:rPr lang="en-US" sz="2000" dirty="0" smtClean="0"/>
              <a:t>The 3D chart makes it difficult to compare the sizes</a:t>
            </a:r>
          </a:p>
          <a:p>
            <a:endParaRPr lang="en-US" sz="2400" dirty="0" smtClean="0"/>
          </a:p>
          <a:p>
            <a:r>
              <a:rPr lang="en-US" sz="2400" dirty="0" smtClean="0"/>
              <a:t>Graphical Complexity</a:t>
            </a:r>
          </a:p>
          <a:p>
            <a:pPr lvl="1"/>
            <a:r>
              <a:rPr lang="en-US" sz="2000" dirty="0" smtClean="0"/>
              <a:t>The 3D chart requires more ink (</a:t>
            </a:r>
            <a:r>
              <a:rPr lang="en-US" sz="2000" dirty="0" err="1" smtClean="0"/>
              <a:t>Chartjunk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86212" y="9144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 #2: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494887"/>
              </p:ext>
            </p:extLst>
          </p:nvPr>
        </p:nvGraphicFramePr>
        <p:xfrm>
          <a:off x="457200" y="12837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ircular Arrow 11"/>
          <p:cNvSpPr/>
          <p:nvPr/>
        </p:nvSpPr>
        <p:spPr>
          <a:xfrm rot="5575814">
            <a:off x="3617923" y="3261739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36209"/>
              </p:ext>
            </p:extLst>
          </p:nvPr>
        </p:nvGraphicFramePr>
        <p:xfrm>
          <a:off x="450257" y="41148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7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Bonus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06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 smtClean="0"/>
          </a:p>
          <a:p>
            <a:r>
              <a:rPr lang="en-US" sz="2400" dirty="0" smtClean="0"/>
              <a:t>Tell a Story</a:t>
            </a:r>
          </a:p>
          <a:p>
            <a:pPr lvl="1"/>
            <a:r>
              <a:rPr lang="en-US" sz="2000" dirty="0" smtClean="0"/>
              <a:t>Vertical </a:t>
            </a:r>
            <a:r>
              <a:rPr lang="en-US" sz="2000" dirty="0"/>
              <a:t>axis isn’t labeled. We don’t know the </a:t>
            </a:r>
            <a:r>
              <a:rPr lang="en-US" sz="2000" dirty="0" smtClean="0"/>
              <a:t>units</a:t>
            </a:r>
          </a:p>
          <a:p>
            <a:pPr lvl="1"/>
            <a:r>
              <a:rPr lang="en-US" sz="2000" dirty="0" smtClean="0"/>
              <a:t>Because there are many states to compare, horizontal lines may be helpful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Graphical Integrity</a:t>
            </a:r>
            <a:endParaRPr lang="en-US" sz="2400" dirty="0"/>
          </a:p>
          <a:p>
            <a:pPr lvl="1"/>
            <a:r>
              <a:rPr lang="en-US" sz="2000" dirty="0"/>
              <a:t>The 3D chart makes it difficult to compare </a:t>
            </a:r>
            <a:r>
              <a:rPr lang="en-US" sz="2000" dirty="0" smtClean="0"/>
              <a:t>sizes</a:t>
            </a:r>
          </a:p>
          <a:p>
            <a:pPr lvl="1"/>
            <a:r>
              <a:rPr lang="en-US" sz="2000" dirty="0" smtClean="0"/>
              <a:t>The cone-shaped bars make it even harder to compare sizes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Graphical Complexity</a:t>
            </a:r>
          </a:p>
          <a:p>
            <a:pPr lvl="1"/>
            <a:r>
              <a:rPr lang="en-US" sz="2000" dirty="0" smtClean="0"/>
              <a:t>The 3D chart requires more ink </a:t>
            </a:r>
            <a:r>
              <a:rPr lang="en-US" sz="2000" dirty="0"/>
              <a:t>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smtClean="0"/>
              <a:t>The number labels are unnecessary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212" y="914400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Chart #3: 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906776"/>
              </p:ext>
            </p:extLst>
          </p:nvPr>
        </p:nvGraphicFramePr>
        <p:xfrm>
          <a:off x="609600" y="12837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06353"/>
              </p:ext>
            </p:extLst>
          </p:nvPr>
        </p:nvGraphicFramePr>
        <p:xfrm>
          <a:off x="609600" y="41148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ircular Arrow 11"/>
          <p:cNvSpPr/>
          <p:nvPr/>
        </p:nvSpPr>
        <p:spPr>
          <a:xfrm rot="5575814">
            <a:off x="3541722" y="32617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246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Data Visualization</vt:lpstr>
      <vt:lpstr>Bonus Assignment</vt:lpstr>
      <vt:lpstr>Bonus Assignment</vt:lpstr>
      <vt:lpstr>Bonus Assignment</vt:lpstr>
      <vt:lpstr>Bonus Assignment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Jing Gong</dc:creator>
  <cp:lastModifiedBy>Jing Gong</cp:lastModifiedBy>
  <cp:revision>110</cp:revision>
  <dcterms:created xsi:type="dcterms:W3CDTF">2015-09-26T04:23:07Z</dcterms:created>
  <dcterms:modified xsi:type="dcterms:W3CDTF">2016-03-28T16:21:06Z</dcterms:modified>
</cp:coreProperties>
</file>