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3" r:id="rId2"/>
    <p:sldId id="277" r:id="rId3"/>
    <p:sldId id="301" r:id="rId4"/>
    <p:sldId id="300" r:id="rId5"/>
    <p:sldId id="30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20380F-1D44-4CC8-91A7-4553D8CDD240}">
          <p14:sldIdLst/>
        </p14:section>
        <p14:section name="Untitled Section" id="{9FCC8C1D-680A-449B-84C1-59D53A3E095D}">
          <p14:sldIdLst>
            <p14:sldId id="273"/>
            <p14:sldId id="277"/>
            <p14:sldId id="301"/>
            <p14:sldId id="300"/>
            <p14:sldId id="30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%20ke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%20ke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%20ke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%20ke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%20ke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ng\Dropbox\Course\MIS2502s16\Assignments\Bonus%20Assignment%20-%20Data%20Visualization\Food-Emporium_Dashboard%20ke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Monthly Sales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Tables'!$B$2</c:f>
              <c:strCache>
                <c:ptCount val="1"/>
                <c:pt idx="0">
                  <c:v>Sum of Extended Price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numRef>
              <c:f>'Pivot Tables'!$A$3:$A$14</c:f>
              <c:numCache>
                <c:formatCode>mmm\-yy</c:formatCode>
                <c:ptCount val="12"/>
                <c:pt idx="0">
                  <c:v>40554</c:v>
                </c:pt>
                <c:pt idx="1">
                  <c:v>40585</c:v>
                </c:pt>
                <c:pt idx="2">
                  <c:v>40613</c:v>
                </c:pt>
                <c:pt idx="3">
                  <c:v>40644</c:v>
                </c:pt>
                <c:pt idx="4">
                  <c:v>40674</c:v>
                </c:pt>
                <c:pt idx="5">
                  <c:v>40705</c:v>
                </c:pt>
                <c:pt idx="6">
                  <c:v>40735</c:v>
                </c:pt>
                <c:pt idx="7">
                  <c:v>40766</c:v>
                </c:pt>
                <c:pt idx="8">
                  <c:v>40797</c:v>
                </c:pt>
                <c:pt idx="9">
                  <c:v>40827</c:v>
                </c:pt>
                <c:pt idx="10">
                  <c:v>40858</c:v>
                </c:pt>
                <c:pt idx="11">
                  <c:v>40888</c:v>
                </c:pt>
              </c:numCache>
            </c:numRef>
          </c:cat>
          <c:val>
            <c:numRef>
              <c:f>'Pivot Tables'!$B$3:$B$14</c:f>
              <c:numCache>
                <c:formatCode>0</c:formatCode>
                <c:ptCount val="12"/>
                <c:pt idx="0">
                  <c:v>51459.560000000005</c:v>
                </c:pt>
                <c:pt idx="1">
                  <c:v>74586.080000000016</c:v>
                </c:pt>
                <c:pt idx="2">
                  <c:v>100298.04999999997</c:v>
                </c:pt>
                <c:pt idx="3">
                  <c:v>107479.56000000001</c:v>
                </c:pt>
                <c:pt idx="4">
                  <c:v>131364.85999999999</c:v>
                </c:pt>
                <c:pt idx="5">
                  <c:v>138157.30000000002</c:v>
                </c:pt>
                <c:pt idx="6">
                  <c:v>134546.86999999997</c:v>
                </c:pt>
                <c:pt idx="7">
                  <c:v>125132.14999999997</c:v>
                </c:pt>
                <c:pt idx="8">
                  <c:v>91377.68</c:v>
                </c:pt>
                <c:pt idx="9">
                  <c:v>84079.549999999988</c:v>
                </c:pt>
                <c:pt idx="10">
                  <c:v>118146.47000000004</c:v>
                </c:pt>
                <c:pt idx="11">
                  <c:v>109164.75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596550416"/>
        <c:axId val="1596540624"/>
      </c:barChart>
      <c:dateAx>
        <c:axId val="1596550416"/>
        <c:scaling>
          <c:orientation val="minMax"/>
        </c:scaling>
        <c:delete val="0"/>
        <c:axPos val="b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numFmt formatCode="mmm\-yy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96540624"/>
        <c:crosses val="autoZero"/>
        <c:auto val="1"/>
        <c:lblOffset val="100"/>
        <c:baseTimeUnit val="months"/>
      </c:dateAx>
      <c:valAx>
        <c:axId val="1596540624"/>
        <c:scaling>
          <c:orientation val="minMax"/>
          <c:min val="5000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numFmt formatCode="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96550416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Monthly Sales ($)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Tables'!$B$2</c:f>
              <c:strCache>
                <c:ptCount val="1"/>
                <c:pt idx="0">
                  <c:v>Sum of Extended Price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numRef>
              <c:f>'Pivot Tables'!$A$3:$A$14</c:f>
              <c:numCache>
                <c:formatCode>mmm\-yy</c:formatCode>
                <c:ptCount val="12"/>
                <c:pt idx="0">
                  <c:v>40554</c:v>
                </c:pt>
                <c:pt idx="1">
                  <c:v>40585</c:v>
                </c:pt>
                <c:pt idx="2">
                  <c:v>40613</c:v>
                </c:pt>
                <c:pt idx="3">
                  <c:v>40644</c:v>
                </c:pt>
                <c:pt idx="4">
                  <c:v>40674</c:v>
                </c:pt>
                <c:pt idx="5">
                  <c:v>40705</c:v>
                </c:pt>
                <c:pt idx="6">
                  <c:v>40735</c:v>
                </c:pt>
                <c:pt idx="7">
                  <c:v>40766</c:v>
                </c:pt>
                <c:pt idx="8">
                  <c:v>40797</c:v>
                </c:pt>
                <c:pt idx="9">
                  <c:v>40827</c:v>
                </c:pt>
                <c:pt idx="10">
                  <c:v>40858</c:v>
                </c:pt>
                <c:pt idx="11">
                  <c:v>40888</c:v>
                </c:pt>
              </c:numCache>
            </c:numRef>
          </c:cat>
          <c:val>
            <c:numRef>
              <c:f>'Pivot Tables'!$B$3:$B$14</c:f>
              <c:numCache>
                <c:formatCode>0</c:formatCode>
                <c:ptCount val="12"/>
                <c:pt idx="0">
                  <c:v>51459.560000000005</c:v>
                </c:pt>
                <c:pt idx="1">
                  <c:v>74586.080000000016</c:v>
                </c:pt>
                <c:pt idx="2">
                  <c:v>100298.04999999997</c:v>
                </c:pt>
                <c:pt idx="3">
                  <c:v>107479.56000000001</c:v>
                </c:pt>
                <c:pt idx="4">
                  <c:v>131364.85999999999</c:v>
                </c:pt>
                <c:pt idx="5">
                  <c:v>138157.30000000002</c:v>
                </c:pt>
                <c:pt idx="6">
                  <c:v>134546.86999999997</c:v>
                </c:pt>
                <c:pt idx="7">
                  <c:v>125132.14999999997</c:v>
                </c:pt>
                <c:pt idx="8">
                  <c:v>91377.68</c:v>
                </c:pt>
                <c:pt idx="9">
                  <c:v>84079.549999999988</c:v>
                </c:pt>
                <c:pt idx="10">
                  <c:v>118146.47000000004</c:v>
                </c:pt>
                <c:pt idx="11">
                  <c:v>109164.75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596543344"/>
        <c:axId val="1596541712"/>
      </c:barChart>
      <c:dateAx>
        <c:axId val="159654334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96541712"/>
        <c:crosses val="autoZero"/>
        <c:auto val="1"/>
        <c:lblOffset val="100"/>
        <c:baseTimeUnit val="months"/>
      </c:dateAx>
      <c:valAx>
        <c:axId val="1596541712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9654334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Monthly Sales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'Pivot Tables'!$B$2</c:f>
              <c:strCache>
                <c:ptCount val="1"/>
                <c:pt idx="0">
                  <c:v>Sum of Extended Price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numRef>
              <c:f>'Pivot Tables'!$A$3:$A$14</c:f>
              <c:numCache>
                <c:formatCode>mmm\-yy</c:formatCode>
                <c:ptCount val="12"/>
                <c:pt idx="0">
                  <c:v>40554</c:v>
                </c:pt>
                <c:pt idx="1">
                  <c:v>40585</c:v>
                </c:pt>
                <c:pt idx="2">
                  <c:v>40613</c:v>
                </c:pt>
                <c:pt idx="3">
                  <c:v>40644</c:v>
                </c:pt>
                <c:pt idx="4">
                  <c:v>40674</c:v>
                </c:pt>
                <c:pt idx="5">
                  <c:v>40705</c:v>
                </c:pt>
                <c:pt idx="6">
                  <c:v>40735</c:v>
                </c:pt>
                <c:pt idx="7">
                  <c:v>40766</c:v>
                </c:pt>
                <c:pt idx="8">
                  <c:v>40797</c:v>
                </c:pt>
                <c:pt idx="9">
                  <c:v>40827</c:v>
                </c:pt>
                <c:pt idx="10">
                  <c:v>40858</c:v>
                </c:pt>
                <c:pt idx="11">
                  <c:v>40888</c:v>
                </c:pt>
              </c:numCache>
            </c:numRef>
          </c:cat>
          <c:val>
            <c:numRef>
              <c:f>'Pivot Tables'!$B$3:$B$14</c:f>
              <c:numCache>
                <c:formatCode>0</c:formatCode>
                <c:ptCount val="12"/>
                <c:pt idx="0">
                  <c:v>51459.560000000005</c:v>
                </c:pt>
                <c:pt idx="1">
                  <c:v>74586.080000000016</c:v>
                </c:pt>
                <c:pt idx="2">
                  <c:v>100298.04999999997</c:v>
                </c:pt>
                <c:pt idx="3">
                  <c:v>107479.56000000001</c:v>
                </c:pt>
                <c:pt idx="4">
                  <c:v>131364.85999999999</c:v>
                </c:pt>
                <c:pt idx="5">
                  <c:v>138157.30000000002</c:v>
                </c:pt>
                <c:pt idx="6">
                  <c:v>134546.86999999997</c:v>
                </c:pt>
                <c:pt idx="7">
                  <c:v>125132.14999999997</c:v>
                </c:pt>
                <c:pt idx="8">
                  <c:v>91377.68</c:v>
                </c:pt>
                <c:pt idx="9">
                  <c:v>84079.549999999988</c:v>
                </c:pt>
                <c:pt idx="10">
                  <c:v>118146.47000000004</c:v>
                </c:pt>
                <c:pt idx="11">
                  <c:v>109164.75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596544432"/>
        <c:axId val="1598985072"/>
      </c:barChart>
      <c:dateAx>
        <c:axId val="1596544432"/>
        <c:scaling>
          <c:orientation val="minMax"/>
        </c:scaling>
        <c:delete val="0"/>
        <c:axPos val="b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numFmt formatCode="mmm\-yy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98985072"/>
        <c:crosses val="autoZero"/>
        <c:auto val="1"/>
        <c:lblOffset val="100"/>
        <c:baseTimeUnit val="months"/>
      </c:dateAx>
      <c:valAx>
        <c:axId val="1598985072"/>
        <c:scaling>
          <c:orientation val="minMax"/>
          <c:min val="50000"/>
        </c:scaling>
        <c:delete val="0"/>
        <c:axPos val="l"/>
        <c:majorGridlines>
          <c:spPr>
            <a:ln w="3175">
              <a:solidFill>
                <a:srgbClr val="808080"/>
              </a:solidFill>
              <a:prstDash val="solid"/>
            </a:ln>
          </c:spPr>
        </c:majorGridlines>
        <c:minorGridlines>
          <c:spPr>
            <a:ln w="3175">
              <a:solidFill>
                <a:srgbClr val="C0C0C0"/>
              </a:solidFill>
              <a:prstDash val="solid"/>
            </a:ln>
          </c:spPr>
        </c:minorGridlines>
        <c:numFmt formatCode="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96544432"/>
        <c:crosses val="autoZero"/>
        <c:crossBetween val="between"/>
      </c:valAx>
      <c:spPr>
        <a:solidFill>
          <a:srgbClr val="FFFFFF"/>
        </a:solidFill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Monthly Sales ($)</a:t>
            </a: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'Pivot Tables'!$B$2</c:f>
              <c:strCache>
                <c:ptCount val="1"/>
                <c:pt idx="0">
                  <c:v>Sum of Extended Price</c:v>
                </c:pt>
              </c:strCache>
            </c:strRef>
          </c:tx>
          <c:marker>
            <c:symbol val="none"/>
          </c:marker>
          <c:cat>
            <c:numRef>
              <c:f>'Pivot Tables'!$A$3:$A$14</c:f>
              <c:numCache>
                <c:formatCode>mmm\-yy</c:formatCode>
                <c:ptCount val="12"/>
                <c:pt idx="0">
                  <c:v>40554</c:v>
                </c:pt>
                <c:pt idx="1">
                  <c:v>40585</c:v>
                </c:pt>
                <c:pt idx="2">
                  <c:v>40613</c:v>
                </c:pt>
                <c:pt idx="3">
                  <c:v>40644</c:v>
                </c:pt>
                <c:pt idx="4">
                  <c:v>40674</c:v>
                </c:pt>
                <c:pt idx="5">
                  <c:v>40705</c:v>
                </c:pt>
                <c:pt idx="6">
                  <c:v>40735</c:v>
                </c:pt>
                <c:pt idx="7">
                  <c:v>40766</c:v>
                </c:pt>
                <c:pt idx="8">
                  <c:v>40797</c:v>
                </c:pt>
                <c:pt idx="9">
                  <c:v>40827</c:v>
                </c:pt>
                <c:pt idx="10">
                  <c:v>40858</c:v>
                </c:pt>
                <c:pt idx="11">
                  <c:v>40888</c:v>
                </c:pt>
              </c:numCache>
            </c:numRef>
          </c:cat>
          <c:val>
            <c:numRef>
              <c:f>'Pivot Tables'!$B$3:$B$14</c:f>
              <c:numCache>
                <c:formatCode>0</c:formatCode>
                <c:ptCount val="12"/>
                <c:pt idx="0">
                  <c:v>51459.560000000005</c:v>
                </c:pt>
                <c:pt idx="1">
                  <c:v>74586.080000000016</c:v>
                </c:pt>
                <c:pt idx="2">
                  <c:v>100298.04999999997</c:v>
                </c:pt>
                <c:pt idx="3">
                  <c:v>107479.56000000001</c:v>
                </c:pt>
                <c:pt idx="4">
                  <c:v>131364.85999999999</c:v>
                </c:pt>
                <c:pt idx="5">
                  <c:v>138157.30000000002</c:v>
                </c:pt>
                <c:pt idx="6">
                  <c:v>134546.86999999997</c:v>
                </c:pt>
                <c:pt idx="7">
                  <c:v>125132.14999999997</c:v>
                </c:pt>
                <c:pt idx="8">
                  <c:v>91377.68</c:v>
                </c:pt>
                <c:pt idx="9">
                  <c:v>84079.549999999988</c:v>
                </c:pt>
                <c:pt idx="10">
                  <c:v>118146.47000000004</c:v>
                </c:pt>
                <c:pt idx="11">
                  <c:v>109164.75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98973648"/>
        <c:axId val="1598976912"/>
      </c:lineChart>
      <c:dateAx>
        <c:axId val="1598973648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98976912"/>
        <c:crosses val="autoZero"/>
        <c:auto val="1"/>
        <c:lblOffset val="100"/>
        <c:baseTimeUnit val="months"/>
      </c:dateAx>
      <c:valAx>
        <c:axId val="1598976912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9897364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u="none" strike="noStrike" baseline="0">
                <a:solidFill>
                  <a:sysClr val="windowText" lastClr="000000"/>
                </a:solidFill>
                <a:effectLst/>
              </a:rPr>
              <a:t>Quantity Sold by Customer Type</a:t>
            </a:r>
            <a:endParaRPr lang="en-US" sz="180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v>Quantity Sold</c:v>
          </c:tx>
          <c:dPt>
            <c:idx val="0"/>
            <c:bubble3D val="0"/>
            <c:explosion val="4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1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explosion val="7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'Pivot Tables'!$D$3:$D$14</c:f>
              <c:strCache>
                <c:ptCount val="4"/>
                <c:pt idx="0">
                  <c:v>Gold</c:v>
                </c:pt>
                <c:pt idx="1">
                  <c:v>Platinum</c:v>
                </c:pt>
                <c:pt idx="2">
                  <c:v>Silver</c:v>
                </c:pt>
                <c:pt idx="3">
                  <c:v>Grand Total</c:v>
                </c:pt>
              </c:strCache>
            </c:strRef>
          </c:cat>
          <c:val>
            <c:numRef>
              <c:f>'Pivot Tables'!$E$3:$E$5</c:f>
              <c:numCache>
                <c:formatCode>General</c:formatCode>
                <c:ptCount val="3"/>
                <c:pt idx="0">
                  <c:v>20606</c:v>
                </c:pt>
                <c:pt idx="1">
                  <c:v>14174</c:v>
                </c:pt>
                <c:pt idx="2">
                  <c:v>16537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u="none" strike="noStrike" baseline="0">
                <a:solidFill>
                  <a:sysClr val="windowText" lastClr="000000"/>
                </a:solidFill>
                <a:effectLst/>
              </a:rPr>
              <a:t>Quantity Sold by Customer Type</a:t>
            </a:r>
            <a:endParaRPr lang="en-US" sz="1800">
              <a:solidFill>
                <a:sysClr val="windowText" lastClr="000000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v>Quantity Sold</c:v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'Pivot Tables'!$D$3:$D$14</c:f>
              <c:strCache>
                <c:ptCount val="4"/>
                <c:pt idx="0">
                  <c:v>Gold</c:v>
                </c:pt>
                <c:pt idx="1">
                  <c:v>Platinum</c:v>
                </c:pt>
                <c:pt idx="2">
                  <c:v>Silver</c:v>
                </c:pt>
                <c:pt idx="3">
                  <c:v>Grand Total</c:v>
                </c:pt>
              </c:strCache>
            </c:strRef>
          </c:cat>
          <c:val>
            <c:numRef>
              <c:f>'Pivot Tables'!$E$3:$E$5</c:f>
              <c:numCache>
                <c:formatCode>General</c:formatCode>
                <c:ptCount val="3"/>
                <c:pt idx="0">
                  <c:v>20606</c:v>
                </c:pt>
                <c:pt idx="1">
                  <c:v>14174</c:v>
                </c:pt>
                <c:pt idx="2">
                  <c:v>16537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  <a:sp3d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Sales by State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15"/>
      <c:rotY val="20"/>
      <c:depthPercent val="100"/>
      <c:rAngAx val="0"/>
    </c:view3D>
    <c:floor>
      <c:thickness val="0"/>
      <c:spPr>
        <a:noFill/>
        <a:ln w="3175">
          <a:solidFill>
            <a:srgbClr val="808080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v>Total</c:v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'Pivot Tables'!$G$3:$G$22</c:f>
              <c:strCache>
                <c:ptCount val="20"/>
                <c:pt idx="0">
                  <c:v>AZ</c:v>
                </c:pt>
                <c:pt idx="1">
                  <c:v>CA</c:v>
                </c:pt>
                <c:pt idx="2">
                  <c:v>CO</c:v>
                </c:pt>
                <c:pt idx="3">
                  <c:v>FL</c:v>
                </c:pt>
                <c:pt idx="4">
                  <c:v>GA</c:v>
                </c:pt>
                <c:pt idx="5">
                  <c:v>HI</c:v>
                </c:pt>
                <c:pt idx="6">
                  <c:v>LA</c:v>
                </c:pt>
                <c:pt idx="7">
                  <c:v>MI</c:v>
                </c:pt>
                <c:pt idx="8">
                  <c:v>MN</c:v>
                </c:pt>
                <c:pt idx="9">
                  <c:v>MO</c:v>
                </c:pt>
                <c:pt idx="10">
                  <c:v>NC</c:v>
                </c:pt>
                <c:pt idx="11">
                  <c:v>NY</c:v>
                </c:pt>
                <c:pt idx="12">
                  <c:v>OH</c:v>
                </c:pt>
                <c:pt idx="13">
                  <c:v>PA</c:v>
                </c:pt>
                <c:pt idx="14">
                  <c:v>RI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WA</c:v>
                </c:pt>
              </c:strCache>
            </c:strRef>
          </c:cat>
          <c:val>
            <c:numRef>
              <c:f>'Pivot Tables'!$H$3:$H$22</c:f>
              <c:numCache>
                <c:formatCode>0</c:formatCode>
                <c:ptCount val="20"/>
                <c:pt idx="0">
                  <c:v>33991.42</c:v>
                </c:pt>
                <c:pt idx="1">
                  <c:v>9986.17</c:v>
                </c:pt>
                <c:pt idx="2">
                  <c:v>19388.529999999995</c:v>
                </c:pt>
                <c:pt idx="3">
                  <c:v>184847.39999999997</c:v>
                </c:pt>
                <c:pt idx="4">
                  <c:v>46093.75</c:v>
                </c:pt>
                <c:pt idx="5">
                  <c:v>67524.23000000001</c:v>
                </c:pt>
                <c:pt idx="6">
                  <c:v>76853.290000000008</c:v>
                </c:pt>
                <c:pt idx="7">
                  <c:v>30667.209999999995</c:v>
                </c:pt>
                <c:pt idx="8">
                  <c:v>33014.179999999993</c:v>
                </c:pt>
                <c:pt idx="9">
                  <c:v>126166.93999999999</c:v>
                </c:pt>
                <c:pt idx="10">
                  <c:v>20076.420000000002</c:v>
                </c:pt>
                <c:pt idx="11">
                  <c:v>54358.89</c:v>
                </c:pt>
                <c:pt idx="12">
                  <c:v>92286.889999999985</c:v>
                </c:pt>
                <c:pt idx="13">
                  <c:v>107344.29999999999</c:v>
                </c:pt>
                <c:pt idx="14">
                  <c:v>26934.879999999997</c:v>
                </c:pt>
                <c:pt idx="15">
                  <c:v>136337.84</c:v>
                </c:pt>
                <c:pt idx="16">
                  <c:v>32755.940000000002</c:v>
                </c:pt>
                <c:pt idx="17">
                  <c:v>66318.080000000016</c:v>
                </c:pt>
                <c:pt idx="18">
                  <c:v>47377.15</c:v>
                </c:pt>
                <c:pt idx="19">
                  <c:v>53469.369999999995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one"/>
        <c:axId val="1598976368"/>
        <c:axId val="1598983440"/>
        <c:axId val="1559151824"/>
      </c:bar3DChart>
      <c:catAx>
        <c:axId val="1598976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98983440"/>
        <c:crosses val="autoZero"/>
        <c:auto val="1"/>
        <c:lblAlgn val="ctr"/>
        <c:lblOffset val="100"/>
        <c:noMultiLvlLbl val="0"/>
      </c:catAx>
      <c:valAx>
        <c:axId val="1598983440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98976368"/>
        <c:crosses val="autoZero"/>
        <c:crossBetween val="between"/>
      </c:valAx>
      <c:serAx>
        <c:axId val="155915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598983440"/>
        <c:crosses val="autoZero"/>
        <c:tickLblSkip val="4"/>
        <c:tickMarkSkip val="1"/>
      </c:ser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Total Sales by State ($)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Total</c:v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elete val="1"/>
          </c:dLbls>
          <c:cat>
            <c:strRef>
              <c:f>'Pivot Tables'!$G$3:$G$22</c:f>
              <c:strCache>
                <c:ptCount val="20"/>
                <c:pt idx="0">
                  <c:v>AZ</c:v>
                </c:pt>
                <c:pt idx="1">
                  <c:v>CA</c:v>
                </c:pt>
                <c:pt idx="2">
                  <c:v>CO</c:v>
                </c:pt>
                <c:pt idx="3">
                  <c:v>FL</c:v>
                </c:pt>
                <c:pt idx="4">
                  <c:v>GA</c:v>
                </c:pt>
                <c:pt idx="5">
                  <c:v>HI</c:v>
                </c:pt>
                <c:pt idx="6">
                  <c:v>LA</c:v>
                </c:pt>
                <c:pt idx="7">
                  <c:v>MI</c:v>
                </c:pt>
                <c:pt idx="8">
                  <c:v>MN</c:v>
                </c:pt>
                <c:pt idx="9">
                  <c:v>MO</c:v>
                </c:pt>
                <c:pt idx="10">
                  <c:v>NC</c:v>
                </c:pt>
                <c:pt idx="11">
                  <c:v>NY</c:v>
                </c:pt>
                <c:pt idx="12">
                  <c:v>OH</c:v>
                </c:pt>
                <c:pt idx="13">
                  <c:v>PA</c:v>
                </c:pt>
                <c:pt idx="14">
                  <c:v>RI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WA</c:v>
                </c:pt>
              </c:strCache>
            </c:strRef>
          </c:cat>
          <c:val>
            <c:numRef>
              <c:f>'Pivot Tables'!$H$3:$H$22</c:f>
              <c:numCache>
                <c:formatCode>0</c:formatCode>
                <c:ptCount val="20"/>
                <c:pt idx="0">
                  <c:v>33991.42</c:v>
                </c:pt>
                <c:pt idx="1">
                  <c:v>9986.17</c:v>
                </c:pt>
                <c:pt idx="2">
                  <c:v>19388.529999999995</c:v>
                </c:pt>
                <c:pt idx="3">
                  <c:v>184847.39999999997</c:v>
                </c:pt>
                <c:pt idx="4">
                  <c:v>46093.75</c:v>
                </c:pt>
                <c:pt idx="5">
                  <c:v>67524.23000000001</c:v>
                </c:pt>
                <c:pt idx="6">
                  <c:v>76853.290000000008</c:v>
                </c:pt>
                <c:pt idx="7">
                  <c:v>30667.209999999995</c:v>
                </c:pt>
                <c:pt idx="8">
                  <c:v>33014.179999999993</c:v>
                </c:pt>
                <c:pt idx="9">
                  <c:v>126166.93999999999</c:v>
                </c:pt>
                <c:pt idx="10">
                  <c:v>20076.420000000002</c:v>
                </c:pt>
                <c:pt idx="11">
                  <c:v>54358.89</c:v>
                </c:pt>
                <c:pt idx="12">
                  <c:v>92286.889999999985</c:v>
                </c:pt>
                <c:pt idx="13">
                  <c:v>107344.29999999999</c:v>
                </c:pt>
                <c:pt idx="14">
                  <c:v>26934.879999999997</c:v>
                </c:pt>
                <c:pt idx="15">
                  <c:v>136337.84</c:v>
                </c:pt>
                <c:pt idx="16">
                  <c:v>32755.940000000002</c:v>
                </c:pt>
                <c:pt idx="17">
                  <c:v>66318.080000000016</c:v>
                </c:pt>
                <c:pt idx="18">
                  <c:v>47377.15</c:v>
                </c:pt>
                <c:pt idx="19">
                  <c:v>53469.369999999995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98971472"/>
        <c:axId val="1598972016"/>
      </c:barChart>
      <c:catAx>
        <c:axId val="1598971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98972016"/>
        <c:crosses val="autoZero"/>
        <c:auto val="1"/>
        <c:lblAlgn val="ctr"/>
        <c:lblOffset val="100"/>
        <c:noMultiLvlLbl val="0"/>
      </c:catAx>
      <c:valAx>
        <c:axId val="159897201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spPr>
          <a:ln w="3175">
            <a:solidFill>
              <a:srgbClr val="808080"/>
            </a:solidFill>
            <a:prstDash val="solid"/>
          </a:ln>
        </c:spPr>
        <c:crossAx val="159897147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808080"/>
      </a:solidFill>
      <a:prstDash val="solid"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CCA74-8C82-46B9-AC09-598C703A0541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9968C6-A297-4519-B9E6-E1001051A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33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3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56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23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20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0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20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6C8D2-98D0-4C96-A228-5736651A6992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172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6C8D2-98D0-4C96-A228-5736651A6992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AA533-D8AB-4D9C-A423-7FA5ADA6B7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47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Visualization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Data visualization principles.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Tell a story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Graphical integrity (lie factor)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Minimize graphical complexity (data ink, </a:t>
            </a:r>
            <a:r>
              <a:rPr lang="en-US" dirty="0" err="1" smtClean="0">
                <a:solidFill>
                  <a:srgbClr val="C00000"/>
                </a:solidFill>
              </a:rPr>
              <a:t>chartjunk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 marL="0" lv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588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Bonus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2560" y="1219200"/>
            <a:ext cx="3596640" cy="472440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b="1" dirty="0" smtClean="0"/>
              <a:t>Issues: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r>
              <a:rPr lang="en-US" sz="2400" dirty="0" smtClean="0"/>
              <a:t>Tell a Story</a:t>
            </a:r>
          </a:p>
          <a:p>
            <a:pPr lvl="1"/>
            <a:r>
              <a:rPr lang="en-US" sz="2000" dirty="0" smtClean="0"/>
              <a:t>The vertical axis isn’t labeled. We don’t know the unit.</a:t>
            </a:r>
          </a:p>
          <a:p>
            <a:endParaRPr lang="en-US" sz="2400" dirty="0" smtClean="0"/>
          </a:p>
          <a:p>
            <a:r>
              <a:rPr lang="en-US" sz="2400" dirty="0" smtClean="0"/>
              <a:t>Graphical Integrity</a:t>
            </a:r>
          </a:p>
          <a:p>
            <a:pPr lvl="1"/>
            <a:r>
              <a:rPr lang="en-US" sz="2000" dirty="0" smtClean="0"/>
              <a:t>The vertical axis does not start from zero</a:t>
            </a:r>
          </a:p>
          <a:p>
            <a:endParaRPr lang="en-US" sz="2400" dirty="0" smtClean="0"/>
          </a:p>
          <a:p>
            <a:r>
              <a:rPr lang="en-US" sz="2400" dirty="0" smtClean="0"/>
              <a:t>Graphical Complexity</a:t>
            </a:r>
          </a:p>
          <a:p>
            <a:pPr lvl="1"/>
            <a:r>
              <a:rPr lang="en-US" sz="2000" dirty="0" smtClean="0"/>
              <a:t>Horizontal and vertical lines are unnecessary (</a:t>
            </a:r>
            <a:r>
              <a:rPr lang="en-US" sz="2000" dirty="0" err="1" smtClean="0"/>
              <a:t>Chartjunk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6246982"/>
              </p:ext>
            </p:extLst>
          </p:nvPr>
        </p:nvGraphicFramePr>
        <p:xfrm>
          <a:off x="533400" y="1219200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86212" y="914400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Chart #1: </a:t>
            </a:r>
            <a:endParaRPr lang="en-US" dirty="0"/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9221962"/>
              </p:ext>
            </p:extLst>
          </p:nvPr>
        </p:nvGraphicFramePr>
        <p:xfrm>
          <a:off x="558297" y="4038600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Circular Arrow 10"/>
          <p:cNvSpPr/>
          <p:nvPr/>
        </p:nvSpPr>
        <p:spPr>
          <a:xfrm rot="5575814">
            <a:off x="3617923" y="3261739"/>
            <a:ext cx="2191449" cy="1239686"/>
          </a:xfrm>
          <a:prstGeom prst="circular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45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Bonus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2560" y="1219200"/>
            <a:ext cx="3596640" cy="472440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sz="2400" b="1" dirty="0" smtClean="0"/>
              <a:t>Issues:</a:t>
            </a:r>
          </a:p>
          <a:p>
            <a:pPr marL="0" indent="0" algn="ctr">
              <a:buNone/>
            </a:pPr>
            <a:endParaRPr lang="en-US" sz="2400" b="1" dirty="0" smtClean="0"/>
          </a:p>
          <a:p>
            <a:r>
              <a:rPr lang="en-US" sz="2400" dirty="0" smtClean="0"/>
              <a:t>Tell a Story</a:t>
            </a:r>
          </a:p>
          <a:p>
            <a:pPr lvl="1"/>
            <a:r>
              <a:rPr lang="en-US" sz="2000" dirty="0" smtClean="0"/>
              <a:t>The vertical axis isn’t labeled. We don’t know the unit.</a:t>
            </a:r>
          </a:p>
          <a:p>
            <a:endParaRPr lang="en-US" sz="2400" dirty="0" smtClean="0"/>
          </a:p>
          <a:p>
            <a:r>
              <a:rPr lang="en-US" sz="2400" dirty="0" smtClean="0"/>
              <a:t>Graphical Integrity</a:t>
            </a:r>
          </a:p>
          <a:p>
            <a:pPr lvl="1"/>
            <a:r>
              <a:rPr lang="en-US" sz="2000" dirty="0" smtClean="0"/>
              <a:t>The vertical axis does not start from zero</a:t>
            </a:r>
          </a:p>
          <a:p>
            <a:endParaRPr lang="en-US" sz="2400" dirty="0" smtClean="0"/>
          </a:p>
          <a:p>
            <a:r>
              <a:rPr lang="en-US" sz="2400" dirty="0" smtClean="0"/>
              <a:t>Graphical Complexity</a:t>
            </a:r>
          </a:p>
          <a:p>
            <a:pPr lvl="1"/>
            <a:r>
              <a:rPr lang="en-US" sz="2000" dirty="0"/>
              <a:t>Horizontal and vertical lines are unnecessary (</a:t>
            </a:r>
            <a:r>
              <a:rPr lang="en-US" sz="2000" dirty="0" err="1"/>
              <a:t>Chartjunk</a:t>
            </a:r>
            <a:r>
              <a:rPr lang="en-US" sz="2000" dirty="0"/>
              <a:t>)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376671"/>
              </p:ext>
            </p:extLst>
          </p:nvPr>
        </p:nvGraphicFramePr>
        <p:xfrm>
          <a:off x="533400" y="1219200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86212" y="914400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Chart #1: </a:t>
            </a:r>
            <a:endParaRPr lang="en-US" dirty="0"/>
          </a:p>
        </p:txBody>
      </p:sp>
      <p:sp>
        <p:nvSpPr>
          <p:cNvPr id="11" name="Circular Arrow 10"/>
          <p:cNvSpPr/>
          <p:nvPr/>
        </p:nvSpPr>
        <p:spPr>
          <a:xfrm rot="5575814">
            <a:off x="3617923" y="3261739"/>
            <a:ext cx="2191449" cy="1239686"/>
          </a:xfrm>
          <a:prstGeom prst="circular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7275258"/>
              </p:ext>
            </p:extLst>
          </p:nvPr>
        </p:nvGraphicFramePr>
        <p:xfrm>
          <a:off x="533400" y="4114800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943600" y="6096000"/>
            <a:ext cx="1599092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This also works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 rot="5400000">
            <a:off x="5323430" y="5921633"/>
            <a:ext cx="152400" cy="718066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72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Bonus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2560" y="1219200"/>
            <a:ext cx="3596640" cy="47244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/>
              <a:t>Issues:</a:t>
            </a:r>
          </a:p>
          <a:p>
            <a:endParaRPr lang="en-US" sz="2400" dirty="0" smtClean="0"/>
          </a:p>
          <a:p>
            <a:r>
              <a:rPr lang="en-US" sz="2400" dirty="0" smtClean="0"/>
              <a:t>Graphical Integrity</a:t>
            </a:r>
          </a:p>
          <a:p>
            <a:pPr lvl="1"/>
            <a:r>
              <a:rPr lang="en-US" sz="2000" dirty="0" smtClean="0"/>
              <a:t>The 3D chart makes it difficult to compare the sizes</a:t>
            </a:r>
          </a:p>
          <a:p>
            <a:endParaRPr lang="en-US" sz="2400" dirty="0" smtClean="0"/>
          </a:p>
          <a:p>
            <a:r>
              <a:rPr lang="en-US" sz="2400" dirty="0" smtClean="0"/>
              <a:t>Graphical Complexity</a:t>
            </a:r>
          </a:p>
          <a:p>
            <a:pPr lvl="1"/>
            <a:r>
              <a:rPr lang="en-US" sz="2000" dirty="0" smtClean="0"/>
              <a:t>The 3D chart requires more ink (</a:t>
            </a:r>
            <a:r>
              <a:rPr lang="en-US" sz="2000" dirty="0" err="1" smtClean="0"/>
              <a:t>Chartjunk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586212" y="914400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Chart #2: </a:t>
            </a:r>
            <a:endParaRPr lang="en-US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9494887"/>
              </p:ext>
            </p:extLst>
          </p:nvPr>
        </p:nvGraphicFramePr>
        <p:xfrm>
          <a:off x="457200" y="1283732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Circular Arrow 11"/>
          <p:cNvSpPr/>
          <p:nvPr/>
        </p:nvSpPr>
        <p:spPr>
          <a:xfrm rot="5575814">
            <a:off x="3617923" y="3261739"/>
            <a:ext cx="2191449" cy="1239686"/>
          </a:xfrm>
          <a:prstGeom prst="circular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036209"/>
              </p:ext>
            </p:extLst>
          </p:nvPr>
        </p:nvGraphicFramePr>
        <p:xfrm>
          <a:off x="450257" y="4114800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172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Bonus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2560" y="990600"/>
            <a:ext cx="3749040" cy="58674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2400" b="1" dirty="0"/>
              <a:t>Issues:</a:t>
            </a:r>
          </a:p>
          <a:p>
            <a:endParaRPr lang="en-US" sz="2400" dirty="0" smtClean="0"/>
          </a:p>
          <a:p>
            <a:r>
              <a:rPr lang="en-US" sz="2400" dirty="0" smtClean="0"/>
              <a:t>Tell a Story</a:t>
            </a:r>
          </a:p>
          <a:p>
            <a:pPr lvl="1"/>
            <a:r>
              <a:rPr lang="en-US" sz="2000" dirty="0" smtClean="0"/>
              <a:t>Vertical </a:t>
            </a:r>
            <a:r>
              <a:rPr lang="en-US" sz="2000" dirty="0"/>
              <a:t>axis isn’t labeled. We don’t know the </a:t>
            </a:r>
            <a:r>
              <a:rPr lang="en-US" sz="2000" dirty="0" smtClean="0"/>
              <a:t>units</a:t>
            </a:r>
          </a:p>
          <a:p>
            <a:pPr lvl="1"/>
            <a:r>
              <a:rPr lang="en-US" sz="2000" dirty="0" smtClean="0"/>
              <a:t>Because there are many states to compare, horizontal lines may be helpful</a:t>
            </a:r>
            <a:endParaRPr lang="en-US" sz="2000" dirty="0"/>
          </a:p>
          <a:p>
            <a:endParaRPr lang="en-US" sz="2400" dirty="0" smtClean="0"/>
          </a:p>
          <a:p>
            <a:r>
              <a:rPr lang="en-US" sz="2400" dirty="0" smtClean="0"/>
              <a:t>Graphical Integrity</a:t>
            </a:r>
            <a:endParaRPr lang="en-US" sz="2400" dirty="0"/>
          </a:p>
          <a:p>
            <a:pPr lvl="1"/>
            <a:r>
              <a:rPr lang="en-US" sz="2000" dirty="0"/>
              <a:t>The 3D chart makes it difficult to compare </a:t>
            </a:r>
            <a:r>
              <a:rPr lang="en-US" sz="2000" dirty="0" smtClean="0"/>
              <a:t>sizes</a:t>
            </a:r>
          </a:p>
          <a:p>
            <a:pPr lvl="1"/>
            <a:r>
              <a:rPr lang="en-US" sz="2000" dirty="0" smtClean="0"/>
              <a:t>The cone-shaped bars make it even harder to compare sizes</a:t>
            </a:r>
            <a:endParaRPr lang="en-US" sz="2000" dirty="0"/>
          </a:p>
          <a:p>
            <a:endParaRPr lang="en-US" sz="2400" dirty="0" smtClean="0"/>
          </a:p>
          <a:p>
            <a:r>
              <a:rPr lang="en-US" sz="2400" dirty="0" smtClean="0"/>
              <a:t>Graphical Complexity</a:t>
            </a:r>
          </a:p>
          <a:p>
            <a:pPr lvl="1"/>
            <a:r>
              <a:rPr lang="en-US" sz="2000" dirty="0" smtClean="0"/>
              <a:t>The 3D chart requires more ink </a:t>
            </a:r>
            <a:r>
              <a:rPr lang="en-US" sz="2000" dirty="0"/>
              <a:t>(</a:t>
            </a:r>
            <a:r>
              <a:rPr lang="en-US" sz="2000" dirty="0" err="1"/>
              <a:t>Chartjunk</a:t>
            </a:r>
            <a:r>
              <a:rPr lang="en-US" sz="2000" dirty="0"/>
              <a:t>)</a:t>
            </a:r>
          </a:p>
          <a:p>
            <a:pPr lvl="1"/>
            <a:r>
              <a:rPr lang="en-US" sz="2000" dirty="0" smtClean="0"/>
              <a:t>The number labels are unnecessary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86212" y="914400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Chart #3: </a:t>
            </a:r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2906776"/>
              </p:ext>
            </p:extLst>
          </p:nvPr>
        </p:nvGraphicFramePr>
        <p:xfrm>
          <a:off x="609600" y="1283732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406353"/>
              </p:ext>
            </p:extLst>
          </p:nvPr>
        </p:nvGraphicFramePr>
        <p:xfrm>
          <a:off x="609600" y="4114800"/>
          <a:ext cx="4263390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Circular Arrow 11"/>
          <p:cNvSpPr/>
          <p:nvPr/>
        </p:nvSpPr>
        <p:spPr>
          <a:xfrm rot="5575814">
            <a:off x="3541722" y="3261738"/>
            <a:ext cx="2191449" cy="1239686"/>
          </a:xfrm>
          <a:prstGeom prst="circular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2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1864</TotalTime>
  <Words>246</Words>
  <Application>Microsoft Office PowerPoint</Application>
  <PresentationFormat>On-screen Show (4:3)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Data Visualization</vt:lpstr>
      <vt:lpstr>Bonus Assignment</vt:lpstr>
      <vt:lpstr>Bonus Assignment</vt:lpstr>
      <vt:lpstr>Bonus Assignment</vt:lpstr>
      <vt:lpstr>Bonus Assignment</vt:lpstr>
    </vt:vector>
  </TitlesOfParts>
  <Company>Carnegie Mellon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for Exam 1</dc:title>
  <dc:creator>Jing Gong</dc:creator>
  <cp:lastModifiedBy>Jing Gong</cp:lastModifiedBy>
  <cp:revision>110</cp:revision>
  <dcterms:created xsi:type="dcterms:W3CDTF">2015-09-26T04:23:07Z</dcterms:created>
  <dcterms:modified xsi:type="dcterms:W3CDTF">2016-03-28T16:21:06Z</dcterms:modified>
</cp:coreProperties>
</file>