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94" r:id="rId3"/>
    <p:sldId id="295" r:id="rId4"/>
    <p:sldId id="296" r:id="rId5"/>
    <p:sldId id="297" r:id="rId6"/>
    <p:sldId id="268" r:id="rId7"/>
    <p:sldId id="286" r:id="rId8"/>
    <p:sldId id="292" r:id="rId9"/>
    <p:sldId id="271" r:id="rId10"/>
    <p:sldId id="272" r:id="rId11"/>
    <p:sldId id="273" r:id="rId12"/>
    <p:sldId id="293" r:id="rId13"/>
    <p:sldId id="274" r:id="rId14"/>
    <p:sldId id="287" r:id="rId15"/>
    <p:sldId id="276" r:id="rId16"/>
    <p:sldId id="277" r:id="rId17"/>
    <p:sldId id="291" r:id="rId18"/>
    <p:sldId id="278" r:id="rId19"/>
    <p:sldId id="298" r:id="rId20"/>
    <p:sldId id="282" r:id="rId21"/>
    <p:sldId id="299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94648"/>
  </p:normalViewPr>
  <p:slideViewPr>
    <p:cSldViewPr>
      <p:cViewPr varScale="1">
        <p:scale>
          <a:sx n="107" d="100"/>
          <a:sy n="107" d="100"/>
        </p:scale>
        <p:origin x="101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items predict the occurrence of other items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Also known as “affinity analysis” or “market basket” analysis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D6B85A2E-6F95-4155-ADC8-9A39FF4C60D0}" type="presOf" srcId="{6179F86F-C723-400C-94CC-42B4F6F76672}" destId="{6301B5D2-9A4E-4137-9898-B89B8DFF673A}" srcOrd="0" destOrd="0" presId="urn:microsoft.com/office/officeart/2005/8/layout/vList2"/>
    <dgm:cxn modelId="{2F09AD85-ADE8-42B0-83BD-57AE6D575CCE}" type="presOf" srcId="{630E3504-183B-4F16-A634-21CC7912D254}" destId="{560415DB-36A9-4EDF-9A54-BA874E86ACC4}" srcOrd="0" destOrd="0" presId="urn:microsoft.com/office/officeart/2005/8/layout/vList2"/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4A9A0CFD-55BE-4C58-8914-85B5D1A25958}" type="presOf" srcId="{C5CBDA1A-20C8-4934-9068-981E23951CE2}" destId="{20C37FEC-3590-451B-8A48-DF9A87633137}" srcOrd="0" destOrd="0" presId="urn:microsoft.com/office/officeart/2005/8/layout/vList2"/>
    <dgm:cxn modelId="{AB64F068-4309-4194-86A1-330194CA3FA2}" type="presParOf" srcId="{6301B5D2-9A4E-4137-9898-B89B8DFF673A}" destId="{20C37FEC-3590-451B-8A48-DF9A87633137}" srcOrd="0" destOrd="0" presId="urn:microsoft.com/office/officeart/2005/8/layout/vList2"/>
    <dgm:cxn modelId="{9F7F1A68-98BA-4708-9D72-E1CDE702DA94}" type="presParOf" srcId="{6301B5D2-9A4E-4137-9898-B89B8DFF673A}" destId="{6E3C06AF-B5CB-449E-A32D-B66283FEB16E}" srcOrd="1" destOrd="0" presId="urn:microsoft.com/office/officeart/2005/8/layout/vList2"/>
    <dgm:cxn modelId="{F5F31CFF-2703-4E0B-9203-51C51FE43378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6846D-C39C-44A2-90C6-8F42CA6FF4A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78A15E-28F9-4C99-8D60-0AA802A4F648}">
      <dgm:prSet phldrT="[Text]"/>
      <dgm:spPr/>
      <dgm:t>
        <a:bodyPr/>
        <a:lstStyle/>
        <a:p>
          <a:r>
            <a:rPr lang="en-US" dirty="0"/>
            <a:t>2 baskets have milk, beer, and diapers</a:t>
          </a:r>
        </a:p>
      </dgm:t>
    </dgm:pt>
    <dgm:pt modelId="{3FDFBC76-3E66-4779-87C8-EC0F03674B6E}" type="parTrans" cxnId="{896DF46B-D7C2-4438-A0CB-48723CF18ED1}">
      <dgm:prSet/>
      <dgm:spPr/>
      <dgm:t>
        <a:bodyPr/>
        <a:lstStyle/>
        <a:p>
          <a:endParaRPr lang="en-US"/>
        </a:p>
      </dgm:t>
    </dgm:pt>
    <dgm:pt modelId="{A29FFDE6-08F3-48AE-9ED5-D34FA2A1CAAE}" type="sibTrans" cxnId="{896DF46B-D7C2-4438-A0CB-48723CF18ED1}">
      <dgm:prSet/>
      <dgm:spPr/>
      <dgm:t>
        <a:bodyPr/>
        <a:lstStyle/>
        <a:p>
          <a:endParaRPr lang="en-US"/>
        </a:p>
      </dgm:t>
    </dgm:pt>
    <dgm:pt modelId="{3E2276FC-0B08-4C64-B6D0-AD9BAC9ED7CE}">
      <dgm:prSet phldrT="[Text]"/>
      <dgm:spPr/>
      <dgm:t>
        <a:bodyPr/>
        <a:lstStyle/>
        <a:p>
          <a:r>
            <a:rPr lang="en-US" dirty="0"/>
            <a:t>5 baskets total</a:t>
          </a:r>
        </a:p>
      </dgm:t>
    </dgm:pt>
    <dgm:pt modelId="{53FAA012-C0D0-46FA-AABF-B51AAB687CAE}" type="parTrans" cxnId="{339378E2-EF55-469B-A9E5-706C2C6CAA9A}">
      <dgm:prSet/>
      <dgm:spPr/>
      <dgm:t>
        <a:bodyPr/>
        <a:lstStyle/>
        <a:p>
          <a:endParaRPr lang="en-US"/>
        </a:p>
      </dgm:t>
    </dgm:pt>
    <dgm:pt modelId="{11046EFC-D44E-4D7A-AF1F-12D4140DD049}" type="sibTrans" cxnId="{339378E2-EF55-469B-A9E5-706C2C6CAA9A}">
      <dgm:prSet/>
      <dgm:spPr/>
      <dgm:t>
        <a:bodyPr/>
        <a:lstStyle/>
        <a:p>
          <a:endParaRPr lang="en-US"/>
        </a:p>
      </dgm:t>
    </dgm:pt>
    <dgm:pt modelId="{32E60F58-292F-4CF1-89E5-642571C6747B}" type="pres">
      <dgm:prSet presAssocID="{5616846D-C39C-44A2-90C6-8F42CA6FF4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5A6A3-2F4C-4BA4-B4FD-DBAC033A93BD}" type="pres">
      <dgm:prSet presAssocID="{4178A15E-28F9-4C99-8D60-0AA802A4F6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B637B-0CDB-4EAF-ACF3-03F6E9FF22E7}" type="pres">
      <dgm:prSet presAssocID="{A29FFDE6-08F3-48AE-9ED5-D34FA2A1CAAE}" presName="spacer" presStyleCnt="0"/>
      <dgm:spPr/>
    </dgm:pt>
    <dgm:pt modelId="{00D7FAD6-D262-4090-8A8C-4B2792E813AE}" type="pres">
      <dgm:prSet presAssocID="{3E2276FC-0B08-4C64-B6D0-AD9BAC9ED7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DFD1D-7FD5-4457-B9C0-D26202262989}" type="presOf" srcId="{4178A15E-28F9-4C99-8D60-0AA802A4F648}" destId="{5C85A6A3-2F4C-4BA4-B4FD-DBAC033A93BD}" srcOrd="0" destOrd="0" presId="urn:microsoft.com/office/officeart/2005/8/layout/vList2"/>
    <dgm:cxn modelId="{46AADCBC-E11B-4996-852F-43B401BEA539}" type="presOf" srcId="{3E2276FC-0B08-4C64-B6D0-AD9BAC9ED7CE}" destId="{00D7FAD6-D262-4090-8A8C-4B2792E813AE}" srcOrd="0" destOrd="0" presId="urn:microsoft.com/office/officeart/2005/8/layout/vList2"/>
    <dgm:cxn modelId="{339378E2-EF55-469B-A9E5-706C2C6CAA9A}" srcId="{5616846D-C39C-44A2-90C6-8F42CA6FF4A5}" destId="{3E2276FC-0B08-4C64-B6D0-AD9BAC9ED7CE}" srcOrd="1" destOrd="0" parTransId="{53FAA012-C0D0-46FA-AABF-B51AAB687CAE}" sibTransId="{11046EFC-D44E-4D7A-AF1F-12D4140DD049}"/>
    <dgm:cxn modelId="{896DF46B-D7C2-4438-A0CB-48723CF18ED1}" srcId="{5616846D-C39C-44A2-90C6-8F42CA6FF4A5}" destId="{4178A15E-28F9-4C99-8D60-0AA802A4F648}" srcOrd="0" destOrd="0" parTransId="{3FDFBC76-3E66-4779-87C8-EC0F03674B6E}" sibTransId="{A29FFDE6-08F3-48AE-9ED5-D34FA2A1CAAE}"/>
    <dgm:cxn modelId="{ACFDDC4D-31EB-4D98-8715-01F8CDCD00BE}" type="presOf" srcId="{5616846D-C39C-44A2-90C6-8F42CA6FF4A5}" destId="{32E60F58-292F-4CF1-89E5-642571C6747B}" srcOrd="0" destOrd="0" presId="urn:microsoft.com/office/officeart/2005/8/layout/vList2"/>
    <dgm:cxn modelId="{9F40E6BA-09E5-498D-BED8-9B71D700CF76}" type="presParOf" srcId="{32E60F58-292F-4CF1-89E5-642571C6747B}" destId="{5C85A6A3-2F4C-4BA4-B4FD-DBAC033A93BD}" srcOrd="0" destOrd="0" presId="urn:microsoft.com/office/officeart/2005/8/layout/vList2"/>
    <dgm:cxn modelId="{FBAF661F-2C4C-4EA0-A9A0-1A832715A0F8}" type="presParOf" srcId="{32E60F58-292F-4CF1-89E5-642571C6747B}" destId="{5BBB637B-0CDB-4EAF-ACF3-03F6E9FF22E7}" srcOrd="1" destOrd="0" presId="urn:microsoft.com/office/officeart/2005/8/layout/vList2"/>
    <dgm:cxn modelId="{4FA106FD-1D4C-4A0E-ADCC-ED3CB4A7F57E}" type="presParOf" srcId="{32E60F58-292F-4CF1-89E5-642571C6747B}" destId="{00D7FAD6-D262-4090-8A8C-4B2792E813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6EBA1-0FC9-4B88-9D95-1A5210807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C243A-BADF-4318-BF3F-218534AF7B87}">
      <dgm:prSet custT="1"/>
      <dgm:spPr/>
      <dgm:t>
        <a:bodyPr/>
        <a:lstStyle/>
        <a:p>
          <a:pPr rtl="0"/>
          <a:r>
            <a:rPr lang="en-US" sz="2800" dirty="0"/>
            <a:t>Confidence doesn’t account for that X and Y are frequently purchased items</a:t>
          </a:r>
        </a:p>
      </dgm:t>
    </dgm:pt>
    <dgm:pt modelId="{4E46A1BC-5BE4-4698-852E-8FE84EDE0694}" type="parTrans" cxnId="{CE008824-C490-42FE-9C5E-44225A10AC6A}">
      <dgm:prSet/>
      <dgm:spPr/>
      <dgm:t>
        <a:bodyPr/>
        <a:lstStyle/>
        <a:p>
          <a:endParaRPr lang="en-US"/>
        </a:p>
      </dgm:t>
    </dgm:pt>
    <dgm:pt modelId="{D09FC6F6-9625-48F1-9CC6-3979FEFA743A}" type="sibTrans" cxnId="{CE008824-C490-42FE-9C5E-44225A10AC6A}">
      <dgm:prSet/>
      <dgm:spPr/>
      <dgm:t>
        <a:bodyPr/>
        <a:lstStyle/>
        <a:p>
          <a:endParaRPr lang="en-US"/>
        </a:p>
      </dgm:t>
    </dgm:pt>
    <dgm:pt modelId="{82C96AFA-4AC8-406E-AD6D-92CEE28E6915}">
      <dgm:prSet custT="1"/>
      <dgm:spPr/>
      <dgm:t>
        <a:bodyPr/>
        <a:lstStyle/>
        <a:p>
          <a:pPr rtl="0"/>
          <a:r>
            <a:rPr lang="en-US" sz="2400" dirty="0"/>
            <a:t>Confidence alone can be deceptive </a:t>
          </a:r>
        </a:p>
      </dgm:t>
    </dgm:pt>
    <dgm:pt modelId="{30D2CD3C-B6B4-4E40-A930-6EDAB8118D9B}" type="parTrans" cxnId="{4A2EF851-B81A-45E9-A96A-D06996D93B7C}">
      <dgm:prSet/>
      <dgm:spPr/>
      <dgm:t>
        <a:bodyPr/>
        <a:lstStyle/>
        <a:p>
          <a:endParaRPr lang="en-US"/>
        </a:p>
      </dgm:t>
    </dgm:pt>
    <dgm:pt modelId="{6D46F334-167F-4C51-9070-B4B98DE0C698}" type="sibTrans" cxnId="{4A2EF851-B81A-45E9-A96A-D06996D93B7C}">
      <dgm:prSet/>
      <dgm:spPr/>
      <dgm:t>
        <a:bodyPr/>
        <a:lstStyle/>
        <a:p>
          <a:endParaRPr lang="en-US"/>
        </a:p>
      </dgm:t>
    </dgm:pt>
    <dgm:pt modelId="{67D2871B-A474-4C34-BB3D-085F1F9A5B20}">
      <dgm:prSet custT="1"/>
      <dgm:spPr/>
      <dgm:t>
        <a:bodyPr/>
        <a:lstStyle/>
        <a:p>
          <a:pPr rtl="0"/>
          <a:r>
            <a:rPr lang="en-US" sz="2400" dirty="0"/>
            <a:t>Example : {Bread} </a:t>
          </a:r>
          <a:r>
            <a:rPr lang="en-US" sz="2400" dirty="0">
              <a:sym typeface="Symbol"/>
            </a:rPr>
            <a:t></a:t>
          </a:r>
          <a:r>
            <a:rPr lang="en-US" sz="2400" dirty="0"/>
            <a:t>{Diapers}</a:t>
          </a:r>
        </a:p>
      </dgm:t>
    </dgm:pt>
    <dgm:pt modelId="{5BFF7DC2-7BDB-4884-91D5-EFF69F81B00F}" type="parTrans" cxnId="{DD77D3C4-E484-49C2-9DBA-74065FD209AF}">
      <dgm:prSet/>
      <dgm:spPr/>
      <dgm:t>
        <a:bodyPr/>
        <a:lstStyle/>
        <a:p>
          <a:endParaRPr lang="en-US"/>
        </a:p>
      </dgm:t>
    </dgm:pt>
    <dgm:pt modelId="{CE5B8522-31FE-4CC8-AD13-44E893F60CD2}" type="sibTrans" cxnId="{DD77D3C4-E484-49C2-9DBA-74065FD209AF}">
      <dgm:prSet/>
      <dgm:spPr/>
      <dgm:t>
        <a:bodyPr/>
        <a:lstStyle/>
        <a:p>
          <a:endParaRPr lang="en-US"/>
        </a:p>
      </dgm:t>
    </dgm:pt>
    <dgm:pt modelId="{6D9109E9-B230-47F6-93BA-D9FDA363CC07}">
      <dgm:prSet custT="1"/>
      <dgm:spPr/>
      <dgm:t>
        <a:bodyPr/>
        <a:lstStyle/>
        <a:p>
          <a:pPr rtl="0"/>
          <a:r>
            <a:rPr lang="en-US" sz="2400" dirty="0"/>
            <a:t>s(Bread, Diapers)= 3/5=0.6</a:t>
          </a:r>
        </a:p>
      </dgm:t>
    </dgm:pt>
    <dgm:pt modelId="{3A044958-66D3-43E9-A0B0-9E0E8FE6F757}" type="parTrans" cxnId="{DFF8478E-3886-4BA2-8952-F2C28FE89373}">
      <dgm:prSet/>
      <dgm:spPr/>
      <dgm:t>
        <a:bodyPr/>
        <a:lstStyle/>
        <a:p>
          <a:endParaRPr lang="en-US"/>
        </a:p>
      </dgm:t>
    </dgm:pt>
    <dgm:pt modelId="{4CEB4D61-2A7E-413F-9697-869DEE9DCB35}" type="sibTrans" cxnId="{DFF8478E-3886-4BA2-8952-F2C28FE89373}">
      <dgm:prSet/>
      <dgm:spPr/>
      <dgm:t>
        <a:bodyPr/>
        <a:lstStyle/>
        <a:p>
          <a:endParaRPr lang="en-US"/>
        </a:p>
      </dgm:t>
    </dgm:pt>
    <dgm:pt modelId="{75B9F5A2-EA30-437A-B5A7-6B7C798B6974}">
      <dgm:prSet custT="1"/>
      <dgm:spPr/>
      <dgm:t>
        <a:bodyPr/>
        <a:lstStyle/>
        <a:p>
          <a:pPr rtl="0"/>
          <a:r>
            <a:rPr lang="en-US" sz="2400" dirty="0"/>
            <a:t>s(Bread)=4/5=0.8</a:t>
          </a:r>
        </a:p>
      </dgm:t>
    </dgm:pt>
    <dgm:pt modelId="{E34C4E82-11D0-4806-9D9B-19050B991D79}" type="parTrans" cxnId="{4FABDE04-CCBB-425E-A42E-AB81DD9D98BF}">
      <dgm:prSet/>
      <dgm:spPr/>
      <dgm:t>
        <a:bodyPr/>
        <a:lstStyle/>
        <a:p>
          <a:endParaRPr lang="en-US"/>
        </a:p>
      </dgm:t>
    </dgm:pt>
    <dgm:pt modelId="{4A0F4171-E9D3-4A71-A367-87F1E00DCAD9}" type="sibTrans" cxnId="{4FABDE04-CCBB-425E-A42E-AB81DD9D98BF}">
      <dgm:prSet/>
      <dgm:spPr/>
      <dgm:t>
        <a:bodyPr/>
        <a:lstStyle/>
        <a:p>
          <a:endParaRPr lang="en-US"/>
        </a:p>
      </dgm:t>
    </dgm:pt>
    <dgm:pt modelId="{165065C0-BB3B-4B5D-A2E7-62904F2ADDD9}">
      <dgm:prSet custT="1"/>
      <dgm:spPr/>
      <dgm:t>
        <a:bodyPr/>
        <a:lstStyle/>
        <a:p>
          <a:pPr rtl="0"/>
          <a:r>
            <a:rPr lang="en-US" sz="2400" dirty="0"/>
            <a:t>c(Bread </a:t>
          </a:r>
          <a:r>
            <a:rPr lang="en-US" sz="2400" dirty="0">
              <a:sym typeface="Wingdings" panose="05000000000000000000" pitchFamily="2" charset="2"/>
            </a:rPr>
            <a:t> Diapers</a:t>
          </a:r>
          <a:r>
            <a:rPr lang="en-US" sz="2400" dirty="0"/>
            <a:t>)=0.6/0.8=0.75 (pretty high)</a:t>
          </a:r>
        </a:p>
      </dgm:t>
    </dgm:pt>
    <dgm:pt modelId="{21046C04-329A-4DB7-996B-65748A921B4E}" type="parTrans" cxnId="{828F8089-238A-4541-A961-12A156164DC0}">
      <dgm:prSet/>
      <dgm:spPr/>
      <dgm:t>
        <a:bodyPr/>
        <a:lstStyle/>
        <a:p>
          <a:endParaRPr lang="en-US"/>
        </a:p>
      </dgm:t>
    </dgm:pt>
    <dgm:pt modelId="{611B6E2D-E23E-4363-8FFC-5FB76193B451}" type="sibTrans" cxnId="{828F8089-238A-4541-A961-12A156164DC0}">
      <dgm:prSet/>
      <dgm:spPr/>
      <dgm:t>
        <a:bodyPr/>
        <a:lstStyle/>
        <a:p>
          <a:endParaRPr lang="en-US"/>
        </a:p>
      </dgm:t>
    </dgm:pt>
    <dgm:pt modelId="{6E03E005-A1EA-4981-BB3B-AB27B388B9D3}" type="pres">
      <dgm:prSet presAssocID="{9336EBA1-0FC9-4B88-9D95-1A52108076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2AD2E-1F6C-42B7-96DA-8B2AE1A2C026}" type="pres">
      <dgm:prSet presAssocID="{3AAC243A-BADF-4318-BF3F-218534AF7B87}" presName="parentText" presStyleLbl="node1" presStyleIdx="0" presStyleCnt="1" custLinFactNeighborY="-6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44877-DFC3-4277-B7A3-E6397ADFA53E}" type="pres">
      <dgm:prSet presAssocID="{3AAC243A-BADF-4318-BF3F-218534AF7B87}" presName="childText" presStyleLbl="revTx" presStyleIdx="0" presStyleCnt="1" custScaleY="123817" custLinFactNeighborX="498" custLinFactNeighborY="-13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14669-899C-4166-9FC8-769B6DC4DDB5}" type="presOf" srcId="{67D2871B-A474-4C34-BB3D-085F1F9A5B20}" destId="{72144877-DFC3-4277-B7A3-E6397ADFA53E}" srcOrd="0" destOrd="1" presId="urn:microsoft.com/office/officeart/2005/8/layout/vList2"/>
    <dgm:cxn modelId="{DFF8478E-3886-4BA2-8952-F2C28FE89373}" srcId="{67D2871B-A474-4C34-BB3D-085F1F9A5B20}" destId="{6D9109E9-B230-47F6-93BA-D9FDA363CC07}" srcOrd="0" destOrd="0" parTransId="{3A044958-66D3-43E9-A0B0-9E0E8FE6F757}" sibTransId="{4CEB4D61-2A7E-413F-9697-869DEE9DCB35}"/>
    <dgm:cxn modelId="{B5E74B43-89CB-47C9-94FA-AEEBDD1B5657}" type="presOf" srcId="{3AAC243A-BADF-4318-BF3F-218534AF7B87}" destId="{CD72AD2E-1F6C-42B7-96DA-8B2AE1A2C026}" srcOrd="0" destOrd="0" presId="urn:microsoft.com/office/officeart/2005/8/layout/vList2"/>
    <dgm:cxn modelId="{DD77D3C4-E484-49C2-9DBA-74065FD209AF}" srcId="{3AAC243A-BADF-4318-BF3F-218534AF7B87}" destId="{67D2871B-A474-4C34-BB3D-085F1F9A5B20}" srcOrd="1" destOrd="0" parTransId="{5BFF7DC2-7BDB-4884-91D5-EFF69F81B00F}" sibTransId="{CE5B8522-31FE-4CC8-AD13-44E893F60CD2}"/>
    <dgm:cxn modelId="{C6A83D11-8DD3-41C7-A2CD-8B61F7C98807}" type="presOf" srcId="{165065C0-BB3B-4B5D-A2E7-62904F2ADDD9}" destId="{72144877-DFC3-4277-B7A3-E6397ADFA53E}" srcOrd="0" destOrd="4" presId="urn:microsoft.com/office/officeart/2005/8/layout/vList2"/>
    <dgm:cxn modelId="{96EBB070-15DC-4424-B167-AB73F55A7A34}" type="presOf" srcId="{6D9109E9-B230-47F6-93BA-D9FDA363CC07}" destId="{72144877-DFC3-4277-B7A3-E6397ADFA53E}" srcOrd="0" destOrd="2" presId="urn:microsoft.com/office/officeart/2005/8/layout/vList2"/>
    <dgm:cxn modelId="{828F8089-238A-4541-A961-12A156164DC0}" srcId="{67D2871B-A474-4C34-BB3D-085F1F9A5B20}" destId="{165065C0-BB3B-4B5D-A2E7-62904F2ADDD9}" srcOrd="2" destOrd="0" parTransId="{21046C04-329A-4DB7-996B-65748A921B4E}" sibTransId="{611B6E2D-E23E-4363-8FFC-5FB76193B451}"/>
    <dgm:cxn modelId="{F1D8E5DF-15AD-4F0E-8B12-F7CA7365CB7B}" type="presOf" srcId="{75B9F5A2-EA30-437A-B5A7-6B7C798B6974}" destId="{72144877-DFC3-4277-B7A3-E6397ADFA53E}" srcOrd="0" destOrd="3" presId="urn:microsoft.com/office/officeart/2005/8/layout/vList2"/>
    <dgm:cxn modelId="{4A2EF851-B81A-45E9-A96A-D06996D93B7C}" srcId="{3AAC243A-BADF-4318-BF3F-218534AF7B87}" destId="{82C96AFA-4AC8-406E-AD6D-92CEE28E6915}" srcOrd="0" destOrd="0" parTransId="{30D2CD3C-B6B4-4E40-A930-6EDAB8118D9B}" sibTransId="{6D46F334-167F-4C51-9070-B4B98DE0C698}"/>
    <dgm:cxn modelId="{4FABDE04-CCBB-425E-A42E-AB81DD9D98BF}" srcId="{67D2871B-A474-4C34-BB3D-085F1F9A5B20}" destId="{75B9F5A2-EA30-437A-B5A7-6B7C798B6974}" srcOrd="1" destOrd="0" parTransId="{E34C4E82-11D0-4806-9D9B-19050B991D79}" sibTransId="{4A0F4171-E9D3-4A71-A367-87F1E00DCAD9}"/>
    <dgm:cxn modelId="{5A83B096-3A4C-4BD0-93B7-C7882E87C716}" type="presOf" srcId="{9336EBA1-0FC9-4B88-9D95-1A521080765F}" destId="{6E03E005-A1EA-4981-BB3B-AB27B388B9D3}" srcOrd="0" destOrd="0" presId="urn:microsoft.com/office/officeart/2005/8/layout/vList2"/>
    <dgm:cxn modelId="{CE008824-C490-42FE-9C5E-44225A10AC6A}" srcId="{9336EBA1-0FC9-4B88-9D95-1A521080765F}" destId="{3AAC243A-BADF-4318-BF3F-218534AF7B87}" srcOrd="0" destOrd="0" parTransId="{4E46A1BC-5BE4-4698-852E-8FE84EDE0694}" sibTransId="{D09FC6F6-9625-48F1-9CC6-3979FEFA743A}"/>
    <dgm:cxn modelId="{34EB2BE4-70CC-4731-A833-B18EE267F369}" type="presOf" srcId="{82C96AFA-4AC8-406E-AD6D-92CEE28E6915}" destId="{72144877-DFC3-4277-B7A3-E6397ADFA53E}" srcOrd="0" destOrd="0" presId="urn:microsoft.com/office/officeart/2005/8/layout/vList2"/>
    <dgm:cxn modelId="{366AF576-7376-4836-B673-3E832E468CA5}" type="presParOf" srcId="{6E03E005-A1EA-4981-BB3B-AB27B388B9D3}" destId="{CD72AD2E-1F6C-42B7-96DA-8B2AE1A2C026}" srcOrd="0" destOrd="0" presId="urn:microsoft.com/office/officeart/2005/8/layout/vList2"/>
    <dgm:cxn modelId="{00EBD40C-49DF-4030-8D5A-556C67164832}" type="presParOf" srcId="{6E03E005-A1EA-4981-BB3B-AB27B388B9D3}" destId="{72144877-DFC3-4277-B7A3-E6397ADFA5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184EE-932F-440F-A25D-C59CDEDC927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4E831C5C-DD73-418F-BD77-CD01C75ABD2D}">
      <dgm:prSet phldrT="[Text]"/>
      <dgm:spPr/>
      <dgm:t>
        <a:bodyPr/>
        <a:lstStyle/>
        <a:p>
          <a:r>
            <a:rPr lang="en-US" sz="3600" dirty="0"/>
            <a:t>Step 1:</a:t>
          </a:r>
        </a:p>
      </dgm:t>
    </dgm:pt>
    <dgm:pt modelId="{AC902B1A-3434-4F7B-AFA3-4A523CC063CE}" type="parTrans" cxnId="{19B834EF-668C-400C-9089-C6F86C07835E}">
      <dgm:prSet/>
      <dgm:spPr/>
      <dgm:t>
        <a:bodyPr/>
        <a:lstStyle/>
        <a:p>
          <a:endParaRPr lang="en-US"/>
        </a:p>
      </dgm:t>
    </dgm:pt>
    <dgm:pt modelId="{6933CAD6-04A8-4618-B427-469814B66A76}" type="sibTrans" cxnId="{19B834EF-668C-400C-9089-C6F86C07835E}">
      <dgm:prSet/>
      <dgm:spPr/>
      <dgm:t>
        <a:bodyPr/>
        <a:lstStyle/>
        <a:p>
          <a:endParaRPr lang="en-US"/>
        </a:p>
      </dgm:t>
    </dgm:pt>
    <dgm:pt modelId="{35A14808-AF7D-4912-A999-99DFCE95C672}">
      <dgm:prSet phldrT="[Text]"/>
      <dgm:spPr/>
      <dgm:t>
        <a:bodyPr/>
        <a:lstStyle/>
        <a:p>
          <a:r>
            <a:rPr lang="en-US" sz="3600" dirty="0"/>
            <a:t>Step 2: </a:t>
          </a:r>
        </a:p>
      </dgm:t>
    </dgm:pt>
    <dgm:pt modelId="{DE5613CB-20CC-4DED-BFEC-15AAE0AB25AC}" type="parTrans" cxnId="{3998304B-BBD7-4ED3-B58F-E4E163D19310}">
      <dgm:prSet/>
      <dgm:spPr/>
      <dgm:t>
        <a:bodyPr/>
        <a:lstStyle/>
        <a:p>
          <a:endParaRPr lang="en-US"/>
        </a:p>
      </dgm:t>
    </dgm:pt>
    <dgm:pt modelId="{D7D5A258-8A28-4D6E-8FCD-D8D84458613A}" type="sibTrans" cxnId="{3998304B-BBD7-4ED3-B58F-E4E163D19310}">
      <dgm:prSet/>
      <dgm:spPr/>
      <dgm:t>
        <a:bodyPr/>
        <a:lstStyle/>
        <a:p>
          <a:endParaRPr lang="en-US"/>
        </a:p>
      </dgm:t>
    </dgm:pt>
    <dgm:pt modelId="{6A3B1FBB-74B5-4CFC-8475-07B6A50140BE}">
      <dgm:prSet phldrT="[Text]"/>
      <dgm:spPr/>
      <dgm:t>
        <a:bodyPr/>
        <a:lstStyle/>
        <a:p>
          <a:r>
            <a:rPr lang="en-US" sz="3600" dirty="0"/>
            <a:t>Step 3:</a:t>
          </a:r>
        </a:p>
      </dgm:t>
    </dgm:pt>
    <dgm:pt modelId="{9BC00127-153C-423D-9EAD-6EFFB3057609}" type="parTrans" cxnId="{267852A3-3E5D-478A-A568-D87A2917EB0F}">
      <dgm:prSet/>
      <dgm:spPr/>
      <dgm:t>
        <a:bodyPr/>
        <a:lstStyle/>
        <a:p>
          <a:endParaRPr lang="en-US"/>
        </a:p>
      </dgm:t>
    </dgm:pt>
    <dgm:pt modelId="{5605E318-2AED-456C-9024-328B18785F53}" type="sibTrans" cxnId="{267852A3-3E5D-478A-A568-D87A2917EB0F}">
      <dgm:prSet/>
      <dgm:spPr/>
      <dgm:t>
        <a:bodyPr/>
        <a:lstStyle/>
        <a:p>
          <a:endParaRPr lang="en-US"/>
        </a:p>
      </dgm:t>
    </dgm:pt>
    <dgm:pt modelId="{0177DE9C-202E-49DD-A3EB-E93588DCB90B}">
      <dgm:prSet custT="1"/>
      <dgm:spPr/>
      <dgm:t>
        <a:bodyPr/>
        <a:lstStyle/>
        <a:p>
          <a:r>
            <a:rPr lang="en-US" sz="2400" dirty="0"/>
            <a:t>List all possible associations</a:t>
          </a:r>
        </a:p>
      </dgm:t>
    </dgm:pt>
    <dgm:pt modelId="{F2410E19-3F34-4E2F-8C24-81F1EEB85C24}" type="parTrans" cxnId="{C6BD2F12-C4D8-42AA-9B34-654D4E12BF7E}">
      <dgm:prSet/>
      <dgm:spPr/>
      <dgm:t>
        <a:bodyPr/>
        <a:lstStyle/>
        <a:p>
          <a:endParaRPr lang="en-US"/>
        </a:p>
      </dgm:t>
    </dgm:pt>
    <dgm:pt modelId="{DF3E4591-713A-4CC5-AF1D-7D39117C9B94}" type="sibTrans" cxnId="{C6BD2F12-C4D8-42AA-9B34-654D4E12BF7E}">
      <dgm:prSet/>
      <dgm:spPr/>
      <dgm:t>
        <a:bodyPr/>
        <a:lstStyle/>
        <a:p>
          <a:endParaRPr lang="en-US"/>
        </a:p>
      </dgm:t>
    </dgm:pt>
    <dgm:pt modelId="{DD73EA38-77CC-4FEA-B685-2391B9DBBC14}">
      <dgm:prSet phldrT="[Text]" custT="1"/>
      <dgm:spPr/>
      <dgm:t>
        <a:bodyPr/>
        <a:lstStyle/>
        <a:p>
          <a:r>
            <a:rPr lang="en-US" sz="2400" dirty="0"/>
            <a:t>Compute support, confidence and lift</a:t>
          </a:r>
        </a:p>
      </dgm:t>
    </dgm:pt>
    <dgm:pt modelId="{1A356241-B7D8-432E-9078-BF399E023BF9}" type="parTrans" cxnId="{65B1F700-C543-4FC4-A285-EEDD11498793}">
      <dgm:prSet/>
      <dgm:spPr/>
      <dgm:t>
        <a:bodyPr/>
        <a:lstStyle/>
        <a:p>
          <a:endParaRPr lang="en-US"/>
        </a:p>
      </dgm:t>
    </dgm:pt>
    <dgm:pt modelId="{65F16528-BC92-4ACC-A647-64E2C7BE52AC}" type="sibTrans" cxnId="{65B1F700-C543-4FC4-A285-EEDD11498793}">
      <dgm:prSet/>
      <dgm:spPr/>
      <dgm:t>
        <a:bodyPr/>
        <a:lstStyle/>
        <a:p>
          <a:endParaRPr lang="en-US"/>
        </a:p>
      </dgm:t>
    </dgm:pt>
    <dgm:pt modelId="{B3831ED8-B16D-43B1-9310-6B2A0866E618}">
      <dgm:prSet phldrT="[Text]" custT="1"/>
      <dgm:spPr/>
      <dgm:t>
        <a:bodyPr/>
        <a:lstStyle/>
        <a:p>
          <a:r>
            <a:rPr lang="en-US" sz="2400" dirty="0"/>
            <a:t>Set up thresholds for confidence and lift </a:t>
          </a:r>
        </a:p>
      </dgm:t>
    </dgm:pt>
    <dgm:pt modelId="{5B1C1A6A-9D7E-4FB1-89B2-24BF5DB8AF10}" type="parTrans" cxnId="{94B8BCC6-5DDA-4496-A5F0-83C30E376A21}">
      <dgm:prSet/>
      <dgm:spPr/>
      <dgm:t>
        <a:bodyPr/>
        <a:lstStyle/>
        <a:p>
          <a:endParaRPr lang="en-US"/>
        </a:p>
      </dgm:t>
    </dgm:pt>
    <dgm:pt modelId="{D6C46B89-6ECC-4A99-9C98-E63623284413}" type="sibTrans" cxnId="{94B8BCC6-5DDA-4496-A5F0-83C30E376A21}">
      <dgm:prSet/>
      <dgm:spPr/>
      <dgm:t>
        <a:bodyPr/>
        <a:lstStyle/>
        <a:p>
          <a:endParaRPr lang="en-US"/>
        </a:p>
      </dgm:t>
    </dgm:pt>
    <dgm:pt modelId="{DBEB8832-B5E1-467C-8E2A-35E37E20989A}">
      <dgm:prSet phldrT="[Text]"/>
      <dgm:spPr/>
      <dgm:t>
        <a:bodyPr/>
        <a:lstStyle/>
        <a:p>
          <a:r>
            <a:rPr lang="en-US" sz="3600" dirty="0"/>
            <a:t>Step 4:</a:t>
          </a:r>
        </a:p>
      </dgm:t>
    </dgm:pt>
    <dgm:pt modelId="{4A17E966-DCB0-4738-B065-73A729DEB8A1}" type="parTrans" cxnId="{87E24006-ABB6-4A82-A7B5-E1F28C1420BB}">
      <dgm:prSet/>
      <dgm:spPr/>
      <dgm:t>
        <a:bodyPr/>
        <a:lstStyle/>
        <a:p>
          <a:endParaRPr lang="en-US"/>
        </a:p>
      </dgm:t>
    </dgm:pt>
    <dgm:pt modelId="{D43E86F5-7ADD-4D2E-B1D0-0455E0F64151}" type="sibTrans" cxnId="{87E24006-ABB6-4A82-A7B5-E1F28C1420BB}">
      <dgm:prSet/>
      <dgm:spPr/>
      <dgm:t>
        <a:bodyPr/>
        <a:lstStyle/>
        <a:p>
          <a:endParaRPr lang="en-US"/>
        </a:p>
      </dgm:t>
    </dgm:pt>
    <dgm:pt modelId="{5AF549A9-26A0-4098-9913-A074B355F22A}">
      <dgm:prSet phldrT="[Text]" custT="1"/>
      <dgm:spPr/>
      <dgm:t>
        <a:bodyPr/>
        <a:lstStyle/>
        <a:p>
          <a:r>
            <a:rPr lang="en-US" sz="2400" dirty="0"/>
            <a:t>Drop associations that don’t meet the thresholds </a:t>
          </a:r>
        </a:p>
      </dgm:t>
    </dgm:pt>
    <dgm:pt modelId="{577D1FAC-7222-4CE5-9E71-2A293BFD82F6}" type="parTrans" cxnId="{6EC57214-61C7-411D-9E2F-31B383524508}">
      <dgm:prSet/>
      <dgm:spPr/>
      <dgm:t>
        <a:bodyPr/>
        <a:lstStyle/>
        <a:p>
          <a:endParaRPr lang="en-US"/>
        </a:p>
      </dgm:t>
    </dgm:pt>
    <dgm:pt modelId="{B2C04DE4-9AAA-4DB6-B9E2-2967357942E8}" type="sibTrans" cxnId="{6EC57214-61C7-411D-9E2F-31B383524508}">
      <dgm:prSet/>
      <dgm:spPr/>
      <dgm:t>
        <a:bodyPr/>
        <a:lstStyle/>
        <a:p>
          <a:endParaRPr lang="en-US"/>
        </a:p>
      </dgm:t>
    </dgm:pt>
    <dgm:pt modelId="{AAFE621F-037B-4AE4-8AC8-3196DEBB8580}" type="pres">
      <dgm:prSet presAssocID="{9DB184EE-932F-440F-A25D-C59CDEDC9276}" presName="Name0" presStyleCnt="0">
        <dgm:presLayoutVars>
          <dgm:dir/>
          <dgm:resizeHandles/>
        </dgm:presLayoutVars>
      </dgm:prSet>
      <dgm:spPr/>
    </dgm:pt>
    <dgm:pt modelId="{F9B0CEAE-42A0-40A5-829A-BA53A84F97B0}" type="pres">
      <dgm:prSet presAssocID="{4E831C5C-DD73-418F-BD77-CD01C75ABD2D}" presName="compNode" presStyleCnt="0"/>
      <dgm:spPr/>
    </dgm:pt>
    <dgm:pt modelId="{7813C007-5926-45A0-B846-E9842959E6BA}" type="pres">
      <dgm:prSet presAssocID="{4E831C5C-DD73-418F-BD77-CD01C75ABD2D}" presName="dummyConnPt" presStyleCnt="0"/>
      <dgm:spPr/>
    </dgm:pt>
    <dgm:pt modelId="{CB95B8D7-F2F7-4253-AA28-298293A6F77A}" type="pres">
      <dgm:prSet presAssocID="{4E831C5C-DD73-418F-BD77-CD01C75ABD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B9AFD-DE9A-42F5-83D0-CA5C9911559E}" type="pres">
      <dgm:prSet presAssocID="{6933CAD6-04A8-4618-B427-469814B66A76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A99500CB-72B8-45CC-841A-28E48B3D2CE7}" type="pres">
      <dgm:prSet presAssocID="{35A14808-AF7D-4912-A999-99DFCE95C672}" presName="compNode" presStyleCnt="0"/>
      <dgm:spPr/>
    </dgm:pt>
    <dgm:pt modelId="{EBF08AB3-D4D9-4699-AC86-85D738566AAE}" type="pres">
      <dgm:prSet presAssocID="{35A14808-AF7D-4912-A999-99DFCE95C672}" presName="dummyConnPt" presStyleCnt="0"/>
      <dgm:spPr/>
    </dgm:pt>
    <dgm:pt modelId="{D2C4A83A-C661-4AEC-86EF-E794D3A229C8}" type="pres">
      <dgm:prSet presAssocID="{35A14808-AF7D-4912-A999-99DFCE95C6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30C9C-2E04-41E1-B70C-66AA63D89794}" type="pres">
      <dgm:prSet presAssocID="{D7D5A258-8A28-4D6E-8FCD-D8D84458613A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9E64FDF1-C6A2-46B0-B316-DBC9C9D522EF}" type="pres">
      <dgm:prSet presAssocID="{6A3B1FBB-74B5-4CFC-8475-07B6A50140BE}" presName="compNode" presStyleCnt="0"/>
      <dgm:spPr/>
    </dgm:pt>
    <dgm:pt modelId="{366E91BA-4B11-4055-8249-3A59B2E931FC}" type="pres">
      <dgm:prSet presAssocID="{6A3B1FBB-74B5-4CFC-8475-07B6A50140BE}" presName="dummyConnPt" presStyleCnt="0"/>
      <dgm:spPr/>
    </dgm:pt>
    <dgm:pt modelId="{EA941A6B-85F7-4A3B-AD53-CF930A7D00DA}" type="pres">
      <dgm:prSet presAssocID="{6A3B1FBB-74B5-4CFC-8475-07B6A50140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855F5-43BC-4F22-A670-306878D4C291}" type="pres">
      <dgm:prSet presAssocID="{5605E318-2AED-456C-9024-328B18785F53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3C16BBF7-1493-45FF-A6CE-AE88B156BCCB}" type="pres">
      <dgm:prSet presAssocID="{DBEB8832-B5E1-467C-8E2A-35E37E20989A}" presName="compNode" presStyleCnt="0"/>
      <dgm:spPr/>
    </dgm:pt>
    <dgm:pt modelId="{A93ADA08-C13C-44D5-B1A2-5375345C42CD}" type="pres">
      <dgm:prSet presAssocID="{DBEB8832-B5E1-467C-8E2A-35E37E20989A}" presName="dummyConnPt" presStyleCnt="0"/>
      <dgm:spPr/>
    </dgm:pt>
    <dgm:pt modelId="{82AD1EFB-14D5-4547-A491-019A471BBFD9}" type="pres">
      <dgm:prSet presAssocID="{DBEB8832-B5E1-467C-8E2A-35E37E2098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834EF-668C-400C-9089-C6F86C07835E}" srcId="{9DB184EE-932F-440F-A25D-C59CDEDC9276}" destId="{4E831C5C-DD73-418F-BD77-CD01C75ABD2D}" srcOrd="0" destOrd="0" parTransId="{AC902B1A-3434-4F7B-AFA3-4A523CC063CE}" sibTransId="{6933CAD6-04A8-4618-B427-469814B66A76}"/>
    <dgm:cxn modelId="{6EC57214-61C7-411D-9E2F-31B383524508}" srcId="{DBEB8832-B5E1-467C-8E2A-35E37E20989A}" destId="{5AF549A9-26A0-4098-9913-A074B355F22A}" srcOrd="0" destOrd="0" parTransId="{577D1FAC-7222-4CE5-9E71-2A293BFD82F6}" sibTransId="{B2C04DE4-9AAA-4DB6-B9E2-2967357942E8}"/>
    <dgm:cxn modelId="{859BB8D1-E81D-4A2D-A9D3-FD02A42D49A5}" type="presOf" srcId="{35A14808-AF7D-4912-A999-99DFCE95C672}" destId="{D2C4A83A-C661-4AEC-86EF-E794D3A229C8}" srcOrd="0" destOrd="0" presId="urn:microsoft.com/office/officeart/2005/8/layout/bProcess4"/>
    <dgm:cxn modelId="{EDB6E000-7691-4BBB-ADE7-905A78744C31}" type="presOf" srcId="{6A3B1FBB-74B5-4CFC-8475-07B6A50140BE}" destId="{EA941A6B-85F7-4A3B-AD53-CF930A7D00DA}" srcOrd="0" destOrd="0" presId="urn:microsoft.com/office/officeart/2005/8/layout/bProcess4"/>
    <dgm:cxn modelId="{E4516451-98F4-4D6B-96A0-9BD721EC24E9}" type="presOf" srcId="{B3831ED8-B16D-43B1-9310-6B2A0866E618}" destId="{EA941A6B-85F7-4A3B-AD53-CF930A7D00DA}" srcOrd="0" destOrd="1" presId="urn:microsoft.com/office/officeart/2005/8/layout/bProcess4"/>
    <dgm:cxn modelId="{94B8BCC6-5DDA-4496-A5F0-83C30E376A21}" srcId="{6A3B1FBB-74B5-4CFC-8475-07B6A50140BE}" destId="{B3831ED8-B16D-43B1-9310-6B2A0866E618}" srcOrd="0" destOrd="0" parTransId="{5B1C1A6A-9D7E-4FB1-89B2-24BF5DB8AF10}" sibTransId="{D6C46B89-6ECC-4A99-9C98-E63623284413}"/>
    <dgm:cxn modelId="{65B1F700-C543-4FC4-A285-EEDD11498793}" srcId="{35A14808-AF7D-4912-A999-99DFCE95C672}" destId="{DD73EA38-77CC-4FEA-B685-2391B9DBBC14}" srcOrd="0" destOrd="0" parTransId="{1A356241-B7D8-432E-9078-BF399E023BF9}" sibTransId="{65F16528-BC92-4ACC-A647-64E2C7BE52AC}"/>
    <dgm:cxn modelId="{0CCFAF96-FA4A-4329-831C-EBF3B2259892}" type="presOf" srcId="{DD73EA38-77CC-4FEA-B685-2391B9DBBC14}" destId="{D2C4A83A-C661-4AEC-86EF-E794D3A229C8}" srcOrd="0" destOrd="1" presId="urn:microsoft.com/office/officeart/2005/8/layout/bProcess4"/>
    <dgm:cxn modelId="{1751E84A-2165-43FA-8BCB-906681866022}" type="presOf" srcId="{4E831C5C-DD73-418F-BD77-CD01C75ABD2D}" destId="{CB95B8D7-F2F7-4253-AA28-298293A6F77A}" srcOrd="0" destOrd="0" presId="urn:microsoft.com/office/officeart/2005/8/layout/bProcess4"/>
    <dgm:cxn modelId="{149E1FE6-8077-4590-BD99-97F3BFB15F39}" type="presOf" srcId="{9DB184EE-932F-440F-A25D-C59CDEDC9276}" destId="{AAFE621F-037B-4AE4-8AC8-3196DEBB8580}" srcOrd="0" destOrd="0" presId="urn:microsoft.com/office/officeart/2005/8/layout/bProcess4"/>
    <dgm:cxn modelId="{DA89F080-4468-4C5D-8A36-362B7D9C926C}" type="presOf" srcId="{6933CAD6-04A8-4618-B427-469814B66A76}" destId="{5C3B9AFD-DE9A-42F5-83D0-CA5C9911559E}" srcOrd="0" destOrd="0" presId="urn:microsoft.com/office/officeart/2005/8/layout/bProcess4"/>
    <dgm:cxn modelId="{19C2F4E6-0F17-4D69-91C9-86E4D1B3AA40}" type="presOf" srcId="{5605E318-2AED-456C-9024-328B18785F53}" destId="{105855F5-43BC-4F22-A670-306878D4C291}" srcOrd="0" destOrd="0" presId="urn:microsoft.com/office/officeart/2005/8/layout/bProcess4"/>
    <dgm:cxn modelId="{3998304B-BBD7-4ED3-B58F-E4E163D19310}" srcId="{9DB184EE-932F-440F-A25D-C59CDEDC9276}" destId="{35A14808-AF7D-4912-A999-99DFCE95C672}" srcOrd="1" destOrd="0" parTransId="{DE5613CB-20CC-4DED-BFEC-15AAE0AB25AC}" sibTransId="{D7D5A258-8A28-4D6E-8FCD-D8D84458613A}"/>
    <dgm:cxn modelId="{5F2E44F6-BB4F-48C8-B196-FF36DCBF4282}" type="presOf" srcId="{5AF549A9-26A0-4098-9913-A074B355F22A}" destId="{82AD1EFB-14D5-4547-A491-019A471BBFD9}" srcOrd="0" destOrd="1" presId="urn:microsoft.com/office/officeart/2005/8/layout/bProcess4"/>
    <dgm:cxn modelId="{87E24006-ABB6-4A82-A7B5-E1F28C1420BB}" srcId="{9DB184EE-932F-440F-A25D-C59CDEDC9276}" destId="{DBEB8832-B5E1-467C-8E2A-35E37E20989A}" srcOrd="3" destOrd="0" parTransId="{4A17E966-DCB0-4738-B065-73A729DEB8A1}" sibTransId="{D43E86F5-7ADD-4D2E-B1D0-0455E0F64151}"/>
    <dgm:cxn modelId="{C6BD2F12-C4D8-42AA-9B34-654D4E12BF7E}" srcId="{4E831C5C-DD73-418F-BD77-CD01C75ABD2D}" destId="{0177DE9C-202E-49DD-A3EB-E93588DCB90B}" srcOrd="0" destOrd="0" parTransId="{F2410E19-3F34-4E2F-8C24-81F1EEB85C24}" sibTransId="{DF3E4591-713A-4CC5-AF1D-7D39117C9B94}"/>
    <dgm:cxn modelId="{267852A3-3E5D-478A-A568-D87A2917EB0F}" srcId="{9DB184EE-932F-440F-A25D-C59CDEDC9276}" destId="{6A3B1FBB-74B5-4CFC-8475-07B6A50140BE}" srcOrd="2" destOrd="0" parTransId="{9BC00127-153C-423D-9EAD-6EFFB3057609}" sibTransId="{5605E318-2AED-456C-9024-328B18785F53}"/>
    <dgm:cxn modelId="{D80B2726-C2EB-4630-998F-B442FA64F3A8}" type="presOf" srcId="{D7D5A258-8A28-4D6E-8FCD-D8D84458613A}" destId="{D5730C9C-2E04-41E1-B70C-66AA63D89794}" srcOrd="0" destOrd="0" presId="urn:microsoft.com/office/officeart/2005/8/layout/bProcess4"/>
    <dgm:cxn modelId="{53FA679F-D9EF-47B7-9D35-D91CD041B481}" type="presOf" srcId="{0177DE9C-202E-49DD-A3EB-E93588DCB90B}" destId="{CB95B8D7-F2F7-4253-AA28-298293A6F77A}" srcOrd="0" destOrd="1" presId="urn:microsoft.com/office/officeart/2005/8/layout/bProcess4"/>
    <dgm:cxn modelId="{CAD66BBA-6764-470B-887F-3A6B70872364}" type="presOf" srcId="{DBEB8832-B5E1-467C-8E2A-35E37E20989A}" destId="{82AD1EFB-14D5-4547-A491-019A471BBFD9}" srcOrd="0" destOrd="0" presId="urn:microsoft.com/office/officeart/2005/8/layout/bProcess4"/>
    <dgm:cxn modelId="{CD6BDB7D-27DB-4F3C-ABB6-637CEFE1C574}" type="presParOf" srcId="{AAFE621F-037B-4AE4-8AC8-3196DEBB8580}" destId="{F9B0CEAE-42A0-40A5-829A-BA53A84F97B0}" srcOrd="0" destOrd="0" presId="urn:microsoft.com/office/officeart/2005/8/layout/bProcess4"/>
    <dgm:cxn modelId="{BA9D0D03-BCA0-4E87-86A2-C4B338593EF1}" type="presParOf" srcId="{F9B0CEAE-42A0-40A5-829A-BA53A84F97B0}" destId="{7813C007-5926-45A0-B846-E9842959E6BA}" srcOrd="0" destOrd="0" presId="urn:microsoft.com/office/officeart/2005/8/layout/bProcess4"/>
    <dgm:cxn modelId="{74D20B03-F2C0-429E-8124-197AF45D54CB}" type="presParOf" srcId="{F9B0CEAE-42A0-40A5-829A-BA53A84F97B0}" destId="{CB95B8D7-F2F7-4253-AA28-298293A6F77A}" srcOrd="1" destOrd="0" presId="urn:microsoft.com/office/officeart/2005/8/layout/bProcess4"/>
    <dgm:cxn modelId="{15EEB16A-5C8E-40F5-92A0-3586B8AFEAE9}" type="presParOf" srcId="{AAFE621F-037B-4AE4-8AC8-3196DEBB8580}" destId="{5C3B9AFD-DE9A-42F5-83D0-CA5C9911559E}" srcOrd="1" destOrd="0" presId="urn:microsoft.com/office/officeart/2005/8/layout/bProcess4"/>
    <dgm:cxn modelId="{269CDA6B-41C7-4D41-A233-4CC25C51F6BF}" type="presParOf" srcId="{AAFE621F-037B-4AE4-8AC8-3196DEBB8580}" destId="{A99500CB-72B8-45CC-841A-28E48B3D2CE7}" srcOrd="2" destOrd="0" presId="urn:microsoft.com/office/officeart/2005/8/layout/bProcess4"/>
    <dgm:cxn modelId="{A40426AC-7FB0-43F9-A989-62B8EB4F80D9}" type="presParOf" srcId="{A99500CB-72B8-45CC-841A-28E48B3D2CE7}" destId="{EBF08AB3-D4D9-4699-AC86-85D738566AAE}" srcOrd="0" destOrd="0" presId="urn:microsoft.com/office/officeart/2005/8/layout/bProcess4"/>
    <dgm:cxn modelId="{276ED6AB-3729-4F50-B9B7-1BE246990E90}" type="presParOf" srcId="{A99500CB-72B8-45CC-841A-28E48B3D2CE7}" destId="{D2C4A83A-C661-4AEC-86EF-E794D3A229C8}" srcOrd="1" destOrd="0" presId="urn:microsoft.com/office/officeart/2005/8/layout/bProcess4"/>
    <dgm:cxn modelId="{D63D9BA6-4B8E-45F5-9255-49C6AA5EE035}" type="presParOf" srcId="{AAFE621F-037B-4AE4-8AC8-3196DEBB8580}" destId="{D5730C9C-2E04-41E1-B70C-66AA63D89794}" srcOrd="3" destOrd="0" presId="urn:microsoft.com/office/officeart/2005/8/layout/bProcess4"/>
    <dgm:cxn modelId="{29F31528-BBA3-4A62-B854-83A1D2D73739}" type="presParOf" srcId="{AAFE621F-037B-4AE4-8AC8-3196DEBB8580}" destId="{9E64FDF1-C6A2-46B0-B316-DBC9C9D522EF}" srcOrd="4" destOrd="0" presId="urn:microsoft.com/office/officeart/2005/8/layout/bProcess4"/>
    <dgm:cxn modelId="{58947387-584F-4F91-A86D-2A7E1F435677}" type="presParOf" srcId="{9E64FDF1-C6A2-46B0-B316-DBC9C9D522EF}" destId="{366E91BA-4B11-4055-8249-3A59B2E931FC}" srcOrd="0" destOrd="0" presId="urn:microsoft.com/office/officeart/2005/8/layout/bProcess4"/>
    <dgm:cxn modelId="{EF5DA1F3-216B-4A5E-99AE-053CE9088C2F}" type="presParOf" srcId="{9E64FDF1-C6A2-46B0-B316-DBC9C9D522EF}" destId="{EA941A6B-85F7-4A3B-AD53-CF930A7D00DA}" srcOrd="1" destOrd="0" presId="urn:microsoft.com/office/officeart/2005/8/layout/bProcess4"/>
    <dgm:cxn modelId="{418264A1-4D89-4239-B756-661C2C38FDF3}" type="presParOf" srcId="{AAFE621F-037B-4AE4-8AC8-3196DEBB8580}" destId="{105855F5-43BC-4F22-A670-306878D4C291}" srcOrd="5" destOrd="0" presId="urn:microsoft.com/office/officeart/2005/8/layout/bProcess4"/>
    <dgm:cxn modelId="{4DD70EBF-9BF3-40F8-8D82-3E01BF1640B7}" type="presParOf" srcId="{AAFE621F-037B-4AE4-8AC8-3196DEBB8580}" destId="{3C16BBF7-1493-45FF-A6CE-AE88B156BCCB}" srcOrd="6" destOrd="0" presId="urn:microsoft.com/office/officeart/2005/8/layout/bProcess4"/>
    <dgm:cxn modelId="{175098DE-0A8E-4ED4-8231-A1847FFF5018}" type="presParOf" srcId="{3C16BBF7-1493-45FF-A6CE-AE88B156BCCB}" destId="{A93ADA08-C13C-44D5-B1A2-5375345C42CD}" srcOrd="0" destOrd="0" presId="urn:microsoft.com/office/officeart/2005/8/layout/bProcess4"/>
    <dgm:cxn modelId="{B54D17C0-18D5-49BE-85C8-BC65EB431179}" type="presParOf" srcId="{3C16BBF7-1493-45FF-A6CE-AE88B156BCCB}" destId="{82AD1EFB-14D5-4547-A491-019A471BBFD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76EA2C-F019-4427-A514-567C63AD35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AF6D97-A0E9-4BF6-BB3F-16DEA4D392ED}">
      <dgm:prSet phldrT="[Text]"/>
      <dgm:spPr/>
      <dgm:t>
        <a:bodyPr/>
        <a:lstStyle/>
        <a:p>
          <a:r>
            <a:rPr lang="en-US" dirty="0"/>
            <a:t>Possible Marketing Actions</a:t>
          </a:r>
        </a:p>
      </dgm:t>
    </dgm:pt>
    <dgm:pt modelId="{C2378AB5-75EA-49CE-B29D-078670280D07}" type="parTrans" cxnId="{78B7B560-9DA7-40C3-A49D-56D743B271A2}">
      <dgm:prSet/>
      <dgm:spPr/>
      <dgm:t>
        <a:bodyPr/>
        <a:lstStyle/>
        <a:p>
          <a:endParaRPr lang="en-US"/>
        </a:p>
      </dgm:t>
    </dgm:pt>
    <dgm:pt modelId="{7616A8D6-E82B-4041-8032-06E93C73142E}" type="sibTrans" cxnId="{78B7B560-9DA7-40C3-A49D-56D743B271A2}">
      <dgm:prSet/>
      <dgm:spPr/>
      <dgm:t>
        <a:bodyPr/>
        <a:lstStyle/>
        <a:p>
          <a:endParaRPr lang="en-US"/>
        </a:p>
      </dgm:t>
    </dgm:pt>
    <dgm:pt modelId="{16AA9BDB-FD6E-4993-84CF-E796850AF13B}">
      <dgm:prSet phldrT="[Text]"/>
      <dgm:spPr/>
      <dgm:t>
        <a:bodyPr/>
        <a:lstStyle/>
        <a:p>
          <a:r>
            <a:rPr lang="en-US" dirty="0"/>
            <a:t>Create “New Parent Coping Kits” of beer, milk, and diapers</a:t>
          </a:r>
        </a:p>
      </dgm:t>
    </dgm:pt>
    <dgm:pt modelId="{D494DFFF-0B72-49FF-8B49-EFF6DA340330}" type="parTrans" cxnId="{B562FBE1-F8E1-43C5-B350-1B40BB7074CC}">
      <dgm:prSet/>
      <dgm:spPr/>
      <dgm:t>
        <a:bodyPr/>
        <a:lstStyle/>
        <a:p>
          <a:endParaRPr lang="en-US"/>
        </a:p>
      </dgm:t>
    </dgm:pt>
    <dgm:pt modelId="{89A4C836-29B6-489A-A79F-6CF616521CEB}" type="sibTrans" cxnId="{B562FBE1-F8E1-43C5-B350-1B40BB7074CC}">
      <dgm:prSet/>
      <dgm:spPr/>
      <dgm:t>
        <a:bodyPr/>
        <a:lstStyle/>
        <a:p>
          <a:endParaRPr lang="en-US"/>
        </a:p>
      </dgm:t>
    </dgm:pt>
    <dgm:pt modelId="{0BF9A0C0-38BA-4080-8F67-2CD3FB19F029}">
      <dgm:prSet phldrT="[Text]"/>
      <dgm:spPr/>
      <dgm:t>
        <a:bodyPr/>
        <a:lstStyle/>
        <a:p>
          <a:r>
            <a:rPr lang="en-US" dirty="0"/>
            <a:t>What are some others?</a:t>
          </a:r>
        </a:p>
      </dgm:t>
    </dgm:pt>
    <dgm:pt modelId="{3575FD63-0924-448A-8E45-DECA9CF8FC1B}" type="parTrans" cxnId="{D1F87B17-C0E7-4DD4-B914-E0DF96610434}">
      <dgm:prSet/>
      <dgm:spPr/>
      <dgm:t>
        <a:bodyPr/>
        <a:lstStyle/>
        <a:p>
          <a:endParaRPr lang="en-US"/>
        </a:p>
      </dgm:t>
    </dgm:pt>
    <dgm:pt modelId="{59518C51-1A03-4FB1-81CB-D294F87BEC7B}" type="sibTrans" cxnId="{D1F87B17-C0E7-4DD4-B914-E0DF96610434}">
      <dgm:prSet/>
      <dgm:spPr/>
      <dgm:t>
        <a:bodyPr/>
        <a:lstStyle/>
        <a:p>
          <a:endParaRPr lang="en-US"/>
        </a:p>
      </dgm:t>
    </dgm:pt>
    <dgm:pt modelId="{49F126BF-7DDE-46FA-AFFB-39D85AF3063E}" type="pres">
      <dgm:prSet presAssocID="{5976EA2C-F019-4427-A514-567C63AD35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EAFBB-1ACE-4542-AA55-419D01C34696}" type="pres">
      <dgm:prSet presAssocID="{6CAF6D97-A0E9-4BF6-BB3F-16DEA4D392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4F052-2823-4FDB-AAEC-189BB0EF82D0}" type="pres">
      <dgm:prSet presAssocID="{6CAF6D97-A0E9-4BF6-BB3F-16DEA4D392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1364A-EA04-47BC-A72D-A78C08AFEC80}" type="presOf" srcId="{6CAF6D97-A0E9-4BF6-BB3F-16DEA4D392ED}" destId="{7A2EAFBB-1ACE-4542-AA55-419D01C34696}" srcOrd="0" destOrd="0" presId="urn:microsoft.com/office/officeart/2005/8/layout/vList2"/>
    <dgm:cxn modelId="{0AFB15A7-3743-414D-BDB1-3D772B9582D0}" type="presOf" srcId="{16AA9BDB-FD6E-4993-84CF-E796850AF13B}" destId="{F624F052-2823-4FDB-AAEC-189BB0EF82D0}" srcOrd="0" destOrd="0" presId="urn:microsoft.com/office/officeart/2005/8/layout/vList2"/>
    <dgm:cxn modelId="{D1F87B17-C0E7-4DD4-B914-E0DF96610434}" srcId="{6CAF6D97-A0E9-4BF6-BB3F-16DEA4D392ED}" destId="{0BF9A0C0-38BA-4080-8F67-2CD3FB19F029}" srcOrd="1" destOrd="0" parTransId="{3575FD63-0924-448A-8E45-DECA9CF8FC1B}" sibTransId="{59518C51-1A03-4FB1-81CB-D294F87BEC7B}"/>
    <dgm:cxn modelId="{B562FBE1-F8E1-43C5-B350-1B40BB7074CC}" srcId="{6CAF6D97-A0E9-4BF6-BB3F-16DEA4D392ED}" destId="{16AA9BDB-FD6E-4993-84CF-E796850AF13B}" srcOrd="0" destOrd="0" parTransId="{D494DFFF-0B72-49FF-8B49-EFF6DA340330}" sibTransId="{89A4C836-29B6-489A-A79F-6CF616521CEB}"/>
    <dgm:cxn modelId="{78B7B560-9DA7-40C3-A49D-56D743B271A2}" srcId="{5976EA2C-F019-4427-A514-567C63AD3570}" destId="{6CAF6D97-A0E9-4BF6-BB3F-16DEA4D392ED}" srcOrd="0" destOrd="0" parTransId="{C2378AB5-75EA-49CE-B29D-078670280D07}" sibTransId="{7616A8D6-E82B-4041-8032-06E93C73142E}"/>
    <dgm:cxn modelId="{A78C2BDA-97E2-428C-9E84-C6B1FBD81EB1}" type="presOf" srcId="{0BF9A0C0-38BA-4080-8F67-2CD3FB19F029}" destId="{F624F052-2823-4FDB-AAEC-189BB0EF82D0}" srcOrd="0" destOrd="1" presId="urn:microsoft.com/office/officeart/2005/8/layout/vList2"/>
    <dgm:cxn modelId="{917327D1-D467-429F-88F8-CA900C2E8018}" type="presOf" srcId="{5976EA2C-F019-4427-A514-567C63AD3570}" destId="{49F126BF-7DDE-46FA-AFFB-39D85AF3063E}" srcOrd="0" destOrd="0" presId="urn:microsoft.com/office/officeart/2005/8/layout/vList2"/>
    <dgm:cxn modelId="{0BF0CB04-E58E-4168-88A8-495232363449}" type="presParOf" srcId="{49F126BF-7DDE-46FA-AFFB-39D85AF3063E}" destId="{7A2EAFBB-1ACE-4542-AA55-419D01C34696}" srcOrd="0" destOrd="0" presId="urn:microsoft.com/office/officeart/2005/8/layout/vList2"/>
    <dgm:cxn modelId="{9B8051B5-5CE7-48EF-8DC2-1673C6610515}" type="presParOf" srcId="{49F126BF-7DDE-46FA-AFFB-39D85AF3063E}" destId="{F624F052-2823-4FDB-AAEC-189BB0EF82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268679"/>
          <a:ext cx="640080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Find out which items predict the occurrence of other items</a:t>
          </a:r>
        </a:p>
      </dsp:txBody>
      <dsp:txXfrm>
        <a:off x="69908" y="338587"/>
        <a:ext cx="6260984" cy="1292264"/>
      </dsp:txXfrm>
    </dsp:sp>
    <dsp:sp modelId="{560415DB-36A9-4EDF-9A54-BA874E86ACC4}">
      <dsp:nvSpPr>
        <dsp:cNvPr id="0" name=""/>
        <dsp:cNvSpPr/>
      </dsp:nvSpPr>
      <dsp:spPr>
        <a:xfrm>
          <a:off x="0" y="1804440"/>
          <a:ext cx="6400800" cy="1432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Also known as “affinity analysis” or “market basket” analysis</a:t>
          </a:r>
        </a:p>
      </dsp:txBody>
      <dsp:txXfrm>
        <a:off x="69908" y="1874348"/>
        <a:ext cx="626098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5A6A3-2F4C-4BA4-B4FD-DBAC033A93BD}">
      <dsp:nvSpPr>
        <dsp:cNvPr id="0" name=""/>
        <dsp:cNvSpPr/>
      </dsp:nvSpPr>
      <dsp:spPr>
        <a:xfrm>
          <a:off x="0" y="357232"/>
          <a:ext cx="2922238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2 baskets have milk, beer, and diapers</a:t>
          </a:r>
        </a:p>
      </dsp:txBody>
      <dsp:txXfrm>
        <a:off x="48547" y="405779"/>
        <a:ext cx="2825144" cy="897406"/>
      </dsp:txXfrm>
    </dsp:sp>
    <dsp:sp modelId="{00D7FAD6-D262-4090-8A8C-4B2792E813AE}">
      <dsp:nvSpPr>
        <dsp:cNvPr id="0" name=""/>
        <dsp:cNvSpPr/>
      </dsp:nvSpPr>
      <dsp:spPr>
        <a:xfrm>
          <a:off x="0" y="1423732"/>
          <a:ext cx="2922238" cy="994500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5 baskets total</a:t>
          </a:r>
        </a:p>
      </dsp:txBody>
      <dsp:txXfrm>
        <a:off x="48547" y="1472279"/>
        <a:ext cx="2825144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AD2E-1F6C-42B7-96DA-8B2AE1A2C026}">
      <dsp:nvSpPr>
        <dsp:cNvPr id="0" name=""/>
        <dsp:cNvSpPr/>
      </dsp:nvSpPr>
      <dsp:spPr>
        <a:xfrm>
          <a:off x="0" y="41907"/>
          <a:ext cx="7467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Confidence doesn’t account for that X and Y are frequently purchased items</a:t>
          </a:r>
        </a:p>
      </dsp:txBody>
      <dsp:txXfrm>
        <a:off x="59399" y="101306"/>
        <a:ext cx="7348802" cy="1098002"/>
      </dsp:txXfrm>
    </dsp:sp>
    <dsp:sp modelId="{72144877-DFC3-4277-B7A3-E6397ADFA53E}">
      <dsp:nvSpPr>
        <dsp:cNvPr id="0" name=""/>
        <dsp:cNvSpPr/>
      </dsp:nvSpPr>
      <dsp:spPr>
        <a:xfrm>
          <a:off x="0" y="1231312"/>
          <a:ext cx="7467600" cy="254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Confidence alone can be deceptive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Example : {Bread} </a:t>
          </a:r>
          <a:r>
            <a:rPr lang="en-US" sz="2400" kern="1200" dirty="0">
              <a:sym typeface="Symbol"/>
            </a:rPr>
            <a:t></a:t>
          </a:r>
          <a:r>
            <a:rPr lang="en-US" sz="2400" kern="1200" dirty="0"/>
            <a:t>{Diapers}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s(Bread, Diapers)= 3/5=0.6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s(Bread)=4/5=0.8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c(Bread </a:t>
          </a:r>
          <a:r>
            <a:rPr lang="en-US" sz="2400" kern="1200" dirty="0">
              <a:sym typeface="Wingdings" panose="05000000000000000000" pitchFamily="2" charset="2"/>
            </a:rPr>
            <a:t> Diapers</a:t>
          </a:r>
          <a:r>
            <a:rPr lang="en-US" sz="2400" kern="1200" dirty="0"/>
            <a:t>)=0.6/0.8=0.75 (pretty high)</a:t>
          </a:r>
        </a:p>
      </dsp:txBody>
      <dsp:txXfrm>
        <a:off x="0" y="1231312"/>
        <a:ext cx="7467600" cy="2540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9AFD-DE9A-42F5-83D0-CA5C9911559E}">
      <dsp:nvSpPr>
        <dsp:cNvPr id="0" name=""/>
        <dsp:cNvSpPr/>
      </dsp:nvSpPr>
      <dsp:spPr>
        <a:xfrm rot="5400000">
          <a:off x="-361297" y="1600049"/>
          <a:ext cx="2498823" cy="30161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5B8D7-F2F7-4253-AA28-298293A6F77A}">
      <dsp:nvSpPr>
        <dsp:cNvPr id="0" name=""/>
        <dsp:cNvSpPr/>
      </dsp:nvSpPr>
      <dsp:spPr>
        <a:xfrm>
          <a:off x="210521" y="846"/>
          <a:ext cx="3351311" cy="201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Step 1: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List all possible associations</a:t>
          </a:r>
        </a:p>
      </dsp:txBody>
      <dsp:txXfrm>
        <a:off x="269415" y="59740"/>
        <a:ext cx="3233523" cy="1892999"/>
      </dsp:txXfrm>
    </dsp:sp>
    <dsp:sp modelId="{D5730C9C-2E04-41E1-B70C-66AA63D89794}">
      <dsp:nvSpPr>
        <dsp:cNvPr id="0" name=""/>
        <dsp:cNvSpPr/>
      </dsp:nvSpPr>
      <dsp:spPr>
        <a:xfrm>
          <a:off x="895444" y="2856791"/>
          <a:ext cx="4442584" cy="30161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4A83A-C661-4AEC-86EF-E794D3A229C8}">
      <dsp:nvSpPr>
        <dsp:cNvPr id="0" name=""/>
        <dsp:cNvSpPr/>
      </dsp:nvSpPr>
      <dsp:spPr>
        <a:xfrm>
          <a:off x="210521" y="2514329"/>
          <a:ext cx="3351311" cy="201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Step 2: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Compute support, confidence and lift</a:t>
          </a:r>
        </a:p>
      </dsp:txBody>
      <dsp:txXfrm>
        <a:off x="269415" y="2573223"/>
        <a:ext cx="3233523" cy="1892999"/>
      </dsp:txXfrm>
    </dsp:sp>
    <dsp:sp modelId="{105855F5-43BC-4F22-A670-306878D4C291}">
      <dsp:nvSpPr>
        <dsp:cNvPr id="0" name=""/>
        <dsp:cNvSpPr/>
      </dsp:nvSpPr>
      <dsp:spPr>
        <a:xfrm rot="16200000">
          <a:off x="4095947" y="1600049"/>
          <a:ext cx="2498823" cy="30161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41A6B-85F7-4A3B-AD53-CF930A7D00DA}">
      <dsp:nvSpPr>
        <dsp:cNvPr id="0" name=""/>
        <dsp:cNvSpPr/>
      </dsp:nvSpPr>
      <dsp:spPr>
        <a:xfrm>
          <a:off x="4667766" y="2514329"/>
          <a:ext cx="3351311" cy="201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Step 3: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Set up thresholds for confidence and lift </a:t>
          </a:r>
        </a:p>
      </dsp:txBody>
      <dsp:txXfrm>
        <a:off x="4726660" y="2573223"/>
        <a:ext cx="3233523" cy="1892999"/>
      </dsp:txXfrm>
    </dsp:sp>
    <dsp:sp modelId="{82AD1EFB-14D5-4547-A491-019A471BBFD9}">
      <dsp:nvSpPr>
        <dsp:cNvPr id="0" name=""/>
        <dsp:cNvSpPr/>
      </dsp:nvSpPr>
      <dsp:spPr>
        <a:xfrm>
          <a:off x="4667766" y="846"/>
          <a:ext cx="3351311" cy="201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Step 4: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Drop associations that don’t meet the thresholds </a:t>
          </a:r>
        </a:p>
      </dsp:txBody>
      <dsp:txXfrm>
        <a:off x="4726660" y="59740"/>
        <a:ext cx="3233523" cy="1892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EAFBB-1ACE-4542-AA55-419D01C34696}">
      <dsp:nvSpPr>
        <dsp:cNvPr id="0" name=""/>
        <dsp:cNvSpPr/>
      </dsp:nvSpPr>
      <dsp:spPr>
        <a:xfrm>
          <a:off x="0" y="232949"/>
          <a:ext cx="510540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Possible Marketing Actions</a:t>
          </a:r>
        </a:p>
      </dsp:txBody>
      <dsp:txXfrm>
        <a:off x="69908" y="302857"/>
        <a:ext cx="4965584" cy="1292264"/>
      </dsp:txXfrm>
    </dsp:sp>
    <dsp:sp modelId="{F624F052-2823-4FDB-AAEC-189BB0EF82D0}">
      <dsp:nvSpPr>
        <dsp:cNvPr id="0" name=""/>
        <dsp:cNvSpPr/>
      </dsp:nvSpPr>
      <dsp:spPr>
        <a:xfrm>
          <a:off x="0" y="1665030"/>
          <a:ext cx="5105400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Create “New Parent Coping Kits” of beer, milk, and diapers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What are some others?</a:t>
          </a:r>
        </a:p>
      </dsp:txBody>
      <dsp:txXfrm>
        <a:off x="0" y="1665030"/>
        <a:ext cx="5105400" cy="137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E0CC-D3E2-4BF3-B481-A786CD468E3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A605-1074-42B0-BCFD-13FC2C69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0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Association Rule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622402" y="5893981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Alvin Zuyin Zheng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zheng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http://community.mis.temple.edu/zuyinzheng/ </a:t>
            </a:r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Core idea: The </a:t>
            </a:r>
            <a:r>
              <a:rPr lang="en-US" dirty="0" err="1"/>
              <a:t>itemset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/>
              <a:t>Itemset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>A </a:t>
            </a:r>
            <a:r>
              <a:rPr lang="en-US" altLang="zh-CN" dirty="0"/>
              <a:t>collection</a:t>
            </a:r>
            <a:r>
              <a:rPr lang="en-US" dirty="0"/>
              <a:t> of items of interest</a:t>
            </a:r>
            <a:br>
              <a:rPr lang="en-US" dirty="0"/>
            </a:br>
            <a:r>
              <a:rPr lang="en-US" dirty="0"/>
              <a:t>	{Milk, Diapers, Beer}</a:t>
            </a:r>
          </a:p>
          <a:p>
            <a:pPr lvl="1"/>
            <a:r>
              <a:rPr lang="en-US" dirty="0"/>
              <a:t>Example in math: {1,4,2,6}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Association rules </a:t>
            </a:r>
            <a:r>
              <a:rPr lang="en-US" dirty="0">
                <a:latin typeface="+mj-lt"/>
              </a:rPr>
              <a:t>express relationships between </a:t>
            </a:r>
            <a:r>
              <a:rPr lang="en-US" dirty="0" err="1">
                <a:latin typeface="+mj-lt"/>
              </a:rPr>
              <a:t>itemsets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X </a:t>
            </a:r>
            <a:r>
              <a:rPr lang="en-US" dirty="0">
                <a:latin typeface="+mj-lt"/>
                <a:sym typeface="Symbol" pitchFamily="18" charset="2"/>
              </a:rPr>
              <a:t> Y</a:t>
            </a:r>
            <a:br>
              <a:rPr lang="en-US" dirty="0">
                <a:latin typeface="+mj-lt"/>
                <a:sym typeface="Symbol" pitchFamily="18" charset="2"/>
              </a:rPr>
            </a:br>
            <a:r>
              <a:rPr lang="en-US" dirty="0">
                <a:latin typeface="+mj-lt"/>
              </a:rPr>
              <a:t>	{</a:t>
            </a:r>
            <a:r>
              <a:rPr lang="en-US" dirty="0">
                <a:solidFill>
                  <a:srgbClr val="FF0000"/>
                </a:solidFill>
              </a:rPr>
              <a:t>Milk, Diapers</a:t>
            </a:r>
            <a:r>
              <a:rPr lang="en-US" dirty="0">
                <a:latin typeface="+mj-lt"/>
              </a:rPr>
              <a:t>} </a:t>
            </a:r>
            <a:r>
              <a:rPr lang="en-US" dirty="0">
                <a:latin typeface="+mj-lt"/>
                <a:sym typeface="Symbol" pitchFamily="18" charset="2"/>
              </a:rPr>
              <a:t> {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Beer</a:t>
            </a:r>
            <a:r>
              <a:rPr lang="en-US" dirty="0">
                <a:latin typeface="+mj-lt"/>
                <a:sym typeface="Symbol" pitchFamily="18" charset="2"/>
              </a:rPr>
              <a:t>}</a:t>
            </a:r>
            <a:br>
              <a:rPr lang="en-US" dirty="0">
                <a:latin typeface="+mj-lt"/>
                <a:sym typeface="Symbol" pitchFamily="18" charset="2"/>
              </a:rPr>
            </a:br>
            <a:r>
              <a:rPr lang="en-US" dirty="0">
                <a:latin typeface="+mj-lt"/>
                <a:sym typeface="Symbol" pitchFamily="18" charset="2"/>
              </a:rPr>
              <a:t/>
            </a:r>
            <a:br>
              <a:rPr lang="en-US" dirty="0">
                <a:latin typeface="+mj-lt"/>
                <a:sym typeface="Symbol" pitchFamily="18" charset="2"/>
              </a:rPr>
            </a:br>
            <a:r>
              <a:rPr lang="en-US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“when you have milk and diapers, 	you are also likely to have beer”</a:t>
            </a:r>
          </a:p>
          <a:p>
            <a:pPr lvl="1"/>
            <a:endParaRPr lang="en-US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394089"/>
              </p:ext>
            </p:extLst>
          </p:nvPr>
        </p:nvGraphicFramePr>
        <p:xfrm>
          <a:off x="5943600" y="3276600"/>
          <a:ext cx="2944178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8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6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/>
                        <a:t>Bread, </a:t>
                      </a:r>
                      <a:r>
                        <a:rPr lang="en-US" sz="1200" kern="1200" dirty="0"/>
                        <a:t>Milk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/>
                        <a:t>Bread, </a:t>
                      </a:r>
                      <a:r>
                        <a:rPr lang="en-US" sz="1200" kern="1200" dirty="0"/>
                        <a:t>Diapers, Beer, Eggs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Milk, Diapers, Beer</a:t>
                      </a:r>
                      <a:r>
                        <a:rPr lang="en-US" sz="1200" kern="1200"/>
                        <a:t>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/>
                        <a:t>Bread, </a:t>
                      </a:r>
                      <a:r>
                        <a:rPr lang="en-US" sz="1200" kern="1200" dirty="0"/>
                        <a:t>Milk, Diapers, Beer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Bread, Milk, Diapers,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0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Support Count 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latin typeface="Arial" charset="0"/>
                <a:sym typeface="Symbol" pitchFamily="18" charset="2"/>
              </a:rPr>
              <a:t>)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257800" cy="5562600"/>
          </a:xfrm>
        </p:spPr>
        <p:txBody>
          <a:bodyPr>
            <a:normAutofit/>
          </a:bodyPr>
          <a:lstStyle/>
          <a:p>
            <a:r>
              <a:rPr lang="en-US" b="1" dirty="0"/>
              <a:t>Support count </a:t>
            </a:r>
            <a:r>
              <a:rPr lang="en-US" dirty="0"/>
              <a:t>(</a:t>
            </a:r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>
                <a:latin typeface="Arial" charset="0"/>
                <a:sym typeface="Symbol" pitchFamily="18" charset="2"/>
              </a:rPr>
              <a:t>)</a:t>
            </a:r>
          </a:p>
          <a:p>
            <a:pPr lvl="1"/>
            <a:r>
              <a:rPr lang="en-US" dirty="0">
                <a:latin typeface="Arial" charset="0"/>
                <a:sym typeface="Symbol" pitchFamily="18" charset="2"/>
              </a:rPr>
              <a:t>In how many baskets does the </a:t>
            </a:r>
            <a:r>
              <a:rPr lang="en-US" dirty="0" err="1">
                <a:latin typeface="Arial" charset="0"/>
                <a:sym typeface="Symbol" pitchFamily="18" charset="2"/>
              </a:rPr>
              <a:t>itemset</a:t>
            </a:r>
            <a:r>
              <a:rPr lang="en-US" dirty="0">
                <a:latin typeface="Arial" charset="0"/>
                <a:sym typeface="Symbol" pitchFamily="18" charset="2"/>
              </a:rPr>
              <a:t> appear?</a:t>
            </a:r>
          </a:p>
          <a:p>
            <a:pPr lvl="1"/>
            <a:r>
              <a:rPr lang="en-US" altLang="zh-CN" dirty="0">
                <a:latin typeface="Arial" charset="0"/>
                <a:sym typeface="Symbol" pitchFamily="18" charset="2"/>
              </a:rPr>
              <a:t>Examples:</a:t>
            </a:r>
            <a:endParaRPr lang="en-US" dirty="0">
              <a:latin typeface="Arial" charset="0"/>
              <a:sym typeface="Symbol" pitchFamily="18" charset="2"/>
            </a:endParaRP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FF0000"/>
                </a:solidFill>
              </a:rPr>
              <a:t>Milk, Diapers, </a:t>
            </a:r>
            <a:r>
              <a:rPr lang="en-US" dirty="0">
                <a:solidFill>
                  <a:srgbClr val="00B050"/>
                </a:solidFill>
              </a:rPr>
              <a:t>Beer</a:t>
            </a:r>
            <a:r>
              <a:rPr lang="en-US" dirty="0"/>
              <a:t>} = 2 </a:t>
            </a:r>
            <a:br>
              <a:rPr lang="en-US" dirty="0"/>
            </a:br>
            <a:r>
              <a:rPr lang="en-US" dirty="0"/>
              <a:t>(i.e., in baskets 3 and 4)</a:t>
            </a: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FF0000"/>
                </a:solidFill>
              </a:rPr>
              <a:t>Milk, Diapers</a:t>
            </a:r>
            <a:r>
              <a:rPr lang="en-US" dirty="0"/>
              <a:t>} = 3</a:t>
            </a: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00B050"/>
                </a:solidFill>
              </a:rPr>
              <a:t>Beer</a:t>
            </a:r>
            <a:r>
              <a:rPr lang="en-US" dirty="0"/>
              <a:t>} = 3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357611"/>
              </p:ext>
            </p:extLst>
          </p:nvPr>
        </p:nvGraphicFramePr>
        <p:xfrm>
          <a:off x="5257800" y="1143000"/>
          <a:ext cx="3553778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Milk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Eggs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75530528"/>
              </p:ext>
            </p:extLst>
          </p:nvPr>
        </p:nvGraphicFramePr>
        <p:xfrm>
          <a:off x="5638800" y="3886200"/>
          <a:ext cx="2922238" cy="277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59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Support </a:t>
            </a:r>
            <a:r>
              <a:rPr lang="en-US" b="1" dirty="0"/>
              <a:t> </a:t>
            </a:r>
            <a:r>
              <a:rPr lang="en-US" dirty="0"/>
              <a:t>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8530917" cy="5372100"/>
          </a:xfrm>
        </p:spPr>
        <p:txBody>
          <a:bodyPr>
            <a:normAutofit/>
          </a:bodyPr>
          <a:lstStyle/>
          <a:p>
            <a:r>
              <a:rPr lang="en-US" sz="2800" b="1" dirty="0"/>
              <a:t>Support (s)</a:t>
            </a:r>
          </a:p>
          <a:p>
            <a:pPr lvl="1"/>
            <a:r>
              <a:rPr lang="en-US" sz="2400" b="1" dirty="0"/>
              <a:t>Fraction</a:t>
            </a:r>
            <a:r>
              <a:rPr lang="en-US" sz="2400" dirty="0"/>
              <a:t> of baskets that </a:t>
            </a:r>
          </a:p>
          <a:p>
            <a:pPr marL="457200" lvl="1" indent="0">
              <a:buNone/>
            </a:pPr>
            <a:r>
              <a:rPr lang="en-US" sz="2400" dirty="0"/>
              <a:t>    contain the items in the </a:t>
            </a:r>
            <a:r>
              <a:rPr lang="en-US" sz="2400" dirty="0" err="1"/>
              <a:t>itemset</a:t>
            </a:r>
            <a:endParaRPr lang="en-US" sz="2400" dirty="0"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Examples:</a:t>
            </a:r>
          </a:p>
          <a:p>
            <a:pPr lvl="1"/>
            <a:r>
              <a:rPr lang="en-US" dirty="0">
                <a:sym typeface="Symbol" pitchFamily="18" charset="2"/>
              </a:rPr>
              <a:t>  s({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Milk, Diapers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Beer</a:t>
            </a:r>
            <a:r>
              <a:rPr lang="en-US" dirty="0">
                <a:sym typeface="Symbol" pitchFamily="18" charset="2"/>
              </a:rPr>
              <a:t>}) </a:t>
            </a:r>
            <a:endParaRPr lang="en-US" sz="2000" dirty="0">
              <a:sym typeface="Symbol" pitchFamily="18" charset="2"/>
            </a:endParaRPr>
          </a:p>
          <a:p>
            <a:pPr marL="457200" lvl="1" indent="0">
              <a:buNone/>
            </a:pPr>
            <a:r>
              <a:rPr lang="en-US" sz="2400" dirty="0">
                <a:sym typeface="Symbol" pitchFamily="18" charset="2"/>
              </a:rPr>
              <a:t>	= </a:t>
            </a:r>
            <a:r>
              <a:rPr lang="en-US" sz="2400" b="1" dirty="0">
                <a:latin typeface="Arial" charset="0"/>
                <a:sym typeface="Symbol" pitchFamily="18" charset="2"/>
              </a:rPr>
              <a:t></a:t>
            </a:r>
            <a:r>
              <a:rPr lang="en-US" sz="2400" dirty="0"/>
              <a:t>{</a:t>
            </a:r>
            <a:r>
              <a:rPr lang="en-US" sz="2400" dirty="0">
                <a:solidFill>
                  <a:srgbClr val="FF0000"/>
                </a:solidFill>
              </a:rPr>
              <a:t>Milk, Diapers, </a:t>
            </a:r>
            <a:r>
              <a:rPr lang="en-US" sz="2400" dirty="0">
                <a:solidFill>
                  <a:srgbClr val="00B050"/>
                </a:solidFill>
              </a:rPr>
              <a:t>Beer</a:t>
            </a:r>
            <a:r>
              <a:rPr lang="en-US" sz="2400" dirty="0"/>
              <a:t>} /(# of transactions)</a:t>
            </a:r>
          </a:p>
          <a:p>
            <a:pPr marL="457200" lvl="1" indent="0">
              <a:buNone/>
            </a:pPr>
            <a:r>
              <a:rPr lang="en-US" sz="2400" dirty="0"/>
              <a:t>	=</a:t>
            </a:r>
            <a:r>
              <a:rPr lang="en-US" sz="2400" dirty="0">
                <a:sym typeface="Symbol" pitchFamily="18" charset="2"/>
              </a:rPr>
              <a:t>2/5 = 0.4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  s{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Milk, Diapers</a:t>
            </a:r>
            <a:r>
              <a:rPr lang="en-US" sz="2400" dirty="0">
                <a:sym typeface="Symbol" pitchFamily="18" charset="2"/>
              </a:rPr>
              <a:t>}= 3/5 = 0.6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  s{</a:t>
            </a:r>
            <a:r>
              <a:rPr lang="en-US" sz="2400" dirty="0">
                <a:solidFill>
                  <a:srgbClr val="00B050"/>
                </a:solidFill>
              </a:rPr>
              <a:t>Beer</a:t>
            </a:r>
            <a:r>
              <a:rPr lang="en-US" sz="2400" dirty="0">
                <a:sym typeface="Symbol" pitchFamily="18" charset="2"/>
              </a:rPr>
              <a:t>}= 3/5 = 0.6</a:t>
            </a:r>
            <a:endParaRPr lang="en-US" sz="2400" dirty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247405"/>
              </p:ext>
            </p:extLst>
          </p:nvPr>
        </p:nvGraphicFramePr>
        <p:xfrm>
          <a:off x="5334000" y="990600"/>
          <a:ext cx="3553778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Milk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Eggs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06190" y="3904364"/>
            <a:ext cx="60650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means 40% of the baskets contain Milk, Diapers and Beers</a:t>
            </a:r>
          </a:p>
        </p:txBody>
      </p:sp>
    </p:spTree>
    <p:extLst>
      <p:ext uri="{BB962C8B-B14F-4D97-AF65-F5344CB8AC3E}">
        <p14:creationId xmlns:p14="http://schemas.microsoft.com/office/powerpoint/2010/main" val="14055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Confidence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3162"/>
            <a:ext cx="5257800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charset="0"/>
                <a:sym typeface="Symbol" pitchFamily="18" charset="2"/>
              </a:rPr>
              <a:t>Confidence (c) </a:t>
            </a:r>
            <a:r>
              <a:rPr lang="en-US" sz="2800" dirty="0">
                <a:latin typeface="Arial" charset="0"/>
                <a:sym typeface="Symbol" pitchFamily="18" charset="2"/>
              </a:rPr>
              <a:t>is the strength of the association between two </a:t>
            </a:r>
            <a:r>
              <a:rPr lang="en-US" sz="2800" dirty="0" err="1">
                <a:latin typeface="Arial" charset="0"/>
                <a:sym typeface="Symbol" pitchFamily="18" charset="2"/>
              </a:rPr>
              <a:t>itemsets</a:t>
            </a:r>
            <a:r>
              <a:rPr lang="en-US" sz="2800" dirty="0">
                <a:latin typeface="Arial" charset="0"/>
                <a:sym typeface="Symbol" pitchFamily="18" charset="2"/>
              </a:rPr>
              <a:t> </a:t>
            </a:r>
          </a:p>
          <a:p>
            <a:pPr lvl="1"/>
            <a:r>
              <a:rPr lang="en-US" dirty="0" err="1">
                <a:sym typeface="Symbol" pitchFamily="18" charset="2"/>
              </a:rPr>
              <a:t>Itemset</a:t>
            </a:r>
            <a:r>
              <a:rPr lang="en-US" dirty="0">
                <a:sym typeface="Symbol" pitchFamily="18" charset="2"/>
              </a:rPr>
              <a:t> X</a:t>
            </a:r>
          </a:p>
          <a:p>
            <a:pPr lvl="1"/>
            <a:r>
              <a:rPr lang="en-US" dirty="0" err="1">
                <a:sym typeface="Symbol" pitchFamily="18" charset="2"/>
              </a:rPr>
              <a:t>Itemset</a:t>
            </a:r>
            <a:r>
              <a:rPr lang="en-US" dirty="0">
                <a:sym typeface="Symbol" pitchFamily="18" charset="2"/>
              </a:rPr>
              <a:t> 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52365"/>
              </p:ext>
            </p:extLst>
          </p:nvPr>
        </p:nvGraphicFramePr>
        <p:xfrm>
          <a:off x="317500" y="3490913"/>
          <a:ext cx="460692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4" imgW="2323800" imgH="863280" progId="Equation.3">
                  <p:embed/>
                </p:oleObj>
              </mc:Choice>
              <mc:Fallback>
                <p:oleObj name="Equation" r:id="rId4" imgW="23238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490913"/>
                        <a:ext cx="460692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03239" y="4900125"/>
            <a:ext cx="3124200" cy="18843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says 67% of the times when you have milk and diapers in the </a:t>
            </a:r>
            <a:r>
              <a:rPr lang="en-US" sz="2000" dirty="0" err="1"/>
              <a:t>itemset</a:t>
            </a:r>
            <a:r>
              <a:rPr lang="en-US" sz="2000" dirty="0"/>
              <a:t> you also have beer!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509119"/>
            <a:ext cx="4457700" cy="11178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400" b="1" dirty="0"/>
              <a:t>C must be between 0 and 1</a:t>
            </a:r>
            <a:br>
              <a:rPr lang="en-US" sz="2400" b="1" dirty="0"/>
            </a:br>
            <a:r>
              <a:rPr lang="en-US" sz="2400" b="1" dirty="0"/>
              <a:t>    </a:t>
            </a:r>
            <a:r>
              <a:rPr lang="en-US" sz="2400" dirty="0"/>
              <a:t>--</a:t>
            </a:r>
            <a:r>
              <a:rPr lang="en-US" sz="2000" dirty="0"/>
              <a:t>1 is a complete association</a:t>
            </a:r>
          </a:p>
          <a:p>
            <a:pPr algn="l"/>
            <a:r>
              <a:rPr lang="en-US" sz="2000" dirty="0"/>
              <a:t>     -- 0 is no association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331500"/>
              </p:ext>
            </p:extLst>
          </p:nvPr>
        </p:nvGraphicFramePr>
        <p:xfrm>
          <a:off x="5588450" y="1032658"/>
          <a:ext cx="3553778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Milk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Eggs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ounded Rectangle 5"/>
          <p:cNvSpPr/>
          <p:nvPr/>
        </p:nvSpPr>
        <p:spPr>
          <a:xfrm>
            <a:off x="3200400" y="3544403"/>
            <a:ext cx="34290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for total </a:t>
            </a:r>
            <a:r>
              <a:rPr lang="en-US" dirty="0" err="1"/>
              <a:t>itemset</a:t>
            </a:r>
            <a:r>
              <a:rPr lang="en-US" dirty="0"/>
              <a:t> X and Y</a:t>
            </a:r>
          </a:p>
        </p:txBody>
      </p:sp>
      <p:sp>
        <p:nvSpPr>
          <p:cNvPr id="10" name="Rounded Rectangle 6"/>
          <p:cNvSpPr/>
          <p:nvPr/>
        </p:nvSpPr>
        <p:spPr>
          <a:xfrm>
            <a:off x="3200400" y="3972489"/>
            <a:ext cx="34290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for X</a:t>
            </a:r>
          </a:p>
        </p:txBody>
      </p:sp>
    </p:spTree>
    <p:extLst>
      <p:ext uri="{BB962C8B-B14F-4D97-AF65-F5344CB8AC3E}">
        <p14:creationId xmlns:p14="http://schemas.microsoft.com/office/powerpoint/2010/main" val="250844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3434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Calculating and Interpreting Confidence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59434"/>
              </p:ext>
            </p:extLst>
          </p:nvPr>
        </p:nvGraphicFramePr>
        <p:xfrm>
          <a:off x="228600" y="2566060"/>
          <a:ext cx="7239000" cy="42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8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3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Association Rule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a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b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Confidence </a:t>
                      </a:r>
                      <a:br>
                        <a:rPr lang="en-US" sz="2000" dirty="0"/>
                      </a:br>
                      <a:r>
                        <a:rPr lang="en-US" sz="2000" baseline="0" dirty="0"/>
                        <a:t>(</a:t>
                      </a:r>
                      <a:r>
                        <a:rPr lang="en-US" sz="2000" baseline="0" dirty="0" err="1"/>
                        <a:t>a</a:t>
                      </a:r>
                      <a:r>
                        <a:rPr lang="en-US" sz="2000" baseline="0" dirty="0" err="1">
                          <a:sym typeface="Wingdings" panose="05000000000000000000" pitchFamily="2" charset="2"/>
                        </a:rPr>
                        <a:t>b</a:t>
                      </a:r>
                      <a:r>
                        <a:rPr lang="en-US" sz="2000" baseline="0" dirty="0">
                          <a:sym typeface="Wingdings" panose="05000000000000000000" pitchFamily="2" charset="2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What it</a:t>
                      </a:r>
                      <a:r>
                        <a:rPr lang="en-US" sz="2000" baseline="0" dirty="0"/>
                        <a:t> </a:t>
                      </a:r>
                      <a:br>
                        <a:rPr lang="en-US" sz="2000" baseline="0" dirty="0"/>
                      </a:br>
                      <a:r>
                        <a:rPr lang="en-US" sz="2000" baseline="0" dirty="0"/>
                        <a:t>means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{</a:t>
                      </a:r>
                      <a:r>
                        <a:rPr lang="en-US" sz="2000" dirty="0" err="1"/>
                        <a:t>Milk,Diapers</a:t>
                      </a:r>
                      <a:r>
                        <a:rPr lang="en-US" sz="2000" dirty="0"/>
                        <a:t>} </a:t>
                      </a:r>
                      <a:r>
                        <a:rPr lang="en-US" sz="2000" dirty="0">
                          <a:sym typeface="Symbol" pitchFamily="18" charset="2"/>
                        </a:rPr>
                        <a:t></a:t>
                      </a:r>
                      <a:r>
                        <a:rPr lang="en-US" sz="2000" dirty="0"/>
                        <a:t> {Beer}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0.4/0.6 = 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 baskets have milk,</a:t>
                      </a:r>
                      <a:r>
                        <a:rPr lang="en-US" sz="1800" baseline="0" dirty="0"/>
                        <a:t> diapers, beer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3 baskets have milk and diapers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So, 67% of the baskets with milk and diapers also have beer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{</a:t>
                      </a:r>
                      <a:r>
                        <a:rPr lang="en-US" sz="2000" dirty="0" err="1"/>
                        <a:t>Milk,Beer</a:t>
                      </a:r>
                      <a:r>
                        <a:rPr lang="en-US" sz="2000" dirty="0"/>
                        <a:t>} </a:t>
                      </a:r>
                      <a:r>
                        <a:rPr lang="en-US" sz="2000" dirty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/>
                        <a:t>{Diapers}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0.4/0.4 =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 baskets have milk,</a:t>
                      </a:r>
                      <a:r>
                        <a:rPr lang="en-US" sz="1800" baseline="0" dirty="0"/>
                        <a:t> diapers, beer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2 baskets have milk and beer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So, 100% of the baskets with milk and beer also have diapers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{Milk} </a:t>
                      </a:r>
                      <a:r>
                        <a:rPr lang="en-US" sz="2000" dirty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/>
                        <a:t>{</a:t>
                      </a:r>
                      <a:r>
                        <a:rPr lang="en-US" sz="2000" dirty="0" err="1"/>
                        <a:t>Diapers,Beer</a:t>
                      </a:r>
                      <a:r>
                        <a:rPr lang="en-US" sz="2000" dirty="0"/>
                        <a:t>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0.4/0.8 =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baskets have milk, diapers, beer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baskets have milk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So, 50% of the baskets with milk also have diapers and beer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18472"/>
              </p:ext>
            </p:extLst>
          </p:nvPr>
        </p:nvGraphicFramePr>
        <p:xfrm>
          <a:off x="5029200" y="304800"/>
          <a:ext cx="3962400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Diapers, Beer, Eggs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Milk, Diapers, Beer,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Beer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21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 Problem of the Confidence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99884"/>
              </p:ext>
            </p:extLst>
          </p:nvPr>
        </p:nvGraphicFramePr>
        <p:xfrm>
          <a:off x="685800" y="9144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21205"/>
              </p:ext>
            </p:extLst>
          </p:nvPr>
        </p:nvGraphicFramePr>
        <p:xfrm>
          <a:off x="5181600" y="4495800"/>
          <a:ext cx="3962400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Diapers, Beer, Eggs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Milk, Diapers, Beer,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Beer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5480" y="46101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/>
              <a:t>Is this just because both are frequently occurring items </a:t>
            </a:r>
          </a:p>
          <a:p>
            <a:pPr lvl="0"/>
            <a:r>
              <a:rPr lang="en-US" sz="2400" dirty="0"/>
              <a:t>	-s(Bread)=0.8</a:t>
            </a:r>
          </a:p>
          <a:p>
            <a:pPr lvl="0"/>
            <a:r>
              <a:rPr lang="en-US" sz="2400" dirty="0"/>
              <a:t>	-s(Diapers)=0.8</a:t>
            </a:r>
          </a:p>
        </p:txBody>
      </p:sp>
      <p:sp>
        <p:nvSpPr>
          <p:cNvPr id="6" name="Explosion: 8 Points 5"/>
          <p:cNvSpPr/>
          <p:nvPr/>
        </p:nvSpPr>
        <p:spPr>
          <a:xfrm>
            <a:off x="123160" y="4267200"/>
            <a:ext cx="838200" cy="6858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Takes into account how co-occurrence differs from what is expected by chance</a:t>
            </a:r>
          </a:p>
          <a:p>
            <a:pPr lvl="1"/>
            <a:r>
              <a:rPr lang="en-US" dirty="0"/>
              <a:t>i.e., if items were selected independently from one another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15976"/>
              </p:ext>
            </p:extLst>
          </p:nvPr>
        </p:nvGraphicFramePr>
        <p:xfrm>
          <a:off x="471377" y="4049712"/>
          <a:ext cx="417830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4" imgW="1676160" imgH="419040" progId="Equation.3">
                  <p:embed/>
                </p:oleObj>
              </mc:Choice>
              <mc:Fallback>
                <p:oleObj name="Equation" r:id="rId4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77" y="4049712"/>
                        <a:ext cx="417830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800600" y="3886200"/>
            <a:ext cx="38100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 for </a:t>
            </a:r>
            <a:r>
              <a:rPr lang="en-US" sz="2000" dirty="0" err="1"/>
              <a:t>itemset</a:t>
            </a:r>
            <a:r>
              <a:rPr lang="en-US" sz="2000" dirty="0"/>
              <a:t> X and 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4572000"/>
            <a:ext cx="38100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 for X times support for Y</a:t>
            </a:r>
          </a:p>
        </p:txBody>
      </p:sp>
    </p:spTree>
    <p:extLst>
      <p:ext uri="{BB962C8B-B14F-4D97-AF65-F5344CB8AC3E}">
        <p14:creationId xmlns:p14="http://schemas.microsoft.com/office/powerpoint/2010/main" val="68462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Lift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3290291"/>
              </a:xfrm>
            </p:spPr>
            <p:txBody>
              <a:bodyPr>
                <a:normAutofit/>
              </a:bodyPr>
              <a:lstStyle/>
              <a:p>
                <a:pPr marL="342900" lvl="2" indent="-342900"/>
                <a:r>
                  <a:rPr lang="en-US" dirty="0"/>
                  <a:t>Recall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400" dirty="0"/>
                  <a:t>Thus, we can re-write Lift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𝐿𝑖𝑓𝑡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3290291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17374"/>
              </p:ext>
            </p:extLst>
          </p:nvPr>
        </p:nvGraphicFramePr>
        <p:xfrm>
          <a:off x="708977" y="3657600"/>
          <a:ext cx="787844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216">
                  <a:extLst>
                    <a:ext uri="{9D8B030D-6E8A-4147-A177-3AD203B41FA5}">
                      <a16:colId xmlns:a16="http://schemas.microsoft.com/office/drawing/2014/main" xmlns="" val="1587469644"/>
                    </a:ext>
                  </a:extLst>
                </a:gridCol>
                <a:gridCol w="6486229">
                  <a:extLst>
                    <a:ext uri="{9D8B030D-6E8A-4147-A177-3AD203B41FA5}">
                      <a16:colId xmlns:a16="http://schemas.microsoft.com/office/drawing/2014/main" xmlns="" val="1277118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Lift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occurrence of X</a:t>
                      </a:r>
                      <a:r>
                        <a:rPr lang="en-US" sz="2200" dirty="0">
                          <a:sym typeface="Symbol" pitchFamily="18" charset="2"/>
                        </a:rPr>
                        <a:t> , </a:t>
                      </a:r>
                      <a:r>
                        <a:rPr lang="en-US" sz="2200" dirty="0"/>
                        <a:t>Y together is more likely than what you would expect by chance 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[Good]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22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Lift&lt;1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occurrence of X</a:t>
                      </a:r>
                      <a:r>
                        <a:rPr lang="en-US" sz="2200" dirty="0">
                          <a:sym typeface="Symbol" pitchFamily="18" charset="2"/>
                        </a:rPr>
                        <a:t> , </a:t>
                      </a:r>
                      <a:r>
                        <a:rPr lang="en-US" sz="2200" dirty="0"/>
                        <a:t>Y together is less likely than what you would expect by chance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[Bad]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26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Lift=1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occurrence of X</a:t>
                      </a:r>
                      <a:r>
                        <a:rPr lang="en-US" sz="2200" dirty="0">
                          <a:sym typeface="Symbol" pitchFamily="18" charset="2"/>
                        </a:rPr>
                        <a:t> , </a:t>
                      </a:r>
                      <a:r>
                        <a:rPr lang="en-US" sz="2200" dirty="0"/>
                        <a:t>Y together is the same as what you would expect by chance 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7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7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Lift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What’s the lift for the rule:</a:t>
            </a:r>
            <a:br>
              <a:rPr lang="en-US" dirty="0"/>
            </a:br>
            <a:r>
              <a:rPr lang="en-US" dirty="0"/>
              <a:t>{Milk, </a:t>
            </a:r>
            <a:r>
              <a:rPr lang="en-US" dirty="0">
                <a:latin typeface="+mj-lt"/>
              </a:rPr>
              <a:t>Diapers} </a:t>
            </a:r>
            <a:r>
              <a:rPr lang="en-US" dirty="0">
                <a:latin typeface="+mj-lt"/>
                <a:sym typeface="Symbol" pitchFamily="18" charset="2"/>
              </a:rPr>
              <a:t> {Beer}</a:t>
            </a:r>
          </a:p>
          <a:p>
            <a:endParaRPr lang="en-US" dirty="0">
              <a:latin typeface="Arial" charset="0"/>
              <a:sym typeface="Symbol" pitchFamily="18" charset="2"/>
            </a:endParaRPr>
          </a:p>
          <a:p>
            <a:r>
              <a:rPr lang="en-US" dirty="0"/>
              <a:t>So 	X = {Milk, Diapers} </a:t>
            </a:r>
            <a:br>
              <a:rPr lang="en-US" dirty="0"/>
            </a:br>
            <a:r>
              <a:rPr lang="en-US" dirty="0"/>
              <a:t>	Y = {Beer}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s(X,Y)= 2/5 = 0.4</a:t>
            </a:r>
            <a:br>
              <a:rPr lang="en-US" dirty="0"/>
            </a:br>
            <a:r>
              <a:rPr lang="en-US" dirty="0"/>
              <a:t>s(X) = 3/5 = 0.6</a:t>
            </a:r>
            <a:br>
              <a:rPr lang="en-US" dirty="0"/>
            </a:br>
            <a:r>
              <a:rPr lang="en-US" dirty="0"/>
              <a:t>s(Y) = 3/5 = 0.6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So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13304"/>
              </p:ext>
            </p:extLst>
          </p:nvPr>
        </p:nvGraphicFramePr>
        <p:xfrm>
          <a:off x="3008059" y="6082109"/>
          <a:ext cx="2871787" cy="75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4" imgW="1511280" imgH="393480" progId="Equation.3">
                  <p:embed/>
                </p:oleObj>
              </mc:Choice>
              <mc:Fallback>
                <p:oleObj name="Equation" r:id="rId4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059" y="6082109"/>
                        <a:ext cx="2871787" cy="751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08459" y="3863181"/>
            <a:ext cx="2743200" cy="2514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When Lift &gt; 1, the occurrence of </a:t>
            </a:r>
            <a:br>
              <a:rPr lang="en-US" sz="2000" b="1" dirty="0"/>
            </a:br>
            <a:r>
              <a:rPr lang="en-US" sz="2000" b="1" dirty="0"/>
              <a:t>X</a:t>
            </a:r>
            <a:r>
              <a:rPr lang="en-US" sz="2000" b="1" dirty="0">
                <a:latin typeface="Arial" charset="0"/>
                <a:sym typeface="Symbol" pitchFamily="18" charset="2"/>
              </a:rPr>
              <a:t>  </a:t>
            </a:r>
            <a:r>
              <a:rPr lang="en-US" sz="2000" b="1" dirty="0"/>
              <a:t>Y together is more likely than what you would expect by chance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685124"/>
              </p:ext>
            </p:extLst>
          </p:nvPr>
        </p:nvGraphicFramePr>
        <p:xfrm>
          <a:off x="5029200" y="990600"/>
          <a:ext cx="3962400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Diapers, Beer, Eggs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Milk, Diapers, Beer,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Beer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68108"/>
              </p:ext>
            </p:extLst>
          </p:nvPr>
        </p:nvGraphicFramePr>
        <p:xfrm>
          <a:off x="1454751" y="5287579"/>
          <a:ext cx="3106616" cy="77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6" imgW="1676160" imgH="419040" progId="Equation.3">
                  <p:embed/>
                </p:oleObj>
              </mc:Choice>
              <mc:Fallback>
                <p:oleObj name="Equation" r:id="rId6" imgW="16761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751" y="5287579"/>
                        <a:ext cx="3106616" cy="778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39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Association Rule Mining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717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Story: Netflix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9" y="1417692"/>
            <a:ext cx="8120221" cy="48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1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you are confident in a rule, take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{Milk, Diapers}</a:t>
            </a:r>
            <a:r>
              <a:rPr lang="en-US" sz="3600" dirty="0">
                <a:latin typeface="Arial" charset="0"/>
                <a:sym typeface="Symbol" pitchFamily="18" charset="2"/>
              </a:rPr>
              <a:t> </a:t>
            </a:r>
            <a:r>
              <a:rPr lang="en-US" sz="3600" dirty="0">
                <a:latin typeface="+mj-lt"/>
                <a:sym typeface="Symbol" pitchFamily="18" charset="2"/>
              </a:rPr>
              <a:t> {Beer}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4127692"/>
              </p:ext>
            </p:extLst>
          </p:nvPr>
        </p:nvGraphicFramePr>
        <p:xfrm>
          <a:off x="381000" y="2819400"/>
          <a:ext cx="5105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1" y="3716323"/>
            <a:ext cx="4114799" cy="29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94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</a:t>
            </a:r>
            <a:r>
              <a:rPr lang="en-US" dirty="0" smtClean="0"/>
              <a:t>Lift with Aggregate Basket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311916"/>
              </p:ext>
            </p:extLst>
          </p:nvPr>
        </p:nvGraphicFramePr>
        <p:xfrm>
          <a:off x="71252" y="1365890"/>
          <a:ext cx="6177148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2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4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Netflix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Cable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TV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443353" y="1597667"/>
            <a:ext cx="2585852" cy="19482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the effect of Netflix on </a:t>
            </a:r>
            <a:r>
              <a:rPr lang="en-US" sz="2400" dirty="0"/>
              <a:t>C</a:t>
            </a:r>
            <a:r>
              <a:rPr lang="en-US" sz="2400" dirty="0" smtClean="0"/>
              <a:t>able TV?</a:t>
            </a:r>
            <a:br>
              <a:rPr lang="en-US" sz="2400" dirty="0" smtClean="0"/>
            </a:br>
            <a:r>
              <a:rPr lang="en-US" sz="2400" dirty="0" smtClean="0"/>
              <a:t>{Netflix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Cable </a:t>
            </a:r>
            <a:r>
              <a:rPr lang="en-US" sz="2400" dirty="0" smtClean="0">
                <a:sym typeface="Wingdings" panose="05000000000000000000" pitchFamily="2" charset="2"/>
              </a:rPr>
              <a:t>TV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4604" y="396507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(Netflix, Cable TV)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= </a:t>
            </a:r>
            <a:r>
              <a:rPr lang="en-US" sz="2400" dirty="0">
                <a:sym typeface="Wingdings" pitchFamily="2" charset="2"/>
              </a:rPr>
              <a:t>1000/1</a:t>
            </a:r>
            <a:r>
              <a:rPr lang="en-US" sz="2400" dirty="0" smtClean="0">
                <a:sym typeface="Wingdings" pitchFamily="2" charset="2"/>
              </a:rPr>
              <a:t>3000  7%</a:t>
            </a:r>
          </a:p>
          <a:p>
            <a:r>
              <a:rPr lang="en-US" sz="2400" dirty="0" smtClean="0">
                <a:sym typeface="Wingdings" pitchFamily="2" charset="2"/>
              </a:rPr>
              <a:t>s (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Cable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TV </a:t>
            </a:r>
            <a:r>
              <a:rPr lang="en-US" sz="2400" dirty="0">
                <a:sym typeface="Wingdings" pitchFamily="2" charset="2"/>
              </a:rPr>
              <a:t>)</a:t>
            </a:r>
            <a:r>
              <a:rPr lang="en-US" sz="2400" dirty="0" smtClean="0">
                <a:sym typeface="Wingdings" pitchFamily="2" charset="2"/>
              </a:rPr>
              <a:t>		= 9000/13000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69%</a:t>
            </a:r>
          </a:p>
          <a:p>
            <a:r>
              <a:rPr lang="en-US" sz="2400" dirty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Netflix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)</a:t>
            </a:r>
            <a:r>
              <a:rPr lang="en-US" sz="2400" dirty="0" smtClean="0">
                <a:sym typeface="Wingdings" pitchFamily="2" charset="2"/>
              </a:rPr>
              <a:t>		= 4800/13000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37%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67197"/>
              </p:ext>
            </p:extLst>
          </p:nvPr>
        </p:nvGraphicFramePr>
        <p:xfrm>
          <a:off x="744604" y="5486508"/>
          <a:ext cx="490372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955520" imgH="393480" progId="Equation.3">
                  <p:embed/>
                </p:oleObj>
              </mc:Choice>
              <mc:Fallback>
                <p:oleObj name="Equation" r:id="rId3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04" y="5486508"/>
                        <a:ext cx="490372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57405" y="5225660"/>
            <a:ext cx="2971800" cy="1632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Having one </a:t>
            </a:r>
            <a:r>
              <a:rPr lang="en-US" sz="2000" dirty="0" smtClean="0"/>
              <a:t>service negatively affects </a:t>
            </a:r>
            <a:r>
              <a:rPr lang="en-US" sz="2000" dirty="0" smtClean="0"/>
              <a:t>the purchase of the other </a:t>
            </a:r>
            <a:br>
              <a:rPr lang="en-US" sz="2000" dirty="0" smtClean="0"/>
            </a:br>
            <a:r>
              <a:rPr lang="en-US" sz="2000" dirty="0" smtClean="0"/>
              <a:t>(lift closer to 0 than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42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Support, confidence, and lift</a:t>
            </a:r>
          </a:p>
          <a:p>
            <a:pPr lvl="1"/>
            <a:r>
              <a:rPr lang="en-US" dirty="0"/>
              <a:t>Explain what each means</a:t>
            </a:r>
          </a:p>
          <a:p>
            <a:pPr lvl="2"/>
            <a:r>
              <a:rPr lang="en-US" dirty="0"/>
              <a:t>Can you have high confidence and low lift? </a:t>
            </a:r>
          </a:p>
          <a:p>
            <a:pPr lvl="1"/>
            <a:r>
              <a:rPr lang="en-US" dirty="0"/>
              <a:t>How to compute</a:t>
            </a:r>
          </a:p>
          <a:p>
            <a:endParaRPr lang="en-US" dirty="0"/>
          </a:p>
          <a:p>
            <a:r>
              <a:rPr lang="en-US" dirty="0"/>
              <a:t>In-Class Activity:</a:t>
            </a:r>
          </a:p>
          <a:p>
            <a:pPr lvl="1"/>
            <a:r>
              <a:rPr lang="en-US" dirty="0"/>
              <a:t>Part 1: Computing Confidence, Support, and Lift (today)</a:t>
            </a:r>
          </a:p>
          <a:p>
            <a:pPr lvl="1"/>
            <a:r>
              <a:rPr lang="en-US" dirty="0"/>
              <a:t>Part 2: Association Rule Mining Using R</a:t>
            </a:r>
          </a:p>
        </p:txBody>
      </p:sp>
    </p:spTree>
    <p:extLst>
      <p:ext uri="{BB962C8B-B14F-4D97-AF65-F5344CB8AC3E}">
        <p14:creationId xmlns:p14="http://schemas.microsoft.com/office/powerpoint/2010/main" val="4897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Story: Amazon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7820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4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Story: Facebook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53" y="1752600"/>
            <a:ext cx="7891894" cy="4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did you buy in the most recent CVS/Grocery shopping?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4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31" y="3048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Association Rule 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102445"/>
              </p:ext>
            </p:extLst>
          </p:nvPr>
        </p:nvGraphicFramePr>
        <p:xfrm>
          <a:off x="1228531" y="2286000"/>
          <a:ext cx="6400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14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Market basket analysis/affinity analysis</a:t>
            </a:r>
          </a:p>
          <a:p>
            <a:pPr lvl="1"/>
            <a:r>
              <a:rPr lang="en-US" dirty="0"/>
              <a:t>What products are bought together?</a:t>
            </a:r>
          </a:p>
          <a:p>
            <a:pPr lvl="1"/>
            <a:r>
              <a:rPr lang="en-US" dirty="0"/>
              <a:t>Where to place items on grocery store shelves?</a:t>
            </a:r>
          </a:p>
          <a:p>
            <a:pPr lvl="1"/>
            <a:endParaRPr lang="en-US" dirty="0"/>
          </a:p>
          <a:p>
            <a:r>
              <a:rPr lang="en-US" dirty="0"/>
              <a:t>Amazon’s recommendation engine</a:t>
            </a:r>
          </a:p>
          <a:p>
            <a:pPr lvl="1"/>
            <a:r>
              <a:rPr lang="en-US" dirty="0"/>
              <a:t>“People who bought this product also bought…”</a:t>
            </a:r>
          </a:p>
          <a:p>
            <a:endParaRPr lang="en-US" dirty="0"/>
          </a:p>
          <a:p>
            <a:r>
              <a:rPr lang="en-US" dirty="0"/>
              <a:t>Social network analysis</a:t>
            </a:r>
          </a:p>
          <a:p>
            <a:pPr lvl="1"/>
            <a:r>
              <a:rPr lang="en-US" dirty="0"/>
              <a:t>Determine who you “may know”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David\AppData\Local\Microsoft\Windows\Temporary Internet Files\Content.IE5\BLWSRELK\MC9004108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97" y="2057400"/>
            <a:ext cx="2221203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4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Analyses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511300"/>
          <a:ext cx="6934200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0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Diapers, Beer, Eggs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Milk, Diapers, Beer,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Beer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4572000"/>
            <a:ext cx="673708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We usually start from a data set like this – with baskets of transactions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And the idea is to find </a:t>
            </a:r>
            <a:r>
              <a:rPr lang="en-US" sz="2400" b="1" dirty="0">
                <a:solidFill>
                  <a:schemeClr val="tx1"/>
                </a:solidFill>
              </a:rPr>
              <a:t>associations between products</a:t>
            </a:r>
          </a:p>
        </p:txBody>
      </p:sp>
    </p:spTree>
    <p:extLst>
      <p:ext uri="{BB962C8B-B14F-4D97-AF65-F5344CB8AC3E}">
        <p14:creationId xmlns:p14="http://schemas.microsoft.com/office/powerpoint/2010/main" val="115078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Analyses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18670"/>
              </p:ext>
            </p:extLst>
          </p:nvPr>
        </p:nvGraphicFramePr>
        <p:xfrm>
          <a:off x="1295400" y="1511300"/>
          <a:ext cx="6934200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0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Diapers, Beer, Eggs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Milk, Diapers, Beer,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Beer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5020506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dirty="0">
                <a:latin typeface="+mj-lt"/>
              </a:rPr>
              <a:t>Association Rules from these transactions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14800" y="4356871"/>
            <a:ext cx="373380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sz="2000" dirty="0">
                <a:latin typeface="+mj-lt"/>
              </a:rPr>
              <a:t>X</a:t>
            </a:r>
            <a:r>
              <a:rPr lang="en-US" sz="2000" dirty="0">
                <a:latin typeface="+mj-lt"/>
                <a:sym typeface="Symbol" pitchFamily="18" charset="2"/>
              </a:rPr>
              <a:t>  Y </a:t>
            </a:r>
            <a:br>
              <a:rPr lang="en-US" sz="2000" dirty="0">
                <a:latin typeface="+mj-lt"/>
                <a:sym typeface="Symbol" pitchFamily="18" charset="2"/>
              </a:rPr>
            </a:br>
            <a:r>
              <a:rPr lang="en-US" sz="2000" dirty="0">
                <a:latin typeface="+mj-lt"/>
                <a:sym typeface="Symbol" pitchFamily="18" charset="2"/>
              </a:rPr>
              <a:t>(antecedent  consequent)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(aka LHS</a:t>
            </a:r>
            <a:r>
              <a:rPr lang="en-US" sz="2000" dirty="0">
                <a:sym typeface="Symbol" pitchFamily="18" charset="2"/>
              </a:rPr>
              <a:t> </a:t>
            </a:r>
            <a:r>
              <a:rPr lang="en-US" sz="2000" dirty="0">
                <a:latin typeface="+mj-lt"/>
                <a:sym typeface="Symbol" pitchFamily="18" charset="2"/>
              </a:rPr>
              <a:t>RHS)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0" dirty="0">
                <a:latin typeface="+mj-lt"/>
              </a:rPr>
              <a:t>{Diapers} </a:t>
            </a:r>
            <a:r>
              <a:rPr lang="en-US" sz="2000" b="0" dirty="0">
                <a:latin typeface="+mj-lt"/>
                <a:sym typeface="Symbol" pitchFamily="18" charset="2"/>
              </a:rPr>
              <a:t> {Beer},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>
                <a:latin typeface="+mj-lt"/>
                <a:sym typeface="Symbol" pitchFamily="18" charset="2"/>
              </a:rPr>
              <a:t>{Milk, Bread}  {Diapers} 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>
                <a:latin typeface="+mj-lt"/>
                <a:sym typeface="Symbol" pitchFamily="18" charset="2"/>
              </a:rPr>
              <a:t>{Beer, Bread}  {Milk},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>
                <a:latin typeface="+mj-lt"/>
                <a:sym typeface="Symbol" pitchFamily="18" charset="2"/>
              </a:rPr>
              <a:t>{Bread}  {Milk, Diapers}</a:t>
            </a:r>
          </a:p>
        </p:txBody>
      </p:sp>
    </p:spTree>
    <p:extLst>
      <p:ext uri="{BB962C8B-B14F-4D97-AF65-F5344CB8AC3E}">
        <p14:creationId xmlns:p14="http://schemas.microsoft.com/office/powerpoint/2010/main" val="389405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1183</Words>
  <Application>Microsoft Macintosh PowerPoint</Application>
  <PresentationFormat>On-screen Show (4:3)</PresentationFormat>
  <Paragraphs>276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Black</vt:lpstr>
      <vt:lpstr>Calibri</vt:lpstr>
      <vt:lpstr>Cambria Math</vt:lpstr>
      <vt:lpstr>Gulim</vt:lpstr>
      <vt:lpstr>Symbol</vt:lpstr>
      <vt:lpstr>Wingdings</vt:lpstr>
      <vt:lpstr>宋体</vt:lpstr>
      <vt:lpstr>Arial</vt:lpstr>
      <vt:lpstr>Office Theme</vt:lpstr>
      <vt:lpstr>Equation</vt:lpstr>
      <vt:lpstr>MIS2502: Data Analytics Association Rule Mining</vt:lpstr>
      <vt:lpstr>Share Your Story: Netflix </vt:lpstr>
      <vt:lpstr>Share Your Story: Amazon </vt:lpstr>
      <vt:lpstr>Share Your Story: Facebook </vt:lpstr>
      <vt:lpstr>What did you buy in the most recent CVS/Grocery shopping?</vt:lpstr>
      <vt:lpstr>Association Rule Mining</vt:lpstr>
      <vt:lpstr>Applications</vt:lpstr>
      <vt:lpstr>Basket Analyses </vt:lpstr>
      <vt:lpstr>Basket Analyses </vt:lpstr>
      <vt:lpstr>Core idea: The itemset</vt:lpstr>
      <vt:lpstr>Support Count  () </vt:lpstr>
      <vt:lpstr>Support  (s)</vt:lpstr>
      <vt:lpstr>Confidence (c)</vt:lpstr>
      <vt:lpstr>Calculating and Interpreting Confidence</vt:lpstr>
      <vt:lpstr>A Problem of the Confidence </vt:lpstr>
      <vt:lpstr>Lift</vt:lpstr>
      <vt:lpstr>What does the Lift mean?</vt:lpstr>
      <vt:lpstr>Lift Example</vt:lpstr>
      <vt:lpstr>How to Do Association Rule Mining </vt:lpstr>
      <vt:lpstr>Once you are confident in a rule, take action</vt:lpstr>
      <vt:lpstr>Computing Lift with Aggregate Basket Data</vt:lpstr>
      <vt:lpstr>Summary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Alvin Zuyin Zheng</cp:lastModifiedBy>
  <cp:revision>176</cp:revision>
  <dcterms:created xsi:type="dcterms:W3CDTF">2011-09-06T14:24:06Z</dcterms:created>
  <dcterms:modified xsi:type="dcterms:W3CDTF">2017-04-21T12:50:39Z</dcterms:modified>
</cp:coreProperties>
</file>