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0" r:id="rId3"/>
    <p:sldId id="291" r:id="rId4"/>
    <p:sldId id="293" r:id="rId5"/>
    <p:sldId id="292" r:id="rId6"/>
    <p:sldId id="294" r:id="rId7"/>
    <p:sldId id="295" r:id="rId8"/>
    <p:sldId id="297" r:id="rId9"/>
    <p:sldId id="299" r:id="rId10"/>
    <p:sldId id="298" r:id="rId11"/>
    <p:sldId id="296" r:id="rId12"/>
    <p:sldId id="300" r:id="rId13"/>
    <p:sldId id="301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28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Credit</a:t>
          </a:r>
          <a:b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</a:b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Income &lt;40k</a:t>
          </a:r>
        </a:p>
      </dgm:t>
    </dgm:pt>
    <dgm:pt modelId="{9BBA12D4-0609-4551-A692-41B6FD5C6578}" type="parTrans" cxnId="{FF73097F-FC4D-4777-B3AD-6299FC6E8E9C}">
      <dgm:prSet/>
      <dgm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Debt &gt;20%</a:t>
          </a:r>
        </a:p>
      </dgm:t>
    </dgm:pt>
    <dgm:pt modelId="{51CA0FC4-56AD-4A14-A18D-AD08A9D56AF2}" type="parTrans" cxnId="{5F3ED735-7DCD-43B0-A3C5-0AECB1E78DC8}">
      <dgm:prSet/>
      <dgm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Debt &lt;20%</a:t>
          </a:r>
        </a:p>
      </dgm:t>
    </dgm:pt>
    <dgm:pt modelId="{35620437-B674-441E-BE64-127B11C8921C}" type="parTrans" cxnId="{0BD6C891-BF42-4072-AC6E-DFBA77B64025}">
      <dgm:prSet/>
      <dgm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Debt &gt;20%</a:t>
          </a:r>
        </a:p>
      </dgm:t>
    </dgm:pt>
    <dgm:pt modelId="{364AA1AE-EE94-40DC-A13C-26E16E52F283}" type="parTrans" cxnId="{E7F4D8E3-BA69-4E56-93F6-92B7B165EF00}">
      <dgm:prSet/>
      <dgm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Debt &lt;20%</a:t>
          </a:r>
        </a:p>
      </dgm:t>
    </dgm:pt>
    <dgm:pt modelId="{2B250F0C-4E60-4888-AB85-917A9C3905BD}" type="parTrans" cxnId="{C07B07BE-3C80-4A65-B3EC-45E0EA8C59A5}">
      <dgm:prSet/>
      <dgm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1</a:t>
          </a:r>
        </a:p>
      </dgm:t>
    </dgm:pt>
    <dgm:pt modelId="{62A74657-1757-4134-B32F-736F54F796F4}" type="parTrans" cxnId="{7126B539-4E3C-4E12-8990-6DA5DB957DA9}">
      <dgm:prSet/>
      <dgm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Owns house</a:t>
          </a:r>
        </a:p>
      </dgm:t>
    </dgm:pt>
    <dgm:pt modelId="{E3D7FB9E-9622-4165-894E-263143EEC98E}" type="parTrans" cxnId="{9857B44A-BC37-45BF-B4CB-64EB04460575}">
      <dgm:prSet/>
      <dgm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Rents</a:t>
          </a:r>
        </a:p>
      </dgm:t>
    </dgm:pt>
    <dgm:pt modelId="{8D300FD8-F99E-4E8E-904B-BA6027F12312}" type="parTrans" cxnId="{EA1FEF29-19FC-4F1B-8B80-5EF72F659908}">
      <dgm:prSet/>
      <dgm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0</a:t>
          </a:r>
          <a:endParaRPr lang="en-US" dirty="0">
            <a:solidFill>
              <a:sysClr val="window" lastClr="CEEACA"/>
            </a:solidFill>
            <a:latin typeface="Calibri"/>
            <a:ea typeface="+mn-ea"/>
            <a:cs typeface="+mn-cs"/>
          </a:endParaRPr>
        </a:p>
      </dgm:t>
    </dgm:pt>
    <dgm:pt modelId="{B5DB198B-E114-4475-880F-7A6C856D26AF}" type="parTrans" cxnId="{E49DA3D6-76C9-4595-9B36-E422AFBF51F8}">
      <dgm:prSet/>
      <dgm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0</a:t>
          </a:r>
          <a:endParaRPr lang="en-US" dirty="0">
            <a:solidFill>
              <a:sysClr val="window" lastClr="CEEACA"/>
            </a:solidFill>
            <a:latin typeface="Calibri"/>
            <a:ea typeface="+mn-ea"/>
            <a:cs typeface="+mn-cs"/>
          </a:endParaRPr>
        </a:p>
      </dgm:t>
    </dgm:pt>
    <dgm:pt modelId="{29B19C76-28E5-47C9-A96C-57318656787A}" type="parTrans" cxnId="{B422B6EB-EB6F-4AA2-A940-B2103C988373}">
      <dgm:prSet/>
      <dgm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Owns house</a:t>
          </a:r>
        </a:p>
      </dgm:t>
    </dgm:pt>
    <dgm:pt modelId="{3B1B22F4-350F-4BC1-A123-F6062B0A8B95}" type="parTrans" cxnId="{174112EF-CA42-4223-8064-9D248D97C56B}">
      <dgm:prSet/>
      <dgm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Rents</a:t>
          </a:r>
        </a:p>
      </dgm:t>
    </dgm:pt>
    <dgm:pt modelId="{78719D9A-1EF8-46FC-8F7F-64CB86D163E5}" type="parTrans" cxnId="{F59965F7-E8AD-46E8-888E-B82302836DF4}">
      <dgm:prSet/>
      <dgm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0</a:t>
          </a:r>
          <a:endParaRPr lang="en-US" dirty="0">
            <a:solidFill>
              <a:sysClr val="window" lastClr="CEEACA"/>
            </a:solidFill>
            <a:latin typeface="Calibri"/>
            <a:ea typeface="+mn-ea"/>
            <a:cs typeface="+mn-cs"/>
          </a:endParaRPr>
        </a:p>
      </dgm:t>
    </dgm:pt>
    <dgm:pt modelId="{192981D6-D395-421F-849F-8CEA5A562D44}" type="parTrans" cxnId="{32AD0725-4E72-4DFE-A7A3-1E08687FE5E4}">
      <dgm:prSet/>
      <dgm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1</a:t>
          </a:r>
          <a:endParaRPr lang="en-US" dirty="0">
            <a:solidFill>
              <a:sysClr val="window" lastClr="CEEACA"/>
            </a:solidFill>
            <a:latin typeface="Calibri"/>
            <a:ea typeface="+mn-ea"/>
            <a:cs typeface="+mn-cs"/>
          </a:endParaRPr>
        </a:p>
      </dgm:t>
    </dgm:pt>
    <dgm:pt modelId="{5BF11984-0E64-4B57-B875-2E1B0B00A098}" type="parTrans" cxnId="{D61ED2C6-D2D6-473F-B3D7-B3537D35A300}">
      <dgm:prSet/>
      <dgm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0</a:t>
          </a:r>
        </a:p>
      </dgm:t>
    </dgm:pt>
    <dgm:pt modelId="{33401E37-71FE-4451-BCD3-F37629F87B29}" type="parTrans" cxnId="{6A2FFFD0-917D-4BAA-B9A5-2AEF37A2818A}">
      <dgm:prSet/>
      <dgm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E199A00-4FD1-4CAE-A3D5-7500A9CDB562}" type="presOf" srcId="{5BF11984-0E64-4B57-B875-2E1B0B00A098}" destId="{31D0A266-AA5A-4E51-BC99-D0CDA70500B6}" srcOrd="0" destOrd="0" presId="urn:microsoft.com/office/officeart/2005/8/layout/hierarchy2"/>
    <dgm:cxn modelId="{BF35EB04-34A4-4D07-ABD0-AB9FC2DE2682}" type="presOf" srcId="{35620437-B674-441E-BE64-127B11C8921C}" destId="{C7F46534-8252-45D8-B9A1-8986B75AB1C1}" srcOrd="1" destOrd="0" presId="urn:microsoft.com/office/officeart/2005/8/layout/hierarchy2"/>
    <dgm:cxn modelId="{59CDA708-D794-410D-B50B-B4F4D2085277}" type="presOf" srcId="{51CA0FC4-56AD-4A14-A18D-AD08A9D56AF2}" destId="{2951EFB9-CA63-48AD-A351-B1EC841ED46A}" srcOrd="0" destOrd="0" presId="urn:microsoft.com/office/officeart/2005/8/layout/hierarchy2"/>
    <dgm:cxn modelId="{A0DBB211-0D02-4002-A446-588F09A23A0C}" type="presOf" srcId="{51CA0FC4-56AD-4A14-A18D-AD08A9D56AF2}" destId="{34D20AF5-6735-4F2F-803B-ACF9EE36BEA2}" srcOrd="1" destOrd="0" presId="urn:microsoft.com/office/officeart/2005/8/layout/hierarchy2"/>
    <dgm:cxn modelId="{6BAC4E14-7027-4310-8105-A23AB2E54FAC}" type="presOf" srcId="{AB713054-F984-4E73-B88E-60C1BFF55F0C}" destId="{9C04ADB7-7B5E-463A-A24D-8A9EBD543A34}" srcOrd="0" destOrd="0" presId="urn:microsoft.com/office/officeart/2005/8/layout/hierarchy2"/>
    <dgm:cxn modelId="{D4481619-2BAA-4EC7-9D67-14D2B623455B}" type="presOf" srcId="{29B19C76-28E5-47C9-A96C-57318656787A}" destId="{7F788EF5-DC52-4163-B798-0DFF5CF2C276}" srcOrd="0" destOrd="0" presId="urn:microsoft.com/office/officeart/2005/8/layout/hierarchy2"/>
    <dgm:cxn modelId="{4942011B-18AC-4AD6-8A17-0AA4270B1635}" type="presOf" srcId="{8D300FD8-F99E-4E8E-904B-BA6027F12312}" destId="{37F8AF4D-6047-40EA-841C-0CB07C1CC88F}" srcOrd="1" destOrd="0" presId="urn:microsoft.com/office/officeart/2005/8/layout/hierarchy2"/>
    <dgm:cxn modelId="{51E63E1C-8012-4EBD-A7ED-C87646182B56}" type="presOf" srcId="{DF7B78C9-B3EF-44CF-852D-36C695E50F17}" destId="{A40036BC-E5D6-446C-80F6-C7A4B80883DA}" srcOrd="0" destOrd="0" presId="urn:microsoft.com/office/officeart/2005/8/layout/hierarchy2"/>
    <dgm:cxn modelId="{D993F71C-0EB6-46F1-9944-F208398D305B}" type="presOf" srcId="{62A74657-1757-4134-B32F-736F54F796F4}" destId="{0D57AE7D-6277-4AFD-8A7D-B6521F402FAC}" srcOrd="0" destOrd="0" presId="urn:microsoft.com/office/officeart/2005/8/layout/hierarchy2"/>
    <dgm:cxn modelId="{0E97FA1F-8ED8-4B8B-9BBE-D304183A382C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9C1C8B26-DCBF-4505-9A6B-280A63FF04C0}" type="presOf" srcId="{AC412031-9545-4DC8-ACBC-5942C63FF0B9}" destId="{CEB35589-E368-4BD1-AB36-49CDB99364D5}" srcOrd="0" destOrd="0" presId="urn:microsoft.com/office/officeart/2005/8/layout/hierarchy2"/>
    <dgm:cxn modelId="{4984A726-C878-4666-BCAA-8ED61FF66F53}" type="presOf" srcId="{E3D7FB9E-9622-4165-894E-263143EEC98E}" destId="{86B348EC-F8BD-4917-A3B0-428897B6BCC8}" srcOrd="0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A6AF2E2C-BA17-4266-BFA4-FA72118172A0}" type="presOf" srcId="{B5DB198B-E114-4475-880F-7A6C856D26AF}" destId="{F0640859-70FD-45E2-89B2-966EFB26F72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427BE39-D47D-4756-BEC8-D8A39D9AA72C}" type="presOf" srcId="{2B250F0C-4E60-4888-AB85-917A9C3905BD}" destId="{FB9CE7AB-F422-4FE4-9FA5-61325F477F59}" srcOrd="1" destOrd="0" presId="urn:microsoft.com/office/officeart/2005/8/layout/hierarchy2"/>
    <dgm:cxn modelId="{7FD3B03C-2B0C-42F4-8256-8A134C1D9553}" type="presOf" srcId="{4AC740F5-7A0B-425C-9B3E-37C36A205422}" destId="{DD8EF61D-0D20-4705-AB55-535AF47A94C5}" srcOrd="0" destOrd="0" presId="urn:microsoft.com/office/officeart/2005/8/layout/hierarchy2"/>
    <dgm:cxn modelId="{8CE9CC3D-9378-45E7-BA2B-6F88372789A9}" type="presOf" srcId="{CD7A4058-34F4-4D30-B853-2FEEFACFAA91}" destId="{CB8FFB81-E4E3-43C3-8CF6-A920227023D6}" srcOrd="0" destOrd="0" presId="urn:microsoft.com/office/officeart/2005/8/layout/hierarchy2"/>
    <dgm:cxn modelId="{CCC49C41-0457-4EC9-BC98-70381522DC5E}" type="presOf" srcId="{192981D6-D395-421F-849F-8CEA5A562D44}" destId="{246D3C73-DB90-4F3F-B2CE-19B8FAF892C5}" srcOrd="1" destOrd="0" presId="urn:microsoft.com/office/officeart/2005/8/layout/hierarchy2"/>
    <dgm:cxn modelId="{FD219A64-B21A-4B01-890A-686F64C20C5D}" type="presOf" srcId="{33401E37-71FE-4451-BCD3-F37629F87B29}" destId="{088DDF99-B61C-4A64-AA14-854E47AF3584}" srcOrd="1" destOrd="0" presId="urn:microsoft.com/office/officeart/2005/8/layout/hierarchy2"/>
    <dgm:cxn modelId="{A1AC5948-DA33-4262-9ADA-EEDA9758221E}" type="presOf" srcId="{3B1B22F4-350F-4BC1-A123-F6062B0A8B95}" destId="{BA0C878D-3867-44B7-9E66-E292FB7D0CD3}" srcOrd="0" destOrd="0" presId="urn:microsoft.com/office/officeart/2005/8/layout/hierarchy2"/>
    <dgm:cxn modelId="{C8D33B4A-0907-4CB5-AD9C-6EEB74E2CFDD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709F324C-6D5F-4D86-95C1-DE1D8622FD15}" type="presOf" srcId="{1C2ABE6B-2194-4104-A754-33FF1C233404}" destId="{B6DAA14B-3305-4F93-A6BA-AC8805E13BBC}" srcOrd="0" destOrd="0" presId="urn:microsoft.com/office/officeart/2005/8/layout/hierarchy2"/>
    <dgm:cxn modelId="{C921F76E-C5CD-4EA7-A4CE-F0F9C48EE9AA}" type="presOf" srcId="{9DE36E45-D8F6-4E64-BE13-DED9608A523D}" destId="{70CFE622-9822-4AED-B673-DD47B2D762F4}" srcOrd="0" destOrd="0" presId="urn:microsoft.com/office/officeart/2005/8/layout/hierarchy2"/>
    <dgm:cxn modelId="{E8E91955-8832-4D2C-8DAF-25BF1E6C1BA8}" type="presOf" srcId="{B487B2ED-E69D-4DD6-9E27-3D52FE6528BC}" destId="{7CD5B262-0843-40A9-B018-58A5C8DBE7C6}" srcOrd="0" destOrd="0" presId="urn:microsoft.com/office/officeart/2005/8/layout/hierarchy2"/>
    <dgm:cxn modelId="{EEC49155-7AF7-4C95-98F8-7D16330BFA06}" type="presOf" srcId="{78719D9A-1EF8-46FC-8F7F-64CB86D163E5}" destId="{AEC6587A-76AF-44E9-BC10-667E8682EB31}" srcOrd="1" destOrd="0" presId="urn:microsoft.com/office/officeart/2005/8/layout/hierarchy2"/>
    <dgm:cxn modelId="{A122FD75-2041-46B5-AA7B-20171433E18D}" type="presOf" srcId="{5BF11984-0E64-4B57-B875-2E1B0B00A098}" destId="{37A62DE8-991B-4255-B69A-EED90D4303BD}" srcOrd="1" destOrd="0" presId="urn:microsoft.com/office/officeart/2005/8/layout/hierarchy2"/>
    <dgm:cxn modelId="{A9090F58-14AD-4B2C-A35B-E8FC7832ADC2}" type="presOf" srcId="{3B1B22F4-350F-4BC1-A123-F6062B0A8B95}" destId="{E39695A4-54B7-4CB7-AA93-918708DEE7F7}" srcOrd="1" destOrd="0" presId="urn:microsoft.com/office/officeart/2005/8/layout/hierarchy2"/>
    <dgm:cxn modelId="{F7E6497D-7EE6-43DA-9BC4-1237816C0208}" type="presOf" srcId="{E6A63798-4050-4A2F-9AA9-FB5D925F7930}" destId="{D2915285-78D3-4FD7-B30D-F18D871355D3}" srcOrd="0" destOrd="0" presId="urn:microsoft.com/office/officeart/2005/8/layout/hierarchy2"/>
    <dgm:cxn modelId="{142AA77D-3115-4D5A-A8A6-CEE338B7752D}" type="presOf" srcId="{B88A5BE3-D857-4A15-81D6-A637ABABF1ED}" destId="{776B66B8-00FC-404C-89CC-70709C5E302B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9EE45B81-A689-475B-A660-98A91953C789}" type="presOf" srcId="{62A74657-1757-4134-B32F-736F54F796F4}" destId="{31B006C0-0EA0-4561-A653-10E38A298D09}" srcOrd="1" destOrd="0" presId="urn:microsoft.com/office/officeart/2005/8/layout/hierarchy2"/>
    <dgm:cxn modelId="{E71A4185-F212-483B-853D-6E1EFBF00A16}" type="presOf" srcId="{78719D9A-1EF8-46FC-8F7F-64CB86D163E5}" destId="{D773FB9E-9C8A-4167-990C-866779B960A7}" srcOrd="0" destOrd="0" presId="urn:microsoft.com/office/officeart/2005/8/layout/hierarchy2"/>
    <dgm:cxn modelId="{2B284186-1250-4F4D-8A3E-018EBFE9EE09}" type="presOf" srcId="{C69F461A-897A-4BF5-9B75-F51BC5391E24}" destId="{9BCABDBA-7F17-4ABD-88F5-05078D8F9D3D}" srcOrd="0" destOrd="0" presId="urn:microsoft.com/office/officeart/2005/8/layout/hierarchy2"/>
    <dgm:cxn modelId="{73910F8A-98E0-46A1-B581-EE9FE8A5139D}" type="presOf" srcId="{364AA1AE-EE94-40DC-A13C-26E16E52F283}" destId="{FE373A7E-3635-4340-9347-46B6BFBFD200}" srcOrd="0" destOrd="0" presId="urn:microsoft.com/office/officeart/2005/8/layout/hierarchy2"/>
    <dgm:cxn modelId="{05C48B8E-F539-4FE0-B7E8-3EDD05530057}" type="presOf" srcId="{F0B9BAFF-14FA-4FD1-90AF-A0E86CFD26E0}" destId="{A438051B-3C6F-4543-B441-F2A2CEB90A1B}" srcOrd="0" destOrd="0" presId="urn:microsoft.com/office/officeart/2005/8/layout/hierarchy2"/>
    <dgm:cxn modelId="{E4A37191-9D03-4879-8E82-980976E359CD}" type="presOf" srcId="{565E1BEE-27C3-4F31-A8B1-EE2149CF7DB5}" destId="{3F4CF3E3-0AF7-4852-917A-846D9EF91AB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280FF9E-BEFD-404C-AFAD-BE54D5072C77}" type="presOf" srcId="{9BBA12D4-0609-4551-A692-41B6FD5C6578}" destId="{9BF4DBD3-5F95-474B-ADAC-133F9056B28B}" srcOrd="1" destOrd="0" presId="urn:microsoft.com/office/officeart/2005/8/layout/hierarchy2"/>
    <dgm:cxn modelId="{1EDBC79F-AD9C-49B1-8736-720BB8B18832}" type="presOf" srcId="{9BBA12D4-0609-4551-A692-41B6FD5C6578}" destId="{906EDC7A-0D71-4D4B-BA38-915370AA5ADA}" srcOrd="0" destOrd="0" presId="urn:microsoft.com/office/officeart/2005/8/layout/hierarchy2"/>
    <dgm:cxn modelId="{5BCED7B0-DD9C-44F5-907B-9A5F9F24435D}" type="presOf" srcId="{C69F461A-897A-4BF5-9B75-F51BC5391E24}" destId="{5FEF92C6-AD1B-43F2-B683-83434038F417}" srcOrd="1" destOrd="0" presId="urn:microsoft.com/office/officeart/2005/8/layout/hierarchy2"/>
    <dgm:cxn modelId="{58BB18B4-BF98-4D63-B8C8-6D9A5C5D7FB1}" type="presOf" srcId="{8D300FD8-F99E-4E8E-904B-BA6027F12312}" destId="{EA7B220E-DA23-4680-8C80-00CBE08DC458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6EB2B4C1-5CDF-49D3-8294-2194878CC59B}" type="presOf" srcId="{364AA1AE-EE94-40DC-A13C-26E16E52F283}" destId="{47273E5C-67B7-4AF6-AC59-BF0E8FE9A07A}" srcOrd="1" destOrd="0" presId="urn:microsoft.com/office/officeart/2005/8/layout/hierarchy2"/>
    <dgm:cxn modelId="{1BED1FC4-6FE9-4B22-9924-FB86B7061C52}" type="presOf" srcId="{E3D7FB9E-9622-4165-894E-263143EEC98E}" destId="{A89A13DB-233E-4EEC-9999-82C30F66A90E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D929EECE-6BFD-4C2B-AC42-5C13B2EF603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D0440D6-A8EC-45F3-B62D-909A8E61E148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8674CD8-8F0E-4502-8D5C-DD7AAD7EFCAB}" type="presOf" srcId="{35620437-B674-441E-BE64-127B11C8921C}" destId="{F6E4463E-7AB1-40C6-9184-A50DB147E61E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3F240DE5-D8B8-44C4-B2EC-36830053169E}" type="presOf" srcId="{33401E37-71FE-4451-BCD3-F37629F87B29}" destId="{EDCF3DD2-E149-42B6-827D-DBC2235C186A}" srcOrd="0" destOrd="0" presId="urn:microsoft.com/office/officeart/2005/8/layout/hierarchy2"/>
    <dgm:cxn modelId="{7C9BF1E5-32B1-429B-90CB-B5C9713F0F39}" type="presOf" srcId="{D9A682CB-5DDE-43AB-919F-8B7F7B104615}" destId="{73BB7357-1A7B-4050-88C4-790ADBCB625D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A1EAC6EB-5176-445F-8F03-B80C7B5BCAFB}" type="presOf" srcId="{29B19C76-28E5-47C9-A96C-57318656787A}" destId="{2242881E-6013-4E89-ABE5-27D85D3B39D5}" srcOrd="1" destOrd="0" presId="urn:microsoft.com/office/officeart/2005/8/layout/hierarchy2"/>
    <dgm:cxn modelId="{77E494EC-0842-432D-A759-B65342B135B2}" type="presOf" srcId="{2C0E8DAB-083B-498A-A610-C8E540D1F95F}" destId="{B110B952-0C9F-4163-9C30-E699F6BC7E5B}" srcOrd="0" destOrd="0" presId="urn:microsoft.com/office/officeart/2005/8/layout/hierarchy2"/>
    <dgm:cxn modelId="{BD45FBEE-69C2-4A62-BFD6-DD185A040797}" type="presOf" srcId="{192981D6-D395-421F-849F-8CEA5A562D44}" destId="{E896778B-EE3E-4BFF-9DFE-42B988C3A32F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C5CE0F5-E249-460A-9CEA-A2B515BE15E1}" type="presOf" srcId="{48D4D2DD-923D-473B-8FF8-F00B40868278}" destId="{3DC07AF5-D86B-4C94-B519-7A6277D2FBCD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FFE9FAFE-40D9-40F0-AAB1-95A0081B8B9C}" type="presOf" srcId="{2B250F0C-4E60-4888-AB85-917A9C3905BD}" destId="{9D22EEE4-FF93-4FD7-9762-7F90B9B2174D}" srcOrd="0" destOrd="0" presId="urn:microsoft.com/office/officeart/2005/8/layout/hierarchy2"/>
    <dgm:cxn modelId="{C1EF47A1-A48A-4FAF-BA7D-BE74DD98858A}" type="presParOf" srcId="{B6DAA14B-3305-4F93-A6BA-AC8805E13BBC}" destId="{45E3ECBA-C6D0-4585-880A-A01F56B443D6}" srcOrd="0" destOrd="0" presId="urn:microsoft.com/office/officeart/2005/8/layout/hierarchy2"/>
    <dgm:cxn modelId="{568F69B6-B4C5-4F3C-8370-51B4070E5565}" type="presParOf" srcId="{45E3ECBA-C6D0-4585-880A-A01F56B443D6}" destId="{AD69DD67-DA8B-4327-8FB6-B1ED5881B6C0}" srcOrd="0" destOrd="0" presId="urn:microsoft.com/office/officeart/2005/8/layout/hierarchy2"/>
    <dgm:cxn modelId="{0F1EE668-616F-4DBA-BD3C-77FB3E929C0F}" type="presParOf" srcId="{45E3ECBA-C6D0-4585-880A-A01F56B443D6}" destId="{AEFB50EF-9B7B-4A67-8A06-3768D82F4F35}" srcOrd="1" destOrd="0" presId="urn:microsoft.com/office/officeart/2005/8/layout/hierarchy2"/>
    <dgm:cxn modelId="{76F1A054-53FA-417D-9233-1B0A31A3E469}" type="presParOf" srcId="{AEFB50EF-9B7B-4A67-8A06-3768D82F4F35}" destId="{906EDC7A-0D71-4D4B-BA38-915370AA5ADA}" srcOrd="0" destOrd="0" presId="urn:microsoft.com/office/officeart/2005/8/layout/hierarchy2"/>
    <dgm:cxn modelId="{B59AFDE5-D2D0-400A-A0EA-FD29C058B18A}" type="presParOf" srcId="{906EDC7A-0D71-4D4B-BA38-915370AA5ADA}" destId="{9BF4DBD3-5F95-474B-ADAC-133F9056B28B}" srcOrd="0" destOrd="0" presId="urn:microsoft.com/office/officeart/2005/8/layout/hierarchy2"/>
    <dgm:cxn modelId="{A9C837D9-78CD-4D17-8D75-AB1D145F20B4}" type="presParOf" srcId="{AEFB50EF-9B7B-4A67-8A06-3768D82F4F35}" destId="{7D96E242-F765-43D2-885D-856E91BD7876}" srcOrd="1" destOrd="0" presId="urn:microsoft.com/office/officeart/2005/8/layout/hierarchy2"/>
    <dgm:cxn modelId="{47044219-0AD3-4F6B-BD49-A1C1F810C9CD}" type="presParOf" srcId="{7D96E242-F765-43D2-885D-856E91BD7876}" destId="{73BB7357-1A7B-4050-88C4-790ADBCB625D}" srcOrd="0" destOrd="0" presId="urn:microsoft.com/office/officeart/2005/8/layout/hierarchy2"/>
    <dgm:cxn modelId="{0D4E32BE-0226-4070-8FE7-A8D548A002D2}" type="presParOf" srcId="{7D96E242-F765-43D2-885D-856E91BD7876}" destId="{D56EE5CC-C4D8-4DA6-AC06-6FF6333366BE}" srcOrd="1" destOrd="0" presId="urn:microsoft.com/office/officeart/2005/8/layout/hierarchy2"/>
    <dgm:cxn modelId="{EEF0BC32-37B2-4F62-9ADF-C580EF5C1B14}" type="presParOf" srcId="{D56EE5CC-C4D8-4DA6-AC06-6FF6333366BE}" destId="{2951EFB9-CA63-48AD-A351-B1EC841ED46A}" srcOrd="0" destOrd="0" presId="urn:microsoft.com/office/officeart/2005/8/layout/hierarchy2"/>
    <dgm:cxn modelId="{8B7FEB97-AA9F-476E-B6DE-4E029FA8DEC2}" type="presParOf" srcId="{2951EFB9-CA63-48AD-A351-B1EC841ED46A}" destId="{34D20AF5-6735-4F2F-803B-ACF9EE36BEA2}" srcOrd="0" destOrd="0" presId="urn:microsoft.com/office/officeart/2005/8/layout/hierarchy2"/>
    <dgm:cxn modelId="{161B88A6-2BA6-4B06-9B71-9F4BD82959DF}" type="presParOf" srcId="{D56EE5CC-C4D8-4DA6-AC06-6FF6333366BE}" destId="{E4EEF5AC-A0E9-4DFF-973A-8F4B97B35161}" srcOrd="1" destOrd="0" presId="urn:microsoft.com/office/officeart/2005/8/layout/hierarchy2"/>
    <dgm:cxn modelId="{52F13971-8859-47A4-BDC7-C98277D9923A}" type="presParOf" srcId="{E4EEF5AC-A0E9-4DFF-973A-8F4B97B35161}" destId="{A40036BC-E5D6-446C-80F6-C7A4B80883DA}" srcOrd="0" destOrd="0" presId="urn:microsoft.com/office/officeart/2005/8/layout/hierarchy2"/>
    <dgm:cxn modelId="{FFC7F3B8-E7D5-4E98-A6B6-045D064C5CF0}" type="presParOf" srcId="{E4EEF5AC-A0E9-4DFF-973A-8F4B97B35161}" destId="{4862C7B3-1512-4C83-B2EB-00C9D604D13A}" srcOrd="1" destOrd="0" presId="urn:microsoft.com/office/officeart/2005/8/layout/hierarchy2"/>
    <dgm:cxn modelId="{3164CE38-6B6F-40C2-B2CE-ED12D40F2B34}" type="presParOf" srcId="{4862C7B3-1512-4C83-B2EB-00C9D604D13A}" destId="{0D57AE7D-6277-4AFD-8A7D-B6521F402FAC}" srcOrd="0" destOrd="0" presId="urn:microsoft.com/office/officeart/2005/8/layout/hierarchy2"/>
    <dgm:cxn modelId="{0CC6BC62-34E2-4C63-A057-EFCE7C8E6B8F}" type="presParOf" srcId="{0D57AE7D-6277-4AFD-8A7D-B6521F402FAC}" destId="{31B006C0-0EA0-4561-A653-10E38A298D09}" srcOrd="0" destOrd="0" presId="urn:microsoft.com/office/officeart/2005/8/layout/hierarchy2"/>
    <dgm:cxn modelId="{593667E0-CA7C-4FC0-93D0-B0614B06DA42}" type="presParOf" srcId="{4862C7B3-1512-4C83-B2EB-00C9D604D13A}" destId="{A579D7FC-93FC-448F-ACFD-7487307B41E8}" srcOrd="1" destOrd="0" presId="urn:microsoft.com/office/officeart/2005/8/layout/hierarchy2"/>
    <dgm:cxn modelId="{0FA33A1C-7581-4024-A1B8-050C95AD0CC0}" type="presParOf" srcId="{A579D7FC-93FC-448F-ACFD-7487307B41E8}" destId="{70CFE622-9822-4AED-B673-DD47B2D762F4}" srcOrd="0" destOrd="0" presId="urn:microsoft.com/office/officeart/2005/8/layout/hierarchy2"/>
    <dgm:cxn modelId="{C3EF02B9-0118-43FD-A1BB-669B500FF4D3}" type="presParOf" srcId="{A579D7FC-93FC-448F-ACFD-7487307B41E8}" destId="{4AD98EA5-1F56-4711-9B92-25B6221F5D9E}" srcOrd="1" destOrd="0" presId="urn:microsoft.com/office/officeart/2005/8/layout/hierarchy2"/>
    <dgm:cxn modelId="{AAE1A873-FEF4-47DB-A296-4E756DC9523F}" type="presParOf" srcId="{D56EE5CC-C4D8-4DA6-AC06-6FF6333366BE}" destId="{F6E4463E-7AB1-40C6-9184-A50DB147E61E}" srcOrd="2" destOrd="0" presId="urn:microsoft.com/office/officeart/2005/8/layout/hierarchy2"/>
    <dgm:cxn modelId="{5AFA2154-455D-4085-9B30-381932F171F2}" type="presParOf" srcId="{F6E4463E-7AB1-40C6-9184-A50DB147E61E}" destId="{C7F46534-8252-45D8-B9A1-8986B75AB1C1}" srcOrd="0" destOrd="0" presId="urn:microsoft.com/office/officeart/2005/8/layout/hierarchy2"/>
    <dgm:cxn modelId="{665B023E-6453-4D8F-8805-4E22DB94C2D4}" type="presParOf" srcId="{D56EE5CC-C4D8-4DA6-AC06-6FF6333366BE}" destId="{6F982ADB-6E9B-4D23-92D6-6624D24AFD01}" srcOrd="3" destOrd="0" presId="urn:microsoft.com/office/officeart/2005/8/layout/hierarchy2"/>
    <dgm:cxn modelId="{0BFBB93F-E9E4-42F7-AA66-1C29A571B627}" type="presParOf" srcId="{6F982ADB-6E9B-4D23-92D6-6624D24AFD01}" destId="{B110B952-0C9F-4163-9C30-E699F6BC7E5B}" srcOrd="0" destOrd="0" presId="urn:microsoft.com/office/officeart/2005/8/layout/hierarchy2"/>
    <dgm:cxn modelId="{F9F9F0EF-E1FE-41C4-A5C2-F659870410A6}" type="presParOf" srcId="{6F982ADB-6E9B-4D23-92D6-6624D24AFD01}" destId="{2BF6DC36-E629-4E6B-9446-5265AE188E80}" srcOrd="1" destOrd="0" presId="urn:microsoft.com/office/officeart/2005/8/layout/hierarchy2"/>
    <dgm:cxn modelId="{E01E8D21-9518-4A9B-B70E-79ACA033866B}" type="presParOf" srcId="{2BF6DC36-E629-4E6B-9446-5265AE188E80}" destId="{86B348EC-F8BD-4917-A3B0-428897B6BCC8}" srcOrd="0" destOrd="0" presId="urn:microsoft.com/office/officeart/2005/8/layout/hierarchy2"/>
    <dgm:cxn modelId="{81B52C00-8094-47C1-B5A6-F6CD6BD16592}" type="presParOf" srcId="{86B348EC-F8BD-4917-A3B0-428897B6BCC8}" destId="{A89A13DB-233E-4EEC-9999-82C30F66A90E}" srcOrd="0" destOrd="0" presId="urn:microsoft.com/office/officeart/2005/8/layout/hierarchy2"/>
    <dgm:cxn modelId="{9871C9A2-083E-4580-9F0C-C0207BF14D96}" type="presParOf" srcId="{2BF6DC36-E629-4E6B-9446-5265AE188E80}" destId="{9D1C3DFE-3D16-461B-9452-FF21CAE520FE}" srcOrd="1" destOrd="0" presId="urn:microsoft.com/office/officeart/2005/8/layout/hierarchy2"/>
    <dgm:cxn modelId="{CB60D59F-529C-411C-9C44-B3EF742DF9EF}" type="presParOf" srcId="{9D1C3DFE-3D16-461B-9452-FF21CAE520FE}" destId="{20234416-28EC-4241-BCF5-E0C7F6003066}" srcOrd="0" destOrd="0" presId="urn:microsoft.com/office/officeart/2005/8/layout/hierarchy2"/>
    <dgm:cxn modelId="{95F839B9-DC97-4BC1-9B22-981F1166B8B6}" type="presParOf" srcId="{9D1C3DFE-3D16-461B-9452-FF21CAE520FE}" destId="{0EF6E8C9-E1BA-4E19-BC66-FD9A558808B2}" srcOrd="1" destOrd="0" presId="urn:microsoft.com/office/officeart/2005/8/layout/hierarchy2"/>
    <dgm:cxn modelId="{87590F7C-A127-4054-9944-15DDAC6CD42B}" type="presParOf" srcId="{0EF6E8C9-E1BA-4E19-BC66-FD9A558808B2}" destId="{F0640859-70FD-45E2-89B2-966EFB26F72D}" srcOrd="0" destOrd="0" presId="urn:microsoft.com/office/officeart/2005/8/layout/hierarchy2"/>
    <dgm:cxn modelId="{4EFC3D5C-46A2-4AE5-81B7-25059301E58D}" type="presParOf" srcId="{F0640859-70FD-45E2-89B2-966EFB26F72D}" destId="{4239A36A-38B8-4FB9-9FDC-677CDBD7D5BC}" srcOrd="0" destOrd="0" presId="urn:microsoft.com/office/officeart/2005/8/layout/hierarchy2"/>
    <dgm:cxn modelId="{29538626-AB1D-40D8-B971-EBB8DFC1BBC8}" type="presParOf" srcId="{0EF6E8C9-E1BA-4E19-BC66-FD9A558808B2}" destId="{5B9270CC-0708-40EC-ABEB-251A379A4467}" srcOrd="1" destOrd="0" presId="urn:microsoft.com/office/officeart/2005/8/layout/hierarchy2"/>
    <dgm:cxn modelId="{A257402B-B5DA-48EA-86D1-E7A3F1BAFB62}" type="presParOf" srcId="{5B9270CC-0708-40EC-ABEB-251A379A4467}" destId="{D2915285-78D3-4FD7-B30D-F18D871355D3}" srcOrd="0" destOrd="0" presId="urn:microsoft.com/office/officeart/2005/8/layout/hierarchy2"/>
    <dgm:cxn modelId="{5B0C2593-4B16-4452-9521-D8D246746370}" type="presParOf" srcId="{5B9270CC-0708-40EC-ABEB-251A379A4467}" destId="{F31FAB54-D8C9-448C-A375-04B995ED75DA}" srcOrd="1" destOrd="0" presId="urn:microsoft.com/office/officeart/2005/8/layout/hierarchy2"/>
    <dgm:cxn modelId="{F359CBB3-E413-48C0-971A-7B341F44425D}" type="presParOf" srcId="{2BF6DC36-E629-4E6B-9446-5265AE188E80}" destId="{EA7B220E-DA23-4680-8C80-00CBE08DC458}" srcOrd="2" destOrd="0" presId="urn:microsoft.com/office/officeart/2005/8/layout/hierarchy2"/>
    <dgm:cxn modelId="{005D53B9-DACD-4E48-895C-7EA5D51E27C0}" type="presParOf" srcId="{EA7B220E-DA23-4680-8C80-00CBE08DC458}" destId="{37F8AF4D-6047-40EA-841C-0CB07C1CC88F}" srcOrd="0" destOrd="0" presId="urn:microsoft.com/office/officeart/2005/8/layout/hierarchy2"/>
    <dgm:cxn modelId="{9081E26B-DB22-4F2F-8199-750EED23E910}" type="presParOf" srcId="{2BF6DC36-E629-4E6B-9446-5265AE188E80}" destId="{4F729DA6-FFF5-41EA-88DB-8D6F545658BD}" srcOrd="3" destOrd="0" presId="urn:microsoft.com/office/officeart/2005/8/layout/hierarchy2"/>
    <dgm:cxn modelId="{F58AE6A2-F3EE-429C-B427-45066C3B228E}" type="presParOf" srcId="{4F729DA6-FFF5-41EA-88DB-8D6F545658BD}" destId="{6584FD33-B777-4F82-B4D0-B5E46AC2C02D}" srcOrd="0" destOrd="0" presId="urn:microsoft.com/office/officeart/2005/8/layout/hierarchy2"/>
    <dgm:cxn modelId="{B57D42D5-22D3-4455-A5D9-991CD965F62F}" type="presParOf" srcId="{4F729DA6-FFF5-41EA-88DB-8D6F545658BD}" destId="{B6A9D6FB-61F8-477C-881C-411468F8CA77}" srcOrd="1" destOrd="0" presId="urn:microsoft.com/office/officeart/2005/8/layout/hierarchy2"/>
    <dgm:cxn modelId="{8C29F014-C053-45D2-9EBB-415BE5C0682B}" type="presParOf" srcId="{B6A9D6FB-61F8-477C-881C-411468F8CA77}" destId="{7F788EF5-DC52-4163-B798-0DFF5CF2C276}" srcOrd="0" destOrd="0" presId="urn:microsoft.com/office/officeart/2005/8/layout/hierarchy2"/>
    <dgm:cxn modelId="{8E6DC759-65DB-4301-8C46-B966F8145AF8}" type="presParOf" srcId="{7F788EF5-DC52-4163-B798-0DFF5CF2C276}" destId="{2242881E-6013-4E89-ABE5-27D85D3B39D5}" srcOrd="0" destOrd="0" presId="urn:microsoft.com/office/officeart/2005/8/layout/hierarchy2"/>
    <dgm:cxn modelId="{8781C5F2-A53A-41F8-9B89-C4E970341143}" type="presParOf" srcId="{B6A9D6FB-61F8-477C-881C-411468F8CA77}" destId="{DA823D4C-8F32-4819-94E6-0D1F8DF4E996}" srcOrd="1" destOrd="0" presId="urn:microsoft.com/office/officeart/2005/8/layout/hierarchy2"/>
    <dgm:cxn modelId="{5CF0EFA6-BFD0-4FF6-A5B5-088ED9F0582B}" type="presParOf" srcId="{DA823D4C-8F32-4819-94E6-0D1F8DF4E996}" destId="{3F4CF3E3-0AF7-4852-917A-846D9EF91ABA}" srcOrd="0" destOrd="0" presId="urn:microsoft.com/office/officeart/2005/8/layout/hierarchy2"/>
    <dgm:cxn modelId="{800F634A-8EFD-4743-A242-50F6CF10DF99}" type="presParOf" srcId="{DA823D4C-8F32-4819-94E6-0D1F8DF4E996}" destId="{A4782F4C-C108-4C83-ABEF-FBE3B5816532}" srcOrd="1" destOrd="0" presId="urn:microsoft.com/office/officeart/2005/8/layout/hierarchy2"/>
    <dgm:cxn modelId="{DEE656E9-9BBC-44C0-BD3D-7A3AF51CF1B7}" type="presParOf" srcId="{AEFB50EF-9B7B-4A67-8A06-3768D82F4F35}" destId="{9BCABDBA-7F17-4ABD-88F5-05078D8F9D3D}" srcOrd="2" destOrd="0" presId="urn:microsoft.com/office/officeart/2005/8/layout/hierarchy2"/>
    <dgm:cxn modelId="{CDCDEB49-6928-4750-8B72-B02D9D2B0CA5}" type="presParOf" srcId="{9BCABDBA-7F17-4ABD-88F5-05078D8F9D3D}" destId="{5FEF92C6-AD1B-43F2-B683-83434038F417}" srcOrd="0" destOrd="0" presId="urn:microsoft.com/office/officeart/2005/8/layout/hierarchy2"/>
    <dgm:cxn modelId="{7E411C1E-2E98-4374-8155-798C9B236557}" type="presParOf" srcId="{AEFB50EF-9B7B-4A67-8A06-3768D82F4F35}" destId="{07B1D72D-4EA7-4449-B9B4-F4DB2D9BF03F}" srcOrd="3" destOrd="0" presId="urn:microsoft.com/office/officeart/2005/8/layout/hierarchy2"/>
    <dgm:cxn modelId="{F4C2DD0E-7733-4AEF-82F7-A7B816476E75}" type="presParOf" srcId="{07B1D72D-4EA7-4449-B9B4-F4DB2D9BF03F}" destId="{CB8FFB81-E4E3-43C3-8CF6-A920227023D6}" srcOrd="0" destOrd="0" presId="urn:microsoft.com/office/officeart/2005/8/layout/hierarchy2"/>
    <dgm:cxn modelId="{7DC6394B-616F-42B6-A969-FC6BCE25AED7}" type="presParOf" srcId="{07B1D72D-4EA7-4449-B9B4-F4DB2D9BF03F}" destId="{8F84034B-D50D-4839-8710-01A10F25A1F7}" srcOrd="1" destOrd="0" presId="urn:microsoft.com/office/officeart/2005/8/layout/hierarchy2"/>
    <dgm:cxn modelId="{1EE27DFF-54EB-4D0E-AFC8-AF18965420A1}" type="presParOf" srcId="{8F84034B-D50D-4839-8710-01A10F25A1F7}" destId="{FE373A7E-3635-4340-9347-46B6BFBFD200}" srcOrd="0" destOrd="0" presId="urn:microsoft.com/office/officeart/2005/8/layout/hierarchy2"/>
    <dgm:cxn modelId="{AD008AF6-319E-4F10-B7B9-05B5AA2BA6D9}" type="presParOf" srcId="{FE373A7E-3635-4340-9347-46B6BFBFD200}" destId="{47273E5C-67B7-4AF6-AC59-BF0E8FE9A07A}" srcOrd="0" destOrd="0" presId="urn:microsoft.com/office/officeart/2005/8/layout/hierarchy2"/>
    <dgm:cxn modelId="{E820A989-8634-42F9-85DB-A6723DD6B9B8}" type="presParOf" srcId="{8F84034B-D50D-4839-8710-01A10F25A1F7}" destId="{B5DDB5CA-DDD2-4470-BC39-E9DD3D8FE6A1}" srcOrd="1" destOrd="0" presId="urn:microsoft.com/office/officeart/2005/8/layout/hierarchy2"/>
    <dgm:cxn modelId="{EF465B5A-A513-4A26-A4C4-8B40C6B5032D}" type="presParOf" srcId="{B5DDB5CA-DDD2-4470-BC39-E9DD3D8FE6A1}" destId="{3DC07AF5-D86B-4C94-B519-7A6277D2FBCD}" srcOrd="0" destOrd="0" presId="urn:microsoft.com/office/officeart/2005/8/layout/hierarchy2"/>
    <dgm:cxn modelId="{8219C809-97C4-4433-83E6-C9049430850D}" type="presParOf" srcId="{B5DDB5CA-DDD2-4470-BC39-E9DD3D8FE6A1}" destId="{A961470E-9FEB-4A3D-A1DD-0C4C56A747DF}" srcOrd="1" destOrd="0" presId="urn:microsoft.com/office/officeart/2005/8/layout/hierarchy2"/>
    <dgm:cxn modelId="{8960FBD6-6571-4E22-9D0A-F6FD72BFA49D}" type="presParOf" srcId="{A961470E-9FEB-4A3D-A1DD-0C4C56A747DF}" destId="{BA0C878D-3867-44B7-9E66-E292FB7D0CD3}" srcOrd="0" destOrd="0" presId="urn:microsoft.com/office/officeart/2005/8/layout/hierarchy2"/>
    <dgm:cxn modelId="{631FBCB1-4D18-4DA9-8E9A-0E42F12D676D}" type="presParOf" srcId="{BA0C878D-3867-44B7-9E66-E292FB7D0CD3}" destId="{E39695A4-54B7-4CB7-AA93-918708DEE7F7}" srcOrd="0" destOrd="0" presId="urn:microsoft.com/office/officeart/2005/8/layout/hierarchy2"/>
    <dgm:cxn modelId="{26A6D553-B24A-4D5F-A795-8A828101AA93}" type="presParOf" srcId="{A961470E-9FEB-4A3D-A1DD-0C4C56A747DF}" destId="{499AAD32-7923-4069-AAAF-DC88216620CB}" srcOrd="1" destOrd="0" presId="urn:microsoft.com/office/officeart/2005/8/layout/hierarchy2"/>
    <dgm:cxn modelId="{3C7007CB-90A9-4E2B-9ED5-82CB0CAE84FB}" type="presParOf" srcId="{499AAD32-7923-4069-AAAF-DC88216620CB}" destId="{7CD5B262-0843-40A9-B018-58A5C8DBE7C6}" srcOrd="0" destOrd="0" presId="urn:microsoft.com/office/officeart/2005/8/layout/hierarchy2"/>
    <dgm:cxn modelId="{3E7A56DA-FC80-4F0A-8F8D-90ADB4A1D288}" type="presParOf" srcId="{499AAD32-7923-4069-AAAF-DC88216620CB}" destId="{8DE8DDE8-E1AC-4A98-AB4B-1B52197C75D5}" srcOrd="1" destOrd="0" presId="urn:microsoft.com/office/officeart/2005/8/layout/hierarchy2"/>
    <dgm:cxn modelId="{959BC474-1882-4E2A-88F3-D073EE4B84E6}" type="presParOf" srcId="{8DE8DDE8-E1AC-4A98-AB4B-1B52197C75D5}" destId="{E896778B-EE3E-4BFF-9DFE-42B988C3A32F}" srcOrd="0" destOrd="0" presId="urn:microsoft.com/office/officeart/2005/8/layout/hierarchy2"/>
    <dgm:cxn modelId="{89740180-5029-4AC9-B5E2-0F5E5D389D3D}" type="presParOf" srcId="{E896778B-EE3E-4BFF-9DFE-42B988C3A32F}" destId="{246D3C73-DB90-4F3F-B2CE-19B8FAF892C5}" srcOrd="0" destOrd="0" presId="urn:microsoft.com/office/officeart/2005/8/layout/hierarchy2"/>
    <dgm:cxn modelId="{ED133B4B-EBC5-4ED7-848C-8656776B97C2}" type="presParOf" srcId="{8DE8DDE8-E1AC-4A98-AB4B-1B52197C75D5}" destId="{E2C5968B-8A93-4D7A-84D1-1E6E20271CF1}" srcOrd="1" destOrd="0" presId="urn:microsoft.com/office/officeart/2005/8/layout/hierarchy2"/>
    <dgm:cxn modelId="{B757AFAA-85A3-4A9D-A123-589836139F1B}" type="presParOf" srcId="{E2C5968B-8A93-4D7A-84D1-1E6E20271CF1}" destId="{9C04ADB7-7B5E-463A-A24D-8A9EBD543A34}" srcOrd="0" destOrd="0" presId="urn:microsoft.com/office/officeart/2005/8/layout/hierarchy2"/>
    <dgm:cxn modelId="{E4629CF4-F84F-4C80-A52C-C89C4E7E437A}" type="presParOf" srcId="{E2C5968B-8A93-4D7A-84D1-1E6E20271CF1}" destId="{13F37715-DAA6-48B3-BB4C-D1FBA1ACCA0E}" srcOrd="1" destOrd="0" presId="urn:microsoft.com/office/officeart/2005/8/layout/hierarchy2"/>
    <dgm:cxn modelId="{01AD6B8D-4566-4592-99DB-88B3F79B2988}" type="presParOf" srcId="{A961470E-9FEB-4A3D-A1DD-0C4C56A747DF}" destId="{D773FB9E-9C8A-4167-990C-866779B960A7}" srcOrd="2" destOrd="0" presId="urn:microsoft.com/office/officeart/2005/8/layout/hierarchy2"/>
    <dgm:cxn modelId="{26428B29-6F7E-4F82-A5DA-09AC30C576F8}" type="presParOf" srcId="{D773FB9E-9C8A-4167-990C-866779B960A7}" destId="{AEC6587A-76AF-44E9-BC10-667E8682EB31}" srcOrd="0" destOrd="0" presId="urn:microsoft.com/office/officeart/2005/8/layout/hierarchy2"/>
    <dgm:cxn modelId="{588F4AC4-378B-4E1F-A00A-4E710D2DB9FF}" type="presParOf" srcId="{A961470E-9FEB-4A3D-A1DD-0C4C56A747DF}" destId="{50745FE0-9028-4616-8554-BE582325D8D9}" srcOrd="3" destOrd="0" presId="urn:microsoft.com/office/officeart/2005/8/layout/hierarchy2"/>
    <dgm:cxn modelId="{FDCA34A3-D0BF-4107-861C-E31022FB4CEB}" type="presParOf" srcId="{50745FE0-9028-4616-8554-BE582325D8D9}" destId="{776B66B8-00FC-404C-89CC-70709C5E302B}" srcOrd="0" destOrd="0" presId="urn:microsoft.com/office/officeart/2005/8/layout/hierarchy2"/>
    <dgm:cxn modelId="{132D8BBC-A398-498D-9332-5CEC4A7D2757}" type="presParOf" srcId="{50745FE0-9028-4616-8554-BE582325D8D9}" destId="{D8083601-A4C1-4291-8383-B76655C68A52}" srcOrd="1" destOrd="0" presId="urn:microsoft.com/office/officeart/2005/8/layout/hierarchy2"/>
    <dgm:cxn modelId="{8EEA4725-04AA-48C4-BA64-296A16638E0D}" type="presParOf" srcId="{D8083601-A4C1-4291-8383-B76655C68A52}" destId="{31D0A266-AA5A-4E51-BC99-D0CDA70500B6}" srcOrd="0" destOrd="0" presId="urn:microsoft.com/office/officeart/2005/8/layout/hierarchy2"/>
    <dgm:cxn modelId="{4E4F717A-EB92-4654-95CD-8AEE7D55E5F3}" type="presParOf" srcId="{31D0A266-AA5A-4E51-BC99-D0CDA70500B6}" destId="{37A62DE8-991B-4255-B69A-EED90D4303BD}" srcOrd="0" destOrd="0" presId="urn:microsoft.com/office/officeart/2005/8/layout/hierarchy2"/>
    <dgm:cxn modelId="{9BA389DC-8836-40ED-AF09-D14DF831E466}" type="presParOf" srcId="{D8083601-A4C1-4291-8383-B76655C68A52}" destId="{AF92D9E9-282A-4641-B5FD-7579F1109F89}" srcOrd="1" destOrd="0" presId="urn:microsoft.com/office/officeart/2005/8/layout/hierarchy2"/>
    <dgm:cxn modelId="{C501A26E-C324-4C84-B98A-6BB8A1BBF1A6}" type="presParOf" srcId="{AF92D9E9-282A-4641-B5FD-7579F1109F89}" destId="{CEB35589-E368-4BD1-AB36-49CDB99364D5}" srcOrd="0" destOrd="0" presId="urn:microsoft.com/office/officeart/2005/8/layout/hierarchy2"/>
    <dgm:cxn modelId="{5C2CC80D-42FB-4386-8EB6-7A14CF411DBE}" type="presParOf" srcId="{AF92D9E9-282A-4641-B5FD-7579F1109F89}" destId="{F6CFFF34-5A29-415E-B0D9-56B2232F2C3F}" srcOrd="1" destOrd="0" presId="urn:microsoft.com/office/officeart/2005/8/layout/hierarchy2"/>
    <dgm:cxn modelId="{4B2256A9-4F71-45EB-B22C-2660D544B89D}" type="presParOf" srcId="{8F84034B-D50D-4839-8710-01A10F25A1F7}" destId="{9D22EEE4-FF93-4FD7-9762-7F90B9B2174D}" srcOrd="2" destOrd="0" presId="urn:microsoft.com/office/officeart/2005/8/layout/hierarchy2"/>
    <dgm:cxn modelId="{4464749E-AA92-4154-ABC3-6C3433842B3E}" type="presParOf" srcId="{9D22EEE4-FF93-4FD7-9762-7F90B9B2174D}" destId="{FB9CE7AB-F422-4FE4-9FA5-61325F477F59}" srcOrd="0" destOrd="0" presId="urn:microsoft.com/office/officeart/2005/8/layout/hierarchy2"/>
    <dgm:cxn modelId="{B02D09E6-639A-4757-A65C-A918F62B083F}" type="presParOf" srcId="{8F84034B-D50D-4839-8710-01A10F25A1F7}" destId="{910573D3-2ABB-423F-AB2B-82AC86F1F3D4}" srcOrd="3" destOrd="0" presId="urn:microsoft.com/office/officeart/2005/8/layout/hierarchy2"/>
    <dgm:cxn modelId="{FA6691EF-A70E-4AD0-9DD7-B141A545F1B4}" type="presParOf" srcId="{910573D3-2ABB-423F-AB2B-82AC86F1F3D4}" destId="{DD8EF61D-0D20-4705-AB55-535AF47A94C5}" srcOrd="0" destOrd="0" presId="urn:microsoft.com/office/officeart/2005/8/layout/hierarchy2"/>
    <dgm:cxn modelId="{F09190FA-E132-4E83-BAD2-F67B12BED4F3}" type="presParOf" srcId="{910573D3-2ABB-423F-AB2B-82AC86F1F3D4}" destId="{2F7C9C15-B0CF-40FA-A782-597C35BEAD78}" srcOrd="1" destOrd="0" presId="urn:microsoft.com/office/officeart/2005/8/layout/hierarchy2"/>
    <dgm:cxn modelId="{F3A719EA-9B20-44F4-9A76-84B94E76AD76}" type="presParOf" srcId="{2F7C9C15-B0CF-40FA-A782-597C35BEAD78}" destId="{EDCF3DD2-E149-42B6-827D-DBC2235C186A}" srcOrd="0" destOrd="0" presId="urn:microsoft.com/office/officeart/2005/8/layout/hierarchy2"/>
    <dgm:cxn modelId="{4697405C-F359-45AB-BA45-98E418407B4D}" type="presParOf" srcId="{EDCF3DD2-E149-42B6-827D-DBC2235C186A}" destId="{088DDF99-B61C-4A64-AA14-854E47AF3584}" srcOrd="0" destOrd="0" presId="urn:microsoft.com/office/officeart/2005/8/layout/hierarchy2"/>
    <dgm:cxn modelId="{F4A5D738-5D43-4D87-BAE3-9D816F6E0F1D}" type="presParOf" srcId="{2F7C9C15-B0CF-40FA-A782-597C35BEAD78}" destId="{55687D82-6039-4F88-A790-9581699F7786}" srcOrd="1" destOrd="0" presId="urn:microsoft.com/office/officeart/2005/8/layout/hierarchy2"/>
    <dgm:cxn modelId="{CEFEB10B-2F5D-49AB-9D97-44521D6156EF}" type="presParOf" srcId="{55687D82-6039-4F88-A790-9581699F7786}" destId="{A438051B-3C6F-4543-B441-F2A2CEB90A1B}" srcOrd="0" destOrd="0" presId="urn:microsoft.com/office/officeart/2005/8/layout/hierarchy2"/>
    <dgm:cxn modelId="{9875C7F5-04C4-4759-BA55-42E670508A1F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EFC907-92D3-4744-9E0E-C8766FAFFAD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4CF9FE2-484C-493B-A6E9-B6B0242EF8D3}">
      <dgm:prSet phldrT="[Text]"/>
      <dgm:spPr>
        <a:xfrm>
          <a:off x="0" y="708"/>
          <a:ext cx="6934200" cy="767520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Minimum split</a:t>
          </a:r>
        </a:p>
      </dgm:t>
    </dgm:pt>
    <dgm:pt modelId="{8DE4F040-CC76-45AF-A509-113782BE2501}" type="parTrans" cxnId="{7C017158-E641-4239-BA5D-BACE13092A7B}">
      <dgm:prSet/>
      <dgm:spPr/>
      <dgm:t>
        <a:bodyPr/>
        <a:lstStyle/>
        <a:p>
          <a:endParaRPr lang="en-US"/>
        </a:p>
      </dgm:t>
    </dgm:pt>
    <dgm:pt modelId="{3948E8A9-822F-488D-B84B-4B941361C265}" type="sibTrans" cxnId="{7C017158-E641-4239-BA5D-BACE13092A7B}">
      <dgm:prSet/>
      <dgm:spPr/>
      <dgm:t>
        <a:bodyPr/>
        <a:lstStyle/>
        <a:p>
          <a:endParaRPr lang="en-US"/>
        </a:p>
      </dgm:t>
    </dgm:pt>
    <dgm:pt modelId="{650C058F-1A86-4A9A-BC41-0A38C9188531}">
      <dgm:prSet phldrT="[Text]"/>
      <dgm:spPr>
        <a:xfrm>
          <a:off x="0" y="1679028"/>
          <a:ext cx="6934200" cy="767520"/>
        </a:xfrm>
        <a:prstGeom prst="roundRect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Complexity factor</a:t>
          </a:r>
        </a:p>
      </dgm:t>
    </dgm:pt>
    <dgm:pt modelId="{1A873734-E5B6-47C7-8186-C405359565F9}" type="parTrans" cxnId="{CD9865E3-497C-4BB2-A5DF-0A75B4A5AFFC}">
      <dgm:prSet/>
      <dgm:spPr/>
      <dgm:t>
        <a:bodyPr/>
        <a:lstStyle/>
        <a:p>
          <a:endParaRPr lang="en-US"/>
        </a:p>
      </dgm:t>
    </dgm:pt>
    <dgm:pt modelId="{0BE93D0F-BE3C-474A-8970-0F866EC8D2FD}" type="sibTrans" cxnId="{CD9865E3-497C-4BB2-A5DF-0A75B4A5AFFC}">
      <dgm:prSet/>
      <dgm:spPr/>
      <dgm:t>
        <a:bodyPr/>
        <a:lstStyle/>
        <a:p>
          <a:endParaRPr lang="en-US"/>
        </a:p>
      </dgm:t>
    </dgm:pt>
    <dgm:pt modelId="{11960C3A-6BA5-4327-A83C-48C24D3F090B}">
      <dgm:prSet/>
      <dgm:spPr>
        <a:xfrm>
          <a:off x="0" y="768228"/>
          <a:ext cx="6934200" cy="9108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Char char="•"/>
          </a:pPr>
          <a:r>
            <a:rPr lang="en-US" sz="1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Minimum number of observations in each node needed to add an additional split.</a:t>
          </a:r>
        </a:p>
      </dgm:t>
    </dgm:pt>
    <dgm:pt modelId="{3EAE7F98-76D1-4B6C-A654-203120569B03}" type="parTrans" cxnId="{30729B34-EB17-4E85-BEC0-A5CDE32E05ED}">
      <dgm:prSet/>
      <dgm:spPr/>
      <dgm:t>
        <a:bodyPr/>
        <a:lstStyle/>
        <a:p>
          <a:endParaRPr lang="en-US"/>
        </a:p>
      </dgm:t>
    </dgm:pt>
    <dgm:pt modelId="{023A969C-32B6-40FC-AC23-1B54A70E5C8B}" type="sibTrans" cxnId="{30729B34-EB17-4E85-BEC0-A5CDE32E05ED}">
      <dgm:prSet/>
      <dgm:spPr/>
      <dgm:t>
        <a:bodyPr/>
        <a:lstStyle/>
        <a:p>
          <a:endParaRPr lang="en-US"/>
        </a:p>
      </dgm:t>
    </dgm:pt>
    <dgm:pt modelId="{67746A12-01FE-406D-82D7-D063F9166605}">
      <dgm:prSet/>
      <dgm:spPr>
        <a:xfrm>
          <a:off x="0" y="2446548"/>
          <a:ext cx="6934200" cy="64584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Char char="•"/>
          </a:pPr>
          <a:r>
            <a:rPr lang="en-US" sz="1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Minimum reduction in error needed to add an additional split.</a:t>
          </a:r>
        </a:p>
      </dgm:t>
    </dgm:pt>
    <dgm:pt modelId="{F67308C0-CE6B-4BF2-8396-035FBDFEF741}" type="parTrans" cxnId="{A0A1042D-30C6-46B2-8B75-FC87EAD471C8}">
      <dgm:prSet/>
      <dgm:spPr/>
      <dgm:t>
        <a:bodyPr/>
        <a:lstStyle/>
        <a:p>
          <a:endParaRPr lang="en-US"/>
        </a:p>
      </dgm:t>
    </dgm:pt>
    <dgm:pt modelId="{86DA6F5F-94EF-4739-AEAB-2877A0DACDB1}" type="sibTrans" cxnId="{A0A1042D-30C6-46B2-8B75-FC87EAD471C8}">
      <dgm:prSet/>
      <dgm:spPr/>
      <dgm:t>
        <a:bodyPr/>
        <a:lstStyle/>
        <a:p>
          <a:endParaRPr lang="en-US"/>
        </a:p>
      </dgm:t>
    </dgm:pt>
    <dgm:pt modelId="{DD1BFA49-5569-453F-AAEE-9984A6F8D660}">
      <dgm:prSet custT="1"/>
      <dgm:spPr>
        <a:xfrm>
          <a:off x="0" y="2446548"/>
          <a:ext cx="6934200" cy="64584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Char char="•"/>
          </a:pPr>
          <a:r>
            <a:rPr lang="en-US" sz="1900" b="1" kern="1200" dirty="0">
              <a:solidFill>
                <a:srgbClr val="00B050"/>
              </a:solidFill>
              <a:latin typeface="Calibri" panose="020F0502020204030204"/>
              <a:ea typeface="+mn-ea"/>
              <a:cs typeface="+mn-cs"/>
            </a:rPr>
            <a:t>Smaller</a:t>
          </a:r>
          <a:r>
            <a:rPr lang="en-US" sz="1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complexity factor → </a:t>
          </a:r>
          <a:r>
            <a:rPr lang="en-US" sz="1900" b="1" kern="1200" dirty="0">
              <a:solidFill>
                <a:srgbClr val="00B050"/>
              </a:solidFill>
              <a:latin typeface="Calibri" panose="020F0502020204030204"/>
              <a:ea typeface="+mn-ea"/>
              <a:cs typeface="+mn-cs"/>
            </a:rPr>
            <a:t>More</a:t>
          </a:r>
          <a:r>
            <a:rPr lang="en-US" sz="1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complex tree</a:t>
          </a:r>
        </a:p>
      </dgm:t>
    </dgm:pt>
    <dgm:pt modelId="{8CEDC8D9-90C8-4C94-942B-6173521DC5B5}" type="parTrans" cxnId="{4003D73C-06A7-4A86-8036-DF28A3A816F4}">
      <dgm:prSet/>
      <dgm:spPr/>
      <dgm:t>
        <a:bodyPr/>
        <a:lstStyle/>
        <a:p>
          <a:endParaRPr lang="en-US"/>
        </a:p>
      </dgm:t>
    </dgm:pt>
    <dgm:pt modelId="{91799284-3BD2-4271-AEF9-FA4F4131E141}" type="sibTrans" cxnId="{4003D73C-06A7-4A86-8036-DF28A3A816F4}">
      <dgm:prSet/>
      <dgm:spPr/>
      <dgm:t>
        <a:bodyPr/>
        <a:lstStyle/>
        <a:p>
          <a:endParaRPr lang="en-US"/>
        </a:p>
      </dgm:t>
    </dgm:pt>
    <dgm:pt modelId="{34C1CB33-37E8-445C-AD47-86D56080C880}">
      <dgm:prSet custT="1"/>
      <dgm:spPr>
        <a:xfrm>
          <a:off x="0" y="768228"/>
          <a:ext cx="6934200" cy="9108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Char char="•"/>
          </a:pPr>
          <a:r>
            <a:rPr lang="en-US" sz="1900" b="1" kern="1200" dirty="0">
              <a:solidFill>
                <a:srgbClr val="00B050"/>
              </a:solidFill>
              <a:latin typeface="Calibri" panose="020F0502020204030204"/>
              <a:ea typeface="+mn-ea"/>
              <a:cs typeface="+mn-cs"/>
            </a:rPr>
            <a:t>Smaller</a:t>
          </a:r>
          <a:r>
            <a:rPr lang="en-US" sz="1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minimum split → </a:t>
          </a:r>
          <a:r>
            <a:rPr lang="en-US" sz="1900" b="1" kern="1200" dirty="0">
              <a:solidFill>
                <a:srgbClr val="00B050"/>
              </a:solidFill>
              <a:latin typeface="Calibri" panose="020F0502020204030204"/>
              <a:ea typeface="+mn-ea"/>
              <a:cs typeface="+mn-cs"/>
            </a:rPr>
            <a:t>More</a:t>
          </a:r>
          <a:r>
            <a:rPr lang="en-US" sz="1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complex tree</a:t>
          </a:r>
        </a:p>
      </dgm:t>
    </dgm:pt>
    <dgm:pt modelId="{5AB9AFF8-E4CE-489C-9A61-7C5C2D0CC4BF}" type="parTrans" cxnId="{2481FC8C-6F91-4748-B1DE-28AD97142386}">
      <dgm:prSet/>
      <dgm:spPr/>
      <dgm:t>
        <a:bodyPr/>
        <a:lstStyle/>
        <a:p>
          <a:endParaRPr lang="en-US"/>
        </a:p>
      </dgm:t>
    </dgm:pt>
    <dgm:pt modelId="{7FEA55B3-D67C-4942-ABB5-9551D5CA0D9E}" type="sibTrans" cxnId="{2481FC8C-6F91-4748-B1DE-28AD97142386}">
      <dgm:prSet/>
      <dgm:spPr/>
      <dgm:t>
        <a:bodyPr/>
        <a:lstStyle/>
        <a:p>
          <a:endParaRPr lang="en-US"/>
        </a:p>
      </dgm:t>
    </dgm:pt>
    <dgm:pt modelId="{E65CCE5E-15F8-4A5B-A957-3DDD42AB8241}" type="pres">
      <dgm:prSet presAssocID="{B1EFC907-92D3-4744-9E0E-C8766FAFFADF}" presName="linear" presStyleCnt="0">
        <dgm:presLayoutVars>
          <dgm:animLvl val="lvl"/>
          <dgm:resizeHandles val="exact"/>
        </dgm:presLayoutVars>
      </dgm:prSet>
      <dgm:spPr/>
    </dgm:pt>
    <dgm:pt modelId="{07EB4154-DD7D-40AA-9698-19B02B261D8E}" type="pres">
      <dgm:prSet presAssocID="{C4CF9FE2-484C-493B-A6E9-B6B0242EF8D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2AB47FC-D5E7-43C0-93CC-7451B0272ED3}" type="pres">
      <dgm:prSet presAssocID="{C4CF9FE2-484C-493B-A6E9-B6B0242EF8D3}" presName="childText" presStyleLbl="revTx" presStyleIdx="0" presStyleCnt="2">
        <dgm:presLayoutVars>
          <dgm:bulletEnabled val="1"/>
        </dgm:presLayoutVars>
      </dgm:prSet>
      <dgm:spPr/>
    </dgm:pt>
    <dgm:pt modelId="{99BC1284-E3E2-4CE7-AF82-7FD5E61433E2}" type="pres">
      <dgm:prSet presAssocID="{650C058F-1A86-4A9A-BC41-0A38C918853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D432784-3E3D-4241-9688-6F2E0B65B79D}" type="pres">
      <dgm:prSet presAssocID="{650C058F-1A86-4A9A-BC41-0A38C918853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203771F-4BCD-460D-8A0A-F58BF9F02962}" type="presOf" srcId="{DD1BFA49-5569-453F-AAEE-9984A6F8D660}" destId="{DD432784-3E3D-4241-9688-6F2E0B65B79D}" srcOrd="0" destOrd="1" presId="urn:microsoft.com/office/officeart/2005/8/layout/vList2"/>
    <dgm:cxn modelId="{6CD60E2C-E6A6-465A-8ED2-0B54D25E2464}" type="presOf" srcId="{67746A12-01FE-406D-82D7-D063F9166605}" destId="{DD432784-3E3D-4241-9688-6F2E0B65B79D}" srcOrd="0" destOrd="0" presId="urn:microsoft.com/office/officeart/2005/8/layout/vList2"/>
    <dgm:cxn modelId="{A0A1042D-30C6-46B2-8B75-FC87EAD471C8}" srcId="{650C058F-1A86-4A9A-BC41-0A38C9188531}" destId="{67746A12-01FE-406D-82D7-D063F9166605}" srcOrd="0" destOrd="0" parTransId="{F67308C0-CE6B-4BF2-8396-035FBDFEF741}" sibTransId="{86DA6F5F-94EF-4739-AEAB-2877A0DACDB1}"/>
    <dgm:cxn modelId="{30729B34-EB17-4E85-BEC0-A5CDE32E05ED}" srcId="{C4CF9FE2-484C-493B-A6E9-B6B0242EF8D3}" destId="{11960C3A-6BA5-4327-A83C-48C24D3F090B}" srcOrd="0" destOrd="0" parTransId="{3EAE7F98-76D1-4B6C-A654-203120569B03}" sibTransId="{023A969C-32B6-40FC-AC23-1B54A70E5C8B}"/>
    <dgm:cxn modelId="{4003D73C-06A7-4A86-8036-DF28A3A816F4}" srcId="{650C058F-1A86-4A9A-BC41-0A38C9188531}" destId="{DD1BFA49-5569-453F-AAEE-9984A6F8D660}" srcOrd="1" destOrd="0" parTransId="{8CEDC8D9-90C8-4C94-942B-6173521DC5B5}" sibTransId="{91799284-3BD2-4271-AEF9-FA4F4131E141}"/>
    <dgm:cxn modelId="{31EFFD41-16EB-4AF1-9728-55A51A795D7F}" type="presOf" srcId="{650C058F-1A86-4A9A-BC41-0A38C9188531}" destId="{99BC1284-E3E2-4CE7-AF82-7FD5E61433E2}" srcOrd="0" destOrd="0" presId="urn:microsoft.com/office/officeart/2005/8/layout/vList2"/>
    <dgm:cxn modelId="{DE7CD54D-92CD-4456-B56F-7482EFD23AB2}" type="presOf" srcId="{C4CF9FE2-484C-493B-A6E9-B6B0242EF8D3}" destId="{07EB4154-DD7D-40AA-9698-19B02B261D8E}" srcOrd="0" destOrd="0" presId="urn:microsoft.com/office/officeart/2005/8/layout/vList2"/>
    <dgm:cxn modelId="{7C017158-E641-4239-BA5D-BACE13092A7B}" srcId="{B1EFC907-92D3-4744-9E0E-C8766FAFFADF}" destId="{C4CF9FE2-484C-493B-A6E9-B6B0242EF8D3}" srcOrd="0" destOrd="0" parTransId="{8DE4F040-CC76-45AF-A509-113782BE2501}" sibTransId="{3948E8A9-822F-488D-B84B-4B941361C265}"/>
    <dgm:cxn modelId="{2481FC8C-6F91-4748-B1DE-28AD97142386}" srcId="{C4CF9FE2-484C-493B-A6E9-B6B0242EF8D3}" destId="{34C1CB33-37E8-445C-AD47-86D56080C880}" srcOrd="1" destOrd="0" parTransId="{5AB9AFF8-E4CE-489C-9A61-7C5C2D0CC4BF}" sibTransId="{7FEA55B3-D67C-4942-ABB5-9551D5CA0D9E}"/>
    <dgm:cxn modelId="{BA22E4C3-70B9-4181-B2FD-8EC4594EAC2A}" type="presOf" srcId="{11960C3A-6BA5-4327-A83C-48C24D3F090B}" destId="{E2AB47FC-D5E7-43C0-93CC-7451B0272ED3}" srcOrd="0" destOrd="0" presId="urn:microsoft.com/office/officeart/2005/8/layout/vList2"/>
    <dgm:cxn modelId="{06B9A7D7-4B40-4243-9D23-0F8D08B1D459}" type="presOf" srcId="{34C1CB33-37E8-445C-AD47-86D56080C880}" destId="{E2AB47FC-D5E7-43C0-93CC-7451B0272ED3}" srcOrd="0" destOrd="1" presId="urn:microsoft.com/office/officeart/2005/8/layout/vList2"/>
    <dgm:cxn modelId="{CD9865E3-497C-4BB2-A5DF-0A75B4A5AFFC}" srcId="{B1EFC907-92D3-4744-9E0E-C8766FAFFADF}" destId="{650C058F-1A86-4A9A-BC41-0A38C9188531}" srcOrd="1" destOrd="0" parTransId="{1A873734-E5B6-47C7-8186-C405359565F9}" sibTransId="{0BE93D0F-BE3C-474A-8970-0F866EC8D2FD}"/>
    <dgm:cxn modelId="{6BC835FC-BD6E-4DDF-854A-5BF9F52B1C90}" type="presOf" srcId="{B1EFC907-92D3-4744-9E0E-C8766FAFFADF}" destId="{E65CCE5E-15F8-4A5B-A957-3DDD42AB8241}" srcOrd="0" destOrd="0" presId="urn:microsoft.com/office/officeart/2005/8/layout/vList2"/>
    <dgm:cxn modelId="{B56EF723-7D31-43CE-BCC1-37C3BAF9441D}" type="presParOf" srcId="{E65CCE5E-15F8-4A5B-A957-3DDD42AB8241}" destId="{07EB4154-DD7D-40AA-9698-19B02B261D8E}" srcOrd="0" destOrd="0" presId="urn:microsoft.com/office/officeart/2005/8/layout/vList2"/>
    <dgm:cxn modelId="{BE1B623B-C473-4066-A13B-7533517F1A76}" type="presParOf" srcId="{E65CCE5E-15F8-4A5B-A957-3DDD42AB8241}" destId="{E2AB47FC-D5E7-43C0-93CC-7451B0272ED3}" srcOrd="1" destOrd="0" presId="urn:microsoft.com/office/officeart/2005/8/layout/vList2"/>
    <dgm:cxn modelId="{64D5B99D-EC47-4549-8E1F-E266EB1FE85F}" type="presParOf" srcId="{E65CCE5E-15F8-4A5B-A957-3DDD42AB8241}" destId="{99BC1284-E3E2-4CE7-AF82-7FD5E61433E2}" srcOrd="2" destOrd="0" presId="urn:microsoft.com/office/officeart/2005/8/layout/vList2"/>
    <dgm:cxn modelId="{3FDD81CE-08F6-42E0-BD82-9DC77E086CBC}" type="presParOf" srcId="{E65CCE5E-15F8-4A5B-A957-3DDD42AB8241}" destId="{DD432784-3E3D-4241-9688-6F2E0B65B7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Credit</a:t>
          </a:r>
          <a:b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</a:b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136701" y="1363261"/>
        <a:ext cx="0" cy="0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505599" y="757904"/>
        <a:ext cx="0" cy="0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521238" y="500984"/>
        <a:ext cx="0" cy="0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526528" y="1155547"/>
        <a:ext cx="0" cy="0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867929" y="1242750"/>
        <a:ext cx="0" cy="0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233747" y="1096250"/>
        <a:ext cx="0" cy="0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0</a:t>
          </a:r>
          <a:endParaRPr lang="en-US" sz="1500" kern="1200" dirty="0">
            <a:solidFill>
              <a:sysClr val="window" lastClr="CEEACA"/>
            </a:solidFill>
            <a:latin typeface="Calibri"/>
            <a:ea typeface="+mn-ea"/>
            <a:cs typeface="+mn-cs"/>
          </a:endParaRP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881881" y="1507846"/>
        <a:ext cx="0" cy="0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233747" y="1654346"/>
        <a:ext cx="0" cy="0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0</a:t>
          </a:r>
          <a:endParaRPr lang="en-US" sz="1500" kern="1200" dirty="0">
            <a:solidFill>
              <a:sysClr val="window" lastClr="CEEACA"/>
            </a:solidFill>
            <a:latin typeface="Calibri"/>
            <a:ea typeface="+mn-ea"/>
            <a:cs typeface="+mn-cs"/>
          </a:endParaRP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185535" y="2291095"/>
        <a:ext cx="0" cy="0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505599" y="2711239"/>
        <a:ext cx="0" cy="0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867929" y="2358941"/>
        <a:ext cx="0" cy="0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233747" y="2212441"/>
        <a:ext cx="0" cy="0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0</a:t>
          </a:r>
          <a:endParaRPr lang="en-US" sz="1500" kern="1200" dirty="0">
            <a:solidFill>
              <a:sysClr val="window" lastClr="CEEACA"/>
            </a:solidFill>
            <a:latin typeface="Calibri"/>
            <a:ea typeface="+mn-ea"/>
            <a:cs typeface="+mn-cs"/>
          </a:endParaRP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881881" y="2624037"/>
        <a:ext cx="0" cy="0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233747" y="2770537"/>
        <a:ext cx="0" cy="0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1</a:t>
          </a:r>
          <a:endParaRPr lang="en-US" sz="1500" kern="1200" dirty="0">
            <a:solidFill>
              <a:sysClr val="window" lastClr="CEEACA"/>
            </a:solidFill>
            <a:latin typeface="Calibri"/>
            <a:ea typeface="+mn-ea"/>
            <a:cs typeface="+mn-cs"/>
          </a:endParaRP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526528" y="3108882"/>
        <a:ext cx="0" cy="0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521486" y="3300691"/>
        <a:ext cx="0" cy="0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rgbClr val="1F497D"/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B4154-DD7D-40AA-9698-19B02B261D8E}">
      <dsp:nvSpPr>
        <dsp:cNvPr id="0" name=""/>
        <dsp:cNvSpPr/>
      </dsp:nvSpPr>
      <dsp:spPr>
        <a:xfrm>
          <a:off x="0" y="708"/>
          <a:ext cx="6934200" cy="767520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Minimum split</a:t>
          </a:r>
        </a:p>
      </dsp:txBody>
      <dsp:txXfrm>
        <a:off x="37467" y="38175"/>
        <a:ext cx="6859266" cy="692586"/>
      </dsp:txXfrm>
    </dsp:sp>
    <dsp:sp modelId="{E2AB47FC-D5E7-43C0-93CC-7451B0272ED3}">
      <dsp:nvSpPr>
        <dsp:cNvPr id="0" name=""/>
        <dsp:cNvSpPr/>
      </dsp:nvSpPr>
      <dsp:spPr>
        <a:xfrm>
          <a:off x="0" y="768228"/>
          <a:ext cx="69342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161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Minimum number of observations in each node needed to add an additional split.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kern="1200" dirty="0">
              <a:solidFill>
                <a:srgbClr val="00B050"/>
              </a:solidFill>
              <a:latin typeface="Calibri" panose="020F0502020204030204"/>
              <a:ea typeface="+mn-ea"/>
              <a:cs typeface="+mn-cs"/>
            </a:rPr>
            <a:t>Smaller</a:t>
          </a:r>
          <a:r>
            <a:rPr lang="en-US" sz="1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minimum split → </a:t>
          </a:r>
          <a:r>
            <a:rPr lang="en-US" sz="1900" b="1" kern="1200" dirty="0">
              <a:solidFill>
                <a:srgbClr val="00B050"/>
              </a:solidFill>
              <a:latin typeface="Calibri" panose="020F0502020204030204"/>
              <a:ea typeface="+mn-ea"/>
              <a:cs typeface="+mn-cs"/>
            </a:rPr>
            <a:t>More</a:t>
          </a:r>
          <a:r>
            <a:rPr lang="en-US" sz="1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complex tree</a:t>
          </a:r>
        </a:p>
      </dsp:txBody>
      <dsp:txXfrm>
        <a:off x="0" y="768228"/>
        <a:ext cx="6934200" cy="910800"/>
      </dsp:txXfrm>
    </dsp:sp>
    <dsp:sp modelId="{99BC1284-E3E2-4CE7-AF82-7FD5E61433E2}">
      <dsp:nvSpPr>
        <dsp:cNvPr id="0" name=""/>
        <dsp:cNvSpPr/>
      </dsp:nvSpPr>
      <dsp:spPr>
        <a:xfrm>
          <a:off x="0" y="1679028"/>
          <a:ext cx="6934200" cy="767520"/>
        </a:xfrm>
        <a:prstGeom prst="roundRect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CEEACA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ysClr val="window" lastClr="CEEACA"/>
              </a:solidFill>
              <a:latin typeface="Calibri"/>
              <a:ea typeface="+mn-ea"/>
              <a:cs typeface="+mn-cs"/>
            </a:rPr>
            <a:t>Complexity factor</a:t>
          </a:r>
        </a:p>
      </dsp:txBody>
      <dsp:txXfrm>
        <a:off x="37467" y="1716495"/>
        <a:ext cx="6859266" cy="692586"/>
      </dsp:txXfrm>
    </dsp:sp>
    <dsp:sp modelId="{DD432784-3E3D-4241-9688-6F2E0B65B79D}">
      <dsp:nvSpPr>
        <dsp:cNvPr id="0" name=""/>
        <dsp:cNvSpPr/>
      </dsp:nvSpPr>
      <dsp:spPr>
        <a:xfrm>
          <a:off x="0" y="2446548"/>
          <a:ext cx="69342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161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Minimum reduction in error needed to add an additional split.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kern="1200" dirty="0">
              <a:solidFill>
                <a:srgbClr val="00B050"/>
              </a:solidFill>
              <a:latin typeface="Calibri" panose="020F0502020204030204"/>
              <a:ea typeface="+mn-ea"/>
              <a:cs typeface="+mn-cs"/>
            </a:rPr>
            <a:t>Smaller</a:t>
          </a:r>
          <a:r>
            <a:rPr lang="en-US" sz="1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complexity factor → </a:t>
          </a:r>
          <a:r>
            <a:rPr lang="en-US" sz="1900" b="1" kern="1200" dirty="0">
              <a:solidFill>
                <a:srgbClr val="00B050"/>
              </a:solidFill>
              <a:latin typeface="Calibri" panose="020F0502020204030204"/>
              <a:ea typeface="+mn-ea"/>
              <a:cs typeface="+mn-cs"/>
            </a:rPr>
            <a:t>More</a:t>
          </a:r>
          <a:r>
            <a:rPr lang="en-US" sz="19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complex tree</a:t>
          </a:r>
        </a:p>
      </dsp:txBody>
      <dsp:txXfrm>
        <a:off x="0" y="2446548"/>
        <a:ext cx="6934200" cy="645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95F8C-3A44-964B-BC4A-0F237F91D9FB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308FA-14CC-DB42-9131-916CA56E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2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8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1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894"/>
          </a:xfrm>
        </p:spPr>
        <p:txBody>
          <a:bodyPr>
            <a:normAutofit/>
          </a:bodyPr>
          <a:lstStyle>
            <a:lvl1pPr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155"/>
            <a:ext cx="10515600" cy="4655366"/>
          </a:xfrm>
        </p:spPr>
        <p:txBody>
          <a:bodyPr/>
          <a:lstStyle>
            <a:lvl1pPr marL="228600" indent="-2286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366688"/>
            <a:ext cx="105156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02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7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7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1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4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9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6D68-F960-4E5B-A987-9AA2C360C710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22D1-929B-448A-A1C0-6BDF12C9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5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Exam #3 </a:t>
            </a:r>
            <a:r>
              <a:rPr lang="en-US" altLang="zh-CN" b="1" dirty="0"/>
              <a:t>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88620"/>
            <a:ext cx="9144000" cy="1655762"/>
          </a:xfrm>
        </p:spPr>
        <p:txBody>
          <a:bodyPr/>
          <a:lstStyle/>
          <a:p>
            <a:r>
              <a:rPr lang="en-US" dirty="0"/>
              <a:t>Zuyin (Alvin) Zheng</a:t>
            </a:r>
          </a:p>
        </p:txBody>
      </p:sp>
    </p:spTree>
    <p:extLst>
      <p:ext uri="{BB962C8B-B14F-4D97-AF65-F5344CB8AC3E}">
        <p14:creationId xmlns:p14="http://schemas.microsoft.com/office/powerpoint/2010/main" val="1121682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and Interpret a Histogram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155"/>
            <a:ext cx="6722806" cy="4655366"/>
          </a:xfrm>
        </p:spPr>
        <p:txBody>
          <a:bodyPr/>
          <a:lstStyle/>
          <a:p>
            <a:r>
              <a:rPr lang="en-US" dirty="0"/>
              <a:t>For a histogram </a:t>
            </a:r>
          </a:p>
          <a:p>
            <a:pPr lvl="1"/>
            <a:r>
              <a:rPr lang="en-US" dirty="0"/>
              <a:t>What does x axis represent? </a:t>
            </a:r>
          </a:p>
          <a:p>
            <a:pPr lvl="1"/>
            <a:r>
              <a:rPr lang="en-US" dirty="0"/>
              <a:t>What does y axis represent?</a:t>
            </a:r>
          </a:p>
          <a:p>
            <a:r>
              <a:rPr lang="en-US" dirty="0"/>
              <a:t>Basic statistics </a:t>
            </a:r>
          </a:p>
          <a:p>
            <a:pPr lvl="1"/>
            <a:r>
              <a:rPr lang="en-US" dirty="0"/>
              <a:t>Mean </a:t>
            </a:r>
          </a:p>
          <a:p>
            <a:pPr lvl="1"/>
            <a:r>
              <a:rPr lang="en-US" dirty="0"/>
              <a:t>Median </a:t>
            </a:r>
          </a:p>
          <a:p>
            <a:pPr lvl="2"/>
            <a:r>
              <a:rPr lang="en-US" dirty="0"/>
              <a:t>1,3,3,6,7,8,9</a:t>
            </a:r>
          </a:p>
          <a:p>
            <a:pPr lvl="2"/>
            <a:r>
              <a:rPr lang="en-US" dirty="0"/>
              <a:t>1,2,3,4,5,6,7,8 </a:t>
            </a:r>
          </a:p>
          <a:p>
            <a:pPr lvl="1"/>
            <a:r>
              <a:rPr lang="en-US" dirty="0"/>
              <a:t>What does it mean if the mean is greater (or smaller) than the median?</a:t>
            </a:r>
          </a:p>
        </p:txBody>
      </p:sp>
      <p:pic>
        <p:nvPicPr>
          <p:cNvPr id="4" name="Picture 2" descr="https://upload.wikimedia.org/wikipedia/commons/thumb/d/d9/Black_cherry_tree_histogram.svg/216px-Black_cherry_tree_histogram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680" y="2336777"/>
            <a:ext cx="3246120" cy="324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731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Hypotheses Testing: t-test and P-value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5305"/>
            <a:ext cx="10515600" cy="4655366"/>
          </a:xfrm>
        </p:spPr>
        <p:txBody>
          <a:bodyPr/>
          <a:lstStyle/>
          <a:p>
            <a:r>
              <a:rPr lang="en-US" dirty="0"/>
              <a:t>T-test </a:t>
            </a:r>
          </a:p>
          <a:p>
            <a:pPr lvl="1"/>
            <a:r>
              <a:rPr lang="en-US" dirty="0"/>
              <a:t>Compares the mean between two groups/ samples </a:t>
            </a:r>
          </a:p>
          <a:p>
            <a:r>
              <a:rPr lang="en-US" dirty="0"/>
              <a:t>P-value</a:t>
            </a:r>
          </a:p>
          <a:p>
            <a:pPr lvl="1"/>
            <a:r>
              <a:rPr lang="en-US" dirty="0"/>
              <a:t>&lt;0.05, means the difference between the means is statistically significant </a:t>
            </a:r>
          </a:p>
          <a:p>
            <a:pPr lvl="1"/>
            <a:r>
              <a:rPr lang="en-US" dirty="0"/>
              <a:t>&gt;=0.05, means the difference between the means is statistically insignificant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377" b="1"/>
          <a:stretch/>
        </p:blipFill>
        <p:spPr>
          <a:xfrm>
            <a:off x="1060959" y="3877884"/>
            <a:ext cx="10410825" cy="591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959" y="4517428"/>
            <a:ext cx="10410825" cy="2152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1130710" y="6158488"/>
            <a:ext cx="2153264" cy="5115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3725" y="6158488"/>
            <a:ext cx="2153264" cy="5115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18094" y="4768644"/>
            <a:ext cx="2156331" cy="3146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8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Decision Tree Analysis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8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Classification?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154"/>
            <a:ext cx="10515600" cy="5225845"/>
          </a:xfrm>
        </p:spPr>
        <p:txBody>
          <a:bodyPr/>
          <a:lstStyle/>
          <a:p>
            <a:r>
              <a:rPr lang="en-US" dirty="0"/>
              <a:t>A statistical method used to determine to what category (or “class”) a </a:t>
            </a:r>
            <a:r>
              <a:rPr lang="en-US" b="1" dirty="0">
                <a:solidFill>
                  <a:srgbClr val="C00000"/>
                </a:solidFill>
              </a:rPr>
              <a:t>new</a:t>
            </a:r>
            <a:r>
              <a:rPr lang="en-US" dirty="0"/>
              <a:t> observation belongs</a:t>
            </a:r>
          </a:p>
          <a:p>
            <a:pPr lvl="1"/>
            <a:r>
              <a:rPr lang="en-US" dirty="0"/>
              <a:t>Pay off the loan / Purchase organic food/ Legitimate Charge</a:t>
            </a:r>
          </a:p>
          <a:p>
            <a:r>
              <a:rPr lang="en-US" dirty="0"/>
              <a:t>How to classify?</a:t>
            </a:r>
          </a:p>
          <a:p>
            <a:pPr lvl="1"/>
            <a:r>
              <a:rPr lang="en-US" dirty="0"/>
              <a:t>Decision Tree </a:t>
            </a:r>
          </a:p>
          <a:p>
            <a:pPr lvl="1"/>
            <a:r>
              <a:rPr lang="en-US" dirty="0"/>
              <a:t>Training Set </a:t>
            </a:r>
          </a:p>
          <a:p>
            <a:pPr lvl="1"/>
            <a:r>
              <a:rPr lang="en-US" dirty="0"/>
              <a:t>Validation Set </a:t>
            </a:r>
          </a:p>
          <a:p>
            <a:r>
              <a:rPr lang="en-US" dirty="0"/>
              <a:t>How to evaluate decision tree?</a:t>
            </a:r>
          </a:p>
          <a:p>
            <a:pPr lvl="1"/>
            <a:r>
              <a:rPr lang="en-US" dirty="0"/>
              <a:t>Correct classification rate</a:t>
            </a:r>
          </a:p>
          <a:p>
            <a:pPr lvl="1"/>
            <a:r>
              <a:rPr lang="en-US" dirty="0"/>
              <a:t>Error rate</a:t>
            </a:r>
          </a:p>
          <a:p>
            <a:pPr lvl="1"/>
            <a:r>
              <a:rPr lang="en-US" altLang="en-US" dirty="0">
                <a:solidFill>
                  <a:srgbClr val="00B050"/>
                </a:solidFill>
              </a:rPr>
              <a:t>Error rate </a:t>
            </a:r>
            <a:r>
              <a:rPr lang="en-US" altLang="en-US" dirty="0"/>
              <a:t>+ </a:t>
            </a:r>
            <a:r>
              <a:rPr lang="en-US" altLang="en-US" dirty="0">
                <a:solidFill>
                  <a:srgbClr val="FF0000"/>
                </a:solidFill>
              </a:rPr>
              <a:t>Correct classification rate </a:t>
            </a:r>
            <a:r>
              <a:rPr lang="en-US" altLang="en-US" dirty="0"/>
              <a:t>=</a:t>
            </a:r>
            <a:r>
              <a:rPr lang="en-US" altLang="en-US" b="1" dirty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3376" y="3037317"/>
            <a:ext cx="5806291" cy="382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40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Decision Tree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598" y="1632262"/>
            <a:ext cx="9888794" cy="4655366"/>
          </a:xfrm>
        </p:spPr>
        <p:txBody>
          <a:bodyPr/>
          <a:lstStyle/>
          <a:p>
            <a:r>
              <a:rPr lang="en-US" dirty="0"/>
              <a:t>How many leaf nodes? /What’s the size of the tree? </a:t>
            </a:r>
          </a:p>
          <a:p>
            <a:r>
              <a:rPr lang="en-US" dirty="0"/>
              <a:t>What does </a:t>
            </a:r>
            <a:r>
              <a:rPr lang="en-US" dirty="0">
                <a:solidFill>
                  <a:srgbClr val="00B050"/>
                </a:solidFill>
              </a:rPr>
              <a:t>0.85</a:t>
            </a:r>
            <a:r>
              <a:rPr lang="en-US" dirty="0"/>
              <a:t> mean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en-US" altLang="zh-CN" dirty="0"/>
              <a:t>How likely a person with a 50k income and 10% debt is going to default?</a:t>
            </a:r>
          </a:p>
          <a:p>
            <a:r>
              <a:rPr lang="en-US" altLang="zh-CN" dirty="0"/>
              <a:t>Who are most likely to default?</a:t>
            </a:r>
          </a:p>
          <a:p>
            <a:r>
              <a:rPr lang="en-US" altLang="zh-CN" dirty="0"/>
              <a:t>Who are least likely to default?</a:t>
            </a:r>
          </a:p>
          <a:p>
            <a:pPr lvl="1"/>
            <a:endParaRPr lang="en-US" altLang="zh-CN" sz="1800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550309" y="3228216"/>
            <a:ext cx="6508316" cy="3886200"/>
            <a:chOff x="152400" y="3002071"/>
            <a:chExt cx="6508316" cy="3886200"/>
          </a:xfrm>
        </p:grpSpPr>
        <p:graphicFrame>
          <p:nvGraphicFramePr>
            <p:cNvPr id="13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5375883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4" name="Rectangle 13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0.85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0.20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0.30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0.22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0.60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0.26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0499392" y="2780214"/>
            <a:ext cx="1984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-Default </a:t>
            </a:r>
          </a:p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-No Default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503618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altLang="zh-CN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Customers whose </a:t>
            </a:r>
          </a:p>
          <a:p>
            <a:pPr lvl="2"/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is less than 40k, </a:t>
            </a:r>
          </a:p>
          <a:p>
            <a:pPr lvl="2"/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is smaller than 20% and </a:t>
            </a:r>
          </a:p>
          <a:p>
            <a:pPr lvl="1"/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house is owned are the least likely to default. </a:t>
            </a:r>
          </a:p>
        </p:txBody>
      </p:sp>
    </p:spTree>
    <p:extLst>
      <p:ext uri="{BB962C8B-B14F-4D97-AF65-F5344CB8AC3E}">
        <p14:creationId xmlns:p14="http://schemas.microsoft.com/office/powerpoint/2010/main" val="2880212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calculate the classification accuracy?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 Confusion Matrix </a:t>
            </a:r>
            <a:r>
              <a:rPr lang="en-US" dirty="0"/>
              <a:t>compares the predicted outcomes to the observed (actual) outcomes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Correct classification rate=(600+650)/1500=0.83</a:t>
            </a:r>
          </a:p>
          <a:p>
            <a:r>
              <a:rPr lang="en-US" altLang="en-US" dirty="0"/>
              <a:t>Error rate=1-0.83=0.17</a:t>
            </a:r>
          </a:p>
          <a:p>
            <a:endParaRPr lang="en-US" alt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556538"/>
              </p:ext>
            </p:extLst>
          </p:nvPr>
        </p:nvGraphicFramePr>
        <p:xfrm>
          <a:off x="1790700" y="3391369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Total: 1500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52800" y="2883542"/>
            <a:ext cx="26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indent="0" algn="ctr"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The Confusion Matrix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83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Tree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 size and </a:t>
            </a:r>
            <a:r>
              <a:rPr lang="en-US" altLang="en-US" dirty="0"/>
              <a:t>classification accuracy </a:t>
            </a:r>
          </a:p>
          <a:p>
            <a:pPr lvl="1"/>
            <a:r>
              <a:rPr lang="en-US" dirty="0"/>
              <a:t>A bigger tree =using more predictor=more leaf nodes = a larger size </a:t>
            </a:r>
          </a:p>
          <a:p>
            <a:pPr lvl="1"/>
            <a:r>
              <a:rPr lang="en-US" altLang="zh-CN" dirty="0"/>
              <a:t>Larger tree leads to higher classification accuracy but makes the tree more complex</a:t>
            </a:r>
          </a:p>
          <a:p>
            <a:pPr lvl="1"/>
            <a:r>
              <a:rPr lang="en-US" altLang="zh-CN" dirty="0"/>
              <a:t>Goal: a simple tree with high classification accuracy (high correct classification rate)  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00403112"/>
              </p:ext>
            </p:extLst>
          </p:nvPr>
        </p:nvGraphicFramePr>
        <p:xfrm>
          <a:off x="1241322" y="3588774"/>
          <a:ext cx="6934200" cy="3093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7352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Clustering Analysis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04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Cluster 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155"/>
            <a:ext cx="10515600" cy="4655366"/>
          </a:xfrm>
        </p:spPr>
        <p:txBody>
          <a:bodyPr/>
          <a:lstStyle/>
          <a:p>
            <a:r>
              <a:rPr lang="en-US" dirty="0"/>
              <a:t>Grouping data so that elements in a group will be</a:t>
            </a:r>
          </a:p>
          <a:p>
            <a:pPr lvl="1"/>
            <a:r>
              <a:rPr lang="en-US" dirty="0"/>
              <a:t>Similar (or related) to one another</a:t>
            </a:r>
          </a:p>
          <a:p>
            <a:pPr lvl="1"/>
            <a:r>
              <a:rPr lang="en-US" dirty="0"/>
              <a:t>Different (or unrelated) from elements in other groups</a:t>
            </a:r>
          </a:p>
          <a:p>
            <a:pPr lvl="1"/>
            <a:r>
              <a:rPr lang="en-US" dirty="0"/>
              <a:t>We don’t know how many groups we have beforehand </a:t>
            </a:r>
          </a:p>
          <a:p>
            <a:pPr lvl="1"/>
            <a:endParaRPr lang="en-US" dirty="0"/>
          </a:p>
          <a:p>
            <a:r>
              <a:rPr lang="en-US" dirty="0"/>
              <a:t>How to cluster: K-means</a:t>
            </a:r>
          </a:p>
          <a:p>
            <a:pPr lvl="1"/>
            <a:r>
              <a:rPr lang="en-US" dirty="0"/>
              <a:t>Grouping data based on distances</a:t>
            </a:r>
          </a:p>
          <a:p>
            <a:pPr lvl="1"/>
            <a:r>
              <a:rPr lang="en-US" dirty="0"/>
              <a:t>Red dots are centroid (centers)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43684" y="3219856"/>
            <a:ext cx="4038600" cy="3352800"/>
            <a:chOff x="990600" y="2133600"/>
            <a:chExt cx="4038600" cy="3352800"/>
          </a:xfrm>
        </p:grpSpPr>
        <p:sp>
          <p:nvSpPr>
            <p:cNvPr id="5" name="Oval 4"/>
            <p:cNvSpPr/>
            <p:nvPr/>
          </p:nvSpPr>
          <p:spPr>
            <a:xfrm>
              <a:off x="2404071" y="3720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56471" y="3873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708871" y="4025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861271" y="4178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13671" y="4330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166071" y="4482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18471" y="4635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470871" y="4787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16591" y="3810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768991" y="3962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921391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743200" y="4145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895600" y="4297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048000" y="4450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971800" y="4191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124200" y="4343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276600" y="4495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667000" y="3733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819400" y="3886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971800" y="4038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590800" y="3688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743200" y="3840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895600" y="3992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362200" y="3840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514600" y="3992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667000" y="4145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149991" y="4069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302391" y="4221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454791" y="4373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429000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581400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733800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505200" y="3886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657600" y="4038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810000" y="4191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556000" y="3581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708400" y="3733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60800" y="3886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505200" y="3243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657600" y="33959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810000" y="3548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276600" y="3459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429000" y="3611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581400" y="3764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061091" y="3700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213491" y="3853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365891" y="4005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921391" y="394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073791" y="409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226191" y="424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013671" y="4515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3166071" y="4668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318471" y="4820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895600" y="4483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971800" y="4376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124200" y="4528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997591" y="4102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149991" y="4254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02391" y="4406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276600" y="4147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429000" y="4300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581400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352800" y="3919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505200" y="4071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657600" y="4224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403600" y="3614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556000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708400" y="3919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352800" y="3276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505200" y="3429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657600" y="3581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124200" y="3492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276600" y="3644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429000" y="3797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908691" y="3733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3061091" y="3886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213491" y="4038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921391" y="4127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073791" y="4279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632671" y="4450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785071" y="4602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2937471" y="4754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2514600" y="4417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590800" y="4310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743200" y="4462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2616591" y="4036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768991" y="4188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921391" y="4341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895600" y="4081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3048000" y="4234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200400" y="4386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2971800" y="3853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124200" y="4005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276600" y="4158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022600" y="3548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3175000" y="3700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3327400" y="3853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2971800" y="3210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3124200" y="3363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3276600" y="3515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2743200" y="3426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2895600" y="3579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048000" y="3731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2527691" y="3667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2680091" y="3820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2832491" y="3972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2540391" y="4061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2692791" y="4214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2379062" y="4287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2531462" y="4439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2683862" y="4592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2260991" y="4254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2337191" y="4147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2489591" y="4300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2362982" y="3873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2515382" y="4025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2667782" y="4178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2641991" y="3919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2794391" y="4071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2946791" y="4224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2718191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2870591" y="3843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3022991" y="3995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2768991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2921391" y="3538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3073791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2718191" y="3048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2870591" y="3200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3022991" y="3352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2489591" y="3263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2641991" y="3416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2794391" y="3568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274082" y="3505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2426482" y="3657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2578882" y="3810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86782" y="3898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2439182" y="4051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85071" y="3982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2937471" y="4134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3089871" y="4287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2667000" y="3949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2743200" y="3843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2895600" y="3995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2768991" y="3568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2921391" y="3721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3073791" y="3873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3048000" y="3614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3200400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3352800" y="3919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3124200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3276600" y="3538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3429000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3175000" y="3081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3327400" y="3233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3479800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3124200" y="2743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3276600" y="2895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429000" y="3048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2895600" y="295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48000" y="3111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3200400" y="3263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2680091" y="3200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2832491" y="3352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2984891" y="3505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2692791" y="3594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2845191" y="374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3191080" y="3677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3343480" y="3830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3495880" y="3982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3073009" y="3644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3149209" y="3538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3301609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3175000" y="3263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3327400" y="3416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3479800" y="3568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454009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3606409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3758809" y="3614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3530209" y="3081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3682609" y="3233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3835009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3581009" y="2776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3733409" y="2928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3885809" y="3081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3530209" y="2438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3682609" y="2590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3835009" y="2743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3301609" y="2654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3454009" y="2806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3606409" y="295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3086100" y="2895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3238500" y="3048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3390900" y="3200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3098800" y="3289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3251200" y="3441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4648982" y="3276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4801382" y="3429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4598182" y="2938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>
              <a:off x="4750582" y="3091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>
              <a:off x="4902982" y="3243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4369582" y="3154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4521982" y="3307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4674382" y="3459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4154073" y="33959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4496582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>
              <a:off x="4648982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4445782" y="2971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4598182" y="3124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4750582" y="3276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4217182" y="3187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4369582" y="3340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>
              <a:off x="4001673" y="3429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4115582" y="3243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4267982" y="3396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4064782" y="2905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4217182" y="3058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4369582" y="3210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3988582" y="3274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4140982" y="3426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4014373" y="3233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4166773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4115973" y="3048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4014373" y="3416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4140982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4293382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4217182" y="3081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4369582" y="3233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4521982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4267982" y="2776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4420382" y="2928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4572782" y="3081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4217182" y="2438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4369582" y="2590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4521982" y="2743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3988582" y="2654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4140982" y="2806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4293382" y="295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4077873" y="3200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4284062" y="3372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4165991" y="3340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4242191" y="3233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4394591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4267982" y="295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4420382" y="3111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4572782" y="3263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4546991" y="3004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>
              <a:off x="4699391" y="3157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4851791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4623191" y="2776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4775591" y="2928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4927991" y="3081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4673991" y="2471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/>
            <p:nvPr/>
          </p:nvSpPr>
          <p:spPr>
            <a:xfrm>
              <a:off x="4826391" y="2623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/>
            <p:nvPr/>
          </p:nvSpPr>
          <p:spPr>
            <a:xfrm>
              <a:off x="4978791" y="2776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>
              <a:off x="4623191" y="2133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4775591" y="2286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4927991" y="2438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4394591" y="2349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4546991" y="2501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4699391" y="2654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4179082" y="2590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4331482" y="2743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4483882" y="2895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4191782" y="2984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4344182" y="3136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1651000" y="3581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1803400" y="3733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1600200" y="3243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1752600" y="33959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1905000" y="3548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1524000" y="3611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1676400" y="3764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1156091" y="3700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1498600" y="3614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1651000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1600200" y="3429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1752600" y="3581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1371600" y="3644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1003691" y="3733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1270000" y="3700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990600" y="3579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1143000" y="3731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1168791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>
              <a:off x="1016391" y="3721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>
              <a:off x="1143000" y="3614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1295400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1524000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1574800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>
              <a:off x="1524000" y="3048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/>
            <p:cNvSpPr/>
            <p:nvPr/>
          </p:nvSpPr>
          <p:spPr>
            <a:xfrm>
              <a:off x="1286080" y="3677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>
              <a:off x="1168009" y="3644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1396609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1574800" y="3568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1549009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/>
            <p:cNvSpPr/>
            <p:nvPr/>
          </p:nvSpPr>
          <p:spPr>
            <a:xfrm>
              <a:off x="1701409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>
              <a:off x="1853809" y="3614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>
              <a:off x="1625209" y="3081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77609" y="3233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1930009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/>
            <p:nvPr/>
          </p:nvSpPr>
          <p:spPr>
            <a:xfrm>
              <a:off x="1676009" y="2776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1828409" y="2928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1980809" y="3081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/>
            <p:nvPr/>
          </p:nvSpPr>
          <p:spPr>
            <a:xfrm>
              <a:off x="1625209" y="2438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77609" y="2590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1930009" y="2743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1549009" y="2806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/>
            <p:nvPr/>
          </p:nvSpPr>
          <p:spPr>
            <a:xfrm>
              <a:off x="1701409" y="295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>
              <a:off x="1485900" y="3200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>
              <a:off x="1971880" y="479806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>
              <a:off x="2124280" y="495046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>
              <a:off x="2276680" y="510286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>
              <a:off x="2429080" y="525526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/>
            <p:cNvSpPr/>
            <p:nvPr/>
          </p:nvSpPr>
          <p:spPr>
            <a:xfrm>
              <a:off x="2581480" y="540766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>
              <a:off x="1853809" y="47652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>
              <a:off x="2006209" y="49176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/>
            <p:nvPr/>
          </p:nvSpPr>
          <p:spPr>
            <a:xfrm>
              <a:off x="2158609" y="50700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>
              <a:off x="2082409" y="4810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>
              <a:off x="2234809" y="4963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/>
            <p:cNvSpPr/>
            <p:nvPr/>
          </p:nvSpPr>
          <p:spPr>
            <a:xfrm>
              <a:off x="2387209" y="5115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/>
            <p:cNvSpPr/>
            <p:nvPr/>
          </p:nvSpPr>
          <p:spPr>
            <a:xfrm>
              <a:off x="1777609" y="47652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>
              <a:off x="2413000" y="48414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2565400" y="49938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/>
            <p:cNvSpPr/>
            <p:nvPr/>
          </p:nvSpPr>
          <p:spPr>
            <a:xfrm>
              <a:off x="2692009" y="4887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2844409" y="5039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/>
            <p:cNvSpPr/>
            <p:nvPr/>
          </p:nvSpPr>
          <p:spPr>
            <a:xfrm>
              <a:off x="2920609" y="4810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Oval 329"/>
            <p:cNvSpPr/>
            <p:nvPr/>
          </p:nvSpPr>
          <p:spPr>
            <a:xfrm>
              <a:off x="2336800" y="48668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>
              <a:off x="2124280" y="5135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2276680" y="5288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2429080" y="5440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2006209" y="5103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2082409" y="4996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2234809" y="5148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2260600" y="4874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2413000" y="5026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2387209" y="4767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2539609" y="4920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2692009" y="5072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/>
            <p:cNvSpPr/>
            <p:nvPr/>
          </p:nvSpPr>
          <p:spPr>
            <a:xfrm>
              <a:off x="2768209" y="4843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>
              <a:off x="2032000" y="4747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2184400" y="4899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1743280" y="50700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1895680" y="52224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/>
            <p:cNvSpPr/>
            <p:nvPr/>
          </p:nvSpPr>
          <p:spPr>
            <a:xfrm>
              <a:off x="2048080" y="53748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/>
            <p:nvPr/>
          </p:nvSpPr>
          <p:spPr>
            <a:xfrm>
              <a:off x="1625209" y="5037144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>
              <a:off x="1701409" y="493046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1853809" y="508286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/>
            <p:nvPr/>
          </p:nvSpPr>
          <p:spPr>
            <a:xfrm>
              <a:off x="1879600" y="4808544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2032000" y="4960944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>
              <a:off x="2158609" y="485426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2311009" y="500666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2387209" y="477806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1803400" y="4833944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1489671" y="4907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1642071" y="5059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/>
            <p:cNvSpPr/>
            <p:nvPr/>
          </p:nvSpPr>
          <p:spPr>
            <a:xfrm>
              <a:off x="1794471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>
              <a:off x="1371600" y="4874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>
              <a:off x="1447800" y="4767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>
              <a:off x="1600200" y="4920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1778391" y="4798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2057400" y="4843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/>
            <p:cNvSpPr/>
            <p:nvPr/>
          </p:nvSpPr>
          <p:spPr>
            <a:xfrm>
              <a:off x="2048080" y="4754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/>
            <p:cNvSpPr/>
            <p:nvPr/>
          </p:nvSpPr>
          <p:spPr>
            <a:xfrm>
              <a:off x="2200480" y="4907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/>
            <p:cNvSpPr/>
            <p:nvPr/>
          </p:nvSpPr>
          <p:spPr>
            <a:xfrm>
              <a:off x="4385271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4369191" y="4569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4343400" y="4310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4495800" y="4462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/>
            <p:cNvSpPr/>
            <p:nvPr/>
          </p:nvSpPr>
          <p:spPr>
            <a:xfrm>
              <a:off x="4648200" y="4615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/>
            <p:cNvSpPr/>
            <p:nvPr/>
          </p:nvSpPr>
          <p:spPr>
            <a:xfrm>
              <a:off x="4724400" y="4386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>
              <a:off x="4343400" y="449596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4495800" y="464836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4419600" y="426736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4572000" y="441976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/>
            <p:cNvSpPr/>
            <p:nvPr/>
          </p:nvSpPr>
          <p:spPr>
            <a:xfrm>
              <a:off x="4369191" y="4907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/>
            <p:cNvSpPr/>
            <p:nvPr/>
          </p:nvSpPr>
          <p:spPr>
            <a:xfrm>
              <a:off x="4445391" y="4678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>
              <a:off x="4292991" y="4711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ounded Rectangle 2"/>
            <p:cNvSpPr/>
            <p:nvPr/>
          </p:nvSpPr>
          <p:spPr>
            <a:xfrm>
              <a:off x="4432886" y="282955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ounded Rectangle 406"/>
            <p:cNvSpPr/>
            <p:nvPr/>
          </p:nvSpPr>
          <p:spPr>
            <a:xfrm>
              <a:off x="1554479" y="3217070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ounded Rectangle 407"/>
            <p:cNvSpPr/>
            <p:nvPr/>
          </p:nvSpPr>
          <p:spPr>
            <a:xfrm>
              <a:off x="3073009" y="378967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ounded Rectangle 408"/>
            <p:cNvSpPr/>
            <p:nvPr/>
          </p:nvSpPr>
          <p:spPr>
            <a:xfrm>
              <a:off x="2098489" y="5039521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ounded Rectangle 409"/>
            <p:cNvSpPr/>
            <p:nvPr/>
          </p:nvSpPr>
          <p:spPr>
            <a:xfrm>
              <a:off x="4414911" y="45581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/>
            <p:cNvSpPr/>
            <p:nvPr/>
          </p:nvSpPr>
          <p:spPr>
            <a:xfrm>
              <a:off x="3851871" y="4787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/>
            <p:cNvSpPr/>
            <p:nvPr/>
          </p:nvSpPr>
          <p:spPr>
            <a:xfrm>
              <a:off x="4004271" y="4940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/>
            <p:cNvSpPr/>
            <p:nvPr/>
          </p:nvSpPr>
          <p:spPr>
            <a:xfrm>
              <a:off x="3810000" y="4648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/>
            <p:cNvSpPr/>
            <p:nvPr/>
          </p:nvSpPr>
          <p:spPr>
            <a:xfrm>
              <a:off x="3835791" y="4373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/>
            <p:cNvSpPr/>
            <p:nvPr/>
          </p:nvSpPr>
          <p:spPr>
            <a:xfrm>
              <a:off x="3988191" y="4526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>
              <a:off x="3962400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/>
            <p:cNvSpPr/>
            <p:nvPr/>
          </p:nvSpPr>
          <p:spPr>
            <a:xfrm>
              <a:off x="4114800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/>
            <p:cNvSpPr/>
            <p:nvPr/>
          </p:nvSpPr>
          <p:spPr>
            <a:xfrm>
              <a:off x="4267200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/>
            <p:cNvSpPr/>
            <p:nvPr/>
          </p:nvSpPr>
          <p:spPr>
            <a:xfrm>
              <a:off x="4038600" y="4038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>
              <a:off x="4191000" y="4191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>
              <a:off x="4343400" y="4343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/>
            <p:cNvSpPr/>
            <p:nvPr/>
          </p:nvSpPr>
          <p:spPr>
            <a:xfrm>
              <a:off x="4394200" y="4038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>
              <a:off x="3899291" y="41579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>
              <a:off x="3851871" y="4973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/>
            <p:cNvSpPr/>
            <p:nvPr/>
          </p:nvSpPr>
          <p:spPr>
            <a:xfrm>
              <a:off x="3835791" y="4559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>
              <a:off x="3810000" y="4300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/>
            <p:cNvSpPr/>
            <p:nvPr/>
          </p:nvSpPr>
          <p:spPr>
            <a:xfrm>
              <a:off x="3962400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/>
            <p:cNvSpPr/>
            <p:nvPr/>
          </p:nvSpPr>
          <p:spPr>
            <a:xfrm>
              <a:off x="4114800" y="4605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/>
            <p:cNvSpPr/>
            <p:nvPr/>
          </p:nvSpPr>
          <p:spPr>
            <a:xfrm>
              <a:off x="3886200" y="4071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4038600" y="4224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4191000" y="4376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/>
            <p:cNvSpPr/>
            <p:nvPr/>
          </p:nvSpPr>
          <p:spPr>
            <a:xfrm>
              <a:off x="4241800" y="4071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Oval 406"/>
            <p:cNvSpPr/>
            <p:nvPr/>
          </p:nvSpPr>
          <p:spPr>
            <a:xfrm>
              <a:off x="3962400" y="3949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Oval 407"/>
            <p:cNvSpPr/>
            <p:nvPr/>
          </p:nvSpPr>
          <p:spPr>
            <a:xfrm>
              <a:off x="3810000" y="4310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/>
            <p:cNvSpPr/>
            <p:nvPr/>
          </p:nvSpPr>
          <p:spPr>
            <a:xfrm>
              <a:off x="3860800" y="4005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/>
            <p:cNvSpPr/>
            <p:nvPr/>
          </p:nvSpPr>
          <p:spPr>
            <a:xfrm>
              <a:off x="3886200" y="4071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>
              <a:off x="3876880" y="3982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4029280" y="4134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7041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Evaluate Clusters?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148" y="1434367"/>
            <a:ext cx="10515600" cy="4655366"/>
          </a:xfrm>
        </p:spPr>
        <p:txBody>
          <a:bodyPr/>
          <a:lstStyle/>
          <a:p>
            <a:r>
              <a:rPr lang="en-US" dirty="0"/>
              <a:t>Within-cluster SSE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Between-cluster SSE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66850" y="1791512"/>
            <a:ext cx="1409700" cy="1376138"/>
            <a:chOff x="1524000" y="2028111"/>
            <a:chExt cx="1409700" cy="1376138"/>
          </a:xfrm>
        </p:grpSpPr>
        <p:sp>
          <p:nvSpPr>
            <p:cNvPr id="5" name="Oval 4"/>
            <p:cNvSpPr/>
            <p:nvPr/>
          </p:nvSpPr>
          <p:spPr>
            <a:xfrm>
              <a:off x="1524000" y="2134249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ounded Rectangle 8"/>
            <p:cNvSpPr/>
            <p:nvPr/>
          </p:nvSpPr>
          <p:spPr>
            <a:xfrm>
              <a:off x="1981200" y="2433962"/>
              <a:ext cx="420467" cy="40894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90800" y="3175649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705100" y="2261249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1714500" y="2328558"/>
              <a:ext cx="304800" cy="12954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401667" y="2414903"/>
              <a:ext cx="303433" cy="175256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1"/>
            </p:cNvCxnSpPr>
            <p:nvPr/>
          </p:nvCxnSpPr>
          <p:spPr>
            <a:xfrm flipH="1" flipV="1">
              <a:off x="2287368" y="2870771"/>
              <a:ext cx="336910" cy="338356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133600" y="2942511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73200" y="2138065"/>
              <a:ext cx="470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1.3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58920" y="2028111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531234" y="2249418"/>
            <a:ext cx="5829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1</a:t>
            </a:r>
            <a:r>
              <a:rPr lang="en-US" sz="2400" dirty="0"/>
              <a:t> = 1</a:t>
            </a:r>
            <a:r>
              <a:rPr lang="en-US" sz="2400" baseline="30000" dirty="0"/>
              <a:t>2</a:t>
            </a:r>
            <a:r>
              <a:rPr lang="en-US" sz="2400" dirty="0"/>
              <a:t> + 1.3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400" baseline="30000" dirty="0"/>
              <a:t>2</a:t>
            </a:r>
            <a:r>
              <a:rPr lang="en-US" sz="2400" dirty="0"/>
              <a:t> 	= 1 + 1.69 + 4 	= 6.69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990600" y="3429000"/>
            <a:ext cx="5643344" cy="3319781"/>
            <a:chOff x="990600" y="3429000"/>
            <a:chExt cx="5643344" cy="3319781"/>
          </a:xfrm>
        </p:grpSpPr>
        <p:sp>
          <p:nvSpPr>
            <p:cNvPr id="17" name="Oval 16"/>
            <p:cNvSpPr/>
            <p:nvPr/>
          </p:nvSpPr>
          <p:spPr>
            <a:xfrm>
              <a:off x="3020608" y="5016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173008" y="5168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325408" y="5321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477808" y="5473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3630208" y="5625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3782608" y="5778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3935008" y="59307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4087408" y="60831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233128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385528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537928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359737" y="5440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512137" y="5593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664537" y="5745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588337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740737" y="5638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3893137" y="5791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283537" y="5029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435937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3588337" y="5334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3207337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359737" y="5135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3512137" y="5288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2978737" y="5135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131137" y="5288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83537" y="5440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766528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3918928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4071328" y="56692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4045537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4197937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4350337" y="5715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4121737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4274137" y="5334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4426537" y="5486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4172537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4324937" y="5029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4477337" y="5181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4121737" y="45389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137" y="4691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4426537" y="48437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3893137" y="4754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4045537" y="4907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4197937" y="5059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3677628" y="4996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3830028" y="5148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3982428" y="53009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3537928" y="5237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3690328" y="5389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3842728" y="5542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630208" y="5811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782608" y="59637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935008" y="61161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512137" y="57785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3588337" y="5671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740737" y="5824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3614128" y="5397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3766528" y="5549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3918928" y="5702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3893137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4045537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4197937" y="5748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3969337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4121737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4274137" y="55194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4020137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4172537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4324937" y="5214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3969337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4121737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4274137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3740737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3893137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4045537" y="5092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3525228" y="5029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3677628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3830028" y="5334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3537928" y="5422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3690328" y="5575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3249208" y="5745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3401608" y="5897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3554008" y="6050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3131137" y="57126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3207337" y="5605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3359737" y="5758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3233128" y="5331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385528" y="5484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3537928" y="5636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3512137" y="5377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3664537" y="5529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16937" y="5682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3588337" y="5148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3740737" y="5301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3893137" y="5453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3639137" y="4843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3791537" y="4996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3943937" y="5148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88337" y="4506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3740737" y="4658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3893137" y="4810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3359737" y="4722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3512137" y="4874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664537" y="5026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3144228" y="4963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3296628" y="5115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3449028" y="5268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3156928" y="5357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3309328" y="5509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3017814" y="560276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3147999" y="57351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3300399" y="58875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877528" y="55499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2953728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3106128" y="55956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2979519" y="5168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3131919" y="5321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3284319" y="5473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3258528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3410928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3563328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3334728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3487128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3639528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3385528" y="4681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3537928" y="4833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/>
            <p:nvPr/>
          </p:nvSpPr>
          <p:spPr>
            <a:xfrm>
              <a:off x="3690328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3334728" y="4343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/>
            <p:nvPr/>
          </p:nvSpPr>
          <p:spPr>
            <a:xfrm>
              <a:off x="3487128" y="4495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3639528" y="4648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/>
            <p:nvPr/>
          </p:nvSpPr>
          <p:spPr>
            <a:xfrm>
              <a:off x="3106128" y="4559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3258528" y="4711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3410928" y="4864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2890619" y="4800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3043019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/>
            <p:nvPr/>
          </p:nvSpPr>
          <p:spPr>
            <a:xfrm>
              <a:off x="3195419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2903319" y="5194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3055719" y="5346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3401608" y="5277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3554008" y="5430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3706408" y="5582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>
            <a:xfrm>
              <a:off x="3283537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3359737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/>
            <p:cNvSpPr/>
            <p:nvPr/>
          </p:nvSpPr>
          <p:spPr>
            <a:xfrm>
              <a:off x="3512137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/>
            <p:cNvSpPr/>
            <p:nvPr/>
          </p:nvSpPr>
          <p:spPr>
            <a:xfrm>
              <a:off x="3385528" y="4864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3537928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/>
            <p:cNvSpPr/>
            <p:nvPr/>
          </p:nvSpPr>
          <p:spPr>
            <a:xfrm>
              <a:off x="3690328" y="5168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3664537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/>
            <p:cNvSpPr/>
            <p:nvPr/>
          </p:nvSpPr>
          <p:spPr>
            <a:xfrm>
              <a:off x="3816937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3969337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3740737" y="4681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93137" y="4833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045537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791537" y="4376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3943937" y="4528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4096337" y="4681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3740737" y="4038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3893137" y="4191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/>
            <p:cNvSpPr/>
            <p:nvPr/>
          </p:nvSpPr>
          <p:spPr>
            <a:xfrm>
              <a:off x="4045537" y="4343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3512137" y="4254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3664537" y="4406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3816937" y="4559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/>
            <p:nvPr/>
          </p:nvSpPr>
          <p:spPr>
            <a:xfrm>
              <a:off x="3296628" y="4495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3449028" y="4648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/>
            <p:nvPr/>
          </p:nvSpPr>
          <p:spPr>
            <a:xfrm>
              <a:off x="3601428" y="4800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/>
            <p:nvPr/>
          </p:nvSpPr>
          <p:spPr>
            <a:xfrm>
              <a:off x="3309328" y="4889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/>
            <p:nvPr/>
          </p:nvSpPr>
          <p:spPr>
            <a:xfrm>
              <a:off x="3461728" y="5041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3807617" y="4973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/>
            <p:nvPr/>
          </p:nvSpPr>
          <p:spPr>
            <a:xfrm>
              <a:off x="3960017" y="5125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/>
            <p:nvPr/>
          </p:nvSpPr>
          <p:spPr>
            <a:xfrm>
              <a:off x="4112417" y="5277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/>
            <p:nvPr/>
          </p:nvSpPr>
          <p:spPr>
            <a:xfrm>
              <a:off x="3689546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/>
            <p:nvPr/>
          </p:nvSpPr>
          <p:spPr>
            <a:xfrm>
              <a:off x="3765746" y="4833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3918146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3791537" y="4559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3943937" y="4711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4096337" y="4864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4070546" y="4605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4222946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4375346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4146746" y="4376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4299146" y="4528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/>
            <p:nvPr/>
          </p:nvSpPr>
          <p:spPr>
            <a:xfrm>
              <a:off x="4451546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/>
            <p:nvPr/>
          </p:nvSpPr>
          <p:spPr>
            <a:xfrm>
              <a:off x="4197546" y="4071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4349946" y="4224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4502346" y="4376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4146746" y="3733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299146" y="3886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4451546" y="4038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/>
            <p:cNvSpPr/>
            <p:nvPr/>
          </p:nvSpPr>
          <p:spPr>
            <a:xfrm>
              <a:off x="3918146" y="3949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/>
            <p:cNvSpPr/>
            <p:nvPr/>
          </p:nvSpPr>
          <p:spPr>
            <a:xfrm>
              <a:off x="4070546" y="4102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/>
            <p:cNvSpPr/>
            <p:nvPr/>
          </p:nvSpPr>
          <p:spPr>
            <a:xfrm>
              <a:off x="4222946" y="4254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/>
            <p:cNvSpPr/>
            <p:nvPr/>
          </p:nvSpPr>
          <p:spPr>
            <a:xfrm>
              <a:off x="3702637" y="4191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/>
            <p:cNvSpPr/>
            <p:nvPr/>
          </p:nvSpPr>
          <p:spPr>
            <a:xfrm>
              <a:off x="3855037" y="4343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Oval 208"/>
            <p:cNvSpPr/>
            <p:nvPr/>
          </p:nvSpPr>
          <p:spPr>
            <a:xfrm>
              <a:off x="4007437" y="4495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/>
            <p:cNvSpPr/>
            <p:nvPr/>
          </p:nvSpPr>
          <p:spPr>
            <a:xfrm>
              <a:off x="3715337" y="4584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/>
            <p:cNvSpPr/>
            <p:nvPr/>
          </p:nvSpPr>
          <p:spPr>
            <a:xfrm>
              <a:off x="3867737" y="4737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/>
            <p:cNvSpPr/>
            <p:nvPr/>
          </p:nvSpPr>
          <p:spPr>
            <a:xfrm>
              <a:off x="5265519" y="4572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/>
            <p:cNvSpPr/>
            <p:nvPr/>
          </p:nvSpPr>
          <p:spPr>
            <a:xfrm>
              <a:off x="5417919" y="4724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/>
            <p:cNvSpPr/>
            <p:nvPr/>
          </p:nvSpPr>
          <p:spPr>
            <a:xfrm>
              <a:off x="5214719" y="42341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Oval 214"/>
            <p:cNvSpPr/>
            <p:nvPr/>
          </p:nvSpPr>
          <p:spPr>
            <a:xfrm>
              <a:off x="5367119" y="43865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/>
            <p:cNvSpPr/>
            <p:nvPr/>
          </p:nvSpPr>
          <p:spPr>
            <a:xfrm>
              <a:off x="5519519" y="45389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/>
            <p:cNvSpPr/>
            <p:nvPr/>
          </p:nvSpPr>
          <p:spPr>
            <a:xfrm>
              <a:off x="4986119" y="44500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/>
            <p:cNvSpPr/>
            <p:nvPr/>
          </p:nvSpPr>
          <p:spPr>
            <a:xfrm>
              <a:off x="5138519" y="46024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Oval 218"/>
            <p:cNvSpPr/>
            <p:nvPr/>
          </p:nvSpPr>
          <p:spPr>
            <a:xfrm>
              <a:off x="5290919" y="47548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/>
            <p:nvPr/>
          </p:nvSpPr>
          <p:spPr>
            <a:xfrm>
              <a:off x="4770610" y="46913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/>
            <p:nvPr/>
          </p:nvSpPr>
          <p:spPr>
            <a:xfrm>
              <a:off x="5113119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/>
            <p:nvPr/>
          </p:nvSpPr>
          <p:spPr>
            <a:xfrm>
              <a:off x="5265519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5062319" y="4267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5214719" y="4419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5367119" y="4572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4833719" y="4483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4986119" y="4635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4618210" y="4724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4732119" y="45391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/>
            <p:nvPr/>
          </p:nvSpPr>
          <p:spPr>
            <a:xfrm>
              <a:off x="4884519" y="46915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681319" y="42013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833719" y="43537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4986119" y="45061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4605119" y="45696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4757519" y="47220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4630910" y="4528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4783310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/>
            <p:nvPr/>
          </p:nvSpPr>
          <p:spPr>
            <a:xfrm>
              <a:off x="4732510" y="4343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4630910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4757519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4909919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4833719" y="4376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4986119" y="4528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/>
            <p:nvPr/>
          </p:nvSpPr>
          <p:spPr>
            <a:xfrm>
              <a:off x="5138519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4884519" y="4071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/>
            <p:cNvSpPr/>
            <p:nvPr/>
          </p:nvSpPr>
          <p:spPr>
            <a:xfrm>
              <a:off x="5036919" y="4224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/>
            <p:cNvSpPr/>
            <p:nvPr/>
          </p:nvSpPr>
          <p:spPr>
            <a:xfrm>
              <a:off x="5189319" y="4376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/>
            <p:cNvSpPr/>
            <p:nvPr/>
          </p:nvSpPr>
          <p:spPr>
            <a:xfrm>
              <a:off x="4833719" y="3733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Oval 248"/>
            <p:cNvSpPr/>
            <p:nvPr/>
          </p:nvSpPr>
          <p:spPr>
            <a:xfrm>
              <a:off x="4986119" y="3886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/>
            <p:cNvSpPr/>
            <p:nvPr/>
          </p:nvSpPr>
          <p:spPr>
            <a:xfrm>
              <a:off x="5138519" y="4038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Oval 250"/>
            <p:cNvSpPr/>
            <p:nvPr/>
          </p:nvSpPr>
          <p:spPr>
            <a:xfrm>
              <a:off x="4605119" y="3949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/>
            <p:cNvSpPr/>
            <p:nvPr/>
          </p:nvSpPr>
          <p:spPr>
            <a:xfrm>
              <a:off x="4757519" y="4102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4909919" y="4254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4694410" y="4495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4900599" y="466835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4782528" y="4635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4858728" y="4528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5011128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884519" y="4254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5036919" y="4406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Oval 260"/>
            <p:cNvSpPr/>
            <p:nvPr/>
          </p:nvSpPr>
          <p:spPr>
            <a:xfrm>
              <a:off x="5189319" y="4559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5163528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Oval 262"/>
            <p:cNvSpPr/>
            <p:nvPr/>
          </p:nvSpPr>
          <p:spPr>
            <a:xfrm>
              <a:off x="5315928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/>
            <p:cNvSpPr/>
            <p:nvPr/>
          </p:nvSpPr>
          <p:spPr>
            <a:xfrm>
              <a:off x="5468328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5239728" y="4071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/>
            <p:cNvSpPr/>
            <p:nvPr/>
          </p:nvSpPr>
          <p:spPr>
            <a:xfrm>
              <a:off x="5392128" y="4224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5544528" y="4376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5290528" y="3766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/>
            <p:nvPr/>
          </p:nvSpPr>
          <p:spPr>
            <a:xfrm>
              <a:off x="5442928" y="3919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/>
            <p:nvPr/>
          </p:nvSpPr>
          <p:spPr>
            <a:xfrm>
              <a:off x="5595328" y="4071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/>
            <p:nvPr/>
          </p:nvSpPr>
          <p:spPr>
            <a:xfrm>
              <a:off x="5239728" y="3429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/>
            <p:nvPr/>
          </p:nvSpPr>
          <p:spPr>
            <a:xfrm>
              <a:off x="5392128" y="3581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/>
            <p:nvPr/>
          </p:nvSpPr>
          <p:spPr>
            <a:xfrm>
              <a:off x="5544528" y="3733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/>
            <p:nvPr/>
          </p:nvSpPr>
          <p:spPr>
            <a:xfrm>
              <a:off x="5011128" y="3644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/>
            <p:nvPr/>
          </p:nvSpPr>
          <p:spPr>
            <a:xfrm>
              <a:off x="5163528" y="3797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/>
            <p:nvPr/>
          </p:nvSpPr>
          <p:spPr>
            <a:xfrm>
              <a:off x="5315928" y="3949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/>
            <p:nvPr/>
          </p:nvSpPr>
          <p:spPr>
            <a:xfrm>
              <a:off x="4795619" y="3886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/>
            <p:nvPr/>
          </p:nvSpPr>
          <p:spPr>
            <a:xfrm>
              <a:off x="4948019" y="4038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/>
            <p:nvPr/>
          </p:nvSpPr>
          <p:spPr>
            <a:xfrm>
              <a:off x="5100419" y="4191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/>
            <p:nvPr/>
          </p:nvSpPr>
          <p:spPr>
            <a:xfrm>
              <a:off x="4808319" y="4279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4960719" y="4432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2267537" y="48768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/>
            <p:nvPr/>
          </p:nvSpPr>
          <p:spPr>
            <a:xfrm>
              <a:off x="2419937" y="50292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/>
            <p:nvPr/>
          </p:nvSpPr>
          <p:spPr>
            <a:xfrm>
              <a:off x="2216737" y="45389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/>
            <p:nvPr/>
          </p:nvSpPr>
          <p:spPr>
            <a:xfrm>
              <a:off x="2369137" y="46913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/>
            <p:nvPr/>
          </p:nvSpPr>
          <p:spPr>
            <a:xfrm>
              <a:off x="2521537" y="48437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/>
            <p:nvPr/>
          </p:nvSpPr>
          <p:spPr>
            <a:xfrm>
              <a:off x="2140537" y="49072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/>
            <p:nvPr/>
          </p:nvSpPr>
          <p:spPr>
            <a:xfrm>
              <a:off x="2292937" y="50596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/>
            <p:nvPr/>
          </p:nvSpPr>
          <p:spPr>
            <a:xfrm>
              <a:off x="1772628" y="49961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/>
            <p:nvPr/>
          </p:nvSpPr>
          <p:spPr>
            <a:xfrm>
              <a:off x="2115137" y="49098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/>
            <p:nvPr/>
          </p:nvSpPr>
          <p:spPr>
            <a:xfrm>
              <a:off x="2267537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2216737" y="4724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2369137" y="48768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/>
            <p:cNvSpPr/>
            <p:nvPr/>
          </p:nvSpPr>
          <p:spPr>
            <a:xfrm>
              <a:off x="1988137" y="4940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/>
            <p:cNvSpPr/>
            <p:nvPr/>
          </p:nvSpPr>
          <p:spPr>
            <a:xfrm>
              <a:off x="1620228" y="50292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1886537" y="499634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/>
            <p:cNvSpPr/>
            <p:nvPr/>
          </p:nvSpPr>
          <p:spPr>
            <a:xfrm>
              <a:off x="1607137" y="48744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/>
            <p:cNvSpPr/>
            <p:nvPr/>
          </p:nvSpPr>
          <p:spPr>
            <a:xfrm>
              <a:off x="1759537" y="50268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Oval 298"/>
            <p:cNvSpPr/>
            <p:nvPr/>
          </p:nvSpPr>
          <p:spPr>
            <a:xfrm>
              <a:off x="1785328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/>
            <p:cNvSpPr/>
            <p:nvPr/>
          </p:nvSpPr>
          <p:spPr>
            <a:xfrm>
              <a:off x="1632928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/>
            <p:cNvSpPr/>
            <p:nvPr/>
          </p:nvSpPr>
          <p:spPr>
            <a:xfrm>
              <a:off x="1759537" y="49098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1911937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Oval 302"/>
            <p:cNvSpPr/>
            <p:nvPr/>
          </p:nvSpPr>
          <p:spPr>
            <a:xfrm>
              <a:off x="2140537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/>
            <p:cNvSpPr/>
            <p:nvPr/>
          </p:nvSpPr>
          <p:spPr>
            <a:xfrm>
              <a:off x="2191337" y="4681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Oval 304"/>
            <p:cNvSpPr/>
            <p:nvPr/>
          </p:nvSpPr>
          <p:spPr>
            <a:xfrm>
              <a:off x="2140537" y="4343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/>
            <p:cNvSpPr/>
            <p:nvPr/>
          </p:nvSpPr>
          <p:spPr>
            <a:xfrm>
              <a:off x="1902617" y="497315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/>
            <p:cNvSpPr/>
            <p:nvPr/>
          </p:nvSpPr>
          <p:spPr>
            <a:xfrm>
              <a:off x="1784546" y="4940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2013146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2191337" y="48641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/>
            <p:cNvSpPr/>
            <p:nvPr/>
          </p:nvSpPr>
          <p:spPr>
            <a:xfrm>
              <a:off x="2165546" y="4605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Oval 310"/>
            <p:cNvSpPr/>
            <p:nvPr/>
          </p:nvSpPr>
          <p:spPr>
            <a:xfrm>
              <a:off x="2317946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2470346" y="49098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/>
            <p:cNvSpPr/>
            <p:nvPr/>
          </p:nvSpPr>
          <p:spPr>
            <a:xfrm>
              <a:off x="2241746" y="4376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/>
            <p:cNvSpPr/>
            <p:nvPr/>
          </p:nvSpPr>
          <p:spPr>
            <a:xfrm>
              <a:off x="2394146" y="45288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2546546" y="4681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/>
            <p:cNvSpPr/>
            <p:nvPr/>
          </p:nvSpPr>
          <p:spPr>
            <a:xfrm>
              <a:off x="2292546" y="4071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Oval 316"/>
            <p:cNvSpPr/>
            <p:nvPr/>
          </p:nvSpPr>
          <p:spPr>
            <a:xfrm>
              <a:off x="2444946" y="4224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Oval 317"/>
            <p:cNvSpPr/>
            <p:nvPr/>
          </p:nvSpPr>
          <p:spPr>
            <a:xfrm>
              <a:off x="2597346" y="4376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/>
            <p:cNvSpPr/>
            <p:nvPr/>
          </p:nvSpPr>
          <p:spPr>
            <a:xfrm>
              <a:off x="2241746" y="37338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2394146" y="38862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Oval 320"/>
            <p:cNvSpPr/>
            <p:nvPr/>
          </p:nvSpPr>
          <p:spPr>
            <a:xfrm>
              <a:off x="2546546" y="4038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/>
            <p:cNvSpPr/>
            <p:nvPr/>
          </p:nvSpPr>
          <p:spPr>
            <a:xfrm>
              <a:off x="2165546" y="41021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Oval 322"/>
            <p:cNvSpPr/>
            <p:nvPr/>
          </p:nvSpPr>
          <p:spPr>
            <a:xfrm>
              <a:off x="2317946" y="4254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Oval 323"/>
            <p:cNvSpPr/>
            <p:nvPr/>
          </p:nvSpPr>
          <p:spPr>
            <a:xfrm>
              <a:off x="2102437" y="44958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/>
            <p:cNvSpPr/>
            <p:nvPr/>
          </p:nvSpPr>
          <p:spPr>
            <a:xfrm>
              <a:off x="2588417" y="60934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/>
            <p:cNvSpPr/>
            <p:nvPr/>
          </p:nvSpPr>
          <p:spPr>
            <a:xfrm>
              <a:off x="2740817" y="62458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Oval 326"/>
            <p:cNvSpPr/>
            <p:nvPr/>
          </p:nvSpPr>
          <p:spPr>
            <a:xfrm>
              <a:off x="2893217" y="63982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/>
            <p:cNvSpPr/>
            <p:nvPr/>
          </p:nvSpPr>
          <p:spPr>
            <a:xfrm>
              <a:off x="3045617" y="65506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Oval 328"/>
            <p:cNvSpPr/>
            <p:nvPr/>
          </p:nvSpPr>
          <p:spPr>
            <a:xfrm>
              <a:off x="3198017" y="67030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/>
            <p:cNvSpPr/>
            <p:nvPr/>
          </p:nvSpPr>
          <p:spPr>
            <a:xfrm>
              <a:off x="2470346" y="6060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/>
            <p:cNvSpPr/>
            <p:nvPr/>
          </p:nvSpPr>
          <p:spPr>
            <a:xfrm>
              <a:off x="2622746" y="6213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/>
            <p:cNvSpPr/>
            <p:nvPr/>
          </p:nvSpPr>
          <p:spPr>
            <a:xfrm>
              <a:off x="2775146" y="6365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Oval 332"/>
            <p:cNvSpPr/>
            <p:nvPr/>
          </p:nvSpPr>
          <p:spPr>
            <a:xfrm>
              <a:off x="2698946" y="61063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/>
            <p:cNvSpPr/>
            <p:nvPr/>
          </p:nvSpPr>
          <p:spPr>
            <a:xfrm>
              <a:off x="2851346" y="62587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3003746" y="64111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/>
            <p:cNvSpPr/>
            <p:nvPr/>
          </p:nvSpPr>
          <p:spPr>
            <a:xfrm>
              <a:off x="2394146" y="6060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/>
            <p:cNvSpPr/>
            <p:nvPr/>
          </p:nvSpPr>
          <p:spPr>
            <a:xfrm>
              <a:off x="3029537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/>
            <p:cNvSpPr/>
            <p:nvPr/>
          </p:nvSpPr>
          <p:spPr>
            <a:xfrm>
              <a:off x="3181937" y="62892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Oval 338"/>
            <p:cNvSpPr/>
            <p:nvPr/>
          </p:nvSpPr>
          <p:spPr>
            <a:xfrm>
              <a:off x="3308546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3460946" y="63349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Oval 340"/>
            <p:cNvSpPr/>
            <p:nvPr/>
          </p:nvSpPr>
          <p:spPr>
            <a:xfrm>
              <a:off x="3537146" y="61063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Oval 341"/>
            <p:cNvSpPr/>
            <p:nvPr/>
          </p:nvSpPr>
          <p:spPr>
            <a:xfrm>
              <a:off x="2953337" y="61622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/>
            <p:cNvSpPr/>
            <p:nvPr/>
          </p:nvSpPr>
          <p:spPr>
            <a:xfrm>
              <a:off x="2740817" y="6431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/>
            <p:cNvSpPr/>
            <p:nvPr/>
          </p:nvSpPr>
          <p:spPr>
            <a:xfrm>
              <a:off x="2893217" y="6583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Oval 344"/>
            <p:cNvSpPr/>
            <p:nvPr/>
          </p:nvSpPr>
          <p:spPr>
            <a:xfrm>
              <a:off x="2622746" y="6398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/>
            <p:cNvSpPr/>
            <p:nvPr/>
          </p:nvSpPr>
          <p:spPr>
            <a:xfrm>
              <a:off x="2698946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Oval 346"/>
            <p:cNvSpPr/>
            <p:nvPr/>
          </p:nvSpPr>
          <p:spPr>
            <a:xfrm>
              <a:off x="2851346" y="6444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Oval 347"/>
            <p:cNvSpPr/>
            <p:nvPr/>
          </p:nvSpPr>
          <p:spPr>
            <a:xfrm>
              <a:off x="2877137" y="6169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/>
            <p:cNvSpPr/>
            <p:nvPr/>
          </p:nvSpPr>
          <p:spPr>
            <a:xfrm>
              <a:off x="3029537" y="63222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Oval 349"/>
            <p:cNvSpPr/>
            <p:nvPr/>
          </p:nvSpPr>
          <p:spPr>
            <a:xfrm>
              <a:off x="3003746" y="6063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Oval 350"/>
            <p:cNvSpPr/>
            <p:nvPr/>
          </p:nvSpPr>
          <p:spPr>
            <a:xfrm>
              <a:off x="3156146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/>
            <p:cNvSpPr/>
            <p:nvPr/>
          </p:nvSpPr>
          <p:spPr>
            <a:xfrm>
              <a:off x="3308546" y="6367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3" name="Oval 352"/>
            <p:cNvSpPr/>
            <p:nvPr/>
          </p:nvSpPr>
          <p:spPr>
            <a:xfrm>
              <a:off x="3384746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/>
            <p:cNvSpPr/>
            <p:nvPr/>
          </p:nvSpPr>
          <p:spPr>
            <a:xfrm>
              <a:off x="2648537" y="6042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5" name="Oval 354"/>
            <p:cNvSpPr/>
            <p:nvPr/>
          </p:nvSpPr>
          <p:spPr>
            <a:xfrm>
              <a:off x="2800937" y="61952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Oval 355"/>
            <p:cNvSpPr/>
            <p:nvPr/>
          </p:nvSpPr>
          <p:spPr>
            <a:xfrm>
              <a:off x="2359817" y="6365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7" name="Oval 356"/>
            <p:cNvSpPr/>
            <p:nvPr/>
          </p:nvSpPr>
          <p:spPr>
            <a:xfrm>
              <a:off x="2512217" y="6517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" name="Oval 357"/>
            <p:cNvSpPr/>
            <p:nvPr/>
          </p:nvSpPr>
          <p:spPr>
            <a:xfrm>
              <a:off x="2664617" y="66702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Oval 358"/>
            <p:cNvSpPr/>
            <p:nvPr/>
          </p:nvSpPr>
          <p:spPr>
            <a:xfrm>
              <a:off x="2241746" y="6332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Oval 359"/>
            <p:cNvSpPr/>
            <p:nvPr/>
          </p:nvSpPr>
          <p:spPr>
            <a:xfrm>
              <a:off x="2317946" y="62258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Oval 360"/>
            <p:cNvSpPr/>
            <p:nvPr/>
          </p:nvSpPr>
          <p:spPr>
            <a:xfrm>
              <a:off x="2470346" y="63782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Oval 361"/>
            <p:cNvSpPr/>
            <p:nvPr/>
          </p:nvSpPr>
          <p:spPr>
            <a:xfrm>
              <a:off x="2496137" y="61039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3" name="Oval 362"/>
            <p:cNvSpPr/>
            <p:nvPr/>
          </p:nvSpPr>
          <p:spPr>
            <a:xfrm>
              <a:off x="2648537" y="62563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Oval 363"/>
            <p:cNvSpPr/>
            <p:nvPr/>
          </p:nvSpPr>
          <p:spPr>
            <a:xfrm>
              <a:off x="2775146" y="61496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5" name="Oval 364"/>
            <p:cNvSpPr/>
            <p:nvPr/>
          </p:nvSpPr>
          <p:spPr>
            <a:xfrm>
              <a:off x="2927546" y="63020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Oval 365"/>
            <p:cNvSpPr/>
            <p:nvPr/>
          </p:nvSpPr>
          <p:spPr>
            <a:xfrm>
              <a:off x="3003746" y="60734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7" name="Oval 366"/>
            <p:cNvSpPr/>
            <p:nvPr/>
          </p:nvSpPr>
          <p:spPr>
            <a:xfrm>
              <a:off x="2419937" y="61293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Oval 367"/>
            <p:cNvSpPr/>
            <p:nvPr/>
          </p:nvSpPr>
          <p:spPr>
            <a:xfrm>
              <a:off x="2106208" y="6202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Oval 368"/>
            <p:cNvSpPr/>
            <p:nvPr/>
          </p:nvSpPr>
          <p:spPr>
            <a:xfrm>
              <a:off x="2258608" y="6355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Oval 369"/>
            <p:cNvSpPr/>
            <p:nvPr/>
          </p:nvSpPr>
          <p:spPr>
            <a:xfrm>
              <a:off x="2411008" y="6507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1" name="Oval 370"/>
            <p:cNvSpPr/>
            <p:nvPr/>
          </p:nvSpPr>
          <p:spPr>
            <a:xfrm>
              <a:off x="1988137" y="6169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Oval 371"/>
            <p:cNvSpPr/>
            <p:nvPr/>
          </p:nvSpPr>
          <p:spPr>
            <a:xfrm>
              <a:off x="2064337" y="6063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3" name="Oval 372"/>
            <p:cNvSpPr/>
            <p:nvPr/>
          </p:nvSpPr>
          <p:spPr>
            <a:xfrm>
              <a:off x="2216737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Oval 373"/>
            <p:cNvSpPr/>
            <p:nvPr/>
          </p:nvSpPr>
          <p:spPr>
            <a:xfrm>
              <a:off x="2394928" y="60936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5" name="Oval 374"/>
            <p:cNvSpPr/>
            <p:nvPr/>
          </p:nvSpPr>
          <p:spPr>
            <a:xfrm>
              <a:off x="2673937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Oval 375"/>
            <p:cNvSpPr/>
            <p:nvPr/>
          </p:nvSpPr>
          <p:spPr>
            <a:xfrm>
              <a:off x="2664617" y="6050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Oval 376"/>
            <p:cNvSpPr/>
            <p:nvPr/>
          </p:nvSpPr>
          <p:spPr>
            <a:xfrm>
              <a:off x="2817017" y="6202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Oval 377"/>
            <p:cNvSpPr/>
            <p:nvPr/>
          </p:nvSpPr>
          <p:spPr>
            <a:xfrm>
              <a:off x="5001808" y="6278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9" name="Oval 378"/>
            <p:cNvSpPr/>
            <p:nvPr/>
          </p:nvSpPr>
          <p:spPr>
            <a:xfrm>
              <a:off x="4985728" y="58650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Oval 379"/>
            <p:cNvSpPr/>
            <p:nvPr/>
          </p:nvSpPr>
          <p:spPr>
            <a:xfrm>
              <a:off x="4959937" y="56059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Oval 380"/>
            <p:cNvSpPr/>
            <p:nvPr/>
          </p:nvSpPr>
          <p:spPr>
            <a:xfrm>
              <a:off x="5112337" y="5758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2" name="Oval 381"/>
            <p:cNvSpPr/>
            <p:nvPr/>
          </p:nvSpPr>
          <p:spPr>
            <a:xfrm>
              <a:off x="5264737" y="59107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Oval 382"/>
            <p:cNvSpPr/>
            <p:nvPr/>
          </p:nvSpPr>
          <p:spPr>
            <a:xfrm>
              <a:off x="5340937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Oval 383"/>
            <p:cNvSpPr/>
            <p:nvPr/>
          </p:nvSpPr>
          <p:spPr>
            <a:xfrm>
              <a:off x="4959937" y="57913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5" name="Oval 384"/>
            <p:cNvSpPr/>
            <p:nvPr/>
          </p:nvSpPr>
          <p:spPr>
            <a:xfrm>
              <a:off x="5112337" y="59437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Oval 385"/>
            <p:cNvSpPr/>
            <p:nvPr/>
          </p:nvSpPr>
          <p:spPr>
            <a:xfrm>
              <a:off x="5036137" y="55627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386"/>
            <p:cNvSpPr/>
            <p:nvPr/>
          </p:nvSpPr>
          <p:spPr>
            <a:xfrm>
              <a:off x="5188537" y="57151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Oval 387"/>
            <p:cNvSpPr/>
            <p:nvPr/>
          </p:nvSpPr>
          <p:spPr>
            <a:xfrm>
              <a:off x="4985728" y="62026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9" name="Oval 388"/>
            <p:cNvSpPr/>
            <p:nvPr/>
          </p:nvSpPr>
          <p:spPr>
            <a:xfrm>
              <a:off x="5061928" y="59740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Oval 389"/>
            <p:cNvSpPr/>
            <p:nvPr/>
          </p:nvSpPr>
          <p:spPr>
            <a:xfrm>
              <a:off x="4909528" y="60071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1" name="Rounded Rectangle 378"/>
            <p:cNvSpPr/>
            <p:nvPr/>
          </p:nvSpPr>
          <p:spPr>
            <a:xfrm>
              <a:off x="4884128" y="412495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Rounded Rectangle 379"/>
            <p:cNvSpPr/>
            <p:nvPr/>
          </p:nvSpPr>
          <p:spPr>
            <a:xfrm>
              <a:off x="2207612" y="45586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3" name="Rounded Rectangle 380"/>
            <p:cNvSpPr/>
            <p:nvPr/>
          </p:nvSpPr>
          <p:spPr>
            <a:xfrm>
              <a:off x="3676846" y="503173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4" name="Rounded Rectangle 381"/>
            <p:cNvSpPr/>
            <p:nvPr/>
          </p:nvSpPr>
          <p:spPr>
            <a:xfrm>
              <a:off x="2877528" y="61583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5" name="Oval 394"/>
            <p:cNvSpPr/>
            <p:nvPr/>
          </p:nvSpPr>
          <p:spPr>
            <a:xfrm>
              <a:off x="4468408" y="60831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6" name="Oval 395"/>
            <p:cNvSpPr/>
            <p:nvPr/>
          </p:nvSpPr>
          <p:spPr>
            <a:xfrm>
              <a:off x="4620808" y="62355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7" name="Oval 396"/>
            <p:cNvSpPr/>
            <p:nvPr/>
          </p:nvSpPr>
          <p:spPr>
            <a:xfrm>
              <a:off x="4426537" y="5943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8" name="Oval 397"/>
            <p:cNvSpPr/>
            <p:nvPr/>
          </p:nvSpPr>
          <p:spPr>
            <a:xfrm>
              <a:off x="4452328" y="56692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9" name="Oval 398"/>
            <p:cNvSpPr/>
            <p:nvPr/>
          </p:nvSpPr>
          <p:spPr>
            <a:xfrm>
              <a:off x="4604728" y="58216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0" name="Oval 399"/>
            <p:cNvSpPr/>
            <p:nvPr/>
          </p:nvSpPr>
          <p:spPr>
            <a:xfrm>
              <a:off x="4578937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Oval 400"/>
            <p:cNvSpPr/>
            <p:nvPr/>
          </p:nvSpPr>
          <p:spPr>
            <a:xfrm>
              <a:off x="4731337" y="5715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Oval 401"/>
            <p:cNvSpPr/>
            <p:nvPr/>
          </p:nvSpPr>
          <p:spPr>
            <a:xfrm>
              <a:off x="4883737" y="5867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3" name="Oval 402"/>
            <p:cNvSpPr/>
            <p:nvPr/>
          </p:nvSpPr>
          <p:spPr>
            <a:xfrm>
              <a:off x="4655137" y="5334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Oval 403"/>
            <p:cNvSpPr/>
            <p:nvPr/>
          </p:nvSpPr>
          <p:spPr>
            <a:xfrm>
              <a:off x="4807537" y="5486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5" name="Oval 404"/>
            <p:cNvSpPr/>
            <p:nvPr/>
          </p:nvSpPr>
          <p:spPr>
            <a:xfrm>
              <a:off x="4959937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6" name="Oval 405"/>
            <p:cNvSpPr/>
            <p:nvPr/>
          </p:nvSpPr>
          <p:spPr>
            <a:xfrm>
              <a:off x="5010737" y="5334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7" name="Oval 406"/>
            <p:cNvSpPr/>
            <p:nvPr/>
          </p:nvSpPr>
          <p:spPr>
            <a:xfrm>
              <a:off x="4515828" y="54533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Oval 407"/>
            <p:cNvSpPr/>
            <p:nvPr/>
          </p:nvSpPr>
          <p:spPr>
            <a:xfrm>
              <a:off x="4468408" y="62685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9" name="Oval 408"/>
            <p:cNvSpPr/>
            <p:nvPr/>
          </p:nvSpPr>
          <p:spPr>
            <a:xfrm>
              <a:off x="4452328" y="58547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Oval 409"/>
            <p:cNvSpPr/>
            <p:nvPr/>
          </p:nvSpPr>
          <p:spPr>
            <a:xfrm>
              <a:off x="4426537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" name="Oval 410"/>
            <p:cNvSpPr/>
            <p:nvPr/>
          </p:nvSpPr>
          <p:spPr>
            <a:xfrm>
              <a:off x="4578937" y="5748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2" name="Oval 411"/>
            <p:cNvSpPr/>
            <p:nvPr/>
          </p:nvSpPr>
          <p:spPr>
            <a:xfrm>
              <a:off x="4731337" y="59004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3" name="Oval 412"/>
            <p:cNvSpPr/>
            <p:nvPr/>
          </p:nvSpPr>
          <p:spPr>
            <a:xfrm>
              <a:off x="4502737" y="5367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4" name="Oval 413"/>
            <p:cNvSpPr/>
            <p:nvPr/>
          </p:nvSpPr>
          <p:spPr>
            <a:xfrm>
              <a:off x="4655137" y="55194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5" name="Oval 414"/>
            <p:cNvSpPr/>
            <p:nvPr/>
          </p:nvSpPr>
          <p:spPr>
            <a:xfrm>
              <a:off x="4807537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6" name="Oval 415"/>
            <p:cNvSpPr/>
            <p:nvPr/>
          </p:nvSpPr>
          <p:spPr>
            <a:xfrm>
              <a:off x="4858337" y="5367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7" name="Oval 416"/>
            <p:cNvSpPr/>
            <p:nvPr/>
          </p:nvSpPr>
          <p:spPr>
            <a:xfrm>
              <a:off x="4578937" y="52451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8" name="Oval 417"/>
            <p:cNvSpPr/>
            <p:nvPr/>
          </p:nvSpPr>
          <p:spPr>
            <a:xfrm>
              <a:off x="4426537" y="56059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9" name="Oval 418"/>
            <p:cNvSpPr/>
            <p:nvPr/>
          </p:nvSpPr>
          <p:spPr>
            <a:xfrm>
              <a:off x="4477337" y="5301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0" name="Oval 419"/>
            <p:cNvSpPr/>
            <p:nvPr/>
          </p:nvSpPr>
          <p:spPr>
            <a:xfrm>
              <a:off x="4502737" y="5367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1" name="Oval 420"/>
            <p:cNvSpPr/>
            <p:nvPr/>
          </p:nvSpPr>
          <p:spPr>
            <a:xfrm>
              <a:off x="4493417" y="52779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2" name="Oval 421"/>
            <p:cNvSpPr/>
            <p:nvPr/>
          </p:nvSpPr>
          <p:spPr>
            <a:xfrm>
              <a:off x="4645817" y="54303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3" name="Rounded Rectangle 410"/>
            <p:cNvSpPr/>
            <p:nvPr/>
          </p:nvSpPr>
          <p:spPr>
            <a:xfrm>
              <a:off x="4686007" y="567689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4" name="TextBox 423"/>
            <p:cNvSpPr txBox="1"/>
            <p:nvPr/>
          </p:nvSpPr>
          <p:spPr>
            <a:xfrm>
              <a:off x="990600" y="4222234"/>
              <a:ext cx="1117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1</a:t>
              </a:r>
            </a:p>
          </p:txBody>
        </p:sp>
        <p:sp>
          <p:nvSpPr>
            <p:cNvPr id="425" name="Freeform 412"/>
            <p:cNvSpPr/>
            <p:nvPr/>
          </p:nvSpPr>
          <p:spPr>
            <a:xfrm>
              <a:off x="1454737" y="3619394"/>
              <a:ext cx="1326463" cy="1715121"/>
            </a:xfrm>
            <a:custGeom>
              <a:avLst/>
              <a:gdLst>
                <a:gd name="connsiteX0" fmla="*/ 762000 w 1326463"/>
                <a:gd name="connsiteY0" fmla="*/ 106 h 1715121"/>
                <a:gd name="connsiteX1" fmla="*/ 809625 w 1326463"/>
                <a:gd name="connsiteY1" fmla="*/ 28681 h 1715121"/>
                <a:gd name="connsiteX2" fmla="*/ 876300 w 1326463"/>
                <a:gd name="connsiteY2" fmla="*/ 114406 h 1715121"/>
                <a:gd name="connsiteX3" fmla="*/ 914400 w 1326463"/>
                <a:gd name="connsiteY3" fmla="*/ 171556 h 1715121"/>
                <a:gd name="connsiteX4" fmla="*/ 971550 w 1326463"/>
                <a:gd name="connsiteY4" fmla="*/ 219181 h 1715121"/>
                <a:gd name="connsiteX5" fmla="*/ 1000125 w 1326463"/>
                <a:gd name="connsiteY5" fmla="*/ 238231 h 1715121"/>
                <a:gd name="connsiteX6" fmla="*/ 1057275 w 1326463"/>
                <a:gd name="connsiteY6" fmla="*/ 276331 h 1715121"/>
                <a:gd name="connsiteX7" fmla="*/ 1076325 w 1326463"/>
                <a:gd name="connsiteY7" fmla="*/ 304906 h 1715121"/>
                <a:gd name="connsiteX8" fmla="*/ 1143000 w 1326463"/>
                <a:gd name="connsiteY8" fmla="*/ 362056 h 1715121"/>
                <a:gd name="connsiteX9" fmla="*/ 1181100 w 1326463"/>
                <a:gd name="connsiteY9" fmla="*/ 400156 h 1715121"/>
                <a:gd name="connsiteX10" fmla="*/ 1219200 w 1326463"/>
                <a:gd name="connsiteY10" fmla="*/ 438256 h 1715121"/>
                <a:gd name="connsiteX11" fmla="*/ 1247775 w 1326463"/>
                <a:gd name="connsiteY11" fmla="*/ 533506 h 1715121"/>
                <a:gd name="connsiteX12" fmla="*/ 1257300 w 1326463"/>
                <a:gd name="connsiteY12" fmla="*/ 562081 h 1715121"/>
                <a:gd name="connsiteX13" fmla="*/ 1276350 w 1326463"/>
                <a:gd name="connsiteY13" fmla="*/ 657331 h 1715121"/>
                <a:gd name="connsiteX14" fmla="*/ 1295400 w 1326463"/>
                <a:gd name="connsiteY14" fmla="*/ 724006 h 1715121"/>
                <a:gd name="connsiteX15" fmla="*/ 1314450 w 1326463"/>
                <a:gd name="connsiteY15" fmla="*/ 781156 h 1715121"/>
                <a:gd name="connsiteX16" fmla="*/ 1314450 w 1326463"/>
                <a:gd name="connsiteY16" fmla="*/ 1124056 h 1715121"/>
                <a:gd name="connsiteX17" fmla="*/ 1295400 w 1326463"/>
                <a:gd name="connsiteY17" fmla="*/ 1181206 h 1715121"/>
                <a:gd name="connsiteX18" fmla="*/ 1285875 w 1326463"/>
                <a:gd name="connsiteY18" fmla="*/ 1219306 h 1715121"/>
                <a:gd name="connsiteX19" fmla="*/ 1257300 w 1326463"/>
                <a:gd name="connsiteY19" fmla="*/ 1257406 h 1715121"/>
                <a:gd name="connsiteX20" fmla="*/ 1247775 w 1326463"/>
                <a:gd name="connsiteY20" fmla="*/ 1295506 h 1715121"/>
                <a:gd name="connsiteX21" fmla="*/ 1200150 w 1326463"/>
                <a:gd name="connsiteY21" fmla="*/ 1371706 h 1715121"/>
                <a:gd name="connsiteX22" fmla="*/ 1181100 w 1326463"/>
                <a:gd name="connsiteY22" fmla="*/ 1428856 h 1715121"/>
                <a:gd name="connsiteX23" fmla="*/ 1171575 w 1326463"/>
                <a:gd name="connsiteY23" fmla="*/ 1457431 h 1715121"/>
                <a:gd name="connsiteX24" fmla="*/ 1143000 w 1326463"/>
                <a:gd name="connsiteY24" fmla="*/ 1486006 h 1715121"/>
                <a:gd name="connsiteX25" fmla="*/ 1114425 w 1326463"/>
                <a:gd name="connsiteY25" fmla="*/ 1505056 h 1715121"/>
                <a:gd name="connsiteX26" fmla="*/ 1085850 w 1326463"/>
                <a:gd name="connsiteY26" fmla="*/ 1514581 h 1715121"/>
                <a:gd name="connsiteX27" fmla="*/ 1028700 w 1326463"/>
                <a:gd name="connsiteY27" fmla="*/ 1562206 h 1715121"/>
                <a:gd name="connsiteX28" fmla="*/ 971550 w 1326463"/>
                <a:gd name="connsiteY28" fmla="*/ 1581256 h 1715121"/>
                <a:gd name="connsiteX29" fmla="*/ 933450 w 1326463"/>
                <a:gd name="connsiteY29" fmla="*/ 1609831 h 1715121"/>
                <a:gd name="connsiteX30" fmla="*/ 876300 w 1326463"/>
                <a:gd name="connsiteY30" fmla="*/ 1628881 h 1715121"/>
                <a:gd name="connsiteX31" fmla="*/ 847725 w 1326463"/>
                <a:gd name="connsiteY31" fmla="*/ 1647931 h 1715121"/>
                <a:gd name="connsiteX32" fmla="*/ 600075 w 1326463"/>
                <a:gd name="connsiteY32" fmla="*/ 1695556 h 1715121"/>
                <a:gd name="connsiteX33" fmla="*/ 561975 w 1326463"/>
                <a:gd name="connsiteY33" fmla="*/ 1705081 h 1715121"/>
                <a:gd name="connsiteX34" fmla="*/ 209550 w 1326463"/>
                <a:gd name="connsiteY34" fmla="*/ 1705081 h 1715121"/>
                <a:gd name="connsiteX35" fmla="*/ 114300 w 1326463"/>
                <a:gd name="connsiteY35" fmla="*/ 1628881 h 1715121"/>
                <a:gd name="connsiteX36" fmla="*/ 114300 w 1326463"/>
                <a:gd name="connsiteY36" fmla="*/ 1628881 h 1715121"/>
                <a:gd name="connsiteX37" fmla="*/ 57150 w 1326463"/>
                <a:gd name="connsiteY37" fmla="*/ 1581256 h 1715121"/>
                <a:gd name="connsiteX38" fmla="*/ 19050 w 1326463"/>
                <a:gd name="connsiteY38" fmla="*/ 1524106 h 1715121"/>
                <a:gd name="connsiteX39" fmla="*/ 0 w 1326463"/>
                <a:gd name="connsiteY39" fmla="*/ 1466956 h 1715121"/>
                <a:gd name="connsiteX40" fmla="*/ 9525 w 1326463"/>
                <a:gd name="connsiteY40" fmla="*/ 1409806 h 1715121"/>
                <a:gd name="connsiteX41" fmla="*/ 28575 w 1326463"/>
                <a:gd name="connsiteY41" fmla="*/ 1352656 h 1715121"/>
                <a:gd name="connsiteX42" fmla="*/ 38100 w 1326463"/>
                <a:gd name="connsiteY42" fmla="*/ 1324081 h 1715121"/>
                <a:gd name="connsiteX43" fmla="*/ 47625 w 1326463"/>
                <a:gd name="connsiteY43" fmla="*/ 1276456 h 1715121"/>
                <a:gd name="connsiteX44" fmla="*/ 114300 w 1326463"/>
                <a:gd name="connsiteY44" fmla="*/ 1238356 h 1715121"/>
                <a:gd name="connsiteX45" fmla="*/ 171450 w 1326463"/>
                <a:gd name="connsiteY45" fmla="*/ 1219306 h 1715121"/>
                <a:gd name="connsiteX46" fmla="*/ 247650 w 1326463"/>
                <a:gd name="connsiteY46" fmla="*/ 1200256 h 1715121"/>
                <a:gd name="connsiteX47" fmla="*/ 333375 w 1326463"/>
                <a:gd name="connsiteY47" fmla="*/ 1152631 h 1715121"/>
                <a:gd name="connsiteX48" fmla="*/ 381000 w 1326463"/>
                <a:gd name="connsiteY48" fmla="*/ 1143106 h 1715121"/>
                <a:gd name="connsiteX49" fmla="*/ 438150 w 1326463"/>
                <a:gd name="connsiteY49" fmla="*/ 1105006 h 1715121"/>
                <a:gd name="connsiteX50" fmla="*/ 466725 w 1326463"/>
                <a:gd name="connsiteY50" fmla="*/ 1085956 h 1715121"/>
                <a:gd name="connsiteX51" fmla="*/ 523875 w 1326463"/>
                <a:gd name="connsiteY51" fmla="*/ 1038331 h 1715121"/>
                <a:gd name="connsiteX52" fmla="*/ 542925 w 1326463"/>
                <a:gd name="connsiteY52" fmla="*/ 1009756 h 1715121"/>
                <a:gd name="connsiteX53" fmla="*/ 571500 w 1326463"/>
                <a:gd name="connsiteY53" fmla="*/ 990706 h 1715121"/>
                <a:gd name="connsiteX54" fmla="*/ 581025 w 1326463"/>
                <a:gd name="connsiteY54" fmla="*/ 952606 h 1715121"/>
                <a:gd name="connsiteX55" fmla="*/ 609600 w 1326463"/>
                <a:gd name="connsiteY55" fmla="*/ 885931 h 1715121"/>
                <a:gd name="connsiteX56" fmla="*/ 609600 w 1326463"/>
                <a:gd name="connsiteY56" fmla="*/ 676381 h 1715121"/>
                <a:gd name="connsiteX57" fmla="*/ 628650 w 1326463"/>
                <a:gd name="connsiteY57" fmla="*/ 476356 h 1715121"/>
                <a:gd name="connsiteX58" fmla="*/ 638175 w 1326463"/>
                <a:gd name="connsiteY58" fmla="*/ 447781 h 1715121"/>
                <a:gd name="connsiteX59" fmla="*/ 657225 w 1326463"/>
                <a:gd name="connsiteY59" fmla="*/ 381106 h 1715121"/>
                <a:gd name="connsiteX60" fmla="*/ 676275 w 1326463"/>
                <a:gd name="connsiteY60" fmla="*/ 352531 h 1715121"/>
                <a:gd name="connsiteX61" fmla="*/ 704850 w 1326463"/>
                <a:gd name="connsiteY61" fmla="*/ 295381 h 1715121"/>
                <a:gd name="connsiteX62" fmla="*/ 714375 w 1326463"/>
                <a:gd name="connsiteY62" fmla="*/ 257281 h 1715121"/>
                <a:gd name="connsiteX63" fmla="*/ 733425 w 1326463"/>
                <a:gd name="connsiteY63" fmla="*/ 200131 h 1715121"/>
                <a:gd name="connsiteX64" fmla="*/ 742950 w 1326463"/>
                <a:gd name="connsiteY64" fmla="*/ 66781 h 1715121"/>
                <a:gd name="connsiteX65" fmla="*/ 752475 w 1326463"/>
                <a:gd name="connsiteY65" fmla="*/ 38206 h 1715121"/>
                <a:gd name="connsiteX66" fmla="*/ 762000 w 1326463"/>
                <a:gd name="connsiteY66" fmla="*/ 106 h 171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326463" h="1715121">
                  <a:moveTo>
                    <a:pt x="762000" y="106"/>
                  </a:moveTo>
                  <a:cubicBezTo>
                    <a:pt x="771525" y="-1482"/>
                    <a:pt x="797240" y="14920"/>
                    <a:pt x="809625" y="28681"/>
                  </a:cubicBezTo>
                  <a:cubicBezTo>
                    <a:pt x="916338" y="147251"/>
                    <a:pt x="798282" y="62394"/>
                    <a:pt x="876300" y="114406"/>
                  </a:cubicBezTo>
                  <a:cubicBezTo>
                    <a:pt x="889000" y="133456"/>
                    <a:pt x="895350" y="158856"/>
                    <a:pt x="914400" y="171556"/>
                  </a:cubicBezTo>
                  <a:cubicBezTo>
                    <a:pt x="985346" y="218854"/>
                    <a:pt x="898211" y="158065"/>
                    <a:pt x="971550" y="219181"/>
                  </a:cubicBezTo>
                  <a:cubicBezTo>
                    <a:pt x="980344" y="226510"/>
                    <a:pt x="991331" y="230902"/>
                    <a:pt x="1000125" y="238231"/>
                  </a:cubicBezTo>
                  <a:cubicBezTo>
                    <a:pt x="1047691" y="277869"/>
                    <a:pt x="1007057" y="259592"/>
                    <a:pt x="1057275" y="276331"/>
                  </a:cubicBezTo>
                  <a:cubicBezTo>
                    <a:pt x="1063625" y="285856"/>
                    <a:pt x="1068875" y="296214"/>
                    <a:pt x="1076325" y="304906"/>
                  </a:cubicBezTo>
                  <a:cubicBezTo>
                    <a:pt x="1107121" y="340835"/>
                    <a:pt x="1109295" y="339586"/>
                    <a:pt x="1143000" y="362056"/>
                  </a:cubicBezTo>
                  <a:cubicBezTo>
                    <a:pt x="1168400" y="438256"/>
                    <a:pt x="1130300" y="349356"/>
                    <a:pt x="1181100" y="400156"/>
                  </a:cubicBezTo>
                  <a:cubicBezTo>
                    <a:pt x="1231900" y="450956"/>
                    <a:pt x="1143000" y="412856"/>
                    <a:pt x="1219200" y="438256"/>
                  </a:cubicBezTo>
                  <a:cubicBezTo>
                    <a:pt x="1233595" y="495837"/>
                    <a:pt x="1224585" y="463937"/>
                    <a:pt x="1247775" y="533506"/>
                  </a:cubicBezTo>
                  <a:cubicBezTo>
                    <a:pt x="1250950" y="543031"/>
                    <a:pt x="1255331" y="552236"/>
                    <a:pt x="1257300" y="562081"/>
                  </a:cubicBezTo>
                  <a:cubicBezTo>
                    <a:pt x="1263650" y="593831"/>
                    <a:pt x="1266111" y="626614"/>
                    <a:pt x="1276350" y="657331"/>
                  </a:cubicBezTo>
                  <a:cubicBezTo>
                    <a:pt x="1308361" y="753363"/>
                    <a:pt x="1259520" y="604405"/>
                    <a:pt x="1295400" y="724006"/>
                  </a:cubicBezTo>
                  <a:cubicBezTo>
                    <a:pt x="1301170" y="743240"/>
                    <a:pt x="1314450" y="781156"/>
                    <a:pt x="1314450" y="781156"/>
                  </a:cubicBezTo>
                  <a:cubicBezTo>
                    <a:pt x="1327851" y="928564"/>
                    <a:pt x="1332889" y="933523"/>
                    <a:pt x="1314450" y="1124056"/>
                  </a:cubicBezTo>
                  <a:cubicBezTo>
                    <a:pt x="1312516" y="1144043"/>
                    <a:pt x="1300270" y="1161725"/>
                    <a:pt x="1295400" y="1181206"/>
                  </a:cubicBezTo>
                  <a:cubicBezTo>
                    <a:pt x="1292225" y="1193906"/>
                    <a:pt x="1291729" y="1207597"/>
                    <a:pt x="1285875" y="1219306"/>
                  </a:cubicBezTo>
                  <a:cubicBezTo>
                    <a:pt x="1278775" y="1233505"/>
                    <a:pt x="1266825" y="1244706"/>
                    <a:pt x="1257300" y="1257406"/>
                  </a:cubicBezTo>
                  <a:cubicBezTo>
                    <a:pt x="1254125" y="1270106"/>
                    <a:pt x="1253629" y="1283797"/>
                    <a:pt x="1247775" y="1295506"/>
                  </a:cubicBezTo>
                  <a:cubicBezTo>
                    <a:pt x="1190457" y="1410141"/>
                    <a:pt x="1244388" y="1261112"/>
                    <a:pt x="1200150" y="1371706"/>
                  </a:cubicBezTo>
                  <a:cubicBezTo>
                    <a:pt x="1192692" y="1390350"/>
                    <a:pt x="1187450" y="1409806"/>
                    <a:pt x="1181100" y="1428856"/>
                  </a:cubicBezTo>
                  <a:cubicBezTo>
                    <a:pt x="1177925" y="1438381"/>
                    <a:pt x="1178675" y="1450331"/>
                    <a:pt x="1171575" y="1457431"/>
                  </a:cubicBezTo>
                  <a:cubicBezTo>
                    <a:pt x="1162050" y="1466956"/>
                    <a:pt x="1153348" y="1477382"/>
                    <a:pt x="1143000" y="1486006"/>
                  </a:cubicBezTo>
                  <a:cubicBezTo>
                    <a:pt x="1134206" y="1493335"/>
                    <a:pt x="1124664" y="1499936"/>
                    <a:pt x="1114425" y="1505056"/>
                  </a:cubicBezTo>
                  <a:cubicBezTo>
                    <a:pt x="1105445" y="1509546"/>
                    <a:pt x="1095375" y="1511406"/>
                    <a:pt x="1085850" y="1514581"/>
                  </a:cubicBezTo>
                  <a:cubicBezTo>
                    <a:pt x="1067905" y="1532526"/>
                    <a:pt x="1052570" y="1551597"/>
                    <a:pt x="1028700" y="1562206"/>
                  </a:cubicBezTo>
                  <a:cubicBezTo>
                    <a:pt x="1010350" y="1570361"/>
                    <a:pt x="990600" y="1574906"/>
                    <a:pt x="971550" y="1581256"/>
                  </a:cubicBezTo>
                  <a:cubicBezTo>
                    <a:pt x="958850" y="1590781"/>
                    <a:pt x="947649" y="1602731"/>
                    <a:pt x="933450" y="1609831"/>
                  </a:cubicBezTo>
                  <a:cubicBezTo>
                    <a:pt x="915489" y="1618811"/>
                    <a:pt x="893008" y="1617742"/>
                    <a:pt x="876300" y="1628881"/>
                  </a:cubicBezTo>
                  <a:cubicBezTo>
                    <a:pt x="866775" y="1635231"/>
                    <a:pt x="857964" y="1642811"/>
                    <a:pt x="847725" y="1647931"/>
                  </a:cubicBezTo>
                  <a:cubicBezTo>
                    <a:pt x="771479" y="1686054"/>
                    <a:pt x="682974" y="1688020"/>
                    <a:pt x="600075" y="1695556"/>
                  </a:cubicBezTo>
                  <a:cubicBezTo>
                    <a:pt x="587375" y="1698731"/>
                    <a:pt x="574951" y="1703351"/>
                    <a:pt x="561975" y="1705081"/>
                  </a:cubicBezTo>
                  <a:cubicBezTo>
                    <a:pt x="421119" y="1723862"/>
                    <a:pt x="383433" y="1711769"/>
                    <a:pt x="209550" y="1705081"/>
                  </a:cubicBezTo>
                  <a:cubicBezTo>
                    <a:pt x="130680" y="1678791"/>
                    <a:pt x="163539" y="1702739"/>
                    <a:pt x="114300" y="1628881"/>
                  </a:cubicBezTo>
                  <a:lnTo>
                    <a:pt x="114300" y="1628881"/>
                  </a:lnTo>
                  <a:cubicBezTo>
                    <a:pt x="88900" y="1611948"/>
                    <a:pt x="76895" y="1606643"/>
                    <a:pt x="57150" y="1581256"/>
                  </a:cubicBezTo>
                  <a:cubicBezTo>
                    <a:pt x="43094" y="1563184"/>
                    <a:pt x="26290" y="1545826"/>
                    <a:pt x="19050" y="1524106"/>
                  </a:cubicBezTo>
                  <a:lnTo>
                    <a:pt x="0" y="1466956"/>
                  </a:lnTo>
                  <a:cubicBezTo>
                    <a:pt x="3175" y="1447906"/>
                    <a:pt x="4841" y="1428542"/>
                    <a:pt x="9525" y="1409806"/>
                  </a:cubicBezTo>
                  <a:cubicBezTo>
                    <a:pt x="14395" y="1390325"/>
                    <a:pt x="22225" y="1371706"/>
                    <a:pt x="28575" y="1352656"/>
                  </a:cubicBezTo>
                  <a:cubicBezTo>
                    <a:pt x="31750" y="1343131"/>
                    <a:pt x="36131" y="1333926"/>
                    <a:pt x="38100" y="1324081"/>
                  </a:cubicBezTo>
                  <a:cubicBezTo>
                    <a:pt x="41275" y="1308206"/>
                    <a:pt x="39593" y="1290512"/>
                    <a:pt x="47625" y="1276456"/>
                  </a:cubicBezTo>
                  <a:cubicBezTo>
                    <a:pt x="52716" y="1267546"/>
                    <a:pt x="109743" y="1240179"/>
                    <a:pt x="114300" y="1238356"/>
                  </a:cubicBezTo>
                  <a:cubicBezTo>
                    <a:pt x="132944" y="1230898"/>
                    <a:pt x="151759" y="1223244"/>
                    <a:pt x="171450" y="1219306"/>
                  </a:cubicBezTo>
                  <a:cubicBezTo>
                    <a:pt x="184645" y="1216667"/>
                    <a:pt x="231175" y="1209409"/>
                    <a:pt x="247650" y="1200256"/>
                  </a:cubicBezTo>
                  <a:cubicBezTo>
                    <a:pt x="305694" y="1168009"/>
                    <a:pt x="286351" y="1164387"/>
                    <a:pt x="333375" y="1152631"/>
                  </a:cubicBezTo>
                  <a:cubicBezTo>
                    <a:pt x="349081" y="1148704"/>
                    <a:pt x="365125" y="1146281"/>
                    <a:pt x="381000" y="1143106"/>
                  </a:cubicBezTo>
                  <a:lnTo>
                    <a:pt x="438150" y="1105006"/>
                  </a:lnTo>
                  <a:cubicBezTo>
                    <a:pt x="447675" y="1098656"/>
                    <a:pt x="458630" y="1094051"/>
                    <a:pt x="466725" y="1085956"/>
                  </a:cubicBezTo>
                  <a:cubicBezTo>
                    <a:pt x="503395" y="1049286"/>
                    <a:pt x="484092" y="1064853"/>
                    <a:pt x="523875" y="1038331"/>
                  </a:cubicBezTo>
                  <a:cubicBezTo>
                    <a:pt x="530225" y="1028806"/>
                    <a:pt x="534830" y="1017851"/>
                    <a:pt x="542925" y="1009756"/>
                  </a:cubicBezTo>
                  <a:cubicBezTo>
                    <a:pt x="551020" y="1001661"/>
                    <a:pt x="565150" y="1000231"/>
                    <a:pt x="571500" y="990706"/>
                  </a:cubicBezTo>
                  <a:cubicBezTo>
                    <a:pt x="578762" y="979814"/>
                    <a:pt x="577429" y="965193"/>
                    <a:pt x="581025" y="952606"/>
                  </a:cubicBezTo>
                  <a:cubicBezTo>
                    <a:pt x="590368" y="919904"/>
                    <a:pt x="592667" y="919798"/>
                    <a:pt x="609600" y="885931"/>
                  </a:cubicBezTo>
                  <a:cubicBezTo>
                    <a:pt x="631564" y="754147"/>
                    <a:pt x="609600" y="912434"/>
                    <a:pt x="609600" y="676381"/>
                  </a:cubicBezTo>
                  <a:cubicBezTo>
                    <a:pt x="609600" y="639092"/>
                    <a:pt x="618427" y="527470"/>
                    <a:pt x="628650" y="476356"/>
                  </a:cubicBezTo>
                  <a:cubicBezTo>
                    <a:pt x="630619" y="466511"/>
                    <a:pt x="635417" y="457435"/>
                    <a:pt x="638175" y="447781"/>
                  </a:cubicBezTo>
                  <a:cubicBezTo>
                    <a:pt x="642244" y="433539"/>
                    <a:pt x="649612" y="396331"/>
                    <a:pt x="657225" y="381106"/>
                  </a:cubicBezTo>
                  <a:cubicBezTo>
                    <a:pt x="662345" y="370867"/>
                    <a:pt x="671155" y="362770"/>
                    <a:pt x="676275" y="352531"/>
                  </a:cubicBezTo>
                  <a:cubicBezTo>
                    <a:pt x="715710" y="273661"/>
                    <a:pt x="650255" y="377273"/>
                    <a:pt x="704850" y="295381"/>
                  </a:cubicBezTo>
                  <a:cubicBezTo>
                    <a:pt x="708025" y="282681"/>
                    <a:pt x="710613" y="269820"/>
                    <a:pt x="714375" y="257281"/>
                  </a:cubicBezTo>
                  <a:cubicBezTo>
                    <a:pt x="720145" y="238047"/>
                    <a:pt x="733425" y="200131"/>
                    <a:pt x="733425" y="200131"/>
                  </a:cubicBezTo>
                  <a:cubicBezTo>
                    <a:pt x="736600" y="155681"/>
                    <a:pt x="737743" y="111039"/>
                    <a:pt x="742950" y="66781"/>
                  </a:cubicBezTo>
                  <a:cubicBezTo>
                    <a:pt x="744123" y="56810"/>
                    <a:pt x="745375" y="45306"/>
                    <a:pt x="752475" y="38206"/>
                  </a:cubicBezTo>
                  <a:cubicBezTo>
                    <a:pt x="759575" y="31106"/>
                    <a:pt x="752475" y="1694"/>
                    <a:pt x="762000" y="10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6" name="Freeform 413"/>
            <p:cNvSpPr/>
            <p:nvPr/>
          </p:nvSpPr>
          <p:spPr>
            <a:xfrm>
              <a:off x="3920628" y="5019675"/>
              <a:ext cx="1640894" cy="1393654"/>
            </a:xfrm>
            <a:custGeom>
              <a:avLst/>
              <a:gdLst>
                <a:gd name="connsiteX0" fmla="*/ 1458409 w 1640894"/>
                <a:gd name="connsiteY0" fmla="*/ 400050 h 1393654"/>
                <a:gd name="connsiteX1" fmla="*/ 1382209 w 1640894"/>
                <a:gd name="connsiteY1" fmla="*/ 333375 h 1393654"/>
                <a:gd name="connsiteX2" fmla="*/ 1306009 w 1640894"/>
                <a:gd name="connsiteY2" fmla="*/ 257175 h 1393654"/>
                <a:gd name="connsiteX3" fmla="*/ 1267909 w 1640894"/>
                <a:gd name="connsiteY3" fmla="*/ 209550 h 1393654"/>
                <a:gd name="connsiteX4" fmla="*/ 1239334 w 1640894"/>
                <a:gd name="connsiteY4" fmla="*/ 190500 h 1393654"/>
                <a:gd name="connsiteX5" fmla="*/ 1220284 w 1640894"/>
                <a:gd name="connsiteY5" fmla="*/ 161925 h 1393654"/>
                <a:gd name="connsiteX6" fmla="*/ 1191709 w 1640894"/>
                <a:gd name="connsiteY6" fmla="*/ 142875 h 1393654"/>
                <a:gd name="connsiteX7" fmla="*/ 1134559 w 1640894"/>
                <a:gd name="connsiteY7" fmla="*/ 123825 h 1393654"/>
                <a:gd name="connsiteX8" fmla="*/ 991684 w 1640894"/>
                <a:gd name="connsiteY8" fmla="*/ 142875 h 1393654"/>
                <a:gd name="connsiteX9" fmla="*/ 915484 w 1640894"/>
                <a:gd name="connsiteY9" fmla="*/ 161925 h 1393654"/>
                <a:gd name="connsiteX10" fmla="*/ 791659 w 1640894"/>
                <a:gd name="connsiteY10" fmla="*/ 180975 h 1393654"/>
                <a:gd name="connsiteX11" fmla="*/ 753559 w 1640894"/>
                <a:gd name="connsiteY11" fmla="*/ 171450 h 1393654"/>
                <a:gd name="connsiteX12" fmla="*/ 696409 w 1640894"/>
                <a:gd name="connsiteY12" fmla="*/ 133350 h 1393654"/>
                <a:gd name="connsiteX13" fmla="*/ 629734 w 1640894"/>
                <a:gd name="connsiteY13" fmla="*/ 114300 h 1393654"/>
                <a:gd name="connsiteX14" fmla="*/ 544009 w 1640894"/>
                <a:gd name="connsiteY14" fmla="*/ 57150 h 1393654"/>
                <a:gd name="connsiteX15" fmla="*/ 515434 w 1640894"/>
                <a:gd name="connsiteY15" fmla="*/ 38100 h 1393654"/>
                <a:gd name="connsiteX16" fmla="*/ 486859 w 1640894"/>
                <a:gd name="connsiteY16" fmla="*/ 28575 h 1393654"/>
                <a:gd name="connsiteX17" fmla="*/ 429709 w 1640894"/>
                <a:gd name="connsiteY17" fmla="*/ 0 h 1393654"/>
                <a:gd name="connsiteX18" fmla="*/ 391609 w 1640894"/>
                <a:gd name="connsiteY18" fmla="*/ 19050 h 1393654"/>
                <a:gd name="connsiteX19" fmla="*/ 343984 w 1640894"/>
                <a:gd name="connsiteY19" fmla="*/ 76200 h 1393654"/>
                <a:gd name="connsiteX20" fmla="*/ 324934 w 1640894"/>
                <a:gd name="connsiteY20" fmla="*/ 133350 h 1393654"/>
                <a:gd name="connsiteX21" fmla="*/ 315409 w 1640894"/>
                <a:gd name="connsiteY21" fmla="*/ 161925 h 1393654"/>
                <a:gd name="connsiteX22" fmla="*/ 286834 w 1640894"/>
                <a:gd name="connsiteY22" fmla="*/ 352425 h 1393654"/>
                <a:gd name="connsiteX23" fmla="*/ 248734 w 1640894"/>
                <a:gd name="connsiteY23" fmla="*/ 409575 h 1393654"/>
                <a:gd name="connsiteX24" fmla="*/ 191584 w 1640894"/>
                <a:gd name="connsiteY24" fmla="*/ 447675 h 1393654"/>
                <a:gd name="connsiteX25" fmla="*/ 134434 w 1640894"/>
                <a:gd name="connsiteY25" fmla="*/ 485775 h 1393654"/>
                <a:gd name="connsiteX26" fmla="*/ 115384 w 1640894"/>
                <a:gd name="connsiteY26" fmla="*/ 514350 h 1393654"/>
                <a:gd name="connsiteX27" fmla="*/ 96334 w 1640894"/>
                <a:gd name="connsiteY27" fmla="*/ 571500 h 1393654"/>
                <a:gd name="connsiteX28" fmla="*/ 58234 w 1640894"/>
                <a:gd name="connsiteY28" fmla="*/ 771525 h 1393654"/>
                <a:gd name="connsiteX29" fmla="*/ 29659 w 1640894"/>
                <a:gd name="connsiteY29" fmla="*/ 781050 h 1393654"/>
                <a:gd name="connsiteX30" fmla="*/ 10609 w 1640894"/>
                <a:gd name="connsiteY30" fmla="*/ 809625 h 1393654"/>
                <a:gd name="connsiteX31" fmla="*/ 10609 w 1640894"/>
                <a:gd name="connsiteY31" fmla="*/ 1009650 h 1393654"/>
                <a:gd name="connsiteX32" fmla="*/ 67759 w 1640894"/>
                <a:gd name="connsiteY32" fmla="*/ 1028700 h 1393654"/>
                <a:gd name="connsiteX33" fmla="*/ 124909 w 1640894"/>
                <a:gd name="connsiteY33" fmla="*/ 1057275 h 1393654"/>
                <a:gd name="connsiteX34" fmla="*/ 143959 w 1640894"/>
                <a:gd name="connsiteY34" fmla="*/ 1114425 h 1393654"/>
                <a:gd name="connsiteX35" fmla="*/ 182059 w 1640894"/>
                <a:gd name="connsiteY35" fmla="*/ 1190625 h 1393654"/>
                <a:gd name="connsiteX36" fmla="*/ 191584 w 1640894"/>
                <a:gd name="connsiteY36" fmla="*/ 1247775 h 1393654"/>
                <a:gd name="connsiteX37" fmla="*/ 210634 w 1640894"/>
                <a:gd name="connsiteY37" fmla="*/ 1276350 h 1393654"/>
                <a:gd name="connsiteX38" fmla="*/ 296359 w 1640894"/>
                <a:gd name="connsiteY38" fmla="*/ 1333500 h 1393654"/>
                <a:gd name="connsiteX39" fmla="*/ 601159 w 1640894"/>
                <a:gd name="connsiteY39" fmla="*/ 1362075 h 1393654"/>
                <a:gd name="connsiteX40" fmla="*/ 848809 w 1640894"/>
                <a:gd name="connsiteY40" fmla="*/ 1371600 h 1393654"/>
                <a:gd name="connsiteX41" fmla="*/ 1105984 w 1640894"/>
                <a:gd name="connsiteY41" fmla="*/ 1390650 h 1393654"/>
                <a:gd name="connsiteX42" fmla="*/ 1172659 w 1640894"/>
                <a:gd name="connsiteY42" fmla="*/ 1371600 h 1393654"/>
                <a:gd name="connsiteX43" fmla="*/ 1229809 w 1640894"/>
                <a:gd name="connsiteY43" fmla="*/ 1362075 h 1393654"/>
                <a:gd name="connsiteX44" fmla="*/ 1296484 w 1640894"/>
                <a:gd name="connsiteY44" fmla="*/ 1323975 h 1393654"/>
                <a:gd name="connsiteX45" fmla="*/ 1315534 w 1640894"/>
                <a:gd name="connsiteY45" fmla="*/ 1247775 h 1393654"/>
                <a:gd name="connsiteX46" fmla="*/ 1325059 w 1640894"/>
                <a:gd name="connsiteY46" fmla="*/ 1009650 h 1393654"/>
                <a:gd name="connsiteX47" fmla="*/ 1353634 w 1640894"/>
                <a:gd name="connsiteY47" fmla="*/ 990600 h 1393654"/>
                <a:gd name="connsiteX48" fmla="*/ 1410784 w 1640894"/>
                <a:gd name="connsiteY48" fmla="*/ 971550 h 1393654"/>
                <a:gd name="connsiteX49" fmla="*/ 1439359 w 1640894"/>
                <a:gd name="connsiteY49" fmla="*/ 962025 h 1393654"/>
                <a:gd name="connsiteX50" fmla="*/ 1496509 w 1640894"/>
                <a:gd name="connsiteY50" fmla="*/ 914400 h 1393654"/>
                <a:gd name="connsiteX51" fmla="*/ 1553659 w 1640894"/>
                <a:gd name="connsiteY51" fmla="*/ 876300 h 1393654"/>
                <a:gd name="connsiteX52" fmla="*/ 1620334 w 1640894"/>
                <a:gd name="connsiteY52" fmla="*/ 809625 h 1393654"/>
                <a:gd name="connsiteX53" fmla="*/ 1639384 w 1640894"/>
                <a:gd name="connsiteY53" fmla="*/ 781050 h 1393654"/>
                <a:gd name="connsiteX54" fmla="*/ 1610809 w 1640894"/>
                <a:gd name="connsiteY54" fmla="*/ 638175 h 1393654"/>
                <a:gd name="connsiteX55" fmla="*/ 1572709 w 1640894"/>
                <a:gd name="connsiteY55" fmla="*/ 619125 h 1393654"/>
                <a:gd name="connsiteX56" fmla="*/ 1515559 w 1640894"/>
                <a:gd name="connsiteY56" fmla="*/ 581025 h 1393654"/>
                <a:gd name="connsiteX57" fmla="*/ 1506034 w 1640894"/>
                <a:gd name="connsiteY57" fmla="*/ 552450 h 1393654"/>
                <a:gd name="connsiteX58" fmla="*/ 1467934 w 1640894"/>
                <a:gd name="connsiteY58" fmla="*/ 409575 h 1393654"/>
                <a:gd name="connsiteX59" fmla="*/ 1458409 w 1640894"/>
                <a:gd name="connsiteY59" fmla="*/ 400050 h 139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640894" h="1393654">
                  <a:moveTo>
                    <a:pt x="1458409" y="400050"/>
                  </a:moveTo>
                  <a:cubicBezTo>
                    <a:pt x="1444121" y="387350"/>
                    <a:pt x="1399894" y="356113"/>
                    <a:pt x="1382209" y="333375"/>
                  </a:cubicBezTo>
                  <a:cubicBezTo>
                    <a:pt x="1323694" y="258141"/>
                    <a:pt x="1372363" y="290352"/>
                    <a:pt x="1306009" y="257175"/>
                  </a:cubicBezTo>
                  <a:cubicBezTo>
                    <a:pt x="1293309" y="241300"/>
                    <a:pt x="1282284" y="223925"/>
                    <a:pt x="1267909" y="209550"/>
                  </a:cubicBezTo>
                  <a:cubicBezTo>
                    <a:pt x="1259814" y="201455"/>
                    <a:pt x="1247429" y="198595"/>
                    <a:pt x="1239334" y="190500"/>
                  </a:cubicBezTo>
                  <a:cubicBezTo>
                    <a:pt x="1231239" y="182405"/>
                    <a:pt x="1228379" y="170020"/>
                    <a:pt x="1220284" y="161925"/>
                  </a:cubicBezTo>
                  <a:cubicBezTo>
                    <a:pt x="1212189" y="153830"/>
                    <a:pt x="1202170" y="147524"/>
                    <a:pt x="1191709" y="142875"/>
                  </a:cubicBezTo>
                  <a:cubicBezTo>
                    <a:pt x="1173359" y="134720"/>
                    <a:pt x="1134559" y="123825"/>
                    <a:pt x="1134559" y="123825"/>
                  </a:cubicBezTo>
                  <a:cubicBezTo>
                    <a:pt x="1056917" y="132452"/>
                    <a:pt x="1058870" y="130659"/>
                    <a:pt x="991684" y="142875"/>
                  </a:cubicBezTo>
                  <a:cubicBezTo>
                    <a:pt x="862956" y="166280"/>
                    <a:pt x="1003610" y="139894"/>
                    <a:pt x="915484" y="161925"/>
                  </a:cubicBezTo>
                  <a:cubicBezTo>
                    <a:pt x="871849" y="172834"/>
                    <a:pt x="837928" y="175191"/>
                    <a:pt x="791659" y="180975"/>
                  </a:cubicBezTo>
                  <a:cubicBezTo>
                    <a:pt x="778959" y="177800"/>
                    <a:pt x="765268" y="177304"/>
                    <a:pt x="753559" y="171450"/>
                  </a:cubicBezTo>
                  <a:cubicBezTo>
                    <a:pt x="733081" y="161211"/>
                    <a:pt x="718129" y="140590"/>
                    <a:pt x="696409" y="133350"/>
                  </a:cubicBezTo>
                  <a:cubicBezTo>
                    <a:pt x="655415" y="119685"/>
                    <a:pt x="677574" y="126260"/>
                    <a:pt x="629734" y="114300"/>
                  </a:cubicBezTo>
                  <a:lnTo>
                    <a:pt x="544009" y="57150"/>
                  </a:lnTo>
                  <a:cubicBezTo>
                    <a:pt x="534484" y="50800"/>
                    <a:pt x="526294" y="41720"/>
                    <a:pt x="515434" y="38100"/>
                  </a:cubicBezTo>
                  <a:cubicBezTo>
                    <a:pt x="505909" y="34925"/>
                    <a:pt x="495839" y="33065"/>
                    <a:pt x="486859" y="28575"/>
                  </a:cubicBezTo>
                  <a:cubicBezTo>
                    <a:pt x="413001" y="-8354"/>
                    <a:pt x="501533" y="23941"/>
                    <a:pt x="429709" y="0"/>
                  </a:cubicBezTo>
                  <a:cubicBezTo>
                    <a:pt x="417009" y="6350"/>
                    <a:pt x="403163" y="10797"/>
                    <a:pt x="391609" y="19050"/>
                  </a:cubicBezTo>
                  <a:cubicBezTo>
                    <a:pt x="377003" y="29483"/>
                    <a:pt x="351756" y="58714"/>
                    <a:pt x="343984" y="76200"/>
                  </a:cubicBezTo>
                  <a:cubicBezTo>
                    <a:pt x="335829" y="94550"/>
                    <a:pt x="331284" y="114300"/>
                    <a:pt x="324934" y="133350"/>
                  </a:cubicBezTo>
                  <a:lnTo>
                    <a:pt x="315409" y="161925"/>
                  </a:lnTo>
                  <a:cubicBezTo>
                    <a:pt x="313279" y="191740"/>
                    <a:pt x="315999" y="308677"/>
                    <a:pt x="286834" y="352425"/>
                  </a:cubicBezTo>
                  <a:cubicBezTo>
                    <a:pt x="274134" y="371475"/>
                    <a:pt x="267784" y="396875"/>
                    <a:pt x="248734" y="409575"/>
                  </a:cubicBezTo>
                  <a:cubicBezTo>
                    <a:pt x="229684" y="422275"/>
                    <a:pt x="207773" y="431486"/>
                    <a:pt x="191584" y="447675"/>
                  </a:cubicBezTo>
                  <a:cubicBezTo>
                    <a:pt x="155909" y="483350"/>
                    <a:pt x="175788" y="471990"/>
                    <a:pt x="134434" y="485775"/>
                  </a:cubicBezTo>
                  <a:cubicBezTo>
                    <a:pt x="128084" y="495300"/>
                    <a:pt x="120033" y="503889"/>
                    <a:pt x="115384" y="514350"/>
                  </a:cubicBezTo>
                  <a:cubicBezTo>
                    <a:pt x="107229" y="532700"/>
                    <a:pt x="96334" y="571500"/>
                    <a:pt x="96334" y="571500"/>
                  </a:cubicBezTo>
                  <a:cubicBezTo>
                    <a:pt x="89955" y="692696"/>
                    <a:pt x="136362" y="732461"/>
                    <a:pt x="58234" y="771525"/>
                  </a:cubicBezTo>
                  <a:cubicBezTo>
                    <a:pt x="49254" y="776015"/>
                    <a:pt x="39184" y="777875"/>
                    <a:pt x="29659" y="781050"/>
                  </a:cubicBezTo>
                  <a:cubicBezTo>
                    <a:pt x="23309" y="790575"/>
                    <a:pt x="13898" y="798660"/>
                    <a:pt x="10609" y="809625"/>
                  </a:cubicBezTo>
                  <a:cubicBezTo>
                    <a:pt x="-3862" y="857862"/>
                    <a:pt x="-3207" y="978070"/>
                    <a:pt x="10609" y="1009650"/>
                  </a:cubicBezTo>
                  <a:cubicBezTo>
                    <a:pt x="18658" y="1028047"/>
                    <a:pt x="51051" y="1017561"/>
                    <a:pt x="67759" y="1028700"/>
                  </a:cubicBezTo>
                  <a:cubicBezTo>
                    <a:pt x="104688" y="1053319"/>
                    <a:pt x="85474" y="1044130"/>
                    <a:pt x="124909" y="1057275"/>
                  </a:cubicBezTo>
                  <a:cubicBezTo>
                    <a:pt x="131259" y="1076325"/>
                    <a:pt x="132820" y="1097717"/>
                    <a:pt x="143959" y="1114425"/>
                  </a:cubicBezTo>
                  <a:cubicBezTo>
                    <a:pt x="172493" y="1157226"/>
                    <a:pt x="158757" y="1132371"/>
                    <a:pt x="182059" y="1190625"/>
                  </a:cubicBezTo>
                  <a:cubicBezTo>
                    <a:pt x="185234" y="1209675"/>
                    <a:pt x="185477" y="1229453"/>
                    <a:pt x="191584" y="1247775"/>
                  </a:cubicBezTo>
                  <a:cubicBezTo>
                    <a:pt x="195204" y="1258635"/>
                    <a:pt x="203305" y="1267556"/>
                    <a:pt x="210634" y="1276350"/>
                  </a:cubicBezTo>
                  <a:cubicBezTo>
                    <a:pt x="232922" y="1303095"/>
                    <a:pt x="261415" y="1326511"/>
                    <a:pt x="296359" y="1333500"/>
                  </a:cubicBezTo>
                  <a:cubicBezTo>
                    <a:pt x="429877" y="1360204"/>
                    <a:pt x="443678" y="1355228"/>
                    <a:pt x="601159" y="1362075"/>
                  </a:cubicBezTo>
                  <a:lnTo>
                    <a:pt x="848809" y="1371600"/>
                  </a:lnTo>
                  <a:cubicBezTo>
                    <a:pt x="946549" y="1396035"/>
                    <a:pt x="936767" y="1396291"/>
                    <a:pt x="1105984" y="1390650"/>
                  </a:cubicBezTo>
                  <a:cubicBezTo>
                    <a:pt x="1129086" y="1389880"/>
                    <a:pt x="1150137" y="1376797"/>
                    <a:pt x="1172659" y="1371600"/>
                  </a:cubicBezTo>
                  <a:cubicBezTo>
                    <a:pt x="1191477" y="1367257"/>
                    <a:pt x="1210759" y="1365250"/>
                    <a:pt x="1229809" y="1362075"/>
                  </a:cubicBezTo>
                  <a:cubicBezTo>
                    <a:pt x="1239184" y="1357388"/>
                    <a:pt x="1287509" y="1335194"/>
                    <a:pt x="1296484" y="1323975"/>
                  </a:cubicBezTo>
                  <a:cubicBezTo>
                    <a:pt x="1304294" y="1314212"/>
                    <a:pt x="1315060" y="1250147"/>
                    <a:pt x="1315534" y="1247775"/>
                  </a:cubicBezTo>
                  <a:cubicBezTo>
                    <a:pt x="1318709" y="1168400"/>
                    <a:pt x="1313417" y="1088231"/>
                    <a:pt x="1325059" y="1009650"/>
                  </a:cubicBezTo>
                  <a:cubicBezTo>
                    <a:pt x="1326737" y="998326"/>
                    <a:pt x="1343173" y="995249"/>
                    <a:pt x="1353634" y="990600"/>
                  </a:cubicBezTo>
                  <a:cubicBezTo>
                    <a:pt x="1371984" y="982445"/>
                    <a:pt x="1391734" y="977900"/>
                    <a:pt x="1410784" y="971550"/>
                  </a:cubicBezTo>
                  <a:cubicBezTo>
                    <a:pt x="1420309" y="968375"/>
                    <a:pt x="1431005" y="967594"/>
                    <a:pt x="1439359" y="962025"/>
                  </a:cubicBezTo>
                  <a:cubicBezTo>
                    <a:pt x="1541469" y="893952"/>
                    <a:pt x="1386500" y="999963"/>
                    <a:pt x="1496509" y="914400"/>
                  </a:cubicBezTo>
                  <a:cubicBezTo>
                    <a:pt x="1514581" y="900344"/>
                    <a:pt x="1553659" y="876300"/>
                    <a:pt x="1553659" y="876300"/>
                  </a:cubicBezTo>
                  <a:cubicBezTo>
                    <a:pt x="1597328" y="810796"/>
                    <a:pt x="1570039" y="826390"/>
                    <a:pt x="1620334" y="809625"/>
                  </a:cubicBezTo>
                  <a:cubicBezTo>
                    <a:pt x="1626684" y="800100"/>
                    <a:pt x="1638623" y="792472"/>
                    <a:pt x="1639384" y="781050"/>
                  </a:cubicBezTo>
                  <a:cubicBezTo>
                    <a:pt x="1641111" y="755144"/>
                    <a:pt x="1647413" y="668678"/>
                    <a:pt x="1610809" y="638175"/>
                  </a:cubicBezTo>
                  <a:cubicBezTo>
                    <a:pt x="1599901" y="629085"/>
                    <a:pt x="1584885" y="626430"/>
                    <a:pt x="1572709" y="619125"/>
                  </a:cubicBezTo>
                  <a:cubicBezTo>
                    <a:pt x="1553076" y="607345"/>
                    <a:pt x="1515559" y="581025"/>
                    <a:pt x="1515559" y="581025"/>
                  </a:cubicBezTo>
                  <a:cubicBezTo>
                    <a:pt x="1512384" y="571500"/>
                    <a:pt x="1507279" y="562413"/>
                    <a:pt x="1506034" y="552450"/>
                  </a:cubicBezTo>
                  <a:cubicBezTo>
                    <a:pt x="1493760" y="454257"/>
                    <a:pt x="1531471" y="441343"/>
                    <a:pt x="1467934" y="409575"/>
                  </a:cubicBezTo>
                  <a:cubicBezTo>
                    <a:pt x="1465094" y="408155"/>
                    <a:pt x="1472697" y="412750"/>
                    <a:pt x="1458409" y="40005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7" name="TextBox 426"/>
            <p:cNvSpPr txBox="1"/>
            <p:nvPr/>
          </p:nvSpPr>
          <p:spPr>
            <a:xfrm>
              <a:off x="5515953" y="5212834"/>
              <a:ext cx="1117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5</a:t>
              </a:r>
            </a:p>
          </p:txBody>
        </p:sp>
        <p:cxnSp>
          <p:nvCxnSpPr>
            <p:cNvPr id="428" name="Straight Arrow Connector 427"/>
            <p:cNvCxnSpPr>
              <a:stCxn id="423" idx="1"/>
            </p:cNvCxnSpPr>
            <p:nvPr/>
          </p:nvCxnSpPr>
          <p:spPr>
            <a:xfrm flipH="1" flipV="1">
              <a:off x="2353955" y="4694430"/>
              <a:ext cx="2332052" cy="1062479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9" name="Rectangle 428"/>
          <p:cNvSpPr/>
          <p:nvPr/>
        </p:nvSpPr>
        <p:spPr>
          <a:xfrm>
            <a:off x="6688764" y="2833767"/>
            <a:ext cx="4829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Within-cluster SSE:     </a:t>
            </a:r>
            <a:r>
              <a:rPr lang="en-US" sz="2000" dirty="0">
                <a:solidFill>
                  <a:srgbClr val="00B050"/>
                </a:solidFill>
              </a:rPr>
              <a:t>SMALL</a:t>
            </a:r>
            <a:r>
              <a:rPr lang="en-US" sz="2000" dirty="0"/>
              <a:t> –</a:t>
            </a:r>
            <a:r>
              <a:rPr lang="en-US" sz="2000" dirty="0">
                <a:solidFill>
                  <a:srgbClr val="FF0000"/>
                </a:solidFill>
              </a:rPr>
              <a:t>High Cohesion</a:t>
            </a:r>
          </a:p>
        </p:txBody>
      </p:sp>
      <p:sp>
        <p:nvSpPr>
          <p:cNvPr id="430" name="Rectangle 429"/>
          <p:cNvSpPr/>
          <p:nvPr/>
        </p:nvSpPr>
        <p:spPr>
          <a:xfrm>
            <a:off x="6695965" y="3458876"/>
            <a:ext cx="50193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Between-cluster SSE: </a:t>
            </a:r>
            <a:r>
              <a:rPr lang="en-US" sz="2000" dirty="0">
                <a:solidFill>
                  <a:srgbClr val="00B050"/>
                </a:solidFill>
              </a:rPr>
              <a:t>LARGE</a:t>
            </a:r>
            <a:r>
              <a:rPr lang="en-US" sz="2000" dirty="0"/>
              <a:t> –</a:t>
            </a:r>
            <a:r>
              <a:rPr lang="en-US" sz="2000" dirty="0">
                <a:solidFill>
                  <a:srgbClr val="FF0000"/>
                </a:solidFill>
              </a:rPr>
              <a:t>High </a:t>
            </a:r>
            <a:r>
              <a:rPr lang="en-US" altLang="zh-CN" sz="2000" dirty="0">
                <a:solidFill>
                  <a:srgbClr val="FF0000"/>
                </a:solidFill>
              </a:rPr>
              <a:t>Separation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1" name="Rectangle 430"/>
          <p:cNvSpPr/>
          <p:nvPr/>
        </p:nvSpPr>
        <p:spPr>
          <a:xfrm>
            <a:off x="6688764" y="4084323"/>
            <a:ext cx="4830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We want </a:t>
            </a:r>
            <a:r>
              <a:rPr lang="en-US" sz="2000" dirty="0">
                <a:solidFill>
                  <a:srgbClr val="FF0000"/>
                </a:solidFill>
              </a:rPr>
              <a:t>High Cohesion </a:t>
            </a:r>
            <a:r>
              <a:rPr lang="en-US" sz="2000" dirty="0"/>
              <a:t>and</a:t>
            </a:r>
            <a:r>
              <a:rPr lang="en-US" sz="2000" dirty="0">
                <a:solidFill>
                  <a:srgbClr val="FF0000"/>
                </a:solidFill>
              </a:rPr>
              <a:t> High </a:t>
            </a:r>
            <a:r>
              <a:rPr lang="en-US" altLang="zh-CN" sz="2000" dirty="0">
                <a:solidFill>
                  <a:srgbClr val="FF0000"/>
                </a:solidFill>
              </a:rPr>
              <a:t>Separation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2" name="Rectangle 431"/>
          <p:cNvSpPr/>
          <p:nvPr/>
        </p:nvSpPr>
        <p:spPr>
          <a:xfrm>
            <a:off x="6682098" y="4785968"/>
            <a:ext cx="5429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We want </a:t>
            </a:r>
            <a:r>
              <a:rPr lang="en-US" sz="2000" dirty="0">
                <a:solidFill>
                  <a:srgbClr val="00B050"/>
                </a:solidFill>
              </a:rPr>
              <a:t>Small Within-SSE </a:t>
            </a:r>
            <a:r>
              <a:rPr lang="en-US" sz="2000" dirty="0"/>
              <a:t>and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Large Between-SSE</a:t>
            </a:r>
          </a:p>
        </p:txBody>
      </p:sp>
      <p:sp>
        <p:nvSpPr>
          <p:cNvPr id="435" name="Rectangle 434"/>
          <p:cNvSpPr/>
          <p:nvPr/>
        </p:nvSpPr>
        <p:spPr>
          <a:xfrm>
            <a:off x="6695965" y="5300818"/>
            <a:ext cx="44416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More Clusters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Higher Cohesion (Good)</a:t>
            </a:r>
            <a:endParaRPr lang="en-US" altLang="zh-CN" sz="2000" dirty="0">
              <a:solidFill>
                <a:srgbClr val="FF0000"/>
              </a:solidFill>
            </a:endParaRPr>
          </a:p>
          <a:p>
            <a:r>
              <a:rPr lang="en-US" sz="2000" dirty="0"/>
              <a:t>More Clusters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Lower </a:t>
            </a:r>
            <a:r>
              <a:rPr lang="en-US" altLang="zh-CN" sz="2000" dirty="0">
                <a:solidFill>
                  <a:srgbClr val="00B050"/>
                </a:solidFill>
              </a:rPr>
              <a:t>Separation (Bad)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5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2 hours NOT 50 minutes</a:t>
            </a:r>
          </a:p>
          <a:p>
            <a:pPr lvl="1"/>
            <a:r>
              <a:rPr lang="en-US" dirty="0"/>
              <a:t>Monday, May 8, </a:t>
            </a:r>
            <a:r>
              <a:rPr lang="en-US" b="1" dirty="0">
                <a:solidFill>
                  <a:srgbClr val="FF0000"/>
                </a:solidFill>
              </a:rPr>
              <a:t>8:00am</a:t>
            </a:r>
            <a:r>
              <a:rPr lang="en-US" dirty="0"/>
              <a:t> –10:00am</a:t>
            </a:r>
          </a:p>
          <a:p>
            <a:pPr lvl="1"/>
            <a:endParaRPr lang="en-US" dirty="0"/>
          </a:p>
          <a:p>
            <a:r>
              <a:rPr lang="en-US" dirty="0"/>
              <a:t>Location </a:t>
            </a:r>
          </a:p>
          <a:p>
            <a:pPr lvl="1"/>
            <a:r>
              <a:rPr lang="en-US" dirty="0"/>
              <a:t>Regular Class Room Alter Hall 231</a:t>
            </a:r>
          </a:p>
          <a:p>
            <a:pPr lvl="1"/>
            <a:endParaRPr lang="en-US" dirty="0"/>
          </a:p>
          <a:p>
            <a:r>
              <a:rPr lang="en-US" dirty="0"/>
              <a:t>Calculator </a:t>
            </a:r>
          </a:p>
          <a:p>
            <a:pPr lvl="1"/>
            <a:r>
              <a:rPr lang="en-US" dirty="0"/>
              <a:t>Do please bring your own calculator</a:t>
            </a:r>
          </a:p>
          <a:p>
            <a:pPr lvl="1"/>
            <a:r>
              <a:rPr lang="en-US" dirty="0"/>
              <a:t>You will NOT be allowed to share calculators during the exam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11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Clustering Results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Statistics for Each Cluster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What’s the characteristics of cluster 1 compared to the population? </a:t>
            </a:r>
          </a:p>
          <a:p>
            <a:pPr lvl="1"/>
            <a:r>
              <a:rPr lang="en-US" dirty="0"/>
              <a:t>What does a positive / negative value mean? </a:t>
            </a:r>
          </a:p>
        </p:txBody>
      </p:sp>
      <p:sp>
        <p:nvSpPr>
          <p:cNvPr id="4" name="Rectangle 3"/>
          <p:cNvSpPr/>
          <p:nvPr/>
        </p:nvSpPr>
        <p:spPr>
          <a:xfrm>
            <a:off x="707923" y="2229592"/>
            <a:ext cx="11041625" cy="203132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AutoNum type="arabicParenR"/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&gt; aggregate(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kData,by</a:t>
            </a: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=list(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MyKMeans$cluster</a:t>
            </a: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),FUN=mean)</a:t>
            </a:r>
            <a:endParaRPr lang="en-US" sz="320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  Group.1 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RegionDensityPercentile</a:t>
            </a: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 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MedianHouseholdIncome</a:t>
            </a: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 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AverageHouseholdSize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1       1               0.8835353            -0.2681572           -0.5992532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2       2              -1.1224866            -0.5594931           -0.5055258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3       3              -0.4836836            -0.1400215            0.3502257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4       4               0.9557776            -0.3145690            1.3672892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5       5               0.8561222             1.3520755            0.2790425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7640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Clustering Results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9974"/>
            <a:ext cx="10515600" cy="4655366"/>
          </a:xfrm>
        </p:spPr>
        <p:txBody>
          <a:bodyPr/>
          <a:lstStyle/>
          <a:p>
            <a:r>
              <a:rPr lang="en-US" dirty="0"/>
              <a:t>Within-Cluster SSE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What’s the Within-Cluster SSE for Cluster 4?</a:t>
            </a:r>
          </a:p>
          <a:p>
            <a:pPr lvl="1"/>
            <a:r>
              <a:rPr lang="en-US" dirty="0"/>
              <a:t>Which cluster has the highest cohesion?</a:t>
            </a:r>
          </a:p>
          <a:p>
            <a:pPr lvl="1"/>
            <a:r>
              <a:rPr lang="en-US" dirty="0"/>
              <a:t>Which cluster has the lowest cohesion? </a:t>
            </a:r>
          </a:p>
          <a:p>
            <a:pPr lvl="1"/>
            <a:r>
              <a:rPr lang="en-US" dirty="0"/>
              <a:t>What is the range of the Within-Cluster SSE 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1" y="2333331"/>
            <a:ext cx="9908458" cy="175432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&gt; # Display 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withinss</a:t>
            </a: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 (i.e. the within-cluster SSE for each cluster)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&gt; print("Within cluster SSE for each cluster (Cohesion):")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[1] "Within cluster SSE for each cluster (Cohesion):"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 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&gt; 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MyKMeans$withinss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[1] 6523.491 4990.183 6772.426 2707.390 5102.896</a:t>
            </a:r>
            <a:endParaRPr lang="en-US" sz="32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3106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Clustering Results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155"/>
            <a:ext cx="10515600" cy="5034116"/>
          </a:xfrm>
        </p:spPr>
        <p:txBody>
          <a:bodyPr>
            <a:normAutofit/>
          </a:bodyPr>
          <a:lstStyle/>
          <a:p>
            <a:r>
              <a:rPr lang="en-US" dirty="0"/>
              <a:t>Between-Cluster SSE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What’s the average Between-Cluster SSE? </a:t>
            </a:r>
          </a:p>
          <a:p>
            <a:pPr lvl="1"/>
            <a:r>
              <a:rPr lang="en-US" dirty="0"/>
              <a:t>What’s the total Between-Cluster SSE? 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257392"/>
            <a:ext cx="10363199" cy="28623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&gt; # Display 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betweenss</a:t>
            </a: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 (i.e. the between-cluster SSE between clusters)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&gt; print("Total between-cluster SSE (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Seperation</a:t>
            </a: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):")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[1] "Total between-cluster SSE (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Seperation</a:t>
            </a: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):"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&gt; 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MyKMeans$betweenss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[1] 45301.67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&gt; # Compute average separation: more clusters = less separation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&gt; print("Average between-cluster SSE:"); 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[1] "Average between-cluster SSE:"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&gt; </a:t>
            </a:r>
            <a:r>
              <a:rPr lang="en-US" dirty="0" err="1">
                <a:latin typeface="Lucida Console" panose="020B0609040504020204" pitchFamily="49" charset="0"/>
                <a:ea typeface="宋体" panose="02010600030101010101" pitchFamily="2" charset="-122"/>
              </a:rPr>
              <a:t>MyKMeans$betweenss</a:t>
            </a: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/NUM_CLUSTER</a:t>
            </a:r>
            <a:endParaRPr 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ucida Console" panose="020B0609040504020204" pitchFamily="49" charset="0"/>
                <a:ea typeface="宋体" panose="02010600030101010101" pitchFamily="2" charset="-122"/>
              </a:rPr>
              <a:t>[1] 9060.334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84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Association Rules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93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Association Rule Mining?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155"/>
            <a:ext cx="10803194" cy="5093110"/>
          </a:xfrm>
        </p:spPr>
        <p:txBody>
          <a:bodyPr/>
          <a:lstStyle/>
          <a:p>
            <a:r>
              <a:rPr lang="en-US" dirty="0"/>
              <a:t>Find out which items (X) predict the occurrence of other items (Y)</a:t>
            </a:r>
          </a:p>
          <a:p>
            <a:pPr lvl="1"/>
            <a:r>
              <a:rPr lang="en-US" dirty="0"/>
              <a:t>Basket Analyses</a:t>
            </a:r>
          </a:p>
          <a:p>
            <a:r>
              <a:rPr lang="en-US" dirty="0" err="1"/>
              <a:t>Itemset</a:t>
            </a:r>
            <a:r>
              <a:rPr lang="en-US" dirty="0"/>
              <a:t>: A </a:t>
            </a:r>
            <a:r>
              <a:rPr lang="en-US" altLang="zh-CN" dirty="0"/>
              <a:t>collection</a:t>
            </a:r>
            <a:r>
              <a:rPr lang="en-US" dirty="0"/>
              <a:t> of items of interest</a:t>
            </a:r>
          </a:p>
          <a:p>
            <a:r>
              <a:rPr lang="en-US" dirty="0"/>
              <a:t>Support count (</a:t>
            </a:r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>
                <a:latin typeface="Arial" charset="0"/>
                <a:sym typeface="Symbol" pitchFamily="18" charset="2"/>
              </a:rPr>
              <a:t>)</a:t>
            </a:r>
          </a:p>
          <a:p>
            <a:pPr lvl="1"/>
            <a:r>
              <a:rPr lang="en-US" dirty="0">
                <a:latin typeface="Arial" charset="0"/>
                <a:sym typeface="Symbol" pitchFamily="18" charset="2"/>
              </a:rPr>
              <a:t>In how many baskets does the </a:t>
            </a:r>
            <a:r>
              <a:rPr lang="en-US" dirty="0" err="1">
                <a:latin typeface="Arial" charset="0"/>
                <a:sym typeface="Symbol" pitchFamily="18" charset="2"/>
              </a:rPr>
              <a:t>itemset</a:t>
            </a:r>
            <a:r>
              <a:rPr lang="en-US" dirty="0">
                <a:latin typeface="Arial" charset="0"/>
                <a:sym typeface="Symbol" pitchFamily="18" charset="2"/>
              </a:rPr>
              <a:t> appear?</a:t>
            </a: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</a:t>
            </a:r>
            <a:r>
              <a:rPr lang="en-US" dirty="0">
                <a:solidFill>
                  <a:srgbClr val="FF0000"/>
                </a:solidFill>
              </a:rPr>
              <a:t>Milk, Diapers, </a:t>
            </a:r>
            <a:r>
              <a:rPr lang="en-US" dirty="0">
                <a:solidFill>
                  <a:srgbClr val="00B050"/>
                </a:solidFill>
              </a:rPr>
              <a:t>Beer</a:t>
            </a:r>
            <a:r>
              <a:rPr lang="en-US" dirty="0"/>
              <a:t>} = 2</a:t>
            </a: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</a:t>
            </a:r>
            <a:r>
              <a:rPr lang="en-US" dirty="0">
                <a:solidFill>
                  <a:srgbClr val="FF0000"/>
                </a:solidFill>
              </a:rPr>
              <a:t>Milk, Diapers</a:t>
            </a:r>
            <a:r>
              <a:rPr lang="en-US" dirty="0"/>
              <a:t>} = 3</a:t>
            </a:r>
          </a:p>
          <a:p>
            <a:pPr lvl="1"/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335924"/>
              </p:ext>
            </p:extLst>
          </p:nvPr>
        </p:nvGraphicFramePr>
        <p:xfrm>
          <a:off x="7800022" y="2740638"/>
          <a:ext cx="3553778" cy="2438400"/>
        </p:xfrm>
        <a:graphic>
          <a:graphicData uri="http://schemas.openxmlformats.org/drawingml/2006/table">
            <a:tbl>
              <a:tblPr firstRow="1" bandRow="1"/>
              <a:tblGrid>
                <a:gridCol w="114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3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Basket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Items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Milk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Eggs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endParaRPr lang="en-US" sz="16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49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and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154"/>
            <a:ext cx="10515600" cy="5299587"/>
          </a:xfrm>
        </p:spPr>
        <p:txBody>
          <a:bodyPr>
            <a:normAutofit/>
          </a:bodyPr>
          <a:lstStyle/>
          <a:p>
            <a:r>
              <a:rPr lang="en-US" dirty="0"/>
              <a:t>Support (s)</a:t>
            </a:r>
          </a:p>
          <a:p>
            <a:pPr lvl="1"/>
            <a:r>
              <a:rPr lang="en-US" dirty="0"/>
              <a:t>Support count (</a:t>
            </a:r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>
                <a:latin typeface="Arial" charset="0"/>
                <a:sym typeface="Symbol" pitchFamily="18" charset="2"/>
              </a:rPr>
              <a:t>) / total number of baskets </a:t>
            </a:r>
          </a:p>
          <a:p>
            <a:pPr lvl="1"/>
            <a:r>
              <a:rPr lang="en-US" dirty="0">
                <a:latin typeface="Arial" charset="0"/>
                <a:sym typeface="Symbol" pitchFamily="18" charset="2"/>
              </a:rPr>
              <a:t>Measures whether the </a:t>
            </a:r>
            <a:r>
              <a:rPr lang="en-US" dirty="0" err="1">
                <a:latin typeface="Arial" charset="0"/>
                <a:sym typeface="Symbol" pitchFamily="18" charset="2"/>
              </a:rPr>
              <a:t>itemset</a:t>
            </a:r>
            <a:r>
              <a:rPr lang="en-US" dirty="0">
                <a:latin typeface="Arial" charset="0"/>
                <a:sym typeface="Symbol" pitchFamily="18" charset="2"/>
              </a:rPr>
              <a:t> appears often</a:t>
            </a:r>
          </a:p>
          <a:p>
            <a:pPr lvl="1"/>
            <a:r>
              <a:rPr lang="en-US" dirty="0">
                <a:sym typeface="Symbol" pitchFamily="18" charset="2"/>
              </a:rPr>
              <a:t>s{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Milk, Diapers</a:t>
            </a:r>
            <a:r>
              <a:rPr lang="en-US" dirty="0">
                <a:sym typeface="Symbol" pitchFamily="18" charset="2"/>
              </a:rPr>
              <a:t>}= 3/5 = 0.6</a:t>
            </a:r>
          </a:p>
          <a:p>
            <a:pPr lvl="1"/>
            <a:r>
              <a:rPr lang="en-US" dirty="0">
                <a:sym typeface="Symbol" pitchFamily="18" charset="2"/>
              </a:rPr>
              <a:t>s{</a:t>
            </a:r>
            <a:r>
              <a:rPr lang="en-US" dirty="0">
                <a:solidFill>
                  <a:srgbClr val="00B050"/>
                </a:solidFill>
              </a:rPr>
              <a:t>Bread</a:t>
            </a:r>
            <a:r>
              <a:rPr lang="en-US" dirty="0">
                <a:sym typeface="Symbol" pitchFamily="18" charset="2"/>
              </a:rPr>
              <a:t>}= 4/5 = 0.8</a:t>
            </a:r>
          </a:p>
          <a:p>
            <a:pPr lvl="2"/>
            <a:r>
              <a:rPr lang="en-US" altLang="zh-CN" dirty="0">
                <a:sym typeface="Symbol" pitchFamily="18" charset="2"/>
              </a:rPr>
              <a:t>Bread appears very often in shopping baskets</a:t>
            </a:r>
          </a:p>
          <a:p>
            <a:pPr lvl="1"/>
            <a:r>
              <a:rPr lang="en-US" dirty="0"/>
              <a:t>Is s(X,Y) always greater/smaller/equal to s(X)?</a:t>
            </a:r>
          </a:p>
          <a:p>
            <a:r>
              <a:rPr lang="en-US" dirty="0">
                <a:latin typeface="Arial" charset="0"/>
                <a:sym typeface="Symbol" pitchFamily="18" charset="2"/>
              </a:rPr>
              <a:t>Confidence (c) is the strength of the association between two </a:t>
            </a:r>
            <a:r>
              <a:rPr lang="en-US" dirty="0" err="1">
                <a:latin typeface="Arial" charset="0"/>
                <a:sym typeface="Symbol" pitchFamily="18" charset="2"/>
              </a:rPr>
              <a:t>itemsets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</a:p>
          <a:p>
            <a:pPr lvl="1"/>
            <a:r>
              <a:rPr lang="en-US" dirty="0">
                <a:latin typeface="Arial" charset="0"/>
                <a:sym typeface="Symbol" pitchFamily="18" charset="2"/>
              </a:rPr>
              <a:t>c(X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Y</a:t>
            </a:r>
            <a:r>
              <a:rPr lang="en-US" dirty="0">
                <a:latin typeface="Arial" charset="0"/>
                <a:sym typeface="Symbol" pitchFamily="18" charset="2"/>
              </a:rPr>
              <a:t>): use X to predict Y, </a:t>
            </a:r>
            <a:r>
              <a:rPr lang="en-US" dirty="0">
                <a:solidFill>
                  <a:srgbClr val="00B050"/>
                </a:solidFill>
                <a:latin typeface="Arial" charset="0"/>
                <a:sym typeface="Symbol" pitchFamily="18" charset="2"/>
              </a:rPr>
              <a:t>X</a:t>
            </a:r>
            <a:r>
              <a:rPr lang="en-US" dirty="0">
                <a:latin typeface="Arial" charset="0"/>
                <a:sym typeface="Symbol" pitchFamily="18" charset="2"/>
              </a:rPr>
              <a:t> is the </a:t>
            </a:r>
            <a:r>
              <a:rPr lang="en-US" dirty="0">
                <a:solidFill>
                  <a:srgbClr val="00B050"/>
                </a:solidFill>
                <a:latin typeface="Arial" charset="0"/>
                <a:sym typeface="Symbol" pitchFamily="18" charset="2"/>
              </a:rPr>
              <a:t>attendant</a:t>
            </a:r>
            <a:r>
              <a:rPr lang="en-US" dirty="0">
                <a:latin typeface="Arial" charset="0"/>
                <a:sym typeface="Symbol" pitchFamily="18" charset="2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Y</a:t>
            </a:r>
            <a:r>
              <a:rPr lang="en-US" dirty="0">
                <a:latin typeface="Arial" charset="0"/>
                <a:sym typeface="Symbol" pitchFamily="18" charset="2"/>
              </a:rPr>
              <a:t> is the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consequent </a:t>
            </a:r>
          </a:p>
          <a:p>
            <a:pPr lvl="1"/>
            <a:r>
              <a:rPr lang="en-US" dirty="0">
                <a:latin typeface="Arial" charset="0"/>
                <a:sym typeface="Symbol" pitchFamily="18" charset="2"/>
              </a:rPr>
              <a:t>c(X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Y</a:t>
            </a:r>
            <a:r>
              <a:rPr lang="en-US" dirty="0">
                <a:latin typeface="Arial" charset="0"/>
                <a:sym typeface="Symbol" pitchFamily="18" charset="2"/>
              </a:rPr>
              <a:t>) is always between 0 and 1 </a:t>
            </a:r>
          </a:p>
          <a:p>
            <a:pPr lvl="1"/>
            <a:r>
              <a:rPr lang="en-US" dirty="0">
                <a:latin typeface="Arial" charset="0"/>
                <a:sym typeface="Symbol" pitchFamily="18" charset="2"/>
              </a:rPr>
              <a:t> </a:t>
            </a:r>
          </a:p>
          <a:p>
            <a:pPr lvl="1"/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3188939"/>
              </p:ext>
            </p:extLst>
          </p:nvPr>
        </p:nvGraphicFramePr>
        <p:xfrm>
          <a:off x="7800022" y="1796741"/>
          <a:ext cx="3553778" cy="2438400"/>
        </p:xfrm>
        <a:graphic>
          <a:graphicData uri="http://schemas.openxmlformats.org/drawingml/2006/table">
            <a:tbl>
              <a:tblPr firstRow="1" bandRow="1"/>
              <a:tblGrid>
                <a:gridCol w="114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3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Basket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Items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Milk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Eggs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endParaRPr lang="en-US" sz="16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79095"/>
              </p:ext>
            </p:extLst>
          </p:nvPr>
        </p:nvGraphicFramePr>
        <p:xfrm>
          <a:off x="1551245" y="6195634"/>
          <a:ext cx="4702071" cy="58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3" imgW="1968480" imgH="419040" progId="Equation.3">
                  <p:embed/>
                </p:oleObj>
              </mc:Choice>
              <mc:Fallback>
                <p:oleObj name="Equation" r:id="rId3" imgW="196848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1245" y="6195634"/>
                        <a:ext cx="4702071" cy="58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4427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problem with confidence?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purpose of association rule mining is to predict Y with X 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X and Y are frequently purchased items, the confidence will be large but X is a bad predictor of Y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we need to account for the natural occurrence of both X and Y </a:t>
            </a:r>
          </a:p>
          <a:p>
            <a:r>
              <a:rPr lang="en-US" dirty="0"/>
              <a:t>Lift </a:t>
            </a:r>
          </a:p>
          <a:p>
            <a:pPr lvl="1"/>
            <a:r>
              <a:rPr lang="en-US" dirty="0"/>
              <a:t>Measures whether two </a:t>
            </a:r>
            <a:r>
              <a:rPr lang="en-US" dirty="0" err="1"/>
              <a:t>itemsets</a:t>
            </a:r>
            <a:r>
              <a:rPr lang="en-US" dirty="0"/>
              <a:t> X and Y appear together at the same frequency as random chance</a:t>
            </a:r>
          </a:p>
          <a:p>
            <a:pPr lvl="1"/>
            <a:r>
              <a:rPr lang="en-US" dirty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788861"/>
              </p:ext>
            </p:extLst>
          </p:nvPr>
        </p:nvGraphicFramePr>
        <p:xfrm>
          <a:off x="1582423" y="4975124"/>
          <a:ext cx="2477729" cy="619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1676160" imgH="419040" progId="Equation.3">
                  <p:embed/>
                </p:oleObj>
              </mc:Choice>
              <mc:Fallback>
                <p:oleObj name="Equation" r:id="rId3" imgW="1676160" imgH="419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423" y="4975124"/>
                        <a:ext cx="2477729" cy="619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52393"/>
              </p:ext>
            </p:extLst>
          </p:nvPr>
        </p:nvGraphicFramePr>
        <p:xfrm>
          <a:off x="4237244" y="4866967"/>
          <a:ext cx="7116556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581">
                  <a:extLst>
                    <a:ext uri="{9D8B030D-6E8A-4147-A177-3AD203B41FA5}">
                      <a16:colId xmlns:a16="http://schemas.microsoft.com/office/drawing/2014/main" val="1587469644"/>
                    </a:ext>
                  </a:extLst>
                </a:gridCol>
                <a:gridCol w="5858975">
                  <a:extLst>
                    <a:ext uri="{9D8B030D-6E8A-4147-A177-3AD203B41FA5}">
                      <a16:colId xmlns:a16="http://schemas.microsoft.com/office/drawing/2014/main" val="1277118617"/>
                    </a:ext>
                  </a:extLst>
                </a:gridCol>
              </a:tblGrid>
              <a:tr h="571910">
                <a:tc>
                  <a:txBody>
                    <a:bodyPr/>
                    <a:lstStyle/>
                    <a:p>
                      <a:r>
                        <a:rPr lang="en-US" sz="1800" dirty="0"/>
                        <a:t>Lift &gt;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 occurrence of X</a:t>
                      </a:r>
                      <a:r>
                        <a:rPr lang="en-US" sz="1800" dirty="0">
                          <a:sym typeface="Symbol" pitchFamily="18" charset="2"/>
                        </a:rPr>
                        <a:t> , </a:t>
                      </a:r>
                      <a:r>
                        <a:rPr lang="en-US" sz="1800" dirty="0"/>
                        <a:t>Y together is more likely than what you would expect by chance 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[Good]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26432"/>
                  </a:ext>
                </a:extLst>
              </a:tr>
              <a:tr h="571910">
                <a:tc>
                  <a:txBody>
                    <a:bodyPr/>
                    <a:lstStyle/>
                    <a:p>
                      <a:r>
                        <a:rPr lang="en-US" sz="1800" dirty="0"/>
                        <a:t>Lift&lt;1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 occurrence of X</a:t>
                      </a:r>
                      <a:r>
                        <a:rPr lang="en-US" sz="1800" dirty="0">
                          <a:sym typeface="Symbol" pitchFamily="18" charset="2"/>
                        </a:rPr>
                        <a:t> , </a:t>
                      </a:r>
                      <a:r>
                        <a:rPr lang="en-US" sz="1800" dirty="0"/>
                        <a:t>Y together is less likely than what you would expect by chance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[Bad]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63818"/>
                  </a:ext>
                </a:extLst>
              </a:tr>
              <a:tr h="571910">
                <a:tc>
                  <a:txBody>
                    <a:bodyPr/>
                    <a:lstStyle/>
                    <a:p>
                      <a:r>
                        <a:rPr lang="en-US" sz="1800" dirty="0"/>
                        <a:t>Lift=1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 occurrence of X</a:t>
                      </a:r>
                      <a:r>
                        <a:rPr lang="en-US" sz="1800" dirty="0">
                          <a:sym typeface="Symbol" pitchFamily="18" charset="2"/>
                        </a:rPr>
                        <a:t> , </a:t>
                      </a:r>
                      <a:r>
                        <a:rPr lang="en-US" sz="1800" dirty="0"/>
                        <a:t>Y together is the same as what you would expect by chance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70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130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154"/>
            <a:ext cx="10515600" cy="52258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What’s the lift for the rule:{Milk, Diapers} </a:t>
            </a:r>
            <a:r>
              <a:rPr lang="en-US" dirty="0">
                <a:sym typeface="Symbol" pitchFamily="18" charset="2"/>
              </a:rPr>
              <a:t> {Beer}</a:t>
            </a:r>
          </a:p>
          <a:p>
            <a:pPr lvl="1"/>
            <a:r>
              <a:rPr lang="en-US" dirty="0"/>
              <a:t>X = {Milk, Diapers} ; Y = {Beer}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s(X,Y)</a:t>
            </a:r>
            <a:r>
              <a:rPr lang="en-US" dirty="0"/>
              <a:t>= 2/5 = 0.4</a:t>
            </a:r>
            <a:br>
              <a:rPr lang="en-US" dirty="0"/>
            </a:br>
            <a:r>
              <a:rPr lang="en-US" dirty="0"/>
              <a:t>s(X) = 3/5 = 0.6</a:t>
            </a:r>
            <a:br>
              <a:rPr lang="en-US" dirty="0"/>
            </a:br>
            <a:r>
              <a:rPr lang="en-US" dirty="0"/>
              <a:t>s(Y) = 3/5 = 0.6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c(X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Y)=</a:t>
            </a:r>
            <a:r>
              <a:rPr lang="en-US" dirty="0"/>
              <a:t>0.4/0.6=0.67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support is 0.4, meaning that {Milk, Diapers, Beer} appears very often</a:t>
            </a:r>
          </a:p>
          <a:p>
            <a:pPr lvl="1"/>
            <a:r>
              <a:rPr lang="en-US" dirty="0"/>
              <a:t>The confidence is 0.67, indicating there is a strong association between {Milk Diaper} and {Beer}</a:t>
            </a:r>
          </a:p>
          <a:p>
            <a:pPr lvl="1"/>
            <a:r>
              <a:rPr lang="en-US" dirty="0"/>
              <a:t>The Lift is greater than 1, suggesting that {Milk, Diapers} and {Beer} occur together more often than a random chance, thus is predictive.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516306"/>
              </p:ext>
            </p:extLst>
          </p:nvPr>
        </p:nvGraphicFramePr>
        <p:xfrm>
          <a:off x="4554510" y="4087655"/>
          <a:ext cx="2871787" cy="75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3" imgW="1511280" imgH="393480" progId="Equation.3">
                  <p:embed/>
                </p:oleObj>
              </mc:Choice>
              <mc:Fallback>
                <p:oleObj name="Equation" r:id="rId3" imgW="1511280" imgH="393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10" y="4087655"/>
                        <a:ext cx="2871787" cy="751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291291"/>
              </p:ext>
            </p:extLst>
          </p:nvPr>
        </p:nvGraphicFramePr>
        <p:xfrm>
          <a:off x="1516720" y="4087655"/>
          <a:ext cx="3106616" cy="778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5" imgW="1676160" imgH="419040" progId="Equation.3">
                  <p:embed/>
                </p:oleObj>
              </mc:Choice>
              <mc:Fallback>
                <p:oleObj name="Equation" r:id="rId5" imgW="167616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720" y="4087655"/>
                        <a:ext cx="3106616" cy="778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850664"/>
              </p:ext>
            </p:extLst>
          </p:nvPr>
        </p:nvGraphicFramePr>
        <p:xfrm>
          <a:off x="7800022" y="2249025"/>
          <a:ext cx="3553778" cy="2438400"/>
        </p:xfrm>
        <a:graphic>
          <a:graphicData uri="http://schemas.openxmlformats.org/drawingml/2006/table">
            <a:tbl>
              <a:tblPr firstRow="1" bandRow="1"/>
              <a:tblGrid>
                <a:gridCol w="114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3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Basket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Items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Milk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Eggs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endParaRPr lang="en-US" sz="16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CEE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mpd="sng">
                      <a:solidFill>
                        <a:srgbClr val="F79646"/>
                      </a:solidFill>
                    </a:lnL>
                    <a:lnR>
                      <a:noFill/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solidFill>
                        <a:srgbClr val="F79646"/>
                      </a:solidFill>
                    </a:lnR>
                    <a:lnT w="12700" cmpd="sng">
                      <a:solidFill>
                        <a:srgbClr val="F79646"/>
                      </a:solidFill>
                    </a:lnT>
                    <a:lnB w="12700" cmpd="sng">
                      <a:solidFill>
                        <a:srgbClr val="F79646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89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73219"/>
              </p:ext>
            </p:extLst>
          </p:nvPr>
        </p:nvGraphicFramePr>
        <p:xfrm>
          <a:off x="71252" y="1365890"/>
          <a:ext cx="6177148" cy="240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4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C00000"/>
                          </a:solidFill>
                        </a:rPr>
                        <a:t>Netflix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C00000"/>
                          </a:solidFill>
                        </a:rPr>
                        <a:t>Cable</a:t>
                      </a:r>
                      <a:br>
                        <a:rPr lang="en-US" sz="3200" b="1" baseline="0" dirty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3200" b="1" dirty="0">
                          <a:solidFill>
                            <a:srgbClr val="C00000"/>
                          </a:solidFill>
                        </a:rPr>
                        <a:t>TV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443353" y="1597667"/>
            <a:ext cx="2585852" cy="19482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What is the effect of Netflix on Cable TV?</a:t>
            </a:r>
            <a:br>
              <a:rPr lang="en-US" sz="2400" dirty="0"/>
            </a:br>
            <a:r>
              <a:rPr lang="en-US" sz="2400" dirty="0"/>
              <a:t>{Netflix </a:t>
            </a:r>
            <a:r>
              <a:rPr lang="en-US" sz="2400" dirty="0">
                <a:sym typeface="Wingdings" panose="05000000000000000000" pitchFamily="2" charset="2"/>
              </a:rPr>
              <a:t> Cable TV)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44604" y="396507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 (Netflix, Cable TV)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dirty="0"/>
              <a:t>	</a:t>
            </a:r>
            <a:r>
              <a:rPr lang="en-US" sz="2400" dirty="0">
                <a:sym typeface="Wingdings" pitchFamily="2" charset="2"/>
              </a:rPr>
              <a:t>= 1000/13000  7%</a:t>
            </a:r>
          </a:p>
          <a:p>
            <a:r>
              <a:rPr lang="en-US" sz="2400" dirty="0">
                <a:sym typeface="Wingdings" pitchFamily="2" charset="2"/>
              </a:rPr>
              <a:t>s (</a:t>
            </a:r>
            <a:r>
              <a:rPr lang="en-US" sz="2400" b="1" dirty="0">
                <a:solidFill>
                  <a:srgbClr val="C00000"/>
                </a:solidFill>
                <a:sym typeface="Wingdings" pitchFamily="2" charset="2"/>
              </a:rPr>
              <a:t>Cable TV </a:t>
            </a:r>
            <a:r>
              <a:rPr lang="en-US" sz="2400" dirty="0">
                <a:sym typeface="Wingdings" pitchFamily="2" charset="2"/>
              </a:rPr>
              <a:t>)		= 9000/13000  69%</a:t>
            </a:r>
          </a:p>
          <a:p>
            <a:r>
              <a:rPr lang="en-US" sz="2400" dirty="0">
                <a:sym typeface="Wingdings" pitchFamily="2" charset="2"/>
              </a:rPr>
              <a:t>s (</a:t>
            </a:r>
            <a:r>
              <a:rPr lang="en-US" sz="2400" b="1" dirty="0">
                <a:solidFill>
                  <a:srgbClr val="C00000"/>
                </a:solidFill>
                <a:sym typeface="Wingdings" pitchFamily="2" charset="2"/>
              </a:rPr>
              <a:t>Netflix</a:t>
            </a:r>
            <a:r>
              <a:rPr lang="en-US" sz="2400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)		= 4800/13000  37%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409667"/>
              </p:ext>
            </p:extLst>
          </p:nvPr>
        </p:nvGraphicFramePr>
        <p:xfrm>
          <a:off x="744604" y="5486508"/>
          <a:ext cx="490372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1955520" imgH="393480" progId="Equation.3">
                  <p:embed/>
                </p:oleObj>
              </mc:Choice>
              <mc:Fallback>
                <p:oleObj name="Equation" r:id="rId3" imgW="1955520" imgH="3934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04" y="5486508"/>
                        <a:ext cx="490372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057405" y="5225660"/>
            <a:ext cx="2971800" cy="16323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Having one service negatively affects the purchase of the other </a:t>
            </a:r>
            <a:br>
              <a:rPr lang="en-US" sz="2000" dirty="0"/>
            </a:br>
            <a:r>
              <a:rPr lang="en-US" sz="2000" dirty="0"/>
              <a:t>(lift closer to 0 than 1)</a:t>
            </a:r>
          </a:p>
        </p:txBody>
      </p:sp>
    </p:spTree>
    <p:extLst>
      <p:ext uri="{BB962C8B-B14F-4D97-AF65-F5344CB8AC3E}">
        <p14:creationId xmlns:p14="http://schemas.microsoft.com/office/powerpoint/2010/main" val="822881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Good Luck!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7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Exam (Time Matters)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155"/>
            <a:ext cx="10515600" cy="5087144"/>
          </a:xfrm>
        </p:spPr>
        <p:txBody>
          <a:bodyPr>
            <a:normAutofit/>
          </a:bodyPr>
          <a:lstStyle/>
          <a:p>
            <a:r>
              <a:rPr lang="en-US" dirty="0"/>
              <a:t>Part 1: Multiple Choice (50 Points) </a:t>
            </a:r>
          </a:p>
          <a:p>
            <a:pPr lvl="1"/>
            <a:r>
              <a:rPr lang="en-US" dirty="0"/>
              <a:t>25 questions * 2.5 points each </a:t>
            </a:r>
          </a:p>
          <a:p>
            <a:r>
              <a:rPr lang="en-US" dirty="0"/>
              <a:t>Part 2: Interpreting Decision Tree Output (16 Points)</a:t>
            </a:r>
          </a:p>
          <a:p>
            <a:pPr lvl="1"/>
            <a:r>
              <a:rPr lang="en-US" dirty="0"/>
              <a:t>6 questions, short answers are required </a:t>
            </a:r>
          </a:p>
          <a:p>
            <a:r>
              <a:rPr lang="en-US" dirty="0"/>
              <a:t>Part 3: Interpreting Clustering Output (14 Points)</a:t>
            </a:r>
          </a:p>
          <a:p>
            <a:pPr lvl="1"/>
            <a:r>
              <a:rPr lang="en-US" dirty="0"/>
              <a:t>5 questions, short answers are required </a:t>
            </a:r>
          </a:p>
          <a:p>
            <a:r>
              <a:rPr lang="en-US" dirty="0"/>
              <a:t>Part 4: Computing Support, Confidence, and Lift (20 Points)</a:t>
            </a:r>
          </a:p>
          <a:p>
            <a:pPr lvl="1"/>
            <a:r>
              <a:rPr lang="en-US" dirty="0"/>
              <a:t>4 questions, calculations and short answers are needed</a:t>
            </a:r>
          </a:p>
          <a:p>
            <a:r>
              <a:rPr lang="en-US" dirty="0"/>
              <a:t>Bonus Questions:</a:t>
            </a:r>
          </a:p>
          <a:p>
            <a:pPr lvl="1"/>
            <a:r>
              <a:rPr lang="en-US" dirty="0"/>
              <a:t>2 questions * 2 points 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Using R and R-Studio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and R-Studio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29509" y="2818477"/>
            <a:ext cx="5308600" cy="34845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Open source, free</a:t>
            </a:r>
          </a:p>
          <a:p>
            <a:pPr>
              <a:spcAft>
                <a:spcPts val="1200"/>
              </a:spcAft>
            </a:pPr>
            <a:r>
              <a:rPr lang="en-US" dirty="0"/>
              <a:t>Many, many, many statistical add-on “packages” that perform data analysis</a:t>
            </a:r>
          </a:p>
          <a:p>
            <a:pPr>
              <a:spcAft>
                <a:spcPts val="1200"/>
              </a:spcAft>
            </a:pPr>
            <a:r>
              <a:rPr lang="en-US" dirty="0"/>
              <a:t>R Packages contain additional  functionality </a:t>
            </a:r>
          </a:p>
          <a:p>
            <a:endParaRPr lang="en-US" sz="2800" dirty="0"/>
          </a:p>
        </p:txBody>
      </p:sp>
      <p:pic>
        <p:nvPicPr>
          <p:cNvPr id="5" name="Picture 2" descr="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39" y="1589244"/>
            <a:ext cx="145230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rstudio.com/wp-content/uploads/2014/07/RStudio-Logo-Blue-Gradi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39" y="1606205"/>
            <a:ext cx="3270575" cy="114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378539" y="2832974"/>
            <a:ext cx="4984761" cy="348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Integrated Development Environment for R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Nicer interface that makes R easier to use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 R to run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29509" y="5805360"/>
            <a:ext cx="3178969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(The base/engine)</a:t>
            </a:r>
          </a:p>
        </p:txBody>
      </p:sp>
      <p:sp>
        <p:nvSpPr>
          <p:cNvPr id="9" name="Rectangle 8"/>
          <p:cNvSpPr/>
          <p:nvPr/>
        </p:nvSpPr>
        <p:spPr>
          <a:xfrm>
            <a:off x="6721529" y="5694560"/>
            <a:ext cx="2441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Arial" pitchFamily="34" charset="0"/>
              </a:rPr>
              <a:t>(The pretty face)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44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Syntax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variables </a:t>
            </a:r>
          </a:p>
          <a:p>
            <a:pPr lvl="1"/>
            <a:r>
              <a:rPr lang="en-US" dirty="0"/>
              <a:t>R is case sensitive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Variable names can start with a letter or digits </a:t>
            </a:r>
          </a:p>
          <a:p>
            <a:pPr lvl="1"/>
            <a:r>
              <a:rPr lang="en-US" dirty="0"/>
              <a:t>The assignment operator in R is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&lt;-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=</a:t>
            </a:r>
          </a:p>
          <a:p>
            <a:r>
              <a:rPr lang="en-US" dirty="0"/>
              <a:t>Functions </a:t>
            </a:r>
          </a:p>
          <a:p>
            <a:pPr lvl="1"/>
            <a:r>
              <a:rPr lang="en-US" dirty="0"/>
              <a:t>c(), rep(), and sort() are functions</a:t>
            </a:r>
          </a:p>
          <a:p>
            <a:pPr lvl="1"/>
            <a:r>
              <a:rPr lang="en-US" dirty="0"/>
              <a:t>Each function consists of </a:t>
            </a:r>
            <a:r>
              <a:rPr lang="en-US" dirty="0">
                <a:solidFill>
                  <a:srgbClr val="00B050"/>
                </a:solidFill>
              </a:rPr>
              <a:t>function name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()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946" y="1938788"/>
            <a:ext cx="1828800" cy="2800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7875"/>
          <a:stretch/>
        </p:blipFill>
        <p:spPr>
          <a:xfrm>
            <a:off x="1606139" y="5050510"/>
            <a:ext cx="5414093" cy="1333500"/>
          </a:xfrm>
          <a:prstGeom prst="rect">
            <a:avLst/>
          </a:prstGeom>
        </p:spPr>
      </p:pic>
      <p:sp>
        <p:nvSpPr>
          <p:cNvPr id="6" name="Arrow: Right 5"/>
          <p:cNvSpPr/>
          <p:nvPr/>
        </p:nvSpPr>
        <p:spPr>
          <a:xfrm>
            <a:off x="7569485" y="2851354"/>
            <a:ext cx="473301" cy="973393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8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Syntax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and Index Vectors </a:t>
            </a:r>
          </a:p>
          <a:p>
            <a:pPr lvl="1"/>
            <a:r>
              <a:rPr lang="en-US" dirty="0"/>
              <a:t>We use combine function to define a vector </a:t>
            </a:r>
            <a:r>
              <a:rPr lang="en-US" dirty="0">
                <a:solidFill>
                  <a:srgbClr val="00B050"/>
                </a:solidFill>
              </a:rPr>
              <a:t>c()</a:t>
            </a:r>
          </a:p>
          <a:p>
            <a:pPr lvl="1"/>
            <a:r>
              <a:rPr lang="en-US" dirty="0"/>
              <a:t>We use brackets </a:t>
            </a:r>
            <a:r>
              <a:rPr lang="en-US" dirty="0">
                <a:solidFill>
                  <a:srgbClr val="00B050"/>
                </a:solidFill>
              </a:rPr>
              <a:t>[  ] </a:t>
            </a:r>
            <a:r>
              <a:rPr lang="en-US" dirty="0"/>
              <a:t>to index elements in a vector</a:t>
            </a:r>
          </a:p>
          <a:p>
            <a:pPr lvl="1"/>
            <a:endParaRPr lang="en-US" dirty="0"/>
          </a:p>
          <a:p>
            <a:r>
              <a:rPr lang="en-US" dirty="0"/>
              <a:t>Access a variable from a dataset </a:t>
            </a:r>
          </a:p>
          <a:p>
            <a:pPr lvl="1"/>
            <a:r>
              <a:rPr lang="en-US" dirty="0"/>
              <a:t>We use </a:t>
            </a:r>
            <a:r>
              <a:rPr lang="en-US" b="1" dirty="0">
                <a:solidFill>
                  <a:srgbClr val="00B050"/>
                </a:solidFill>
              </a:rPr>
              <a:t>$ </a:t>
            </a:r>
            <a:r>
              <a:rPr lang="en-US" dirty="0"/>
              <a:t>to index a variable (column) from a data set (a table)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5529" y="1502388"/>
            <a:ext cx="4905375" cy="2457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211" y="4457204"/>
            <a:ext cx="7277100" cy="136207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9211" y="5887471"/>
            <a:ext cx="7296150" cy="8001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9023900" y="4953575"/>
            <a:ext cx="2725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Load Data into 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23900" y="6017178"/>
            <a:ext cx="2725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a Variable</a:t>
            </a:r>
          </a:p>
        </p:txBody>
      </p:sp>
    </p:spTree>
    <p:extLst>
      <p:ext uri="{BB962C8B-B14F-4D97-AF65-F5344CB8AC3E}">
        <p14:creationId xmlns:p14="http://schemas.microsoft.com/office/powerpoint/2010/main" val="324953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Understanding Descriptive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Statistics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7771"/>
            <a:ext cx="10515600" cy="4655366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summary </a:t>
            </a:r>
          </a:p>
          <a:p>
            <a:pPr lvl="1"/>
            <a:r>
              <a:rPr lang="en-US" dirty="0"/>
              <a:t>Provides basic summary statistics </a:t>
            </a:r>
          </a:p>
          <a:p>
            <a:r>
              <a:rPr lang="en-US" dirty="0">
                <a:solidFill>
                  <a:srgbClr val="00B050"/>
                </a:solidFill>
              </a:rPr>
              <a:t>describe </a:t>
            </a:r>
          </a:p>
          <a:p>
            <a:pPr lvl="1"/>
            <a:r>
              <a:rPr lang="en-US" dirty="0"/>
              <a:t>Provides detailed summary statistics </a:t>
            </a:r>
          </a:p>
          <a:p>
            <a:r>
              <a:rPr lang="en-US" dirty="0" err="1">
                <a:solidFill>
                  <a:srgbClr val="00B050"/>
                </a:solidFill>
              </a:rPr>
              <a:t>describeBy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n-US" dirty="0"/>
              <a:t>Provide summary statistics by groups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7579"/>
          <a:stretch/>
        </p:blipFill>
        <p:spPr>
          <a:xfrm>
            <a:off x="975852" y="4371654"/>
            <a:ext cx="9716922" cy="248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CA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CA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1635</Words>
  <Application>Microsoft Office PowerPoint</Application>
  <PresentationFormat>Widescreen</PresentationFormat>
  <Paragraphs>330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宋体</vt:lpstr>
      <vt:lpstr>等线</vt:lpstr>
      <vt:lpstr>Arial</vt:lpstr>
      <vt:lpstr>Calibri</vt:lpstr>
      <vt:lpstr>Calibri Light</vt:lpstr>
      <vt:lpstr>Courier New</vt:lpstr>
      <vt:lpstr>Lucida Console</vt:lpstr>
      <vt:lpstr>Symbol</vt:lpstr>
      <vt:lpstr>Times New Roman</vt:lpstr>
      <vt:lpstr>Verdana</vt:lpstr>
      <vt:lpstr>Wingdings</vt:lpstr>
      <vt:lpstr>Office Theme</vt:lpstr>
      <vt:lpstr>Microsoft Equation 3.0</vt:lpstr>
      <vt:lpstr>Equation</vt:lpstr>
      <vt:lpstr>Exam #3 Review</vt:lpstr>
      <vt:lpstr>Important Notes </vt:lpstr>
      <vt:lpstr>Overview of the Exam (Time Matters) </vt:lpstr>
      <vt:lpstr>Using R and R-Studio </vt:lpstr>
      <vt:lpstr>R and R-Studio </vt:lpstr>
      <vt:lpstr>R Syntax 1 </vt:lpstr>
      <vt:lpstr>R Syntax 2</vt:lpstr>
      <vt:lpstr>Understanding Descriptive Statistics</vt:lpstr>
      <vt:lpstr>Summary Statistics </vt:lpstr>
      <vt:lpstr>Read and Interpret a Histogram </vt:lpstr>
      <vt:lpstr>Hypotheses Testing: t-test and P-value </vt:lpstr>
      <vt:lpstr>Decision Tree Analysis </vt:lpstr>
      <vt:lpstr>What is Classification?</vt:lpstr>
      <vt:lpstr>Read the Decision Tree </vt:lpstr>
      <vt:lpstr>How to calculate the classification accuracy?</vt:lpstr>
      <vt:lpstr>Control Tree Size</vt:lpstr>
      <vt:lpstr>Clustering Analysis </vt:lpstr>
      <vt:lpstr>What is Cluster Analysis?</vt:lpstr>
      <vt:lpstr>How to Evaluate Clusters? </vt:lpstr>
      <vt:lpstr>Interpreting Clustering Results 1</vt:lpstr>
      <vt:lpstr>Interpreting Clustering Results 2</vt:lpstr>
      <vt:lpstr>Interpreting Clustering Results 3</vt:lpstr>
      <vt:lpstr>Association Rules Mining</vt:lpstr>
      <vt:lpstr>What is Association Rule Mining?</vt:lpstr>
      <vt:lpstr>Support and Confidence</vt:lpstr>
      <vt:lpstr>Lift </vt:lpstr>
      <vt:lpstr>Example 1 </vt:lpstr>
      <vt:lpstr>Example 2</vt:lpstr>
      <vt:lpstr>Good Luck!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#1 Review</dc:title>
  <dc:creator>Alvin Zuyin Zheng</dc:creator>
  <cp:lastModifiedBy>Alvin Zuyin Zheng </cp:lastModifiedBy>
  <cp:revision>206</cp:revision>
  <dcterms:created xsi:type="dcterms:W3CDTF">2017-02-19T02:34:51Z</dcterms:created>
  <dcterms:modified xsi:type="dcterms:W3CDTF">2017-04-28T04:52:16Z</dcterms:modified>
</cp:coreProperties>
</file>