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47"/>
  </p:notesMasterIdLst>
  <p:sldIdLst>
    <p:sldId id="289" r:id="rId2"/>
    <p:sldId id="328" r:id="rId3"/>
    <p:sldId id="329" r:id="rId4"/>
    <p:sldId id="326" r:id="rId5"/>
    <p:sldId id="291" r:id="rId6"/>
    <p:sldId id="258" r:id="rId7"/>
    <p:sldId id="260" r:id="rId8"/>
    <p:sldId id="280" r:id="rId9"/>
    <p:sldId id="261" r:id="rId10"/>
    <p:sldId id="297" r:id="rId11"/>
    <p:sldId id="327" r:id="rId12"/>
    <p:sldId id="298" r:id="rId13"/>
    <p:sldId id="300" r:id="rId14"/>
    <p:sldId id="296" r:id="rId15"/>
    <p:sldId id="267" r:id="rId16"/>
    <p:sldId id="263" r:id="rId17"/>
    <p:sldId id="307" r:id="rId18"/>
    <p:sldId id="308" r:id="rId19"/>
    <p:sldId id="309" r:id="rId20"/>
    <p:sldId id="310" r:id="rId21"/>
    <p:sldId id="312" r:id="rId22"/>
    <p:sldId id="314" r:id="rId23"/>
    <p:sldId id="299" r:id="rId24"/>
    <p:sldId id="264" r:id="rId25"/>
    <p:sldId id="292" r:id="rId26"/>
    <p:sldId id="293" r:id="rId27"/>
    <p:sldId id="294" r:id="rId28"/>
    <p:sldId id="301" r:id="rId29"/>
    <p:sldId id="302" r:id="rId30"/>
    <p:sldId id="303" r:id="rId31"/>
    <p:sldId id="315" r:id="rId32"/>
    <p:sldId id="318" r:id="rId33"/>
    <p:sldId id="317" r:id="rId34"/>
    <p:sldId id="319" r:id="rId35"/>
    <p:sldId id="270" r:id="rId36"/>
    <p:sldId id="278" r:id="rId37"/>
    <p:sldId id="304" r:id="rId38"/>
    <p:sldId id="271" r:id="rId39"/>
    <p:sldId id="272" r:id="rId40"/>
    <p:sldId id="290" r:id="rId41"/>
    <p:sldId id="273" r:id="rId42"/>
    <p:sldId id="274" r:id="rId43"/>
    <p:sldId id="275" r:id="rId44"/>
    <p:sldId id="276" r:id="rId45"/>
    <p:sldId id="316" r:id="rId46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79926" autoAdjust="0"/>
  </p:normalViewPr>
  <p:slideViewPr>
    <p:cSldViewPr>
      <p:cViewPr varScale="1">
        <p:scale>
          <a:sx n="54" d="100"/>
          <a:sy n="54" d="100"/>
        </p:scale>
        <p:origin x="19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2427E-4A19-496A-8470-9372E55A2F0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E6B687-DA29-4CF5-A4ED-AC8CD4C04753}">
      <dgm:prSet phldrT="[Text]" custT="1"/>
      <dgm:spPr/>
      <dgm:t>
        <a:bodyPr/>
        <a:lstStyle/>
        <a:p>
          <a:r>
            <a:rPr lang="en-US" sz="2800" dirty="0"/>
            <a:t>Step 1</a:t>
          </a:r>
        </a:p>
      </dgm:t>
    </dgm:pt>
    <dgm:pt modelId="{4C00152F-80A6-422A-9FD1-6ECC815F2417}" type="parTrans" cxnId="{145E8858-C1D0-4943-8F62-36A341D4ED7F}">
      <dgm:prSet/>
      <dgm:spPr/>
      <dgm:t>
        <a:bodyPr/>
        <a:lstStyle/>
        <a:p>
          <a:endParaRPr lang="en-US"/>
        </a:p>
      </dgm:t>
    </dgm:pt>
    <dgm:pt modelId="{A83A5E6F-A3DC-40DF-9192-312ED397A7CE}" type="sibTrans" cxnId="{145E8858-C1D0-4943-8F62-36A341D4ED7F}">
      <dgm:prSet/>
      <dgm:spPr/>
      <dgm:t>
        <a:bodyPr/>
        <a:lstStyle/>
        <a:p>
          <a:endParaRPr lang="en-US"/>
        </a:p>
      </dgm:t>
    </dgm:pt>
    <dgm:pt modelId="{BE187F0E-6FED-4489-B256-B9ADE8A09E82}">
      <dgm:prSet phldrT="[Text]"/>
      <dgm:spPr/>
      <dgm:t>
        <a:bodyPr/>
        <a:lstStyle/>
        <a:p>
          <a:r>
            <a:rPr lang="en-US" dirty="0"/>
            <a:t>List the nouns in the problem statement. </a:t>
          </a:r>
        </a:p>
      </dgm:t>
    </dgm:pt>
    <dgm:pt modelId="{7266D663-92C6-4896-AA82-A9E59D7C27FF}" type="parTrans" cxnId="{42B0582D-6F7F-44F5-BFAA-914F9060A25D}">
      <dgm:prSet/>
      <dgm:spPr/>
      <dgm:t>
        <a:bodyPr/>
        <a:lstStyle/>
        <a:p>
          <a:endParaRPr lang="en-US"/>
        </a:p>
      </dgm:t>
    </dgm:pt>
    <dgm:pt modelId="{FC69FEDA-8E3D-44AF-B2FA-CB733BB82188}" type="sibTrans" cxnId="{42B0582D-6F7F-44F5-BFAA-914F9060A25D}">
      <dgm:prSet/>
      <dgm:spPr/>
      <dgm:t>
        <a:bodyPr/>
        <a:lstStyle/>
        <a:p>
          <a:endParaRPr lang="en-US"/>
        </a:p>
      </dgm:t>
    </dgm:pt>
    <dgm:pt modelId="{FF294A2A-98AF-4C62-BC62-5D73DC9017E5}">
      <dgm:prSet phldrT="[Text]" custT="1"/>
      <dgm:spPr/>
      <dgm:t>
        <a:bodyPr/>
        <a:lstStyle/>
        <a:p>
          <a:r>
            <a:rPr lang="en-US" sz="2800" dirty="0"/>
            <a:t>Step 2</a:t>
          </a:r>
        </a:p>
      </dgm:t>
    </dgm:pt>
    <dgm:pt modelId="{42286951-8CA7-4569-A5FC-8789D63CD29F}" type="parTrans" cxnId="{75CE54FA-E32B-4F3C-9D88-9D4E97A20B24}">
      <dgm:prSet/>
      <dgm:spPr/>
      <dgm:t>
        <a:bodyPr/>
        <a:lstStyle/>
        <a:p>
          <a:endParaRPr lang="en-US"/>
        </a:p>
      </dgm:t>
    </dgm:pt>
    <dgm:pt modelId="{C7E1D0E3-0EBC-4F7E-A44B-BB9BF5C51F6C}" type="sibTrans" cxnId="{75CE54FA-E32B-4F3C-9D88-9D4E97A20B24}">
      <dgm:prSet/>
      <dgm:spPr/>
      <dgm:t>
        <a:bodyPr/>
        <a:lstStyle/>
        <a:p>
          <a:endParaRPr lang="en-US"/>
        </a:p>
      </dgm:t>
    </dgm:pt>
    <dgm:pt modelId="{0756633D-1A84-4F8B-9E97-FAAC74ADC016}">
      <dgm:prSet phldrT="[Text]"/>
      <dgm:spPr/>
      <dgm:t>
        <a:bodyPr/>
        <a:lstStyle/>
        <a:p>
          <a:r>
            <a:rPr lang="en-US" dirty="0"/>
            <a:t>When nouns are synonyms for other nouns, choose the best one.</a:t>
          </a:r>
        </a:p>
      </dgm:t>
    </dgm:pt>
    <dgm:pt modelId="{C9899435-0969-45F7-81ED-A77FC1C87A2C}" type="parTrans" cxnId="{23CF5819-F363-4AD8-B12B-CD00FA5337F9}">
      <dgm:prSet/>
      <dgm:spPr/>
      <dgm:t>
        <a:bodyPr/>
        <a:lstStyle/>
        <a:p>
          <a:endParaRPr lang="en-US"/>
        </a:p>
      </dgm:t>
    </dgm:pt>
    <dgm:pt modelId="{CEF9937E-BF95-494C-A50E-0F41B910FE23}" type="sibTrans" cxnId="{23CF5819-F363-4AD8-B12B-CD00FA5337F9}">
      <dgm:prSet/>
      <dgm:spPr/>
      <dgm:t>
        <a:bodyPr/>
        <a:lstStyle/>
        <a:p>
          <a:endParaRPr lang="en-US"/>
        </a:p>
      </dgm:t>
    </dgm:pt>
    <dgm:pt modelId="{9BBF32D8-E8F4-4C82-8663-C9DF79123669}">
      <dgm:prSet phldrT="[Text]" custT="1"/>
      <dgm:spPr/>
      <dgm:t>
        <a:bodyPr/>
        <a:lstStyle/>
        <a:p>
          <a:r>
            <a:rPr lang="en-US" sz="2800" dirty="0"/>
            <a:t>Step 3</a:t>
          </a:r>
        </a:p>
      </dgm:t>
    </dgm:pt>
    <dgm:pt modelId="{C3DCA63F-9A3F-4EE1-9D76-E97AABD69D45}" type="parTrans" cxnId="{B432EFB2-B691-41D7-8A8B-7505F96168E0}">
      <dgm:prSet/>
      <dgm:spPr/>
      <dgm:t>
        <a:bodyPr/>
        <a:lstStyle/>
        <a:p>
          <a:endParaRPr lang="en-US"/>
        </a:p>
      </dgm:t>
    </dgm:pt>
    <dgm:pt modelId="{12D9C613-FE0C-44C4-AAB5-76813C4626E5}" type="sibTrans" cxnId="{B432EFB2-B691-41D7-8A8B-7505F96168E0}">
      <dgm:prSet/>
      <dgm:spPr/>
      <dgm:t>
        <a:bodyPr/>
        <a:lstStyle/>
        <a:p>
          <a:endParaRPr lang="en-US"/>
        </a:p>
      </dgm:t>
    </dgm:pt>
    <dgm:pt modelId="{B3A0C09A-6164-48D1-A31A-DEFEFD2C3422}">
      <dgm:prSet phldrT="[Text]"/>
      <dgm:spPr/>
      <dgm:t>
        <a:bodyPr/>
        <a:lstStyle/>
        <a:p>
          <a:r>
            <a:rPr lang="en-US" dirty="0"/>
            <a:t>Make a note of nouns that describe other nouns. These will be your entities’ attributes.</a:t>
          </a:r>
        </a:p>
      </dgm:t>
    </dgm:pt>
    <dgm:pt modelId="{2CF5B0C2-54AD-4AD4-BF1C-A57144E7AFE2}" type="parTrans" cxnId="{F6FD0E6A-6AD9-4761-AC76-DE19986670F2}">
      <dgm:prSet/>
      <dgm:spPr/>
      <dgm:t>
        <a:bodyPr/>
        <a:lstStyle/>
        <a:p>
          <a:endParaRPr lang="en-US"/>
        </a:p>
      </dgm:t>
    </dgm:pt>
    <dgm:pt modelId="{3F8796CF-FA1D-4D0E-954B-7F469B28BA00}" type="sibTrans" cxnId="{F6FD0E6A-6AD9-4761-AC76-DE19986670F2}">
      <dgm:prSet/>
      <dgm:spPr/>
      <dgm:t>
        <a:bodyPr/>
        <a:lstStyle/>
        <a:p>
          <a:endParaRPr lang="en-US"/>
        </a:p>
      </dgm:t>
    </dgm:pt>
    <dgm:pt modelId="{28A4B300-B501-48B7-8675-5C84C254BB2B}">
      <dgm:prSet phldrT="[Text]" custT="1"/>
      <dgm:spPr/>
      <dgm:t>
        <a:bodyPr/>
        <a:lstStyle/>
        <a:p>
          <a:r>
            <a:rPr lang="en-US" sz="2800" dirty="0"/>
            <a:t>Step 4</a:t>
          </a:r>
        </a:p>
      </dgm:t>
    </dgm:pt>
    <dgm:pt modelId="{4E640405-B11A-4078-9FAC-197A50E4144A}" type="parTrans" cxnId="{DD106E49-4CD2-47EB-9663-D27BE4D09A9D}">
      <dgm:prSet/>
      <dgm:spPr/>
      <dgm:t>
        <a:bodyPr/>
        <a:lstStyle/>
        <a:p>
          <a:endParaRPr lang="en-US"/>
        </a:p>
      </dgm:t>
    </dgm:pt>
    <dgm:pt modelId="{785C53F5-F0EB-4079-9829-00F2D0EC3925}" type="sibTrans" cxnId="{DD106E49-4CD2-47EB-9663-D27BE4D09A9D}">
      <dgm:prSet/>
      <dgm:spPr/>
      <dgm:t>
        <a:bodyPr/>
        <a:lstStyle/>
        <a:p>
          <a:endParaRPr lang="en-US"/>
        </a:p>
      </dgm:t>
    </dgm:pt>
    <dgm:pt modelId="{E35D029B-7AAE-4374-B40F-A89C01C67AA9}">
      <dgm:prSet phldrT="[Text]"/>
      <dgm:spPr/>
      <dgm:t>
        <a:bodyPr/>
        <a:lstStyle/>
        <a:p>
          <a:r>
            <a:rPr lang="en-US" dirty="0"/>
            <a:t>Rule out the nouns that don’t relate to the process to be captured.</a:t>
          </a:r>
        </a:p>
      </dgm:t>
    </dgm:pt>
    <dgm:pt modelId="{F3F3984C-960C-46C9-B339-DFE672AC6A90}" type="parTrans" cxnId="{21E89006-B10E-407A-ACAA-0245B4AF9194}">
      <dgm:prSet/>
      <dgm:spPr/>
      <dgm:t>
        <a:bodyPr/>
        <a:lstStyle/>
        <a:p>
          <a:endParaRPr lang="en-US"/>
        </a:p>
      </dgm:t>
    </dgm:pt>
    <dgm:pt modelId="{C4F51B68-0633-4FF5-8A87-99A07870CDC2}" type="sibTrans" cxnId="{21E89006-B10E-407A-ACAA-0245B4AF9194}">
      <dgm:prSet/>
      <dgm:spPr/>
      <dgm:t>
        <a:bodyPr/>
        <a:lstStyle/>
        <a:p>
          <a:endParaRPr lang="en-US"/>
        </a:p>
      </dgm:t>
    </dgm:pt>
    <dgm:pt modelId="{D27C6F05-E3AD-4E42-82AB-E19AE7C6600F}" type="pres">
      <dgm:prSet presAssocID="{2B32427E-4A19-496A-8470-9372E55A2F0A}" presName="Name0" presStyleCnt="0">
        <dgm:presLayoutVars>
          <dgm:dir/>
          <dgm:animLvl val="lvl"/>
          <dgm:resizeHandles val="exact"/>
        </dgm:presLayoutVars>
      </dgm:prSet>
      <dgm:spPr/>
    </dgm:pt>
    <dgm:pt modelId="{8B2C76C4-A71A-4AFA-81E9-A921517C78AB}" type="pres">
      <dgm:prSet presAssocID="{86E6B687-DA29-4CF5-A4ED-AC8CD4C04753}" presName="linNode" presStyleCnt="0"/>
      <dgm:spPr/>
    </dgm:pt>
    <dgm:pt modelId="{4D4A9957-1CED-4004-A2F3-E9D560FA0D38}" type="pres">
      <dgm:prSet presAssocID="{86E6B687-DA29-4CF5-A4ED-AC8CD4C04753}" presName="parentText" presStyleLbl="node1" presStyleIdx="0" presStyleCnt="4" custScaleX="66667" custScaleY="75417">
        <dgm:presLayoutVars>
          <dgm:chMax val="1"/>
          <dgm:bulletEnabled val="1"/>
        </dgm:presLayoutVars>
      </dgm:prSet>
      <dgm:spPr/>
    </dgm:pt>
    <dgm:pt modelId="{6AA3E374-6771-43AA-87A4-E5A232018FF3}" type="pres">
      <dgm:prSet presAssocID="{86E6B687-DA29-4CF5-A4ED-AC8CD4C04753}" presName="descendantText" presStyleLbl="alignAccFollowNode1" presStyleIdx="0" presStyleCnt="4" custScaleX="146195">
        <dgm:presLayoutVars>
          <dgm:bulletEnabled val="1"/>
        </dgm:presLayoutVars>
      </dgm:prSet>
      <dgm:spPr/>
    </dgm:pt>
    <dgm:pt modelId="{13D9D63E-FF0D-43C7-9693-02C085C93512}" type="pres">
      <dgm:prSet presAssocID="{A83A5E6F-A3DC-40DF-9192-312ED397A7CE}" presName="sp" presStyleCnt="0"/>
      <dgm:spPr/>
    </dgm:pt>
    <dgm:pt modelId="{E7AAAAFC-9BD3-409F-9AF9-1E75BB9A772E}" type="pres">
      <dgm:prSet presAssocID="{FF294A2A-98AF-4C62-BC62-5D73DC9017E5}" presName="linNode" presStyleCnt="0"/>
      <dgm:spPr/>
    </dgm:pt>
    <dgm:pt modelId="{6DA97A50-A7E7-423A-9455-078445AA286F}" type="pres">
      <dgm:prSet presAssocID="{FF294A2A-98AF-4C62-BC62-5D73DC9017E5}" presName="parentText" presStyleLbl="node1" presStyleIdx="1" presStyleCnt="4" custScaleX="66667" custScaleY="75417">
        <dgm:presLayoutVars>
          <dgm:chMax val="1"/>
          <dgm:bulletEnabled val="1"/>
        </dgm:presLayoutVars>
      </dgm:prSet>
      <dgm:spPr/>
    </dgm:pt>
    <dgm:pt modelId="{ADD7E1CE-96F9-4E15-B55F-219A2C27FB6B}" type="pres">
      <dgm:prSet presAssocID="{FF294A2A-98AF-4C62-BC62-5D73DC9017E5}" presName="descendantText" presStyleLbl="alignAccFollowNode1" presStyleIdx="1" presStyleCnt="4" custScaleX="146195">
        <dgm:presLayoutVars>
          <dgm:bulletEnabled val="1"/>
        </dgm:presLayoutVars>
      </dgm:prSet>
      <dgm:spPr/>
    </dgm:pt>
    <dgm:pt modelId="{62BB434C-F82C-4912-848D-824448CC8E9E}" type="pres">
      <dgm:prSet presAssocID="{C7E1D0E3-0EBC-4F7E-A44B-BB9BF5C51F6C}" presName="sp" presStyleCnt="0"/>
      <dgm:spPr/>
    </dgm:pt>
    <dgm:pt modelId="{337C8095-F913-4C6C-B22A-B46B9C58524C}" type="pres">
      <dgm:prSet presAssocID="{9BBF32D8-E8F4-4C82-8663-C9DF79123669}" presName="linNode" presStyleCnt="0"/>
      <dgm:spPr/>
    </dgm:pt>
    <dgm:pt modelId="{91EBC3EC-1AD1-41C3-B2B9-0279B15493AF}" type="pres">
      <dgm:prSet presAssocID="{9BBF32D8-E8F4-4C82-8663-C9DF79123669}" presName="parentText" presStyleLbl="node1" presStyleIdx="2" presStyleCnt="4" custScaleX="66667" custScaleY="75417">
        <dgm:presLayoutVars>
          <dgm:chMax val="1"/>
          <dgm:bulletEnabled val="1"/>
        </dgm:presLayoutVars>
      </dgm:prSet>
      <dgm:spPr/>
    </dgm:pt>
    <dgm:pt modelId="{4449DE1B-206A-4182-9BF3-76F3730A65B6}" type="pres">
      <dgm:prSet presAssocID="{9BBF32D8-E8F4-4C82-8663-C9DF79123669}" presName="descendantText" presStyleLbl="alignAccFollowNode1" presStyleIdx="2" presStyleCnt="4" custScaleX="146195">
        <dgm:presLayoutVars>
          <dgm:bulletEnabled val="1"/>
        </dgm:presLayoutVars>
      </dgm:prSet>
      <dgm:spPr/>
    </dgm:pt>
    <dgm:pt modelId="{9059D498-5BE8-401A-AA1A-EA351D0C645A}" type="pres">
      <dgm:prSet presAssocID="{12D9C613-FE0C-44C4-AAB5-76813C4626E5}" presName="sp" presStyleCnt="0"/>
      <dgm:spPr/>
    </dgm:pt>
    <dgm:pt modelId="{56A033E1-605C-4D41-845F-ECCE0478478D}" type="pres">
      <dgm:prSet presAssocID="{28A4B300-B501-48B7-8675-5C84C254BB2B}" presName="linNode" presStyleCnt="0"/>
      <dgm:spPr/>
    </dgm:pt>
    <dgm:pt modelId="{903A036B-4556-4B19-A3EB-9EA1E2887AD0}" type="pres">
      <dgm:prSet presAssocID="{28A4B300-B501-48B7-8675-5C84C254BB2B}" presName="parentText" presStyleLbl="node1" presStyleIdx="3" presStyleCnt="4" custScaleX="66667" custScaleY="75417">
        <dgm:presLayoutVars>
          <dgm:chMax val="1"/>
          <dgm:bulletEnabled val="1"/>
        </dgm:presLayoutVars>
      </dgm:prSet>
      <dgm:spPr/>
    </dgm:pt>
    <dgm:pt modelId="{B1340A2E-E3F1-4A21-BE42-B834022016BF}" type="pres">
      <dgm:prSet presAssocID="{28A4B300-B501-48B7-8675-5C84C254BB2B}" presName="descendantText" presStyleLbl="alignAccFollowNode1" presStyleIdx="3" presStyleCnt="4" custScaleX="146195">
        <dgm:presLayoutVars>
          <dgm:bulletEnabled val="1"/>
        </dgm:presLayoutVars>
      </dgm:prSet>
      <dgm:spPr/>
    </dgm:pt>
  </dgm:ptLst>
  <dgm:cxnLst>
    <dgm:cxn modelId="{21E89006-B10E-407A-ACAA-0245B4AF9194}" srcId="{28A4B300-B501-48B7-8675-5C84C254BB2B}" destId="{E35D029B-7AAE-4374-B40F-A89C01C67AA9}" srcOrd="0" destOrd="0" parTransId="{F3F3984C-960C-46C9-B339-DFE672AC6A90}" sibTransId="{C4F51B68-0633-4FF5-8A87-99A07870CDC2}"/>
    <dgm:cxn modelId="{23CF5819-F363-4AD8-B12B-CD00FA5337F9}" srcId="{FF294A2A-98AF-4C62-BC62-5D73DC9017E5}" destId="{0756633D-1A84-4F8B-9E97-FAAC74ADC016}" srcOrd="0" destOrd="0" parTransId="{C9899435-0969-45F7-81ED-A77FC1C87A2C}" sibTransId="{CEF9937E-BF95-494C-A50E-0F41B910FE23}"/>
    <dgm:cxn modelId="{42B0582D-6F7F-44F5-BFAA-914F9060A25D}" srcId="{86E6B687-DA29-4CF5-A4ED-AC8CD4C04753}" destId="{BE187F0E-6FED-4489-B256-B9ADE8A09E82}" srcOrd="0" destOrd="0" parTransId="{7266D663-92C6-4896-AA82-A9E59D7C27FF}" sibTransId="{FC69FEDA-8E3D-44AF-B2FA-CB733BB82188}"/>
    <dgm:cxn modelId="{4E79762F-97A8-4BD6-A624-AFDFF74DE46C}" type="presOf" srcId="{2B32427E-4A19-496A-8470-9372E55A2F0A}" destId="{D27C6F05-E3AD-4E42-82AB-E19AE7C6600F}" srcOrd="0" destOrd="0" presId="urn:microsoft.com/office/officeart/2005/8/layout/vList5"/>
    <dgm:cxn modelId="{DD106E49-4CD2-47EB-9663-D27BE4D09A9D}" srcId="{2B32427E-4A19-496A-8470-9372E55A2F0A}" destId="{28A4B300-B501-48B7-8675-5C84C254BB2B}" srcOrd="3" destOrd="0" parTransId="{4E640405-B11A-4078-9FAC-197A50E4144A}" sibTransId="{785C53F5-F0EB-4079-9829-00F2D0EC3925}"/>
    <dgm:cxn modelId="{F6FD0E6A-6AD9-4761-AC76-DE19986670F2}" srcId="{9BBF32D8-E8F4-4C82-8663-C9DF79123669}" destId="{B3A0C09A-6164-48D1-A31A-DEFEFD2C3422}" srcOrd="0" destOrd="0" parTransId="{2CF5B0C2-54AD-4AD4-BF1C-A57144E7AFE2}" sibTransId="{3F8796CF-FA1D-4D0E-954B-7F469B28BA00}"/>
    <dgm:cxn modelId="{B9543775-8E99-48A0-9E0B-88382152B908}" type="presOf" srcId="{9BBF32D8-E8F4-4C82-8663-C9DF79123669}" destId="{91EBC3EC-1AD1-41C3-B2B9-0279B15493AF}" srcOrd="0" destOrd="0" presId="urn:microsoft.com/office/officeart/2005/8/layout/vList5"/>
    <dgm:cxn modelId="{4955EB55-A528-4B43-AE3E-D03185DF3621}" type="presOf" srcId="{B3A0C09A-6164-48D1-A31A-DEFEFD2C3422}" destId="{4449DE1B-206A-4182-9BF3-76F3730A65B6}" srcOrd="0" destOrd="0" presId="urn:microsoft.com/office/officeart/2005/8/layout/vList5"/>
    <dgm:cxn modelId="{145E8858-C1D0-4943-8F62-36A341D4ED7F}" srcId="{2B32427E-4A19-496A-8470-9372E55A2F0A}" destId="{86E6B687-DA29-4CF5-A4ED-AC8CD4C04753}" srcOrd="0" destOrd="0" parTransId="{4C00152F-80A6-422A-9FD1-6ECC815F2417}" sibTransId="{A83A5E6F-A3DC-40DF-9192-312ED397A7CE}"/>
    <dgm:cxn modelId="{423DDF8D-27BE-47A2-B488-4642C3E77472}" type="presOf" srcId="{BE187F0E-6FED-4489-B256-B9ADE8A09E82}" destId="{6AA3E374-6771-43AA-87A4-E5A232018FF3}" srcOrd="0" destOrd="0" presId="urn:microsoft.com/office/officeart/2005/8/layout/vList5"/>
    <dgm:cxn modelId="{74E04193-E3EE-4273-9A69-923049EDFCEF}" type="presOf" srcId="{0756633D-1A84-4F8B-9E97-FAAC74ADC016}" destId="{ADD7E1CE-96F9-4E15-B55F-219A2C27FB6B}" srcOrd="0" destOrd="0" presId="urn:microsoft.com/office/officeart/2005/8/layout/vList5"/>
    <dgm:cxn modelId="{5AF38C95-07EA-4EAB-98B9-84AA79BA9ED0}" type="presOf" srcId="{FF294A2A-98AF-4C62-BC62-5D73DC9017E5}" destId="{6DA97A50-A7E7-423A-9455-078445AA286F}" srcOrd="0" destOrd="0" presId="urn:microsoft.com/office/officeart/2005/8/layout/vList5"/>
    <dgm:cxn modelId="{B432EFB2-B691-41D7-8A8B-7505F96168E0}" srcId="{2B32427E-4A19-496A-8470-9372E55A2F0A}" destId="{9BBF32D8-E8F4-4C82-8663-C9DF79123669}" srcOrd="2" destOrd="0" parTransId="{C3DCA63F-9A3F-4EE1-9D76-E97AABD69D45}" sibTransId="{12D9C613-FE0C-44C4-AAB5-76813C4626E5}"/>
    <dgm:cxn modelId="{751E3DCF-D6DD-42C7-9413-4BA67A8137BC}" type="presOf" srcId="{28A4B300-B501-48B7-8675-5C84C254BB2B}" destId="{903A036B-4556-4B19-A3EB-9EA1E2887AD0}" srcOrd="0" destOrd="0" presId="urn:microsoft.com/office/officeart/2005/8/layout/vList5"/>
    <dgm:cxn modelId="{F588ECDC-02DA-4219-9297-AE3AABACF0EB}" type="presOf" srcId="{86E6B687-DA29-4CF5-A4ED-AC8CD4C04753}" destId="{4D4A9957-1CED-4004-A2F3-E9D560FA0D38}" srcOrd="0" destOrd="0" presId="urn:microsoft.com/office/officeart/2005/8/layout/vList5"/>
    <dgm:cxn modelId="{DC7462F4-80B1-47F1-AE88-38F8B0A0AA4F}" type="presOf" srcId="{E35D029B-7AAE-4374-B40F-A89C01C67AA9}" destId="{B1340A2E-E3F1-4A21-BE42-B834022016BF}" srcOrd="0" destOrd="0" presId="urn:microsoft.com/office/officeart/2005/8/layout/vList5"/>
    <dgm:cxn modelId="{75CE54FA-E32B-4F3C-9D88-9D4E97A20B24}" srcId="{2B32427E-4A19-496A-8470-9372E55A2F0A}" destId="{FF294A2A-98AF-4C62-BC62-5D73DC9017E5}" srcOrd="1" destOrd="0" parTransId="{42286951-8CA7-4569-A5FC-8789D63CD29F}" sibTransId="{C7E1D0E3-0EBC-4F7E-A44B-BB9BF5C51F6C}"/>
    <dgm:cxn modelId="{341FB417-C9D2-4D2E-A223-65C9580EB57E}" type="presParOf" srcId="{D27C6F05-E3AD-4E42-82AB-E19AE7C6600F}" destId="{8B2C76C4-A71A-4AFA-81E9-A921517C78AB}" srcOrd="0" destOrd="0" presId="urn:microsoft.com/office/officeart/2005/8/layout/vList5"/>
    <dgm:cxn modelId="{2795C50E-B253-414D-A739-8556B26C20CA}" type="presParOf" srcId="{8B2C76C4-A71A-4AFA-81E9-A921517C78AB}" destId="{4D4A9957-1CED-4004-A2F3-E9D560FA0D38}" srcOrd="0" destOrd="0" presId="urn:microsoft.com/office/officeart/2005/8/layout/vList5"/>
    <dgm:cxn modelId="{C72FF12B-D101-4683-AE32-BC81D6923055}" type="presParOf" srcId="{8B2C76C4-A71A-4AFA-81E9-A921517C78AB}" destId="{6AA3E374-6771-43AA-87A4-E5A232018FF3}" srcOrd="1" destOrd="0" presId="urn:microsoft.com/office/officeart/2005/8/layout/vList5"/>
    <dgm:cxn modelId="{F72D255E-1753-485A-81DB-671C8A9B3A90}" type="presParOf" srcId="{D27C6F05-E3AD-4E42-82AB-E19AE7C6600F}" destId="{13D9D63E-FF0D-43C7-9693-02C085C93512}" srcOrd="1" destOrd="0" presId="urn:microsoft.com/office/officeart/2005/8/layout/vList5"/>
    <dgm:cxn modelId="{D9B92AA0-B0BE-4AD8-B903-F2F8C602D55E}" type="presParOf" srcId="{D27C6F05-E3AD-4E42-82AB-E19AE7C6600F}" destId="{E7AAAAFC-9BD3-409F-9AF9-1E75BB9A772E}" srcOrd="2" destOrd="0" presId="urn:microsoft.com/office/officeart/2005/8/layout/vList5"/>
    <dgm:cxn modelId="{C4549C67-2620-4F4F-B72B-877ACB38D3AB}" type="presParOf" srcId="{E7AAAAFC-9BD3-409F-9AF9-1E75BB9A772E}" destId="{6DA97A50-A7E7-423A-9455-078445AA286F}" srcOrd="0" destOrd="0" presId="urn:microsoft.com/office/officeart/2005/8/layout/vList5"/>
    <dgm:cxn modelId="{0208DFD7-9E70-41F1-9ADA-2331F46A1B94}" type="presParOf" srcId="{E7AAAAFC-9BD3-409F-9AF9-1E75BB9A772E}" destId="{ADD7E1CE-96F9-4E15-B55F-219A2C27FB6B}" srcOrd="1" destOrd="0" presId="urn:microsoft.com/office/officeart/2005/8/layout/vList5"/>
    <dgm:cxn modelId="{D68925F0-6D7A-428E-8C4A-B5992234AE40}" type="presParOf" srcId="{D27C6F05-E3AD-4E42-82AB-E19AE7C6600F}" destId="{62BB434C-F82C-4912-848D-824448CC8E9E}" srcOrd="3" destOrd="0" presId="urn:microsoft.com/office/officeart/2005/8/layout/vList5"/>
    <dgm:cxn modelId="{B5BB8260-EB49-4926-B51D-BB0C757B9E23}" type="presParOf" srcId="{D27C6F05-E3AD-4E42-82AB-E19AE7C6600F}" destId="{337C8095-F913-4C6C-B22A-B46B9C58524C}" srcOrd="4" destOrd="0" presId="urn:microsoft.com/office/officeart/2005/8/layout/vList5"/>
    <dgm:cxn modelId="{2F134905-0321-44A0-ADE5-7B3707B52379}" type="presParOf" srcId="{337C8095-F913-4C6C-B22A-B46B9C58524C}" destId="{91EBC3EC-1AD1-41C3-B2B9-0279B15493AF}" srcOrd="0" destOrd="0" presId="urn:microsoft.com/office/officeart/2005/8/layout/vList5"/>
    <dgm:cxn modelId="{E4D5507A-5E3C-4922-ADCE-0E364C7F363C}" type="presParOf" srcId="{337C8095-F913-4C6C-B22A-B46B9C58524C}" destId="{4449DE1B-206A-4182-9BF3-76F3730A65B6}" srcOrd="1" destOrd="0" presId="urn:microsoft.com/office/officeart/2005/8/layout/vList5"/>
    <dgm:cxn modelId="{E6079677-F204-4625-8D6A-EDFC3E290F87}" type="presParOf" srcId="{D27C6F05-E3AD-4E42-82AB-E19AE7C6600F}" destId="{9059D498-5BE8-401A-AA1A-EA351D0C645A}" srcOrd="5" destOrd="0" presId="urn:microsoft.com/office/officeart/2005/8/layout/vList5"/>
    <dgm:cxn modelId="{80154D68-179B-4930-95FE-EA8E885E5A0B}" type="presParOf" srcId="{D27C6F05-E3AD-4E42-82AB-E19AE7C6600F}" destId="{56A033E1-605C-4D41-845F-ECCE0478478D}" srcOrd="6" destOrd="0" presId="urn:microsoft.com/office/officeart/2005/8/layout/vList5"/>
    <dgm:cxn modelId="{A22360C3-5E61-4F41-AE54-4ADB3A764E57}" type="presParOf" srcId="{56A033E1-605C-4D41-845F-ECCE0478478D}" destId="{903A036B-4556-4B19-A3EB-9EA1E2887AD0}" srcOrd="0" destOrd="0" presId="urn:microsoft.com/office/officeart/2005/8/layout/vList5"/>
    <dgm:cxn modelId="{21D1B7CE-0FDB-4737-99EA-5A4A66643AA7}" type="presParOf" srcId="{56A033E1-605C-4D41-845F-ECCE0478478D}" destId="{B1340A2E-E3F1-4A21-BE42-B834022016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5417F-325E-4975-A870-6C625E4E6E1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F2FA30-6D8F-43F9-9C81-F7D16CE08E26}">
      <dgm:prSet phldrT="[Text]"/>
      <dgm:spPr/>
      <dgm:t>
        <a:bodyPr/>
        <a:lstStyle/>
        <a:p>
          <a:r>
            <a:rPr lang="en-US" dirty="0"/>
            <a:t>Which nouns are entities</a:t>
          </a:r>
        </a:p>
      </dgm:t>
    </dgm:pt>
    <dgm:pt modelId="{59AFBFC5-DE2C-49FD-92D4-1A26C096137F}" type="parTrans" cxnId="{1C32543B-7744-4743-A616-6C1866A4FEBE}">
      <dgm:prSet/>
      <dgm:spPr/>
      <dgm:t>
        <a:bodyPr/>
        <a:lstStyle/>
        <a:p>
          <a:endParaRPr lang="en-US"/>
        </a:p>
      </dgm:t>
    </dgm:pt>
    <dgm:pt modelId="{903A7BEF-A8F1-4F21-BEAF-745280950EDE}" type="sibTrans" cxnId="{1C32543B-7744-4743-A616-6C1866A4FEBE}">
      <dgm:prSet/>
      <dgm:spPr/>
      <dgm:t>
        <a:bodyPr/>
        <a:lstStyle/>
        <a:p>
          <a:endParaRPr lang="en-US"/>
        </a:p>
      </dgm:t>
    </dgm:pt>
    <dgm:pt modelId="{0DAA23D7-AD24-462D-BBE2-E65B88C39E61}">
      <dgm:prSet phldrT="[Text]"/>
      <dgm:spPr/>
      <dgm:t>
        <a:bodyPr/>
        <a:lstStyle/>
        <a:p>
          <a:r>
            <a:rPr lang="en-US" dirty="0"/>
            <a:t>Which nouns are attributes?</a:t>
          </a:r>
        </a:p>
      </dgm:t>
    </dgm:pt>
    <dgm:pt modelId="{AB5F5130-D460-4525-96F7-441F5A3964C9}" type="parTrans" cxnId="{E61335B5-38C2-41C4-8BD1-7FE98B9442CE}">
      <dgm:prSet/>
      <dgm:spPr/>
      <dgm:t>
        <a:bodyPr/>
        <a:lstStyle/>
        <a:p>
          <a:endParaRPr lang="en-US"/>
        </a:p>
      </dgm:t>
    </dgm:pt>
    <dgm:pt modelId="{F21226C1-C64E-400B-AE95-14322EDDC7C0}" type="sibTrans" cxnId="{E61335B5-38C2-41C4-8BD1-7FE98B9442CE}">
      <dgm:prSet/>
      <dgm:spPr/>
      <dgm:t>
        <a:bodyPr/>
        <a:lstStyle/>
        <a:p>
          <a:endParaRPr lang="en-US"/>
        </a:p>
      </dgm:t>
    </dgm:pt>
    <dgm:pt modelId="{926C6C3F-D066-42AB-84EF-665DF8198B55}">
      <dgm:prSet phldrT="[Text]"/>
      <dgm:spPr/>
      <dgm:t>
        <a:bodyPr/>
        <a:lstStyle/>
        <a:p>
          <a:r>
            <a:rPr lang="en-US" dirty="0"/>
            <a:t>Which nouns are irrelevant?</a:t>
          </a:r>
        </a:p>
      </dgm:t>
    </dgm:pt>
    <dgm:pt modelId="{D9AB6D04-70AE-4958-B253-95889BC72FC0}" type="parTrans" cxnId="{77ED28D5-93B7-4D38-A141-302AF3CA1DC2}">
      <dgm:prSet/>
      <dgm:spPr/>
      <dgm:t>
        <a:bodyPr/>
        <a:lstStyle/>
        <a:p>
          <a:endParaRPr lang="en-US"/>
        </a:p>
      </dgm:t>
    </dgm:pt>
    <dgm:pt modelId="{2F2AECF1-5BAB-4F18-B19D-07BD4C62CBFE}" type="sibTrans" cxnId="{77ED28D5-93B7-4D38-A141-302AF3CA1DC2}">
      <dgm:prSet/>
      <dgm:spPr/>
      <dgm:t>
        <a:bodyPr/>
        <a:lstStyle/>
        <a:p>
          <a:endParaRPr lang="en-US"/>
        </a:p>
      </dgm:t>
    </dgm:pt>
    <dgm:pt modelId="{F50FE628-7AFB-454E-B376-9C18FEE2B05E}" type="pres">
      <dgm:prSet presAssocID="{4725417F-325E-4975-A870-6C625E4E6E19}" presName="diagram" presStyleCnt="0">
        <dgm:presLayoutVars>
          <dgm:dir/>
          <dgm:resizeHandles val="exact"/>
        </dgm:presLayoutVars>
      </dgm:prSet>
      <dgm:spPr/>
    </dgm:pt>
    <dgm:pt modelId="{26F2FCF7-0A96-42AD-ADBD-D6C50F6CE0A6}" type="pres">
      <dgm:prSet presAssocID="{2BF2FA30-6D8F-43F9-9C81-F7D16CE08E26}" presName="node" presStyleLbl="node1" presStyleIdx="0" presStyleCnt="3">
        <dgm:presLayoutVars>
          <dgm:bulletEnabled val="1"/>
        </dgm:presLayoutVars>
      </dgm:prSet>
      <dgm:spPr/>
    </dgm:pt>
    <dgm:pt modelId="{C88674F5-239A-4B29-892C-D0101EB4B7FC}" type="pres">
      <dgm:prSet presAssocID="{903A7BEF-A8F1-4F21-BEAF-745280950EDE}" presName="sibTrans" presStyleCnt="0"/>
      <dgm:spPr/>
    </dgm:pt>
    <dgm:pt modelId="{16EC9C17-DD00-48E3-AFE8-263A0D727DC9}" type="pres">
      <dgm:prSet presAssocID="{0DAA23D7-AD24-462D-BBE2-E65B88C39E61}" presName="node" presStyleLbl="node1" presStyleIdx="1" presStyleCnt="3">
        <dgm:presLayoutVars>
          <dgm:bulletEnabled val="1"/>
        </dgm:presLayoutVars>
      </dgm:prSet>
      <dgm:spPr/>
    </dgm:pt>
    <dgm:pt modelId="{04816759-88BF-49A7-A975-5973C4E71F29}" type="pres">
      <dgm:prSet presAssocID="{F21226C1-C64E-400B-AE95-14322EDDC7C0}" presName="sibTrans" presStyleCnt="0"/>
      <dgm:spPr/>
    </dgm:pt>
    <dgm:pt modelId="{186394DC-8AE9-48A5-BAF0-40AB3E4A86E9}" type="pres">
      <dgm:prSet presAssocID="{926C6C3F-D066-42AB-84EF-665DF8198B55}" presName="node" presStyleLbl="node1" presStyleIdx="2" presStyleCnt="3">
        <dgm:presLayoutVars>
          <dgm:bulletEnabled val="1"/>
        </dgm:presLayoutVars>
      </dgm:prSet>
      <dgm:spPr/>
    </dgm:pt>
  </dgm:ptLst>
  <dgm:cxnLst>
    <dgm:cxn modelId="{FAA59907-D86A-4FC5-BD28-C23CFA7D47FE}" type="presOf" srcId="{926C6C3F-D066-42AB-84EF-665DF8198B55}" destId="{186394DC-8AE9-48A5-BAF0-40AB3E4A86E9}" srcOrd="0" destOrd="0" presId="urn:microsoft.com/office/officeart/2005/8/layout/default"/>
    <dgm:cxn modelId="{1C32543B-7744-4743-A616-6C1866A4FEBE}" srcId="{4725417F-325E-4975-A870-6C625E4E6E19}" destId="{2BF2FA30-6D8F-43F9-9C81-F7D16CE08E26}" srcOrd="0" destOrd="0" parTransId="{59AFBFC5-DE2C-49FD-92D4-1A26C096137F}" sibTransId="{903A7BEF-A8F1-4F21-BEAF-745280950EDE}"/>
    <dgm:cxn modelId="{0FD84875-6D4A-44D7-A7B6-FB55CE222659}" type="presOf" srcId="{4725417F-325E-4975-A870-6C625E4E6E19}" destId="{F50FE628-7AFB-454E-B376-9C18FEE2B05E}" srcOrd="0" destOrd="0" presId="urn:microsoft.com/office/officeart/2005/8/layout/default"/>
    <dgm:cxn modelId="{5F3D6D8A-73F1-44E5-AD4F-3FBD8333F164}" type="presOf" srcId="{2BF2FA30-6D8F-43F9-9C81-F7D16CE08E26}" destId="{26F2FCF7-0A96-42AD-ADBD-D6C50F6CE0A6}" srcOrd="0" destOrd="0" presId="urn:microsoft.com/office/officeart/2005/8/layout/default"/>
    <dgm:cxn modelId="{413283A2-14CB-4DAB-8495-4A7D039B29C2}" type="presOf" srcId="{0DAA23D7-AD24-462D-BBE2-E65B88C39E61}" destId="{16EC9C17-DD00-48E3-AFE8-263A0D727DC9}" srcOrd="0" destOrd="0" presId="urn:microsoft.com/office/officeart/2005/8/layout/default"/>
    <dgm:cxn modelId="{E61335B5-38C2-41C4-8BD1-7FE98B9442CE}" srcId="{4725417F-325E-4975-A870-6C625E4E6E19}" destId="{0DAA23D7-AD24-462D-BBE2-E65B88C39E61}" srcOrd="1" destOrd="0" parTransId="{AB5F5130-D460-4525-96F7-441F5A3964C9}" sibTransId="{F21226C1-C64E-400B-AE95-14322EDDC7C0}"/>
    <dgm:cxn modelId="{77ED28D5-93B7-4D38-A141-302AF3CA1DC2}" srcId="{4725417F-325E-4975-A870-6C625E4E6E19}" destId="{926C6C3F-D066-42AB-84EF-665DF8198B55}" srcOrd="2" destOrd="0" parTransId="{D9AB6D04-70AE-4958-B253-95889BC72FC0}" sibTransId="{2F2AECF1-5BAB-4F18-B19D-07BD4C62CBFE}"/>
    <dgm:cxn modelId="{BBEE39E4-32A7-4C98-B37C-5EA7D43DB23E}" type="presParOf" srcId="{F50FE628-7AFB-454E-B376-9C18FEE2B05E}" destId="{26F2FCF7-0A96-42AD-ADBD-D6C50F6CE0A6}" srcOrd="0" destOrd="0" presId="urn:microsoft.com/office/officeart/2005/8/layout/default"/>
    <dgm:cxn modelId="{95A9640C-543C-421A-865A-C7D4EC521ED6}" type="presParOf" srcId="{F50FE628-7AFB-454E-B376-9C18FEE2B05E}" destId="{C88674F5-239A-4B29-892C-D0101EB4B7FC}" srcOrd="1" destOrd="0" presId="urn:microsoft.com/office/officeart/2005/8/layout/default"/>
    <dgm:cxn modelId="{5FEF6C88-28B0-43ED-9C9D-F9BC2A17EB2B}" type="presParOf" srcId="{F50FE628-7AFB-454E-B376-9C18FEE2B05E}" destId="{16EC9C17-DD00-48E3-AFE8-263A0D727DC9}" srcOrd="2" destOrd="0" presId="urn:microsoft.com/office/officeart/2005/8/layout/default"/>
    <dgm:cxn modelId="{2E2D189C-95D6-4DB7-9725-5D8EA0D871ED}" type="presParOf" srcId="{F50FE628-7AFB-454E-B376-9C18FEE2B05E}" destId="{04816759-88BF-49A7-A975-5973C4E71F29}" srcOrd="3" destOrd="0" presId="urn:microsoft.com/office/officeart/2005/8/layout/default"/>
    <dgm:cxn modelId="{3FBDCF01-9B58-44CC-9182-F323D20F3174}" type="presParOf" srcId="{F50FE628-7AFB-454E-B376-9C18FEE2B05E}" destId="{186394DC-8AE9-48A5-BAF0-40AB3E4A86E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E94214-E77D-468B-827C-DDE7B1D4253B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5E41A53-9164-4BF0-B8FB-9081E8A57140}">
      <dgm:prSet phldrT="[Text]"/>
      <dgm:spPr/>
      <dgm:t>
        <a:bodyPr/>
        <a:lstStyle/>
        <a:p>
          <a:r>
            <a:rPr lang="en-US" dirty="0"/>
            <a:t>Does it make sense for the maximum cardinality to be 1 for either entity?</a:t>
          </a:r>
        </a:p>
      </dgm:t>
    </dgm:pt>
    <dgm:pt modelId="{AB5F7C40-DDE1-48D9-9C8A-BE9FD9FD332F}" type="parTrans" cxnId="{9F750986-F714-42F7-8B20-F5306CAC091F}">
      <dgm:prSet/>
      <dgm:spPr/>
      <dgm:t>
        <a:bodyPr/>
        <a:lstStyle/>
        <a:p>
          <a:endParaRPr lang="en-US"/>
        </a:p>
      </dgm:t>
    </dgm:pt>
    <dgm:pt modelId="{85474ACE-F462-4AB8-8332-D82C03645FD6}" type="sibTrans" cxnId="{9F750986-F714-42F7-8B20-F5306CAC091F}">
      <dgm:prSet/>
      <dgm:spPr/>
      <dgm:t>
        <a:bodyPr/>
        <a:lstStyle/>
        <a:p>
          <a:endParaRPr lang="en-US"/>
        </a:p>
      </dgm:t>
    </dgm:pt>
    <dgm:pt modelId="{AAEB24E6-B98C-450F-BA98-C044AAB82F5D}">
      <dgm:prSet phldrT="[Text]"/>
      <dgm:spPr/>
      <dgm:t>
        <a:bodyPr/>
        <a:lstStyle/>
        <a:p>
          <a:r>
            <a:rPr lang="en-US" dirty="0"/>
            <a:t>Does it make sense for the minimum cardinality to be 0 (optional) for either entity?</a:t>
          </a:r>
        </a:p>
      </dgm:t>
    </dgm:pt>
    <dgm:pt modelId="{E47CAE89-199E-4662-8B4E-CA6A9A3664A9}" type="parTrans" cxnId="{5AF628FE-0AFE-4BDD-8575-2B1D4AFDFBB9}">
      <dgm:prSet/>
      <dgm:spPr/>
      <dgm:t>
        <a:bodyPr/>
        <a:lstStyle/>
        <a:p>
          <a:endParaRPr lang="en-US"/>
        </a:p>
      </dgm:t>
    </dgm:pt>
    <dgm:pt modelId="{1BC9B9C6-EEA9-4097-BBCB-2A5BB0CD2048}" type="sibTrans" cxnId="{5AF628FE-0AFE-4BDD-8575-2B1D4AFDFBB9}">
      <dgm:prSet/>
      <dgm:spPr/>
      <dgm:t>
        <a:bodyPr/>
        <a:lstStyle/>
        <a:p>
          <a:endParaRPr lang="en-US"/>
        </a:p>
      </dgm:t>
    </dgm:pt>
    <dgm:pt modelId="{9C496454-433D-40BF-8D1B-5ACA4403FAAD}" type="pres">
      <dgm:prSet presAssocID="{88E94214-E77D-468B-827C-DDE7B1D4253B}" presName="linear" presStyleCnt="0">
        <dgm:presLayoutVars>
          <dgm:animLvl val="lvl"/>
          <dgm:resizeHandles val="exact"/>
        </dgm:presLayoutVars>
      </dgm:prSet>
      <dgm:spPr/>
    </dgm:pt>
    <dgm:pt modelId="{6DAE6880-487F-4F74-8CC1-9966173CAD03}" type="pres">
      <dgm:prSet presAssocID="{B5E41A53-9164-4BF0-B8FB-9081E8A5714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78957E-600E-40A0-8251-F3070AE7E256}" type="pres">
      <dgm:prSet presAssocID="{85474ACE-F462-4AB8-8332-D82C03645FD6}" presName="spacer" presStyleCnt="0"/>
      <dgm:spPr/>
    </dgm:pt>
    <dgm:pt modelId="{C249B1D9-91FC-4F5D-B8A8-898F3575A926}" type="pres">
      <dgm:prSet presAssocID="{AAEB24E6-B98C-450F-BA98-C044AAB82F5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F750986-F714-42F7-8B20-F5306CAC091F}" srcId="{88E94214-E77D-468B-827C-DDE7B1D4253B}" destId="{B5E41A53-9164-4BF0-B8FB-9081E8A57140}" srcOrd="0" destOrd="0" parTransId="{AB5F7C40-DDE1-48D9-9C8A-BE9FD9FD332F}" sibTransId="{85474ACE-F462-4AB8-8332-D82C03645FD6}"/>
    <dgm:cxn modelId="{AD8BC9A7-8C01-45E7-A5C7-FDEBAE7E25E3}" type="presOf" srcId="{AAEB24E6-B98C-450F-BA98-C044AAB82F5D}" destId="{C249B1D9-91FC-4F5D-B8A8-898F3575A926}" srcOrd="0" destOrd="0" presId="urn:microsoft.com/office/officeart/2005/8/layout/vList2"/>
    <dgm:cxn modelId="{2013E6CF-03F8-426B-A1AA-0EAB61C8EA51}" type="presOf" srcId="{B5E41A53-9164-4BF0-B8FB-9081E8A57140}" destId="{6DAE6880-487F-4F74-8CC1-9966173CAD03}" srcOrd="0" destOrd="0" presId="urn:microsoft.com/office/officeart/2005/8/layout/vList2"/>
    <dgm:cxn modelId="{210926E4-C89B-42E7-A769-D4383E77AC79}" type="presOf" srcId="{88E94214-E77D-468B-827C-DDE7B1D4253B}" destId="{9C496454-433D-40BF-8D1B-5ACA4403FAAD}" srcOrd="0" destOrd="0" presId="urn:microsoft.com/office/officeart/2005/8/layout/vList2"/>
    <dgm:cxn modelId="{5AF628FE-0AFE-4BDD-8575-2B1D4AFDFBB9}" srcId="{88E94214-E77D-468B-827C-DDE7B1D4253B}" destId="{AAEB24E6-B98C-450F-BA98-C044AAB82F5D}" srcOrd="1" destOrd="0" parTransId="{E47CAE89-199E-4662-8B4E-CA6A9A3664A9}" sibTransId="{1BC9B9C6-EEA9-4097-BBCB-2A5BB0CD2048}"/>
    <dgm:cxn modelId="{1464B22C-37FB-42C2-AFD1-0F82EE0F8EFF}" type="presParOf" srcId="{9C496454-433D-40BF-8D1B-5ACA4403FAAD}" destId="{6DAE6880-487F-4F74-8CC1-9966173CAD03}" srcOrd="0" destOrd="0" presId="urn:microsoft.com/office/officeart/2005/8/layout/vList2"/>
    <dgm:cxn modelId="{19F1733F-D0E0-43B4-ABBB-5E9F6EA9E116}" type="presParOf" srcId="{9C496454-433D-40BF-8D1B-5ACA4403FAAD}" destId="{7A78957E-600E-40A0-8251-F3070AE7E256}" srcOrd="1" destOrd="0" presId="urn:microsoft.com/office/officeart/2005/8/layout/vList2"/>
    <dgm:cxn modelId="{1C71B428-D7C1-4676-B7AD-7259864CC465}" type="presParOf" srcId="{9C496454-433D-40BF-8D1B-5ACA4403FAAD}" destId="{C249B1D9-91FC-4F5D-B8A8-898F3575A92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56C2EE-61DE-4BD5-8040-B39DB01A1F57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8193B44-BC1C-4C6E-8D9E-288815502282}">
      <dgm:prSet/>
      <dgm:spPr/>
      <dgm:t>
        <a:bodyPr/>
        <a:lstStyle/>
        <a:p>
          <a:pPr rtl="0"/>
          <a:r>
            <a:rPr lang="en-US" dirty="0"/>
            <a:t>Each </a:t>
          </a:r>
          <a:r>
            <a:rPr lang="en-US" b="1" dirty="0"/>
            <a:t>transaction </a:t>
          </a:r>
          <a:r>
            <a:rPr lang="en-US" dirty="0"/>
            <a:t>is associated with a </a:t>
          </a:r>
          <a:r>
            <a:rPr lang="en-US" b="1" dirty="0"/>
            <a:t>car</a:t>
          </a:r>
          <a:r>
            <a:rPr lang="en-US" dirty="0"/>
            <a:t>, a </a:t>
          </a:r>
          <a:r>
            <a:rPr lang="en-US" b="1" dirty="0"/>
            <a:t>mechanic</a:t>
          </a:r>
          <a:r>
            <a:rPr lang="en-US" b="0" dirty="0"/>
            <a:t>, </a:t>
          </a:r>
          <a:r>
            <a:rPr lang="en-US" dirty="0"/>
            <a:t>and a </a:t>
          </a:r>
          <a:r>
            <a:rPr lang="en-US" b="1" dirty="0"/>
            <a:t>repair</a:t>
          </a:r>
          <a:r>
            <a:rPr lang="en-US" dirty="0"/>
            <a:t>.</a:t>
          </a:r>
        </a:p>
      </dgm:t>
    </dgm:pt>
    <dgm:pt modelId="{5A8EF28B-87FE-42D6-8C08-5F36B188875E}" type="parTrans" cxnId="{7E156224-732C-4CF1-A60F-DE95D40AE373}">
      <dgm:prSet/>
      <dgm:spPr/>
      <dgm:t>
        <a:bodyPr/>
        <a:lstStyle/>
        <a:p>
          <a:endParaRPr lang="en-US"/>
        </a:p>
      </dgm:t>
    </dgm:pt>
    <dgm:pt modelId="{3ECC52DA-E71E-4BB1-9D82-DAF0D52CC1F4}" type="sibTrans" cxnId="{7E156224-732C-4CF1-A60F-DE95D40AE373}">
      <dgm:prSet/>
      <dgm:spPr/>
      <dgm:t>
        <a:bodyPr/>
        <a:lstStyle/>
        <a:p>
          <a:endParaRPr lang="en-US"/>
        </a:p>
      </dgm:t>
    </dgm:pt>
    <dgm:pt modelId="{E86E3ADA-1172-477D-BDC5-8F6D23E2F78E}">
      <dgm:prSet/>
      <dgm:spPr/>
      <dgm:t>
        <a:bodyPr/>
        <a:lstStyle/>
        <a:p>
          <a:pPr rtl="0"/>
          <a:r>
            <a:rPr lang="en-US" dirty="0"/>
            <a:t>Many </a:t>
          </a:r>
          <a:r>
            <a:rPr lang="en-US" b="1" dirty="0"/>
            <a:t>transactions </a:t>
          </a:r>
          <a:r>
            <a:rPr lang="en-US" dirty="0"/>
            <a:t>can make up an </a:t>
          </a:r>
          <a:r>
            <a:rPr lang="en-US" b="1" dirty="0"/>
            <a:t>invoice</a:t>
          </a:r>
          <a:r>
            <a:rPr lang="en-US" dirty="0"/>
            <a:t>.</a:t>
          </a:r>
        </a:p>
      </dgm:t>
    </dgm:pt>
    <dgm:pt modelId="{6F501A6D-C064-48B4-B02A-F96AF8FA4EAE}" type="parTrans" cxnId="{A6145B77-9151-45B4-9876-A4E1E2CBFD5F}">
      <dgm:prSet/>
      <dgm:spPr/>
      <dgm:t>
        <a:bodyPr/>
        <a:lstStyle/>
        <a:p>
          <a:endParaRPr lang="en-US"/>
        </a:p>
      </dgm:t>
    </dgm:pt>
    <dgm:pt modelId="{FFC261E9-1C24-4A81-83EA-3AD9E68BE91D}" type="sibTrans" cxnId="{A6145B77-9151-45B4-9876-A4E1E2CBFD5F}">
      <dgm:prSet/>
      <dgm:spPr/>
      <dgm:t>
        <a:bodyPr/>
        <a:lstStyle/>
        <a:p>
          <a:endParaRPr lang="en-US"/>
        </a:p>
      </dgm:t>
    </dgm:pt>
    <dgm:pt modelId="{72E1CD7B-0D59-4242-85EC-91D163FBB5AE}">
      <dgm:prSet/>
      <dgm:spPr/>
      <dgm:t>
        <a:bodyPr/>
        <a:lstStyle/>
        <a:p>
          <a:pPr rtl="0"/>
          <a:r>
            <a:rPr lang="en-US" dirty="0"/>
            <a:t>A </a:t>
          </a:r>
          <a:r>
            <a:rPr lang="en-US" b="1" dirty="0"/>
            <a:t>transaction </a:t>
          </a:r>
          <a:r>
            <a:rPr lang="en-US" dirty="0"/>
            <a:t>can only belong to one </a:t>
          </a:r>
          <a:r>
            <a:rPr lang="en-US" b="1" dirty="0"/>
            <a:t>invoice</a:t>
          </a:r>
          <a:r>
            <a:rPr lang="en-US" dirty="0"/>
            <a:t>.</a:t>
          </a:r>
        </a:p>
      </dgm:t>
    </dgm:pt>
    <dgm:pt modelId="{0B7DD261-2A68-4480-ABA8-5B67FE65AA05}" type="parTrans" cxnId="{BDE64E97-F0B7-4978-8CCF-16F1A6897104}">
      <dgm:prSet/>
      <dgm:spPr/>
      <dgm:t>
        <a:bodyPr/>
        <a:lstStyle/>
        <a:p>
          <a:endParaRPr lang="en-US"/>
        </a:p>
      </dgm:t>
    </dgm:pt>
    <dgm:pt modelId="{FC9E5AF3-F38F-46EB-BF0B-D82A5A8DDEBC}" type="sibTrans" cxnId="{BDE64E97-F0B7-4978-8CCF-16F1A6897104}">
      <dgm:prSet/>
      <dgm:spPr/>
      <dgm:t>
        <a:bodyPr/>
        <a:lstStyle/>
        <a:p>
          <a:endParaRPr lang="en-US"/>
        </a:p>
      </dgm:t>
    </dgm:pt>
    <dgm:pt modelId="{28A55B2D-EFB4-45F8-9746-CF33A97FDA9D}">
      <dgm:prSet/>
      <dgm:spPr/>
      <dgm:t>
        <a:bodyPr/>
        <a:lstStyle/>
        <a:p>
          <a:pPr rtl="0"/>
          <a:r>
            <a:rPr lang="en-US" b="1" dirty="0"/>
            <a:t>Cars</a:t>
          </a:r>
          <a:r>
            <a:rPr lang="en-US" dirty="0"/>
            <a:t>, </a:t>
          </a:r>
          <a:r>
            <a:rPr lang="en-US" b="1" dirty="0"/>
            <a:t>mechanics</a:t>
          </a:r>
          <a:r>
            <a:rPr lang="en-US" dirty="0"/>
            <a:t>, and </a:t>
          </a:r>
          <a:r>
            <a:rPr lang="en-US" b="1" dirty="0"/>
            <a:t>repairs </a:t>
          </a:r>
          <a:r>
            <a:rPr lang="en-US" dirty="0"/>
            <a:t>can all be part of multiple </a:t>
          </a:r>
          <a:r>
            <a:rPr lang="en-US" b="1" dirty="0"/>
            <a:t>transactions</a:t>
          </a:r>
          <a:r>
            <a:rPr lang="en-US" dirty="0"/>
            <a:t>.</a:t>
          </a:r>
        </a:p>
      </dgm:t>
    </dgm:pt>
    <dgm:pt modelId="{675C0650-0A4F-4FF2-BB92-338D94BD59DB}" type="parTrans" cxnId="{9D3C28F3-0D77-4182-8102-02575E1D48B9}">
      <dgm:prSet/>
      <dgm:spPr/>
      <dgm:t>
        <a:bodyPr/>
        <a:lstStyle/>
        <a:p>
          <a:endParaRPr lang="en-US"/>
        </a:p>
      </dgm:t>
    </dgm:pt>
    <dgm:pt modelId="{FC78BAFF-867A-438F-B4E9-C4E835985AFE}" type="sibTrans" cxnId="{9D3C28F3-0D77-4182-8102-02575E1D48B9}">
      <dgm:prSet/>
      <dgm:spPr/>
      <dgm:t>
        <a:bodyPr/>
        <a:lstStyle/>
        <a:p>
          <a:endParaRPr lang="en-US"/>
        </a:p>
      </dgm:t>
    </dgm:pt>
    <dgm:pt modelId="{1B45979D-A517-4D40-81F5-5E81C9FFDCB3}" type="pres">
      <dgm:prSet presAssocID="{1B56C2EE-61DE-4BD5-8040-B39DB01A1F57}" presName="linear" presStyleCnt="0">
        <dgm:presLayoutVars>
          <dgm:animLvl val="lvl"/>
          <dgm:resizeHandles val="exact"/>
        </dgm:presLayoutVars>
      </dgm:prSet>
      <dgm:spPr/>
    </dgm:pt>
    <dgm:pt modelId="{2F3B3CC9-37BC-4524-85FC-9536DC70379A}" type="pres">
      <dgm:prSet presAssocID="{48193B44-BC1C-4C6E-8D9E-28881550228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841EBD4-3B74-4115-8D49-7D47A7964607}" type="pres">
      <dgm:prSet presAssocID="{3ECC52DA-E71E-4BB1-9D82-DAF0D52CC1F4}" presName="spacer" presStyleCnt="0"/>
      <dgm:spPr/>
    </dgm:pt>
    <dgm:pt modelId="{BF08DCF0-43DB-4E93-AF1F-3CC83C781464}" type="pres">
      <dgm:prSet presAssocID="{28A55B2D-EFB4-45F8-9746-CF33A97FDA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4C25502-9797-4F0D-B9F1-AC4CB52CC588}" type="pres">
      <dgm:prSet presAssocID="{FC78BAFF-867A-438F-B4E9-C4E835985AFE}" presName="spacer" presStyleCnt="0"/>
      <dgm:spPr/>
    </dgm:pt>
    <dgm:pt modelId="{C5D5441E-4DB8-4C55-955A-8A66A038F6CA}" type="pres">
      <dgm:prSet presAssocID="{E86E3ADA-1172-477D-BDC5-8F6D23E2F78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AE28A2E-B238-47F8-8DD3-FC01AC1BBD06}" type="pres">
      <dgm:prSet presAssocID="{FFC261E9-1C24-4A81-83EA-3AD9E68BE91D}" presName="spacer" presStyleCnt="0"/>
      <dgm:spPr/>
    </dgm:pt>
    <dgm:pt modelId="{7776D964-8D41-4780-94C2-387EE287158E}" type="pres">
      <dgm:prSet presAssocID="{72E1CD7B-0D59-4242-85EC-91D163FBB5A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E156224-732C-4CF1-A60F-DE95D40AE373}" srcId="{1B56C2EE-61DE-4BD5-8040-B39DB01A1F57}" destId="{48193B44-BC1C-4C6E-8D9E-288815502282}" srcOrd="0" destOrd="0" parTransId="{5A8EF28B-87FE-42D6-8C08-5F36B188875E}" sibTransId="{3ECC52DA-E71E-4BB1-9D82-DAF0D52CC1F4}"/>
    <dgm:cxn modelId="{D7B38B43-6BB3-4A8C-BC5F-3D34AE479DA8}" type="presOf" srcId="{72E1CD7B-0D59-4242-85EC-91D163FBB5AE}" destId="{7776D964-8D41-4780-94C2-387EE287158E}" srcOrd="0" destOrd="0" presId="urn:microsoft.com/office/officeart/2005/8/layout/vList2"/>
    <dgm:cxn modelId="{A6145B77-9151-45B4-9876-A4E1E2CBFD5F}" srcId="{1B56C2EE-61DE-4BD5-8040-B39DB01A1F57}" destId="{E86E3ADA-1172-477D-BDC5-8F6D23E2F78E}" srcOrd="2" destOrd="0" parTransId="{6F501A6D-C064-48B4-B02A-F96AF8FA4EAE}" sibTransId="{FFC261E9-1C24-4A81-83EA-3AD9E68BE91D}"/>
    <dgm:cxn modelId="{F381A483-866A-4CC3-8246-289E1B51AA63}" type="presOf" srcId="{1B56C2EE-61DE-4BD5-8040-B39DB01A1F57}" destId="{1B45979D-A517-4D40-81F5-5E81C9FFDCB3}" srcOrd="0" destOrd="0" presId="urn:microsoft.com/office/officeart/2005/8/layout/vList2"/>
    <dgm:cxn modelId="{BDE64E97-F0B7-4978-8CCF-16F1A6897104}" srcId="{1B56C2EE-61DE-4BD5-8040-B39DB01A1F57}" destId="{72E1CD7B-0D59-4242-85EC-91D163FBB5AE}" srcOrd="3" destOrd="0" parTransId="{0B7DD261-2A68-4480-ABA8-5B67FE65AA05}" sibTransId="{FC9E5AF3-F38F-46EB-BF0B-D82A5A8DDEBC}"/>
    <dgm:cxn modelId="{3D4680B6-DB61-43C7-A70A-782033399D95}" type="presOf" srcId="{28A55B2D-EFB4-45F8-9746-CF33A97FDA9D}" destId="{BF08DCF0-43DB-4E93-AF1F-3CC83C781464}" srcOrd="0" destOrd="0" presId="urn:microsoft.com/office/officeart/2005/8/layout/vList2"/>
    <dgm:cxn modelId="{A36169CD-4B81-4DBA-8268-CB0D13DE50C4}" type="presOf" srcId="{E86E3ADA-1172-477D-BDC5-8F6D23E2F78E}" destId="{C5D5441E-4DB8-4C55-955A-8A66A038F6CA}" srcOrd="0" destOrd="0" presId="urn:microsoft.com/office/officeart/2005/8/layout/vList2"/>
    <dgm:cxn modelId="{9D3C28F3-0D77-4182-8102-02575E1D48B9}" srcId="{1B56C2EE-61DE-4BD5-8040-B39DB01A1F57}" destId="{28A55B2D-EFB4-45F8-9746-CF33A97FDA9D}" srcOrd="1" destOrd="0" parTransId="{675C0650-0A4F-4FF2-BB92-338D94BD59DB}" sibTransId="{FC78BAFF-867A-438F-B4E9-C4E835985AFE}"/>
    <dgm:cxn modelId="{2A1851F3-E04D-4EFD-9385-4D1711C39BB7}" type="presOf" srcId="{48193B44-BC1C-4C6E-8D9E-288815502282}" destId="{2F3B3CC9-37BC-4524-85FC-9536DC70379A}" srcOrd="0" destOrd="0" presId="urn:microsoft.com/office/officeart/2005/8/layout/vList2"/>
    <dgm:cxn modelId="{D5453879-64FB-45DE-ABE8-1528D240E6A9}" type="presParOf" srcId="{1B45979D-A517-4D40-81F5-5E81C9FFDCB3}" destId="{2F3B3CC9-37BC-4524-85FC-9536DC70379A}" srcOrd="0" destOrd="0" presId="urn:microsoft.com/office/officeart/2005/8/layout/vList2"/>
    <dgm:cxn modelId="{5905313F-994B-4BE2-8F45-ACBDEEBDB50E}" type="presParOf" srcId="{1B45979D-A517-4D40-81F5-5E81C9FFDCB3}" destId="{0841EBD4-3B74-4115-8D49-7D47A7964607}" srcOrd="1" destOrd="0" presId="urn:microsoft.com/office/officeart/2005/8/layout/vList2"/>
    <dgm:cxn modelId="{EB30CD5D-1131-4EAF-B10A-83AC754A0564}" type="presParOf" srcId="{1B45979D-A517-4D40-81F5-5E81C9FFDCB3}" destId="{BF08DCF0-43DB-4E93-AF1F-3CC83C781464}" srcOrd="2" destOrd="0" presId="urn:microsoft.com/office/officeart/2005/8/layout/vList2"/>
    <dgm:cxn modelId="{F636914D-D7C6-4259-AF3B-87B12A71226A}" type="presParOf" srcId="{1B45979D-A517-4D40-81F5-5E81C9FFDCB3}" destId="{74C25502-9797-4F0D-B9F1-AC4CB52CC588}" srcOrd="3" destOrd="0" presId="urn:microsoft.com/office/officeart/2005/8/layout/vList2"/>
    <dgm:cxn modelId="{79547AE9-C594-45D6-9A74-BDE94C7216AA}" type="presParOf" srcId="{1B45979D-A517-4D40-81F5-5E81C9FFDCB3}" destId="{C5D5441E-4DB8-4C55-955A-8A66A038F6CA}" srcOrd="4" destOrd="0" presId="urn:microsoft.com/office/officeart/2005/8/layout/vList2"/>
    <dgm:cxn modelId="{AFE88090-4DC2-4A63-B2C7-8F4D9D2A4CEE}" type="presParOf" srcId="{1B45979D-A517-4D40-81F5-5E81C9FFDCB3}" destId="{2AE28A2E-B238-47F8-8DD3-FC01AC1BBD06}" srcOrd="5" destOrd="0" presId="urn:microsoft.com/office/officeart/2005/8/layout/vList2"/>
    <dgm:cxn modelId="{29D3DF70-18A5-43AD-A2AB-5492EDC170A5}" type="presParOf" srcId="{1B45979D-A517-4D40-81F5-5E81C9FFDCB3}" destId="{7776D964-8D41-4780-94C2-387EE28715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56C2EE-61DE-4BD5-8040-B39DB01A1F5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3DA50C-8F6D-4E64-A37D-4BCC59449C94}">
      <dgm:prSet/>
      <dgm:spPr/>
      <dgm:t>
        <a:bodyPr/>
        <a:lstStyle/>
        <a:p>
          <a:r>
            <a:rPr lang="en-US" dirty="0"/>
            <a:t>A </a:t>
          </a:r>
          <a:r>
            <a:rPr lang="en-US" b="1" dirty="0"/>
            <a:t>car</a:t>
          </a:r>
          <a:r>
            <a:rPr lang="en-US" dirty="0"/>
            <a:t> is described by a VIN, make, and model.</a:t>
          </a:r>
        </a:p>
      </dgm:t>
    </dgm:pt>
    <dgm:pt modelId="{B8488C20-87C2-4660-AD6F-D188449C0C9E}" type="parTrans" cxnId="{D671984B-9856-4643-9C2A-ADCC08AD97B1}">
      <dgm:prSet/>
      <dgm:spPr/>
      <dgm:t>
        <a:bodyPr/>
        <a:lstStyle/>
        <a:p>
          <a:endParaRPr lang="en-US"/>
        </a:p>
      </dgm:t>
    </dgm:pt>
    <dgm:pt modelId="{E14C59DB-CBEB-4951-9DE8-26151B08FE69}" type="sibTrans" cxnId="{D671984B-9856-4643-9C2A-ADCC08AD97B1}">
      <dgm:prSet/>
      <dgm:spPr/>
      <dgm:t>
        <a:bodyPr/>
        <a:lstStyle/>
        <a:p>
          <a:endParaRPr lang="en-US"/>
        </a:p>
      </dgm:t>
    </dgm:pt>
    <dgm:pt modelId="{385CEA50-3546-4D6F-9BC2-447D825C2A21}">
      <dgm:prSet/>
      <dgm:spPr/>
      <dgm:t>
        <a:bodyPr/>
        <a:lstStyle/>
        <a:p>
          <a:r>
            <a:rPr lang="en-US" dirty="0"/>
            <a:t>A </a:t>
          </a:r>
          <a:r>
            <a:rPr lang="en-US" b="1" dirty="0"/>
            <a:t>mechanic</a:t>
          </a:r>
          <a:r>
            <a:rPr lang="en-US" dirty="0"/>
            <a:t> is described by a name and SSN.</a:t>
          </a:r>
        </a:p>
      </dgm:t>
    </dgm:pt>
    <dgm:pt modelId="{42F10421-F417-4BBC-B0F5-980D218F9026}" type="parTrans" cxnId="{CE076EC9-EDF6-43FE-9B3E-5AD8C38E42B4}">
      <dgm:prSet/>
      <dgm:spPr/>
      <dgm:t>
        <a:bodyPr/>
        <a:lstStyle/>
        <a:p>
          <a:endParaRPr lang="en-US"/>
        </a:p>
      </dgm:t>
    </dgm:pt>
    <dgm:pt modelId="{DA59E215-7D30-4F00-BFE0-9EDB795FBE82}" type="sibTrans" cxnId="{CE076EC9-EDF6-43FE-9B3E-5AD8C38E42B4}">
      <dgm:prSet/>
      <dgm:spPr/>
      <dgm:t>
        <a:bodyPr/>
        <a:lstStyle/>
        <a:p>
          <a:endParaRPr lang="en-US"/>
        </a:p>
      </dgm:t>
    </dgm:pt>
    <dgm:pt modelId="{E96B5269-2E71-4943-B506-1E0F2B25FE8F}">
      <dgm:prSet/>
      <dgm:spPr/>
      <dgm:t>
        <a:bodyPr/>
        <a:lstStyle/>
        <a:p>
          <a:r>
            <a:rPr lang="en-US" dirty="0"/>
            <a:t>A </a:t>
          </a:r>
          <a:r>
            <a:rPr lang="en-US" b="1" dirty="0"/>
            <a:t>repair </a:t>
          </a:r>
          <a:r>
            <a:rPr lang="en-US" dirty="0"/>
            <a:t>is described by a price.</a:t>
          </a:r>
        </a:p>
      </dgm:t>
    </dgm:pt>
    <dgm:pt modelId="{C1EB39AF-69FA-4B1C-A03F-A9366DD676D4}" type="parTrans" cxnId="{C0DD8ECA-F746-465A-A07B-1A0340437FD3}">
      <dgm:prSet/>
      <dgm:spPr/>
      <dgm:t>
        <a:bodyPr/>
        <a:lstStyle/>
        <a:p>
          <a:endParaRPr lang="en-US"/>
        </a:p>
      </dgm:t>
    </dgm:pt>
    <dgm:pt modelId="{61216882-37E3-48F3-B7CE-0E682B126599}" type="sibTrans" cxnId="{C0DD8ECA-F746-465A-A07B-1A0340437FD3}">
      <dgm:prSet/>
      <dgm:spPr/>
      <dgm:t>
        <a:bodyPr/>
        <a:lstStyle/>
        <a:p>
          <a:endParaRPr lang="en-US"/>
        </a:p>
      </dgm:t>
    </dgm:pt>
    <dgm:pt modelId="{8A9DB98A-D1A1-4659-9878-9DF317A49F37}">
      <dgm:prSet/>
      <dgm:spPr/>
      <dgm:t>
        <a:bodyPr/>
        <a:lstStyle/>
        <a:p>
          <a:r>
            <a:rPr lang="en-US" dirty="0"/>
            <a:t>A </a:t>
          </a:r>
          <a:r>
            <a:rPr lang="en-US" b="1" dirty="0"/>
            <a:t>transaction</a:t>
          </a:r>
          <a:r>
            <a:rPr lang="en-US" dirty="0"/>
            <a:t> occurs on a particular date.</a:t>
          </a:r>
        </a:p>
      </dgm:t>
    </dgm:pt>
    <dgm:pt modelId="{623B8D28-F4BC-4A66-AF93-F74A3A742F10}" type="parTrans" cxnId="{B2481964-1873-4CE1-854D-D86DB5500ECB}">
      <dgm:prSet/>
      <dgm:spPr/>
      <dgm:t>
        <a:bodyPr/>
        <a:lstStyle/>
        <a:p>
          <a:endParaRPr lang="en-US"/>
        </a:p>
      </dgm:t>
    </dgm:pt>
    <dgm:pt modelId="{017F9A3B-0254-4E0C-81D0-B25317754EB9}" type="sibTrans" cxnId="{B2481964-1873-4CE1-854D-D86DB5500ECB}">
      <dgm:prSet/>
      <dgm:spPr/>
      <dgm:t>
        <a:bodyPr/>
        <a:lstStyle/>
        <a:p>
          <a:endParaRPr lang="en-US"/>
        </a:p>
      </dgm:t>
    </dgm:pt>
    <dgm:pt modelId="{48BAD015-53B7-4A02-9BF7-11C261DCB27D}">
      <dgm:prSet/>
      <dgm:spPr/>
      <dgm:t>
        <a:bodyPr/>
        <a:lstStyle/>
        <a:p>
          <a:r>
            <a:rPr lang="en-US" dirty="0"/>
            <a:t>An </a:t>
          </a:r>
          <a:r>
            <a:rPr lang="en-US" b="1" dirty="0"/>
            <a:t>invoice</a:t>
          </a:r>
          <a:r>
            <a:rPr lang="en-US" dirty="0"/>
            <a:t> has an invoice number and a billing name, city, state, and zip code.</a:t>
          </a:r>
        </a:p>
      </dgm:t>
    </dgm:pt>
    <dgm:pt modelId="{F4BA9901-4FFD-4732-9C3A-CA745A05CD03}" type="parTrans" cxnId="{E13493E2-9B7A-45AC-8856-261E7493D5D5}">
      <dgm:prSet/>
      <dgm:spPr/>
      <dgm:t>
        <a:bodyPr/>
        <a:lstStyle/>
        <a:p>
          <a:endParaRPr lang="en-US"/>
        </a:p>
      </dgm:t>
    </dgm:pt>
    <dgm:pt modelId="{528FD4F7-B58B-420B-ADA4-16BCD7200AC2}" type="sibTrans" cxnId="{E13493E2-9B7A-45AC-8856-261E7493D5D5}">
      <dgm:prSet/>
      <dgm:spPr/>
      <dgm:t>
        <a:bodyPr/>
        <a:lstStyle/>
        <a:p>
          <a:endParaRPr lang="en-US"/>
        </a:p>
      </dgm:t>
    </dgm:pt>
    <dgm:pt modelId="{1B45979D-A517-4D40-81F5-5E81C9FFDCB3}" type="pres">
      <dgm:prSet presAssocID="{1B56C2EE-61DE-4BD5-8040-B39DB01A1F57}" presName="linear" presStyleCnt="0">
        <dgm:presLayoutVars>
          <dgm:animLvl val="lvl"/>
          <dgm:resizeHandles val="exact"/>
        </dgm:presLayoutVars>
      </dgm:prSet>
      <dgm:spPr/>
    </dgm:pt>
    <dgm:pt modelId="{19D8BC11-DA2F-4865-98F4-E695A5D03345}" type="pres">
      <dgm:prSet presAssocID="{EA3DA50C-8F6D-4E64-A37D-4BCC59449C9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235CE20-FC60-48A3-AF49-5C5ECA211ED0}" type="pres">
      <dgm:prSet presAssocID="{E14C59DB-CBEB-4951-9DE8-26151B08FE69}" presName="spacer" presStyleCnt="0"/>
      <dgm:spPr/>
    </dgm:pt>
    <dgm:pt modelId="{D1359A0C-8525-49BA-A193-FEB483BD2B47}" type="pres">
      <dgm:prSet presAssocID="{385CEA50-3546-4D6F-9BC2-447D825C2A2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2BCE109-4763-4BA7-B550-0AC94B95A1A7}" type="pres">
      <dgm:prSet presAssocID="{DA59E215-7D30-4F00-BFE0-9EDB795FBE82}" presName="spacer" presStyleCnt="0"/>
      <dgm:spPr/>
    </dgm:pt>
    <dgm:pt modelId="{A29AF6E5-8DCF-4591-B929-166357458D19}" type="pres">
      <dgm:prSet presAssocID="{E96B5269-2E71-4943-B506-1E0F2B25FE8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B6C4AAC-F3E0-4FFF-A4AA-BD4AED47CDF6}" type="pres">
      <dgm:prSet presAssocID="{61216882-37E3-48F3-B7CE-0E682B126599}" presName="spacer" presStyleCnt="0"/>
      <dgm:spPr/>
    </dgm:pt>
    <dgm:pt modelId="{3AC649C9-6515-4F3A-B68E-85E3CD358C11}" type="pres">
      <dgm:prSet presAssocID="{8A9DB98A-D1A1-4659-9878-9DF317A49F3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BC76836-8EE4-49EB-B705-43D0A8BA85F4}" type="pres">
      <dgm:prSet presAssocID="{017F9A3B-0254-4E0C-81D0-B25317754EB9}" presName="spacer" presStyleCnt="0"/>
      <dgm:spPr/>
    </dgm:pt>
    <dgm:pt modelId="{A816D8F3-9B7E-4256-A063-8D1CF4FBA88C}" type="pres">
      <dgm:prSet presAssocID="{48BAD015-53B7-4A02-9BF7-11C261DCB27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286CB1C-13D7-4B67-8DC6-C709590EB1B6}" type="presOf" srcId="{1B56C2EE-61DE-4BD5-8040-B39DB01A1F57}" destId="{1B45979D-A517-4D40-81F5-5E81C9FFDCB3}" srcOrd="0" destOrd="0" presId="urn:microsoft.com/office/officeart/2005/8/layout/vList2"/>
    <dgm:cxn modelId="{B2481964-1873-4CE1-854D-D86DB5500ECB}" srcId="{1B56C2EE-61DE-4BD5-8040-B39DB01A1F57}" destId="{8A9DB98A-D1A1-4659-9878-9DF317A49F37}" srcOrd="3" destOrd="0" parTransId="{623B8D28-F4BC-4A66-AF93-F74A3A742F10}" sibTransId="{017F9A3B-0254-4E0C-81D0-B25317754EB9}"/>
    <dgm:cxn modelId="{C65BEB65-2E4A-4A92-9BF0-F0F56895AA9D}" type="presOf" srcId="{48BAD015-53B7-4A02-9BF7-11C261DCB27D}" destId="{A816D8F3-9B7E-4256-A063-8D1CF4FBA88C}" srcOrd="0" destOrd="0" presId="urn:microsoft.com/office/officeart/2005/8/layout/vList2"/>
    <dgm:cxn modelId="{D671984B-9856-4643-9C2A-ADCC08AD97B1}" srcId="{1B56C2EE-61DE-4BD5-8040-B39DB01A1F57}" destId="{EA3DA50C-8F6D-4E64-A37D-4BCC59449C94}" srcOrd="0" destOrd="0" parTransId="{B8488C20-87C2-4660-AD6F-D188449C0C9E}" sibTransId="{E14C59DB-CBEB-4951-9DE8-26151B08FE69}"/>
    <dgm:cxn modelId="{2120BA4E-5977-47F4-BE84-CBACE4C4A3F0}" type="presOf" srcId="{E96B5269-2E71-4943-B506-1E0F2B25FE8F}" destId="{A29AF6E5-8DCF-4591-B929-166357458D19}" srcOrd="0" destOrd="0" presId="urn:microsoft.com/office/officeart/2005/8/layout/vList2"/>
    <dgm:cxn modelId="{CE076EC9-EDF6-43FE-9B3E-5AD8C38E42B4}" srcId="{1B56C2EE-61DE-4BD5-8040-B39DB01A1F57}" destId="{385CEA50-3546-4D6F-9BC2-447D825C2A21}" srcOrd="1" destOrd="0" parTransId="{42F10421-F417-4BBC-B0F5-980D218F9026}" sibTransId="{DA59E215-7D30-4F00-BFE0-9EDB795FBE82}"/>
    <dgm:cxn modelId="{C0DD8ECA-F746-465A-A07B-1A0340437FD3}" srcId="{1B56C2EE-61DE-4BD5-8040-B39DB01A1F57}" destId="{E96B5269-2E71-4943-B506-1E0F2B25FE8F}" srcOrd="2" destOrd="0" parTransId="{C1EB39AF-69FA-4B1C-A03F-A9366DD676D4}" sibTransId="{61216882-37E3-48F3-B7CE-0E682B126599}"/>
    <dgm:cxn modelId="{E13493E2-9B7A-45AC-8856-261E7493D5D5}" srcId="{1B56C2EE-61DE-4BD5-8040-B39DB01A1F57}" destId="{48BAD015-53B7-4A02-9BF7-11C261DCB27D}" srcOrd="4" destOrd="0" parTransId="{F4BA9901-4FFD-4732-9C3A-CA745A05CD03}" sibTransId="{528FD4F7-B58B-420B-ADA4-16BCD7200AC2}"/>
    <dgm:cxn modelId="{E906E6E5-DDB0-486D-8685-F1AEB0A65C3E}" type="presOf" srcId="{385CEA50-3546-4D6F-9BC2-447D825C2A21}" destId="{D1359A0C-8525-49BA-A193-FEB483BD2B47}" srcOrd="0" destOrd="0" presId="urn:microsoft.com/office/officeart/2005/8/layout/vList2"/>
    <dgm:cxn modelId="{3AB28CFA-3BEB-45D5-8DF1-5BB1E5BBB81F}" type="presOf" srcId="{EA3DA50C-8F6D-4E64-A37D-4BCC59449C94}" destId="{19D8BC11-DA2F-4865-98F4-E695A5D03345}" srcOrd="0" destOrd="0" presId="urn:microsoft.com/office/officeart/2005/8/layout/vList2"/>
    <dgm:cxn modelId="{6F3B5EFC-ADD6-46B7-B4BA-2373FF31251B}" type="presOf" srcId="{8A9DB98A-D1A1-4659-9878-9DF317A49F37}" destId="{3AC649C9-6515-4F3A-B68E-85E3CD358C11}" srcOrd="0" destOrd="0" presId="urn:microsoft.com/office/officeart/2005/8/layout/vList2"/>
    <dgm:cxn modelId="{4C771B03-09EA-46E5-B93D-D1A6F48F26D8}" type="presParOf" srcId="{1B45979D-A517-4D40-81F5-5E81C9FFDCB3}" destId="{19D8BC11-DA2F-4865-98F4-E695A5D03345}" srcOrd="0" destOrd="0" presId="urn:microsoft.com/office/officeart/2005/8/layout/vList2"/>
    <dgm:cxn modelId="{AF10BF7A-7782-4141-BB65-9211E8646E23}" type="presParOf" srcId="{1B45979D-A517-4D40-81F5-5E81C9FFDCB3}" destId="{0235CE20-FC60-48A3-AF49-5C5ECA211ED0}" srcOrd="1" destOrd="0" presId="urn:microsoft.com/office/officeart/2005/8/layout/vList2"/>
    <dgm:cxn modelId="{B27D0383-6DD4-49F9-BFD7-AAA742604444}" type="presParOf" srcId="{1B45979D-A517-4D40-81F5-5E81C9FFDCB3}" destId="{D1359A0C-8525-49BA-A193-FEB483BD2B47}" srcOrd="2" destOrd="0" presId="urn:microsoft.com/office/officeart/2005/8/layout/vList2"/>
    <dgm:cxn modelId="{2BB6AE38-9738-4B97-A712-50F435877D5F}" type="presParOf" srcId="{1B45979D-A517-4D40-81F5-5E81C9FFDCB3}" destId="{32BCE109-4763-4BA7-B550-0AC94B95A1A7}" srcOrd="3" destOrd="0" presId="urn:microsoft.com/office/officeart/2005/8/layout/vList2"/>
    <dgm:cxn modelId="{E1DE791F-0931-4898-9571-029DCBB6EBBB}" type="presParOf" srcId="{1B45979D-A517-4D40-81F5-5E81C9FFDCB3}" destId="{A29AF6E5-8DCF-4591-B929-166357458D19}" srcOrd="4" destOrd="0" presId="urn:microsoft.com/office/officeart/2005/8/layout/vList2"/>
    <dgm:cxn modelId="{AB2F46E7-D012-4A7B-8C5C-4332697E6EB4}" type="presParOf" srcId="{1B45979D-A517-4D40-81F5-5E81C9FFDCB3}" destId="{2B6C4AAC-F3E0-4FFF-A4AA-BD4AED47CDF6}" srcOrd="5" destOrd="0" presId="urn:microsoft.com/office/officeart/2005/8/layout/vList2"/>
    <dgm:cxn modelId="{BC0DDF19-DEB5-43DF-B2AA-B3E2785EC2B4}" type="presParOf" srcId="{1B45979D-A517-4D40-81F5-5E81C9FFDCB3}" destId="{3AC649C9-6515-4F3A-B68E-85E3CD358C11}" srcOrd="6" destOrd="0" presId="urn:microsoft.com/office/officeart/2005/8/layout/vList2"/>
    <dgm:cxn modelId="{C529E576-4BF9-4174-89BF-F2608C343DF6}" type="presParOf" srcId="{1B45979D-A517-4D40-81F5-5E81C9FFDCB3}" destId="{6BC76836-8EE4-49EB-B705-43D0A8BA85F4}" srcOrd="7" destOrd="0" presId="urn:microsoft.com/office/officeart/2005/8/layout/vList2"/>
    <dgm:cxn modelId="{97BFE809-9252-4F19-9ADA-B6D6D2DA01F8}" type="presParOf" srcId="{1B45979D-A517-4D40-81F5-5E81C9FFDCB3}" destId="{A816D8F3-9B7E-4256-A063-8D1CF4FBA88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1D11CB-1377-4663-A414-DA5C7E8E53F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943235-1503-4E0A-B352-445E5DB7446F}">
      <dgm:prSet phldrT="[Text]"/>
      <dgm:spPr/>
      <dgm:t>
        <a:bodyPr/>
        <a:lstStyle/>
        <a:p>
          <a:r>
            <a:rPr lang="en-US" dirty="0"/>
            <a:t>1:many relationships</a:t>
          </a:r>
        </a:p>
      </dgm:t>
    </dgm:pt>
    <dgm:pt modelId="{9B42648E-4201-4988-BA89-A7F5913F6ED4}" type="parTrans" cxnId="{0BAB52E4-169A-4157-8E28-2483031E0995}">
      <dgm:prSet/>
      <dgm:spPr/>
      <dgm:t>
        <a:bodyPr/>
        <a:lstStyle/>
        <a:p>
          <a:endParaRPr lang="en-US"/>
        </a:p>
      </dgm:t>
    </dgm:pt>
    <dgm:pt modelId="{F19E4CFE-91F7-4B88-AD56-2390C7A15BF4}" type="sibTrans" cxnId="{0BAB52E4-169A-4157-8E28-2483031E0995}">
      <dgm:prSet/>
      <dgm:spPr/>
      <dgm:t>
        <a:bodyPr/>
        <a:lstStyle/>
        <a:p>
          <a:endParaRPr lang="en-US"/>
        </a:p>
      </dgm:t>
    </dgm:pt>
    <dgm:pt modelId="{90E5FA0E-41C5-4226-A77D-3D64FD326618}">
      <dgm:prSet phldrT="[Text]"/>
      <dgm:spPr/>
      <dgm:t>
        <a:bodyPr/>
        <a:lstStyle/>
        <a:p>
          <a:r>
            <a:rPr lang="en-US" dirty="0"/>
            <a:t>Primary key field of “1” table put into “many” table as foreign key field</a:t>
          </a:r>
        </a:p>
      </dgm:t>
    </dgm:pt>
    <dgm:pt modelId="{332DDE21-06C6-4E82-8B48-A791F105B360}" type="parTrans" cxnId="{1B9E4985-AAED-454F-A449-E40D8708C9CC}">
      <dgm:prSet/>
      <dgm:spPr/>
      <dgm:t>
        <a:bodyPr/>
        <a:lstStyle/>
        <a:p>
          <a:endParaRPr lang="en-US"/>
        </a:p>
      </dgm:t>
    </dgm:pt>
    <dgm:pt modelId="{FEEC9D06-9535-4FB7-9E33-E21513252CE8}" type="sibTrans" cxnId="{1B9E4985-AAED-454F-A449-E40D8708C9CC}">
      <dgm:prSet/>
      <dgm:spPr/>
      <dgm:t>
        <a:bodyPr/>
        <a:lstStyle/>
        <a:p>
          <a:endParaRPr lang="en-US"/>
        </a:p>
      </dgm:t>
    </dgm:pt>
    <dgm:pt modelId="{FEA067DA-AD97-4D90-9F5B-2896DB05203F}">
      <dgm:prSet phldrT="[Text]"/>
      <dgm:spPr/>
      <dgm:t>
        <a:bodyPr/>
        <a:lstStyle/>
        <a:p>
          <a:r>
            <a:rPr lang="en-US" dirty="0" err="1"/>
            <a:t>many:many</a:t>
          </a:r>
          <a:r>
            <a:rPr lang="en-US" dirty="0"/>
            <a:t> relationships</a:t>
          </a:r>
        </a:p>
      </dgm:t>
    </dgm:pt>
    <dgm:pt modelId="{D9C918CF-4E15-45E6-8C8E-74D9EB5A8BD2}" type="parTrans" cxnId="{219C0ADD-A992-42FA-BE8F-89CE769CCAEB}">
      <dgm:prSet/>
      <dgm:spPr/>
      <dgm:t>
        <a:bodyPr/>
        <a:lstStyle/>
        <a:p>
          <a:endParaRPr lang="en-US"/>
        </a:p>
      </dgm:t>
    </dgm:pt>
    <dgm:pt modelId="{0E2E7D3B-9FE6-4224-ACA2-BA45FD65B640}" type="sibTrans" cxnId="{219C0ADD-A992-42FA-BE8F-89CE769CCAEB}">
      <dgm:prSet/>
      <dgm:spPr/>
      <dgm:t>
        <a:bodyPr/>
        <a:lstStyle/>
        <a:p>
          <a:endParaRPr lang="en-US"/>
        </a:p>
      </dgm:t>
    </dgm:pt>
    <dgm:pt modelId="{3EF2ADE4-89C8-42D6-BCAC-1BB285E76FC7}">
      <dgm:prSet phldrT="[Text]"/>
      <dgm:spPr/>
      <dgm:t>
        <a:bodyPr/>
        <a:lstStyle/>
        <a:p>
          <a:r>
            <a:rPr lang="en-US" dirty="0"/>
            <a:t>Create new table</a:t>
          </a:r>
        </a:p>
      </dgm:t>
    </dgm:pt>
    <dgm:pt modelId="{0CAD6158-2287-4B34-A14B-0E20E1E1218D}" type="parTrans" cxnId="{B6865F81-95B5-4545-9C4E-359ABEF59EFE}">
      <dgm:prSet/>
      <dgm:spPr/>
      <dgm:t>
        <a:bodyPr/>
        <a:lstStyle/>
        <a:p>
          <a:endParaRPr lang="en-US"/>
        </a:p>
      </dgm:t>
    </dgm:pt>
    <dgm:pt modelId="{E86F7FBE-DC5C-4017-9A74-46DC14915723}" type="sibTrans" cxnId="{B6865F81-95B5-4545-9C4E-359ABEF59EFE}">
      <dgm:prSet/>
      <dgm:spPr/>
      <dgm:t>
        <a:bodyPr/>
        <a:lstStyle/>
        <a:p>
          <a:endParaRPr lang="en-US"/>
        </a:p>
      </dgm:t>
    </dgm:pt>
    <dgm:pt modelId="{54A1D5A8-1DFE-4408-9FAB-BE1A6B2F7223}">
      <dgm:prSet phldrT="[Text]"/>
      <dgm:spPr/>
      <dgm:t>
        <a:bodyPr/>
        <a:lstStyle/>
        <a:p>
          <a:r>
            <a:rPr lang="en-US" dirty="0"/>
            <a:t>1:1 relationships</a:t>
          </a:r>
        </a:p>
      </dgm:t>
    </dgm:pt>
    <dgm:pt modelId="{06F0662A-44B6-4586-A4A3-3A06C1FD8FF6}" type="parTrans" cxnId="{FA540D3B-EC8C-400B-A8AF-E0000A2C71BB}">
      <dgm:prSet/>
      <dgm:spPr/>
      <dgm:t>
        <a:bodyPr/>
        <a:lstStyle/>
        <a:p>
          <a:endParaRPr lang="en-US"/>
        </a:p>
      </dgm:t>
    </dgm:pt>
    <dgm:pt modelId="{C2A9BBBE-E49E-471A-81E1-F9DD3E57E1EB}" type="sibTrans" cxnId="{FA540D3B-EC8C-400B-A8AF-E0000A2C71BB}">
      <dgm:prSet/>
      <dgm:spPr/>
      <dgm:t>
        <a:bodyPr/>
        <a:lstStyle/>
        <a:p>
          <a:endParaRPr lang="en-US"/>
        </a:p>
      </dgm:t>
    </dgm:pt>
    <dgm:pt modelId="{C0F99AE7-5309-417A-AAB5-286960888E8B}">
      <dgm:prSet phldrT="[Text]"/>
      <dgm:spPr/>
      <dgm:t>
        <a:bodyPr/>
        <a:lstStyle/>
        <a:p>
          <a:r>
            <a:rPr lang="en-US" dirty="0"/>
            <a:t>Primary key field of one table put into other table as foreign key field</a:t>
          </a:r>
        </a:p>
      </dgm:t>
    </dgm:pt>
    <dgm:pt modelId="{45D554B7-30CE-4227-9E9C-1FE90160211E}" type="parTrans" cxnId="{BAB467CA-882C-48F1-A265-44737916FDAE}">
      <dgm:prSet/>
      <dgm:spPr/>
      <dgm:t>
        <a:bodyPr/>
        <a:lstStyle/>
        <a:p>
          <a:endParaRPr lang="en-US"/>
        </a:p>
      </dgm:t>
    </dgm:pt>
    <dgm:pt modelId="{522DFA85-C481-4D7F-8DA2-8BC30D18084B}" type="sibTrans" cxnId="{BAB467CA-882C-48F1-A265-44737916FDAE}">
      <dgm:prSet/>
      <dgm:spPr/>
      <dgm:t>
        <a:bodyPr/>
        <a:lstStyle/>
        <a:p>
          <a:endParaRPr lang="en-US"/>
        </a:p>
      </dgm:t>
    </dgm:pt>
    <dgm:pt modelId="{092D7F08-8110-44B9-8EF5-B53DA4FCBCAA}">
      <dgm:prSet phldrT="[Text]"/>
      <dgm:spPr/>
      <dgm:t>
        <a:bodyPr/>
        <a:lstStyle/>
        <a:p>
          <a:r>
            <a:rPr lang="en-US" dirty="0"/>
            <a:t>1:many relationships with original tables</a:t>
          </a:r>
        </a:p>
      </dgm:t>
    </dgm:pt>
    <dgm:pt modelId="{854B7901-F3C8-4D8E-B391-FD69F67E23E6}" type="parTrans" cxnId="{0E23869A-B20F-4625-AE4E-CB04E6E1C58E}">
      <dgm:prSet/>
      <dgm:spPr/>
      <dgm:t>
        <a:bodyPr/>
        <a:lstStyle/>
        <a:p>
          <a:endParaRPr lang="en-US"/>
        </a:p>
      </dgm:t>
    </dgm:pt>
    <dgm:pt modelId="{324EE711-F32E-44ED-A54B-1E1C9AC0426D}" type="sibTrans" cxnId="{0E23869A-B20F-4625-AE4E-CB04E6E1C58E}">
      <dgm:prSet/>
      <dgm:spPr/>
      <dgm:t>
        <a:bodyPr/>
        <a:lstStyle/>
        <a:p>
          <a:endParaRPr lang="en-US"/>
        </a:p>
      </dgm:t>
    </dgm:pt>
    <dgm:pt modelId="{011EE705-1F31-4921-A1A9-C3376EBDA5A4}" type="pres">
      <dgm:prSet presAssocID="{421D11CB-1377-4663-A414-DA5C7E8E53F2}" presName="Name0" presStyleCnt="0">
        <dgm:presLayoutVars>
          <dgm:dir/>
          <dgm:animLvl val="lvl"/>
          <dgm:resizeHandles val="exact"/>
        </dgm:presLayoutVars>
      </dgm:prSet>
      <dgm:spPr/>
    </dgm:pt>
    <dgm:pt modelId="{2428A89C-DDDA-4C00-8067-D9A4692457CF}" type="pres">
      <dgm:prSet presAssocID="{67943235-1503-4E0A-B352-445E5DB7446F}" presName="linNode" presStyleCnt="0"/>
      <dgm:spPr/>
    </dgm:pt>
    <dgm:pt modelId="{1CF822D1-F716-4B1F-B8E6-E8F15C889B50}" type="pres">
      <dgm:prSet presAssocID="{67943235-1503-4E0A-B352-445E5DB7446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BAA20D9-1C58-4359-9F7E-F21C4207D54F}" type="pres">
      <dgm:prSet presAssocID="{67943235-1503-4E0A-B352-445E5DB7446F}" presName="descendantText" presStyleLbl="alignAccFollowNode1" presStyleIdx="0" presStyleCnt="3">
        <dgm:presLayoutVars>
          <dgm:bulletEnabled val="1"/>
        </dgm:presLayoutVars>
      </dgm:prSet>
      <dgm:spPr/>
    </dgm:pt>
    <dgm:pt modelId="{600F8FA3-97B3-43B9-A12A-2AB7ED03F067}" type="pres">
      <dgm:prSet presAssocID="{F19E4CFE-91F7-4B88-AD56-2390C7A15BF4}" presName="sp" presStyleCnt="0"/>
      <dgm:spPr/>
    </dgm:pt>
    <dgm:pt modelId="{4D64C937-0BB6-4D7D-9698-1E594C4F5492}" type="pres">
      <dgm:prSet presAssocID="{FEA067DA-AD97-4D90-9F5B-2896DB05203F}" presName="linNode" presStyleCnt="0"/>
      <dgm:spPr/>
    </dgm:pt>
    <dgm:pt modelId="{F768C774-DBD8-4292-AC4B-3BDD9D503B22}" type="pres">
      <dgm:prSet presAssocID="{FEA067DA-AD97-4D90-9F5B-2896DB05203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226F8BF-6919-4385-9A8B-824EBFE86B95}" type="pres">
      <dgm:prSet presAssocID="{FEA067DA-AD97-4D90-9F5B-2896DB05203F}" presName="descendantText" presStyleLbl="alignAccFollowNode1" presStyleIdx="1" presStyleCnt="3">
        <dgm:presLayoutVars>
          <dgm:bulletEnabled val="1"/>
        </dgm:presLayoutVars>
      </dgm:prSet>
      <dgm:spPr/>
    </dgm:pt>
    <dgm:pt modelId="{AA1F60E4-DCBC-4158-A8BA-007431AC668F}" type="pres">
      <dgm:prSet presAssocID="{0E2E7D3B-9FE6-4224-ACA2-BA45FD65B640}" presName="sp" presStyleCnt="0"/>
      <dgm:spPr/>
    </dgm:pt>
    <dgm:pt modelId="{40790119-C496-41FB-82AB-D79BD34F2511}" type="pres">
      <dgm:prSet presAssocID="{54A1D5A8-1DFE-4408-9FAB-BE1A6B2F7223}" presName="linNode" presStyleCnt="0"/>
      <dgm:spPr/>
    </dgm:pt>
    <dgm:pt modelId="{735B988A-48CF-41E3-B610-49DEBA3CD7DF}" type="pres">
      <dgm:prSet presAssocID="{54A1D5A8-1DFE-4408-9FAB-BE1A6B2F722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E16C10F-2103-4026-A539-B4B1A1C8151E}" type="pres">
      <dgm:prSet presAssocID="{54A1D5A8-1DFE-4408-9FAB-BE1A6B2F722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4647E25-B70A-486B-89EB-FEF435D67EA1}" type="presOf" srcId="{90E5FA0E-41C5-4226-A77D-3D64FD326618}" destId="{ABAA20D9-1C58-4359-9F7E-F21C4207D54F}" srcOrd="0" destOrd="0" presId="urn:microsoft.com/office/officeart/2005/8/layout/vList5"/>
    <dgm:cxn modelId="{FA540D3B-EC8C-400B-A8AF-E0000A2C71BB}" srcId="{421D11CB-1377-4663-A414-DA5C7E8E53F2}" destId="{54A1D5A8-1DFE-4408-9FAB-BE1A6B2F7223}" srcOrd="2" destOrd="0" parTransId="{06F0662A-44B6-4586-A4A3-3A06C1FD8FF6}" sibTransId="{C2A9BBBE-E49E-471A-81E1-F9DD3E57E1EB}"/>
    <dgm:cxn modelId="{0F983861-5C57-4789-AAFF-3B3B3E22120B}" type="presOf" srcId="{092D7F08-8110-44B9-8EF5-B53DA4FCBCAA}" destId="{7226F8BF-6919-4385-9A8B-824EBFE86B95}" srcOrd="0" destOrd="1" presId="urn:microsoft.com/office/officeart/2005/8/layout/vList5"/>
    <dgm:cxn modelId="{FC307A4D-D37F-4B21-A919-896F5FDB8165}" type="presOf" srcId="{FEA067DA-AD97-4D90-9F5B-2896DB05203F}" destId="{F768C774-DBD8-4292-AC4B-3BDD9D503B22}" srcOrd="0" destOrd="0" presId="urn:microsoft.com/office/officeart/2005/8/layout/vList5"/>
    <dgm:cxn modelId="{1C212E72-F499-46A9-A9F7-C2EDFA06FD9C}" type="presOf" srcId="{C0F99AE7-5309-417A-AAB5-286960888E8B}" destId="{2E16C10F-2103-4026-A539-B4B1A1C8151E}" srcOrd="0" destOrd="0" presId="urn:microsoft.com/office/officeart/2005/8/layout/vList5"/>
    <dgm:cxn modelId="{B6865F81-95B5-4545-9C4E-359ABEF59EFE}" srcId="{FEA067DA-AD97-4D90-9F5B-2896DB05203F}" destId="{3EF2ADE4-89C8-42D6-BCAC-1BB285E76FC7}" srcOrd="0" destOrd="0" parTransId="{0CAD6158-2287-4B34-A14B-0E20E1E1218D}" sibTransId="{E86F7FBE-DC5C-4017-9A74-46DC14915723}"/>
    <dgm:cxn modelId="{1B9E4985-AAED-454F-A449-E40D8708C9CC}" srcId="{67943235-1503-4E0A-B352-445E5DB7446F}" destId="{90E5FA0E-41C5-4226-A77D-3D64FD326618}" srcOrd="0" destOrd="0" parTransId="{332DDE21-06C6-4E82-8B48-A791F105B360}" sibTransId="{FEEC9D06-9535-4FB7-9E33-E21513252CE8}"/>
    <dgm:cxn modelId="{0E23869A-B20F-4625-AE4E-CB04E6E1C58E}" srcId="{FEA067DA-AD97-4D90-9F5B-2896DB05203F}" destId="{092D7F08-8110-44B9-8EF5-B53DA4FCBCAA}" srcOrd="1" destOrd="0" parTransId="{854B7901-F3C8-4D8E-B391-FD69F67E23E6}" sibTransId="{324EE711-F32E-44ED-A54B-1E1C9AC0426D}"/>
    <dgm:cxn modelId="{4BE5DDB6-A7D3-4BD7-8F0D-56D3A431B69F}" type="presOf" srcId="{54A1D5A8-1DFE-4408-9FAB-BE1A6B2F7223}" destId="{735B988A-48CF-41E3-B610-49DEBA3CD7DF}" srcOrd="0" destOrd="0" presId="urn:microsoft.com/office/officeart/2005/8/layout/vList5"/>
    <dgm:cxn modelId="{BAB467CA-882C-48F1-A265-44737916FDAE}" srcId="{54A1D5A8-1DFE-4408-9FAB-BE1A6B2F7223}" destId="{C0F99AE7-5309-417A-AAB5-286960888E8B}" srcOrd="0" destOrd="0" parTransId="{45D554B7-30CE-4227-9E9C-1FE90160211E}" sibTransId="{522DFA85-C481-4D7F-8DA2-8BC30D18084B}"/>
    <dgm:cxn modelId="{4189E8D3-38EE-4872-997E-295152103D0C}" type="presOf" srcId="{67943235-1503-4E0A-B352-445E5DB7446F}" destId="{1CF822D1-F716-4B1F-B8E6-E8F15C889B50}" srcOrd="0" destOrd="0" presId="urn:microsoft.com/office/officeart/2005/8/layout/vList5"/>
    <dgm:cxn modelId="{219C0ADD-A992-42FA-BE8F-89CE769CCAEB}" srcId="{421D11CB-1377-4663-A414-DA5C7E8E53F2}" destId="{FEA067DA-AD97-4D90-9F5B-2896DB05203F}" srcOrd="1" destOrd="0" parTransId="{D9C918CF-4E15-45E6-8C8E-74D9EB5A8BD2}" sibTransId="{0E2E7D3B-9FE6-4224-ACA2-BA45FD65B640}"/>
    <dgm:cxn modelId="{0BAB52E4-169A-4157-8E28-2483031E0995}" srcId="{421D11CB-1377-4663-A414-DA5C7E8E53F2}" destId="{67943235-1503-4E0A-B352-445E5DB7446F}" srcOrd="0" destOrd="0" parTransId="{9B42648E-4201-4988-BA89-A7F5913F6ED4}" sibTransId="{F19E4CFE-91F7-4B88-AD56-2390C7A15BF4}"/>
    <dgm:cxn modelId="{692359E7-F97F-4234-8446-74FAAE0258F5}" type="presOf" srcId="{421D11CB-1377-4663-A414-DA5C7E8E53F2}" destId="{011EE705-1F31-4921-A1A9-C3376EBDA5A4}" srcOrd="0" destOrd="0" presId="urn:microsoft.com/office/officeart/2005/8/layout/vList5"/>
    <dgm:cxn modelId="{6985B2F2-4C4C-4F77-8613-73C2E1177028}" type="presOf" srcId="{3EF2ADE4-89C8-42D6-BCAC-1BB285E76FC7}" destId="{7226F8BF-6919-4385-9A8B-824EBFE86B95}" srcOrd="0" destOrd="0" presId="urn:microsoft.com/office/officeart/2005/8/layout/vList5"/>
    <dgm:cxn modelId="{2EFECFD8-59D2-44C9-A59C-F07F5FF43DA8}" type="presParOf" srcId="{011EE705-1F31-4921-A1A9-C3376EBDA5A4}" destId="{2428A89C-DDDA-4C00-8067-D9A4692457CF}" srcOrd="0" destOrd="0" presId="urn:microsoft.com/office/officeart/2005/8/layout/vList5"/>
    <dgm:cxn modelId="{CE369062-F362-409F-A785-1DECFB75E97A}" type="presParOf" srcId="{2428A89C-DDDA-4C00-8067-D9A4692457CF}" destId="{1CF822D1-F716-4B1F-B8E6-E8F15C889B50}" srcOrd="0" destOrd="0" presId="urn:microsoft.com/office/officeart/2005/8/layout/vList5"/>
    <dgm:cxn modelId="{C980AAE9-AD91-4686-B46A-03EC362B31CC}" type="presParOf" srcId="{2428A89C-DDDA-4C00-8067-D9A4692457CF}" destId="{ABAA20D9-1C58-4359-9F7E-F21C4207D54F}" srcOrd="1" destOrd="0" presId="urn:microsoft.com/office/officeart/2005/8/layout/vList5"/>
    <dgm:cxn modelId="{87045F55-A0F3-4ADA-8813-F8E20B4AE7A5}" type="presParOf" srcId="{011EE705-1F31-4921-A1A9-C3376EBDA5A4}" destId="{600F8FA3-97B3-43B9-A12A-2AB7ED03F067}" srcOrd="1" destOrd="0" presId="urn:microsoft.com/office/officeart/2005/8/layout/vList5"/>
    <dgm:cxn modelId="{81F86E3E-7D00-44DC-8657-FCB32AF1F24A}" type="presParOf" srcId="{011EE705-1F31-4921-A1A9-C3376EBDA5A4}" destId="{4D64C937-0BB6-4D7D-9698-1E594C4F5492}" srcOrd="2" destOrd="0" presId="urn:microsoft.com/office/officeart/2005/8/layout/vList5"/>
    <dgm:cxn modelId="{954EFCC1-1C92-4BF7-BECE-C6B118F25C3F}" type="presParOf" srcId="{4D64C937-0BB6-4D7D-9698-1E594C4F5492}" destId="{F768C774-DBD8-4292-AC4B-3BDD9D503B22}" srcOrd="0" destOrd="0" presId="urn:microsoft.com/office/officeart/2005/8/layout/vList5"/>
    <dgm:cxn modelId="{C29877D9-9277-4D3B-A2E3-DC57FC08EBD1}" type="presParOf" srcId="{4D64C937-0BB6-4D7D-9698-1E594C4F5492}" destId="{7226F8BF-6919-4385-9A8B-824EBFE86B95}" srcOrd="1" destOrd="0" presId="urn:microsoft.com/office/officeart/2005/8/layout/vList5"/>
    <dgm:cxn modelId="{B2E2ABEC-EB9F-4E4D-9292-D3DB1B653FB0}" type="presParOf" srcId="{011EE705-1F31-4921-A1A9-C3376EBDA5A4}" destId="{AA1F60E4-DCBC-4158-A8BA-007431AC668F}" srcOrd="3" destOrd="0" presId="urn:microsoft.com/office/officeart/2005/8/layout/vList5"/>
    <dgm:cxn modelId="{E958BD78-7B0E-4A11-9CBD-EB1458E7795D}" type="presParOf" srcId="{011EE705-1F31-4921-A1A9-C3376EBDA5A4}" destId="{40790119-C496-41FB-82AB-D79BD34F2511}" srcOrd="4" destOrd="0" presId="urn:microsoft.com/office/officeart/2005/8/layout/vList5"/>
    <dgm:cxn modelId="{AA321F28-57F6-44DD-B288-F9BCDAEF0B29}" type="presParOf" srcId="{40790119-C496-41FB-82AB-D79BD34F2511}" destId="{735B988A-48CF-41E3-B610-49DEBA3CD7DF}" srcOrd="0" destOrd="0" presId="urn:microsoft.com/office/officeart/2005/8/layout/vList5"/>
    <dgm:cxn modelId="{B061D6A8-6555-499A-8D05-B54B4DA57EE0}" type="presParOf" srcId="{40790119-C496-41FB-82AB-D79BD34F2511}" destId="{2E16C10F-2103-4026-A539-B4B1A1C815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23CBEB-EAE8-41DB-ADF4-B22E830AE4E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6F8EA1-94AC-4BEF-97B8-08CEC3D83DDC}">
      <dgm:prSet/>
      <dgm:spPr/>
      <dgm:t>
        <a:bodyPr/>
        <a:lstStyle/>
        <a:p>
          <a:pPr rtl="0"/>
          <a:r>
            <a:rPr lang="en-US" baseline="-3000" dirty="0"/>
            <a:t>No repeating orders or customers.</a:t>
          </a:r>
          <a:endParaRPr lang="en-US" dirty="0"/>
        </a:p>
      </dgm:t>
    </dgm:pt>
    <dgm:pt modelId="{3D9A9DCC-B8F6-4E31-A18B-2342EA4E0787}" type="parTrans" cxnId="{53D3438E-4851-4FAC-B118-1421B9754842}">
      <dgm:prSet/>
      <dgm:spPr/>
      <dgm:t>
        <a:bodyPr/>
        <a:lstStyle/>
        <a:p>
          <a:endParaRPr lang="en-US"/>
        </a:p>
      </dgm:t>
    </dgm:pt>
    <dgm:pt modelId="{A80ECC90-7C34-4CB6-925E-947696A3F5DE}" type="sibTrans" cxnId="{53D3438E-4851-4FAC-B118-1421B9754842}">
      <dgm:prSet/>
      <dgm:spPr/>
      <dgm:t>
        <a:bodyPr/>
        <a:lstStyle/>
        <a:p>
          <a:endParaRPr lang="en-US"/>
        </a:p>
      </dgm:t>
    </dgm:pt>
    <dgm:pt modelId="{C3693995-01CA-4D87-A016-20C2FA8014B1}">
      <dgm:prSet/>
      <dgm:spPr/>
      <dgm:t>
        <a:bodyPr/>
        <a:lstStyle/>
        <a:p>
          <a:pPr rtl="0"/>
          <a:r>
            <a:rPr lang="en-US" baseline="-3000" dirty="0"/>
            <a:t>Every order is unique.</a:t>
          </a:r>
          <a:endParaRPr lang="en-US" dirty="0"/>
        </a:p>
      </dgm:t>
    </dgm:pt>
    <dgm:pt modelId="{619C83E0-284C-4BDF-A965-5B5BEC1EDD44}" type="parTrans" cxnId="{13FBF6D1-61CE-4CF8-A6EE-28F6EB337181}">
      <dgm:prSet/>
      <dgm:spPr/>
      <dgm:t>
        <a:bodyPr/>
        <a:lstStyle/>
        <a:p>
          <a:endParaRPr lang="en-US"/>
        </a:p>
      </dgm:t>
    </dgm:pt>
    <dgm:pt modelId="{9519A397-B8F7-4E74-AB2C-B2EE87F6F841}" type="sibTrans" cxnId="{13FBF6D1-61CE-4CF8-A6EE-28F6EB337181}">
      <dgm:prSet/>
      <dgm:spPr/>
      <dgm:t>
        <a:bodyPr/>
        <a:lstStyle/>
        <a:p>
          <a:endParaRPr lang="en-US"/>
        </a:p>
      </dgm:t>
    </dgm:pt>
    <dgm:pt modelId="{B520AAAB-62DD-4BCA-B478-83D13A33F76A}">
      <dgm:prSet/>
      <dgm:spPr/>
      <dgm:t>
        <a:bodyPr/>
        <a:lstStyle/>
        <a:p>
          <a:pPr rtl="0"/>
          <a:r>
            <a:rPr lang="en-US" baseline="-3000" dirty="0"/>
            <a:t>This is an example of </a:t>
          </a:r>
          <a:r>
            <a:rPr lang="en-US" b="1" baseline="-3000" dirty="0"/>
            <a:t>normalization</a:t>
          </a:r>
          <a:r>
            <a:rPr lang="en-US" baseline="-3000" dirty="0"/>
            <a:t>..</a:t>
          </a:r>
          <a:endParaRPr lang="en-US" dirty="0"/>
        </a:p>
      </dgm:t>
    </dgm:pt>
    <dgm:pt modelId="{9FC80FE0-398B-4D10-A156-C30D6EFA8A22}" type="parTrans" cxnId="{0B213DE0-E45D-47C0-AE81-4B0C2DE2FD37}">
      <dgm:prSet/>
      <dgm:spPr/>
      <dgm:t>
        <a:bodyPr/>
        <a:lstStyle/>
        <a:p>
          <a:endParaRPr lang="en-US"/>
        </a:p>
      </dgm:t>
    </dgm:pt>
    <dgm:pt modelId="{05562F22-164E-4F6F-BF04-D9AC923AD883}" type="sibTrans" cxnId="{0B213DE0-E45D-47C0-AE81-4B0C2DE2FD37}">
      <dgm:prSet/>
      <dgm:spPr/>
      <dgm:t>
        <a:bodyPr/>
        <a:lstStyle/>
        <a:p>
          <a:endParaRPr lang="en-US"/>
        </a:p>
      </dgm:t>
    </dgm:pt>
    <dgm:pt modelId="{557E62CC-0867-4664-977B-EBBC7791EFB8}">
      <dgm:prSet/>
      <dgm:spPr/>
      <dgm:t>
        <a:bodyPr/>
        <a:lstStyle/>
        <a:p>
          <a:pPr rtl="0"/>
          <a:r>
            <a:rPr lang="en-US" baseline="-3000" dirty="0"/>
            <a:t>Every customer is unique.</a:t>
          </a:r>
          <a:endParaRPr lang="en-US" dirty="0"/>
        </a:p>
      </dgm:t>
    </dgm:pt>
    <dgm:pt modelId="{3B711D49-9187-48CD-A36D-B480CC6AAC26}" type="parTrans" cxnId="{F2B2F96E-90AA-4FFF-858D-14E5196BAECB}">
      <dgm:prSet/>
      <dgm:spPr/>
      <dgm:t>
        <a:bodyPr/>
        <a:lstStyle/>
        <a:p>
          <a:endParaRPr lang="en-US"/>
        </a:p>
      </dgm:t>
    </dgm:pt>
    <dgm:pt modelId="{9BD9582F-FEAC-4462-AC0A-925CD422737E}" type="sibTrans" cxnId="{F2B2F96E-90AA-4FFF-858D-14E5196BAECB}">
      <dgm:prSet/>
      <dgm:spPr/>
      <dgm:t>
        <a:bodyPr/>
        <a:lstStyle/>
        <a:p>
          <a:endParaRPr lang="en-US"/>
        </a:p>
      </dgm:t>
    </dgm:pt>
    <dgm:pt modelId="{C9B4E51D-00D5-4D05-9E24-42F33FC739DB}" type="pres">
      <dgm:prSet presAssocID="{9E23CBEB-EAE8-41DB-ADF4-B22E830AE4E1}" presName="linear" presStyleCnt="0">
        <dgm:presLayoutVars>
          <dgm:animLvl val="lvl"/>
          <dgm:resizeHandles val="exact"/>
        </dgm:presLayoutVars>
      </dgm:prSet>
      <dgm:spPr/>
    </dgm:pt>
    <dgm:pt modelId="{892EA243-3E20-4573-A11E-DF4BB875C719}" type="pres">
      <dgm:prSet presAssocID="{F96F8EA1-94AC-4BEF-97B8-08CEC3D83D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905CB63-13A2-4E37-9690-E3EACB72D6F4}" type="pres">
      <dgm:prSet presAssocID="{A80ECC90-7C34-4CB6-925E-947696A3F5DE}" presName="spacer" presStyleCnt="0"/>
      <dgm:spPr/>
    </dgm:pt>
    <dgm:pt modelId="{A9390E8B-BEF9-4BE8-BECF-CF847EFE6FE3}" type="pres">
      <dgm:prSet presAssocID="{557E62CC-0867-4664-977B-EBBC7791EFB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C06B5F-12EF-4FF7-BB98-B497939108C4}" type="pres">
      <dgm:prSet presAssocID="{9BD9582F-FEAC-4462-AC0A-925CD422737E}" presName="spacer" presStyleCnt="0"/>
      <dgm:spPr/>
    </dgm:pt>
    <dgm:pt modelId="{E938D855-B4C5-44C5-BE20-0F69FEAF79EB}" type="pres">
      <dgm:prSet presAssocID="{C3693995-01CA-4D87-A016-20C2FA8014B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F60D53-8418-4C88-8F7C-10249AE21853}" type="pres">
      <dgm:prSet presAssocID="{9519A397-B8F7-4E74-AB2C-B2EE87F6F841}" presName="spacer" presStyleCnt="0"/>
      <dgm:spPr/>
    </dgm:pt>
    <dgm:pt modelId="{748F216F-A643-4C40-8C5F-759609B88DCD}" type="pres">
      <dgm:prSet presAssocID="{B520AAAB-62DD-4BCA-B478-83D13A33F76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182A515-DE54-48D2-B497-E2BD1A1A974C}" type="presOf" srcId="{C3693995-01CA-4D87-A016-20C2FA8014B1}" destId="{E938D855-B4C5-44C5-BE20-0F69FEAF79EB}" srcOrd="0" destOrd="0" presId="urn:microsoft.com/office/officeart/2005/8/layout/vList2"/>
    <dgm:cxn modelId="{A1955C2A-9962-4AEA-AA42-31A37EB14841}" type="presOf" srcId="{F96F8EA1-94AC-4BEF-97B8-08CEC3D83DDC}" destId="{892EA243-3E20-4573-A11E-DF4BB875C719}" srcOrd="0" destOrd="0" presId="urn:microsoft.com/office/officeart/2005/8/layout/vList2"/>
    <dgm:cxn modelId="{F2B2F96E-90AA-4FFF-858D-14E5196BAECB}" srcId="{9E23CBEB-EAE8-41DB-ADF4-B22E830AE4E1}" destId="{557E62CC-0867-4664-977B-EBBC7791EFB8}" srcOrd="1" destOrd="0" parTransId="{3B711D49-9187-48CD-A36D-B480CC6AAC26}" sibTransId="{9BD9582F-FEAC-4462-AC0A-925CD422737E}"/>
    <dgm:cxn modelId="{A6F9E577-F5E3-4FC9-800B-00947E376319}" type="presOf" srcId="{9E23CBEB-EAE8-41DB-ADF4-B22E830AE4E1}" destId="{C9B4E51D-00D5-4D05-9E24-42F33FC739DB}" srcOrd="0" destOrd="0" presId="urn:microsoft.com/office/officeart/2005/8/layout/vList2"/>
    <dgm:cxn modelId="{15D58688-F1BA-4FAA-86A7-39DEF8DC80CC}" type="presOf" srcId="{557E62CC-0867-4664-977B-EBBC7791EFB8}" destId="{A9390E8B-BEF9-4BE8-BECF-CF847EFE6FE3}" srcOrd="0" destOrd="0" presId="urn:microsoft.com/office/officeart/2005/8/layout/vList2"/>
    <dgm:cxn modelId="{53D3438E-4851-4FAC-B118-1421B9754842}" srcId="{9E23CBEB-EAE8-41DB-ADF4-B22E830AE4E1}" destId="{F96F8EA1-94AC-4BEF-97B8-08CEC3D83DDC}" srcOrd="0" destOrd="0" parTransId="{3D9A9DCC-B8F6-4E31-A18B-2342EA4E0787}" sibTransId="{A80ECC90-7C34-4CB6-925E-947696A3F5DE}"/>
    <dgm:cxn modelId="{1A0FF1B4-AB21-4F4E-A2CE-318234330C8D}" type="presOf" srcId="{B520AAAB-62DD-4BCA-B478-83D13A33F76A}" destId="{748F216F-A643-4C40-8C5F-759609B88DCD}" srcOrd="0" destOrd="0" presId="urn:microsoft.com/office/officeart/2005/8/layout/vList2"/>
    <dgm:cxn modelId="{13FBF6D1-61CE-4CF8-A6EE-28F6EB337181}" srcId="{9E23CBEB-EAE8-41DB-ADF4-B22E830AE4E1}" destId="{C3693995-01CA-4D87-A016-20C2FA8014B1}" srcOrd="2" destOrd="0" parTransId="{619C83E0-284C-4BDF-A965-5B5BEC1EDD44}" sibTransId="{9519A397-B8F7-4E74-AB2C-B2EE87F6F841}"/>
    <dgm:cxn modelId="{0B213DE0-E45D-47C0-AE81-4B0C2DE2FD37}" srcId="{9E23CBEB-EAE8-41DB-ADF4-B22E830AE4E1}" destId="{B520AAAB-62DD-4BCA-B478-83D13A33F76A}" srcOrd="3" destOrd="0" parTransId="{9FC80FE0-398B-4D10-A156-C30D6EFA8A22}" sibTransId="{05562F22-164E-4F6F-BF04-D9AC923AD883}"/>
    <dgm:cxn modelId="{8D4960D9-DA88-4DCD-A63F-4A5F4C34F3CA}" type="presParOf" srcId="{C9B4E51D-00D5-4D05-9E24-42F33FC739DB}" destId="{892EA243-3E20-4573-A11E-DF4BB875C719}" srcOrd="0" destOrd="0" presId="urn:microsoft.com/office/officeart/2005/8/layout/vList2"/>
    <dgm:cxn modelId="{4E29C91D-E856-4335-ACBE-EB2EC40F7F27}" type="presParOf" srcId="{C9B4E51D-00D5-4D05-9E24-42F33FC739DB}" destId="{9905CB63-13A2-4E37-9690-E3EACB72D6F4}" srcOrd="1" destOrd="0" presId="urn:microsoft.com/office/officeart/2005/8/layout/vList2"/>
    <dgm:cxn modelId="{0AE6371B-F4B1-4EDA-A872-00B678C571B3}" type="presParOf" srcId="{C9B4E51D-00D5-4D05-9E24-42F33FC739DB}" destId="{A9390E8B-BEF9-4BE8-BECF-CF847EFE6FE3}" srcOrd="2" destOrd="0" presId="urn:microsoft.com/office/officeart/2005/8/layout/vList2"/>
    <dgm:cxn modelId="{AC11E35B-9181-436E-ABBB-7714F8CF4B65}" type="presParOf" srcId="{C9B4E51D-00D5-4D05-9E24-42F33FC739DB}" destId="{1AC06B5F-12EF-4FF7-BB98-B497939108C4}" srcOrd="3" destOrd="0" presId="urn:microsoft.com/office/officeart/2005/8/layout/vList2"/>
    <dgm:cxn modelId="{17B543C5-39A7-40CB-9F77-004A8E26C6F9}" type="presParOf" srcId="{C9B4E51D-00D5-4D05-9E24-42F33FC739DB}" destId="{E938D855-B4C5-44C5-BE20-0F69FEAF79EB}" srcOrd="4" destOrd="0" presId="urn:microsoft.com/office/officeart/2005/8/layout/vList2"/>
    <dgm:cxn modelId="{325487F9-5FB4-4F72-8BCE-8773D5C26171}" type="presParOf" srcId="{C9B4E51D-00D5-4D05-9E24-42F33FC739DB}" destId="{4CF60D53-8418-4C88-8F7C-10249AE21853}" srcOrd="5" destOrd="0" presId="urn:microsoft.com/office/officeart/2005/8/layout/vList2"/>
    <dgm:cxn modelId="{C3191546-8848-4BED-9F38-97738B52F73B}" type="presParOf" srcId="{C9B4E51D-00D5-4D05-9E24-42F33FC739DB}" destId="{748F216F-A643-4C40-8C5F-759609B88D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3E374-6771-43AA-87A4-E5A232018FF3}">
      <dsp:nvSpPr>
        <dsp:cNvPr id="0" name=""/>
        <dsp:cNvSpPr/>
      </dsp:nvSpPr>
      <dsp:spPr>
        <a:xfrm rot="5400000">
          <a:off x="3506387" y="-2151878"/>
          <a:ext cx="969962" cy="527600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List the nouns in the problem statement. </a:t>
          </a:r>
        </a:p>
      </dsp:txBody>
      <dsp:txXfrm rot="-5400000">
        <a:off x="1353368" y="48491"/>
        <a:ext cx="5228651" cy="875262"/>
      </dsp:txXfrm>
    </dsp:sp>
    <dsp:sp modelId="{4D4A9957-1CED-4004-A2F3-E9D560FA0D38}">
      <dsp:nvSpPr>
        <dsp:cNvPr id="0" name=""/>
        <dsp:cNvSpPr/>
      </dsp:nvSpPr>
      <dsp:spPr>
        <a:xfrm>
          <a:off x="30" y="28924"/>
          <a:ext cx="1353336" cy="9143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Step 1</a:t>
          </a:r>
        </a:p>
      </dsp:txBody>
      <dsp:txXfrm>
        <a:off x="44667" y="73561"/>
        <a:ext cx="1264062" cy="825121"/>
      </dsp:txXfrm>
    </dsp:sp>
    <dsp:sp modelId="{ADD7E1CE-96F9-4E15-B55F-219A2C27FB6B}">
      <dsp:nvSpPr>
        <dsp:cNvPr id="0" name=""/>
        <dsp:cNvSpPr/>
      </dsp:nvSpPr>
      <dsp:spPr>
        <a:xfrm rot="5400000">
          <a:off x="3506387" y="-1121293"/>
          <a:ext cx="969962" cy="527600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When nouns are synonyms for other nouns, choose the best one.</a:t>
          </a:r>
        </a:p>
      </dsp:txBody>
      <dsp:txXfrm rot="-5400000">
        <a:off x="1353368" y="1079076"/>
        <a:ext cx="5228651" cy="875262"/>
      </dsp:txXfrm>
    </dsp:sp>
    <dsp:sp modelId="{6DA97A50-A7E7-423A-9455-078445AA286F}">
      <dsp:nvSpPr>
        <dsp:cNvPr id="0" name=""/>
        <dsp:cNvSpPr/>
      </dsp:nvSpPr>
      <dsp:spPr>
        <a:xfrm>
          <a:off x="30" y="1059509"/>
          <a:ext cx="1353336" cy="9143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Step 2</a:t>
          </a:r>
        </a:p>
      </dsp:txBody>
      <dsp:txXfrm>
        <a:off x="44667" y="1104146"/>
        <a:ext cx="1264062" cy="825121"/>
      </dsp:txXfrm>
    </dsp:sp>
    <dsp:sp modelId="{4449DE1B-206A-4182-9BF3-76F3730A65B6}">
      <dsp:nvSpPr>
        <dsp:cNvPr id="0" name=""/>
        <dsp:cNvSpPr/>
      </dsp:nvSpPr>
      <dsp:spPr>
        <a:xfrm rot="5400000">
          <a:off x="3506387" y="-90708"/>
          <a:ext cx="969962" cy="527600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Make a note of nouns that describe other nouns. These will be your entities’ attributes.</a:t>
          </a:r>
        </a:p>
      </dsp:txBody>
      <dsp:txXfrm rot="-5400000">
        <a:off x="1353368" y="2109661"/>
        <a:ext cx="5228651" cy="875262"/>
      </dsp:txXfrm>
    </dsp:sp>
    <dsp:sp modelId="{91EBC3EC-1AD1-41C3-B2B9-0279B15493AF}">
      <dsp:nvSpPr>
        <dsp:cNvPr id="0" name=""/>
        <dsp:cNvSpPr/>
      </dsp:nvSpPr>
      <dsp:spPr>
        <a:xfrm>
          <a:off x="30" y="2090094"/>
          <a:ext cx="1353336" cy="9143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Step 3</a:t>
          </a:r>
        </a:p>
      </dsp:txBody>
      <dsp:txXfrm>
        <a:off x="44667" y="2134731"/>
        <a:ext cx="1264062" cy="825121"/>
      </dsp:txXfrm>
    </dsp:sp>
    <dsp:sp modelId="{B1340A2E-E3F1-4A21-BE42-B834022016BF}">
      <dsp:nvSpPr>
        <dsp:cNvPr id="0" name=""/>
        <dsp:cNvSpPr/>
      </dsp:nvSpPr>
      <dsp:spPr>
        <a:xfrm rot="5400000">
          <a:off x="3506387" y="939876"/>
          <a:ext cx="969962" cy="527600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Rule out the nouns that don’t relate to the process to be captured.</a:t>
          </a:r>
        </a:p>
      </dsp:txBody>
      <dsp:txXfrm rot="-5400000">
        <a:off x="1353368" y="3140245"/>
        <a:ext cx="5228651" cy="875262"/>
      </dsp:txXfrm>
    </dsp:sp>
    <dsp:sp modelId="{903A036B-4556-4B19-A3EB-9EA1E2887AD0}">
      <dsp:nvSpPr>
        <dsp:cNvPr id="0" name=""/>
        <dsp:cNvSpPr/>
      </dsp:nvSpPr>
      <dsp:spPr>
        <a:xfrm>
          <a:off x="30" y="3120679"/>
          <a:ext cx="1353336" cy="9143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Step 4</a:t>
          </a:r>
        </a:p>
      </dsp:txBody>
      <dsp:txXfrm>
        <a:off x="44667" y="3165316"/>
        <a:ext cx="1264062" cy="825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2FCF7-0A96-42AD-ADBD-D6C50F6CE0A6}">
      <dsp:nvSpPr>
        <dsp:cNvPr id="0" name=""/>
        <dsp:cNvSpPr/>
      </dsp:nvSpPr>
      <dsp:spPr>
        <a:xfrm>
          <a:off x="511016" y="238"/>
          <a:ext cx="2442864" cy="1465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Which nouns are entities</a:t>
          </a:r>
        </a:p>
      </dsp:txBody>
      <dsp:txXfrm>
        <a:off x="511016" y="238"/>
        <a:ext cx="2442864" cy="1465718"/>
      </dsp:txXfrm>
    </dsp:sp>
    <dsp:sp modelId="{16EC9C17-DD00-48E3-AFE8-263A0D727DC9}">
      <dsp:nvSpPr>
        <dsp:cNvPr id="0" name=""/>
        <dsp:cNvSpPr/>
      </dsp:nvSpPr>
      <dsp:spPr>
        <a:xfrm>
          <a:off x="3198167" y="238"/>
          <a:ext cx="2442864" cy="1465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Which nouns are attributes?</a:t>
          </a:r>
        </a:p>
      </dsp:txBody>
      <dsp:txXfrm>
        <a:off x="3198167" y="238"/>
        <a:ext cx="2442864" cy="1465718"/>
      </dsp:txXfrm>
    </dsp:sp>
    <dsp:sp modelId="{186394DC-8AE9-48A5-BAF0-40AB3E4A86E9}">
      <dsp:nvSpPr>
        <dsp:cNvPr id="0" name=""/>
        <dsp:cNvSpPr/>
      </dsp:nvSpPr>
      <dsp:spPr>
        <a:xfrm>
          <a:off x="5885318" y="238"/>
          <a:ext cx="2442864" cy="1465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Which nouns are irrelevant?</a:t>
          </a:r>
        </a:p>
      </dsp:txBody>
      <dsp:txXfrm>
        <a:off x="5885318" y="238"/>
        <a:ext cx="2442864" cy="1465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E6880-487F-4F74-8CC1-9966173CAD03}">
      <dsp:nvSpPr>
        <dsp:cNvPr id="0" name=""/>
        <dsp:cNvSpPr/>
      </dsp:nvSpPr>
      <dsp:spPr>
        <a:xfrm>
          <a:off x="0" y="28193"/>
          <a:ext cx="3671873" cy="11547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Does it make sense for the maximum cardinality to be 1 for either entity?</a:t>
          </a:r>
        </a:p>
      </dsp:txBody>
      <dsp:txXfrm>
        <a:off x="56372" y="84565"/>
        <a:ext cx="3559129" cy="1042045"/>
      </dsp:txXfrm>
    </dsp:sp>
    <dsp:sp modelId="{C249B1D9-91FC-4F5D-B8A8-898F3575A926}">
      <dsp:nvSpPr>
        <dsp:cNvPr id="0" name=""/>
        <dsp:cNvSpPr/>
      </dsp:nvSpPr>
      <dsp:spPr>
        <a:xfrm>
          <a:off x="0" y="1243463"/>
          <a:ext cx="3671873" cy="11547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Does it make sense for the minimum cardinality to be 0 (optional) for either entity?</a:t>
          </a:r>
        </a:p>
      </dsp:txBody>
      <dsp:txXfrm>
        <a:off x="56372" y="1299835"/>
        <a:ext cx="3559129" cy="1042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B3CC9-37BC-4524-85FC-9536DC70379A}">
      <dsp:nvSpPr>
        <dsp:cNvPr id="0" name=""/>
        <dsp:cNvSpPr/>
      </dsp:nvSpPr>
      <dsp:spPr>
        <a:xfrm>
          <a:off x="0" y="219719"/>
          <a:ext cx="4191001" cy="8353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Each </a:t>
          </a:r>
          <a:r>
            <a:rPr lang="en-US" sz="2100" b="1" kern="1200" dirty="0"/>
            <a:t>transaction </a:t>
          </a:r>
          <a:r>
            <a:rPr lang="en-US" sz="2100" kern="1200" dirty="0"/>
            <a:t>is associated with a </a:t>
          </a:r>
          <a:r>
            <a:rPr lang="en-US" sz="2100" b="1" kern="1200" dirty="0"/>
            <a:t>car</a:t>
          </a:r>
          <a:r>
            <a:rPr lang="en-US" sz="2100" kern="1200" dirty="0"/>
            <a:t>, a </a:t>
          </a:r>
          <a:r>
            <a:rPr lang="en-US" sz="2100" b="1" kern="1200" dirty="0"/>
            <a:t>mechanic</a:t>
          </a:r>
          <a:r>
            <a:rPr lang="en-US" sz="2100" b="0" kern="1200" dirty="0"/>
            <a:t>, </a:t>
          </a:r>
          <a:r>
            <a:rPr lang="en-US" sz="2100" kern="1200" dirty="0"/>
            <a:t>and a </a:t>
          </a:r>
          <a:r>
            <a:rPr lang="en-US" sz="2100" b="1" kern="1200" dirty="0"/>
            <a:t>repair</a:t>
          </a:r>
          <a:r>
            <a:rPr lang="en-US" sz="2100" kern="1200" dirty="0"/>
            <a:t>.</a:t>
          </a:r>
        </a:p>
      </dsp:txBody>
      <dsp:txXfrm>
        <a:off x="40780" y="260499"/>
        <a:ext cx="4109441" cy="753819"/>
      </dsp:txXfrm>
    </dsp:sp>
    <dsp:sp modelId="{BF08DCF0-43DB-4E93-AF1F-3CC83C781464}">
      <dsp:nvSpPr>
        <dsp:cNvPr id="0" name=""/>
        <dsp:cNvSpPr/>
      </dsp:nvSpPr>
      <dsp:spPr>
        <a:xfrm>
          <a:off x="0" y="1115579"/>
          <a:ext cx="4191001" cy="8353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Cars</a:t>
          </a:r>
          <a:r>
            <a:rPr lang="en-US" sz="2100" kern="1200" dirty="0"/>
            <a:t>, </a:t>
          </a:r>
          <a:r>
            <a:rPr lang="en-US" sz="2100" b="1" kern="1200" dirty="0"/>
            <a:t>mechanics</a:t>
          </a:r>
          <a:r>
            <a:rPr lang="en-US" sz="2100" kern="1200" dirty="0"/>
            <a:t>, and </a:t>
          </a:r>
          <a:r>
            <a:rPr lang="en-US" sz="2100" b="1" kern="1200" dirty="0"/>
            <a:t>repairs </a:t>
          </a:r>
          <a:r>
            <a:rPr lang="en-US" sz="2100" kern="1200" dirty="0"/>
            <a:t>can all be part of multiple </a:t>
          </a:r>
          <a:r>
            <a:rPr lang="en-US" sz="2100" b="1" kern="1200" dirty="0"/>
            <a:t>transactions</a:t>
          </a:r>
          <a:r>
            <a:rPr lang="en-US" sz="2100" kern="1200" dirty="0"/>
            <a:t>.</a:t>
          </a:r>
        </a:p>
      </dsp:txBody>
      <dsp:txXfrm>
        <a:off x="40780" y="1156359"/>
        <a:ext cx="4109441" cy="753819"/>
      </dsp:txXfrm>
    </dsp:sp>
    <dsp:sp modelId="{C5D5441E-4DB8-4C55-955A-8A66A038F6CA}">
      <dsp:nvSpPr>
        <dsp:cNvPr id="0" name=""/>
        <dsp:cNvSpPr/>
      </dsp:nvSpPr>
      <dsp:spPr>
        <a:xfrm>
          <a:off x="0" y="2011439"/>
          <a:ext cx="4191001" cy="8353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Many </a:t>
          </a:r>
          <a:r>
            <a:rPr lang="en-US" sz="2100" b="1" kern="1200" dirty="0"/>
            <a:t>transactions </a:t>
          </a:r>
          <a:r>
            <a:rPr lang="en-US" sz="2100" kern="1200" dirty="0"/>
            <a:t>can make up an </a:t>
          </a:r>
          <a:r>
            <a:rPr lang="en-US" sz="2100" b="1" kern="1200" dirty="0"/>
            <a:t>invoice</a:t>
          </a:r>
          <a:r>
            <a:rPr lang="en-US" sz="2100" kern="1200" dirty="0"/>
            <a:t>.</a:t>
          </a:r>
        </a:p>
      </dsp:txBody>
      <dsp:txXfrm>
        <a:off x="40780" y="2052219"/>
        <a:ext cx="4109441" cy="753819"/>
      </dsp:txXfrm>
    </dsp:sp>
    <dsp:sp modelId="{7776D964-8D41-4780-94C2-387EE287158E}">
      <dsp:nvSpPr>
        <dsp:cNvPr id="0" name=""/>
        <dsp:cNvSpPr/>
      </dsp:nvSpPr>
      <dsp:spPr>
        <a:xfrm>
          <a:off x="0" y="2907299"/>
          <a:ext cx="4191001" cy="8353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 </a:t>
          </a:r>
          <a:r>
            <a:rPr lang="en-US" sz="2100" b="1" kern="1200" dirty="0"/>
            <a:t>transaction </a:t>
          </a:r>
          <a:r>
            <a:rPr lang="en-US" sz="2100" kern="1200" dirty="0"/>
            <a:t>can only belong to one </a:t>
          </a:r>
          <a:r>
            <a:rPr lang="en-US" sz="2100" b="1" kern="1200" dirty="0"/>
            <a:t>invoice</a:t>
          </a:r>
          <a:r>
            <a:rPr lang="en-US" sz="2100" kern="1200" dirty="0"/>
            <a:t>.</a:t>
          </a:r>
        </a:p>
      </dsp:txBody>
      <dsp:txXfrm>
        <a:off x="40780" y="2948079"/>
        <a:ext cx="4109441" cy="753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8BC11-DA2F-4865-98F4-E695A5D03345}">
      <dsp:nvSpPr>
        <dsp:cNvPr id="0" name=""/>
        <dsp:cNvSpPr/>
      </dsp:nvSpPr>
      <dsp:spPr>
        <a:xfrm>
          <a:off x="0" y="325110"/>
          <a:ext cx="4038601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</a:t>
          </a:r>
          <a:r>
            <a:rPr lang="en-US" sz="1900" b="1" kern="1200" dirty="0"/>
            <a:t>car</a:t>
          </a:r>
          <a:r>
            <a:rPr lang="en-US" sz="1900" kern="1200" dirty="0"/>
            <a:t> is described by a VIN, make, and model.</a:t>
          </a:r>
        </a:p>
      </dsp:txBody>
      <dsp:txXfrm>
        <a:off x="36896" y="362006"/>
        <a:ext cx="3964809" cy="682028"/>
      </dsp:txXfrm>
    </dsp:sp>
    <dsp:sp modelId="{D1359A0C-8525-49BA-A193-FEB483BD2B47}">
      <dsp:nvSpPr>
        <dsp:cNvPr id="0" name=""/>
        <dsp:cNvSpPr/>
      </dsp:nvSpPr>
      <dsp:spPr>
        <a:xfrm>
          <a:off x="0" y="1135650"/>
          <a:ext cx="4038601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</a:t>
          </a:r>
          <a:r>
            <a:rPr lang="en-US" sz="1900" b="1" kern="1200" dirty="0"/>
            <a:t>mechanic</a:t>
          </a:r>
          <a:r>
            <a:rPr lang="en-US" sz="1900" kern="1200" dirty="0"/>
            <a:t> is described by a name and SSN.</a:t>
          </a:r>
        </a:p>
      </dsp:txBody>
      <dsp:txXfrm>
        <a:off x="36896" y="1172546"/>
        <a:ext cx="3964809" cy="682028"/>
      </dsp:txXfrm>
    </dsp:sp>
    <dsp:sp modelId="{A29AF6E5-8DCF-4591-B929-166357458D19}">
      <dsp:nvSpPr>
        <dsp:cNvPr id="0" name=""/>
        <dsp:cNvSpPr/>
      </dsp:nvSpPr>
      <dsp:spPr>
        <a:xfrm>
          <a:off x="0" y="1946190"/>
          <a:ext cx="4038601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</a:t>
          </a:r>
          <a:r>
            <a:rPr lang="en-US" sz="1900" b="1" kern="1200" dirty="0"/>
            <a:t>repair </a:t>
          </a:r>
          <a:r>
            <a:rPr lang="en-US" sz="1900" kern="1200" dirty="0"/>
            <a:t>is described by a price.</a:t>
          </a:r>
        </a:p>
      </dsp:txBody>
      <dsp:txXfrm>
        <a:off x="36896" y="1983086"/>
        <a:ext cx="3964809" cy="682028"/>
      </dsp:txXfrm>
    </dsp:sp>
    <dsp:sp modelId="{3AC649C9-6515-4F3A-B68E-85E3CD358C11}">
      <dsp:nvSpPr>
        <dsp:cNvPr id="0" name=""/>
        <dsp:cNvSpPr/>
      </dsp:nvSpPr>
      <dsp:spPr>
        <a:xfrm>
          <a:off x="0" y="2756730"/>
          <a:ext cx="4038601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</a:t>
          </a:r>
          <a:r>
            <a:rPr lang="en-US" sz="1900" b="1" kern="1200" dirty="0"/>
            <a:t>transaction</a:t>
          </a:r>
          <a:r>
            <a:rPr lang="en-US" sz="1900" kern="1200" dirty="0"/>
            <a:t> occurs on a particular date.</a:t>
          </a:r>
        </a:p>
      </dsp:txBody>
      <dsp:txXfrm>
        <a:off x="36896" y="2793626"/>
        <a:ext cx="3964809" cy="682028"/>
      </dsp:txXfrm>
    </dsp:sp>
    <dsp:sp modelId="{A816D8F3-9B7E-4256-A063-8D1CF4FBA88C}">
      <dsp:nvSpPr>
        <dsp:cNvPr id="0" name=""/>
        <dsp:cNvSpPr/>
      </dsp:nvSpPr>
      <dsp:spPr>
        <a:xfrm>
          <a:off x="0" y="3567270"/>
          <a:ext cx="4038601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 </a:t>
          </a:r>
          <a:r>
            <a:rPr lang="en-US" sz="1900" b="1" kern="1200" dirty="0"/>
            <a:t>invoice</a:t>
          </a:r>
          <a:r>
            <a:rPr lang="en-US" sz="1900" kern="1200" dirty="0"/>
            <a:t> has an invoice number and a billing name, city, state, and zip code.</a:t>
          </a:r>
        </a:p>
      </dsp:txBody>
      <dsp:txXfrm>
        <a:off x="36896" y="3604166"/>
        <a:ext cx="3964809" cy="6820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A20D9-1C58-4359-9F7E-F21C4207D54F}">
      <dsp:nvSpPr>
        <dsp:cNvPr id="0" name=""/>
        <dsp:cNvSpPr/>
      </dsp:nvSpPr>
      <dsp:spPr>
        <a:xfrm rot="5400000">
          <a:off x="4542139" y="-1798981"/>
          <a:ext cx="864393" cy="468172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Primary key field of “1” table put into “many” table as foreign key field</a:t>
          </a:r>
        </a:p>
      </dsp:txBody>
      <dsp:txXfrm rot="-5400000">
        <a:off x="2633472" y="151882"/>
        <a:ext cx="4639532" cy="780001"/>
      </dsp:txXfrm>
    </dsp:sp>
    <dsp:sp modelId="{1CF822D1-F716-4B1F-B8E6-E8F15C889B50}">
      <dsp:nvSpPr>
        <dsp:cNvPr id="0" name=""/>
        <dsp:cNvSpPr/>
      </dsp:nvSpPr>
      <dsp:spPr>
        <a:xfrm>
          <a:off x="0" y="1637"/>
          <a:ext cx="2633472" cy="10804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1:many relationships</a:t>
          </a:r>
        </a:p>
      </dsp:txBody>
      <dsp:txXfrm>
        <a:off x="52745" y="54382"/>
        <a:ext cx="2527982" cy="975002"/>
      </dsp:txXfrm>
    </dsp:sp>
    <dsp:sp modelId="{7226F8BF-6919-4385-9A8B-824EBFE86B95}">
      <dsp:nvSpPr>
        <dsp:cNvPr id="0" name=""/>
        <dsp:cNvSpPr/>
      </dsp:nvSpPr>
      <dsp:spPr>
        <a:xfrm rot="5400000">
          <a:off x="4542139" y="-664464"/>
          <a:ext cx="864393" cy="468172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Create new table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1:many relationships with original tables</a:t>
          </a:r>
        </a:p>
      </dsp:txBody>
      <dsp:txXfrm rot="-5400000">
        <a:off x="2633472" y="1286399"/>
        <a:ext cx="4639532" cy="780001"/>
      </dsp:txXfrm>
    </dsp:sp>
    <dsp:sp modelId="{F768C774-DBD8-4292-AC4B-3BDD9D503B22}">
      <dsp:nvSpPr>
        <dsp:cNvPr id="0" name=""/>
        <dsp:cNvSpPr/>
      </dsp:nvSpPr>
      <dsp:spPr>
        <a:xfrm>
          <a:off x="0" y="1136153"/>
          <a:ext cx="2633472" cy="10804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many:many</a:t>
          </a:r>
          <a:r>
            <a:rPr lang="en-US" sz="3000" kern="1200" dirty="0"/>
            <a:t> relationships</a:t>
          </a:r>
        </a:p>
      </dsp:txBody>
      <dsp:txXfrm>
        <a:off x="52745" y="1188898"/>
        <a:ext cx="2527982" cy="975002"/>
      </dsp:txXfrm>
    </dsp:sp>
    <dsp:sp modelId="{2E16C10F-2103-4026-A539-B4B1A1C8151E}">
      <dsp:nvSpPr>
        <dsp:cNvPr id="0" name=""/>
        <dsp:cNvSpPr/>
      </dsp:nvSpPr>
      <dsp:spPr>
        <a:xfrm rot="5400000">
          <a:off x="4542139" y="470052"/>
          <a:ext cx="864393" cy="468172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Primary key field of one table put into other table as foreign key field</a:t>
          </a:r>
        </a:p>
      </dsp:txBody>
      <dsp:txXfrm rot="-5400000">
        <a:off x="2633472" y="2420915"/>
        <a:ext cx="4639532" cy="780001"/>
      </dsp:txXfrm>
    </dsp:sp>
    <dsp:sp modelId="{735B988A-48CF-41E3-B610-49DEBA3CD7DF}">
      <dsp:nvSpPr>
        <dsp:cNvPr id="0" name=""/>
        <dsp:cNvSpPr/>
      </dsp:nvSpPr>
      <dsp:spPr>
        <a:xfrm>
          <a:off x="0" y="2270670"/>
          <a:ext cx="2633472" cy="10804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1:1 relationships</a:t>
          </a:r>
        </a:p>
      </dsp:txBody>
      <dsp:txXfrm>
        <a:off x="52745" y="2323415"/>
        <a:ext cx="2527982" cy="975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EA243-3E20-4573-A11E-DF4BB875C719}">
      <dsp:nvSpPr>
        <dsp:cNvPr id="0" name=""/>
        <dsp:cNvSpPr/>
      </dsp:nvSpPr>
      <dsp:spPr>
        <a:xfrm>
          <a:off x="0" y="31500"/>
          <a:ext cx="41148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-3000" dirty="0"/>
            <a:t>No repeating orders or customers.</a:t>
          </a:r>
          <a:endParaRPr lang="en-US" sz="3000" kern="1200" dirty="0"/>
        </a:p>
      </dsp:txBody>
      <dsp:txXfrm>
        <a:off x="35125" y="66625"/>
        <a:ext cx="4044550" cy="649299"/>
      </dsp:txXfrm>
    </dsp:sp>
    <dsp:sp modelId="{A9390E8B-BEF9-4BE8-BECF-CF847EFE6FE3}">
      <dsp:nvSpPr>
        <dsp:cNvPr id="0" name=""/>
        <dsp:cNvSpPr/>
      </dsp:nvSpPr>
      <dsp:spPr>
        <a:xfrm>
          <a:off x="0" y="837450"/>
          <a:ext cx="41148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-3000" dirty="0"/>
            <a:t>Every customer is unique.</a:t>
          </a:r>
          <a:endParaRPr lang="en-US" sz="3000" kern="1200" dirty="0"/>
        </a:p>
      </dsp:txBody>
      <dsp:txXfrm>
        <a:off x="35125" y="872575"/>
        <a:ext cx="4044550" cy="649299"/>
      </dsp:txXfrm>
    </dsp:sp>
    <dsp:sp modelId="{E938D855-B4C5-44C5-BE20-0F69FEAF79EB}">
      <dsp:nvSpPr>
        <dsp:cNvPr id="0" name=""/>
        <dsp:cNvSpPr/>
      </dsp:nvSpPr>
      <dsp:spPr>
        <a:xfrm>
          <a:off x="0" y="1643400"/>
          <a:ext cx="41148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-3000" dirty="0"/>
            <a:t>Every order is unique.</a:t>
          </a:r>
          <a:endParaRPr lang="en-US" sz="3000" kern="1200" dirty="0"/>
        </a:p>
      </dsp:txBody>
      <dsp:txXfrm>
        <a:off x="35125" y="1678525"/>
        <a:ext cx="4044550" cy="649299"/>
      </dsp:txXfrm>
    </dsp:sp>
    <dsp:sp modelId="{748F216F-A643-4C40-8C5F-759609B88DCD}">
      <dsp:nvSpPr>
        <dsp:cNvPr id="0" name=""/>
        <dsp:cNvSpPr/>
      </dsp:nvSpPr>
      <dsp:spPr>
        <a:xfrm>
          <a:off x="0" y="2449349"/>
          <a:ext cx="41148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-3000" dirty="0"/>
            <a:t>This is an example of </a:t>
          </a:r>
          <a:r>
            <a:rPr lang="en-US" sz="3000" b="1" kern="1200" baseline="-3000" dirty="0"/>
            <a:t>normalization</a:t>
          </a:r>
          <a:r>
            <a:rPr lang="en-US" sz="3000" kern="1200" baseline="-3000" dirty="0"/>
            <a:t>..</a:t>
          </a:r>
          <a:endParaRPr lang="en-US" sz="3000" kern="1200" dirty="0"/>
        </a:p>
      </dsp:txBody>
      <dsp:txXfrm>
        <a:off x="35125" y="2484474"/>
        <a:ext cx="4044550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2193" cy="4939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395" y="0"/>
            <a:ext cx="2922193" cy="4939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FDF2-F068-4A5D-97F9-C183C5FFCC06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822" y="4690190"/>
            <a:ext cx="5392469" cy="4442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006"/>
            <a:ext cx="2922193" cy="493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395" y="9377006"/>
            <a:ext cx="2922193" cy="493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C21C-7FD6-454C-A2EF-3CBF830C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1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56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42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0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85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01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31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38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7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32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68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32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89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87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24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1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49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8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22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99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21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213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68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974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396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045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4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828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177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018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918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876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101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065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98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070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437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64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3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9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39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1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6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9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1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3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0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8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6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7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MIS2502:</a:t>
            </a:r>
            <a:br>
              <a:rPr lang="en-US" dirty="0"/>
            </a:br>
            <a:r>
              <a:rPr lang="en-US" dirty="0"/>
              <a:t>Data Analytics</a:t>
            </a:r>
            <a:br>
              <a:rPr lang="en-US" dirty="0"/>
            </a:br>
            <a:r>
              <a:rPr lang="en-US" i="1" dirty="0"/>
              <a:t>Relational Data Modeling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F0E24-6B3E-4738-B7F9-BEAC4028E44E}"/>
              </a:ext>
            </a:extLst>
          </p:cNvPr>
          <p:cNvSpPr txBox="1"/>
          <p:nvPr/>
        </p:nvSpPr>
        <p:spPr>
          <a:xfrm>
            <a:off x="381000" y="5867400"/>
            <a:ext cx="321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Acknowledgement: David Schuff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3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Begin with Identifying the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This is what your database is about.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What’s left are your entities!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8992029"/>
              </p:ext>
            </p:extLst>
          </p:nvPr>
        </p:nvGraphicFramePr>
        <p:xfrm>
          <a:off x="1066800" y="1828800"/>
          <a:ext cx="6629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732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Start with a problem statement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8382000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Design a database to track orders for a store. A customer places an order for a product. People can place an order for multiple products.</a:t>
            </a:r>
          </a:p>
          <a:p>
            <a:endParaRPr lang="en-US" sz="2800" dirty="0"/>
          </a:p>
          <a:p>
            <a:r>
              <a:rPr lang="en-US" sz="2800" dirty="0"/>
              <a:t>Record first name, last name, city, state, and zip code for customers. We also want to know the date an order was placed. </a:t>
            </a:r>
          </a:p>
          <a:p>
            <a:endParaRPr lang="en-US" sz="2800" dirty="0"/>
          </a:p>
          <a:p>
            <a:r>
              <a:rPr lang="en-US" sz="2800" dirty="0"/>
              <a:t>Finally, we want to track the name and price of products and the quantity of each product for each order.</a:t>
            </a:r>
          </a:p>
        </p:txBody>
      </p:sp>
    </p:spTree>
    <p:extLst>
      <p:ext uri="{BB962C8B-B14F-4D97-AF65-F5344CB8AC3E}">
        <p14:creationId xmlns:p14="http://schemas.microsoft.com/office/powerpoint/2010/main" val="41468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0886"/>
            <a:ext cx="8229600" cy="849086"/>
          </a:xfrm>
        </p:spPr>
        <p:txBody>
          <a:bodyPr>
            <a:normAutofit/>
          </a:bodyPr>
          <a:lstStyle/>
          <a:p>
            <a:r>
              <a:rPr lang="en-US" dirty="0"/>
              <a:t>So here are the nouns…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62756151"/>
              </p:ext>
            </p:extLst>
          </p:nvPr>
        </p:nvGraphicFramePr>
        <p:xfrm>
          <a:off x="228600" y="5315605"/>
          <a:ext cx="8839200" cy="146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08432" y="762000"/>
            <a:ext cx="8382000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Design a </a:t>
            </a:r>
            <a:r>
              <a:rPr lang="en-US" sz="2800" b="1" dirty="0">
                <a:solidFill>
                  <a:srgbClr val="FF0000"/>
                </a:solidFill>
              </a:rPr>
              <a:t>database</a:t>
            </a:r>
            <a:r>
              <a:rPr lang="en-US" sz="2800" dirty="0"/>
              <a:t> to track </a:t>
            </a:r>
            <a:r>
              <a:rPr lang="en-US" sz="2800" b="1" dirty="0">
                <a:solidFill>
                  <a:srgbClr val="FF0000"/>
                </a:solidFill>
              </a:rPr>
              <a:t>orders</a:t>
            </a:r>
            <a:r>
              <a:rPr lang="en-US" sz="2800" dirty="0"/>
              <a:t> for a </a:t>
            </a:r>
            <a:r>
              <a:rPr lang="en-US" sz="2800" b="1" dirty="0">
                <a:solidFill>
                  <a:srgbClr val="FF0000"/>
                </a:solidFill>
              </a:rPr>
              <a:t>store</a:t>
            </a:r>
            <a:r>
              <a:rPr lang="en-US" sz="2800" dirty="0"/>
              <a:t>. A </a:t>
            </a:r>
            <a:r>
              <a:rPr lang="en-US" sz="2800" b="1" dirty="0">
                <a:solidFill>
                  <a:srgbClr val="FF0000"/>
                </a:solidFill>
              </a:rPr>
              <a:t>customer</a:t>
            </a:r>
            <a:r>
              <a:rPr lang="en-US" sz="2800" dirty="0"/>
              <a:t> places an order for a </a:t>
            </a:r>
            <a:r>
              <a:rPr lang="en-US" sz="2800" b="1" dirty="0">
                <a:solidFill>
                  <a:srgbClr val="FF0000"/>
                </a:solidFill>
              </a:rPr>
              <a:t>product</a:t>
            </a:r>
            <a:r>
              <a:rPr lang="en-US" sz="2800" dirty="0"/>
              <a:t>. </a:t>
            </a:r>
            <a:r>
              <a:rPr lang="en-US" sz="2800" b="1" dirty="0">
                <a:solidFill>
                  <a:srgbClr val="FF0000"/>
                </a:solidFill>
              </a:rPr>
              <a:t>People</a:t>
            </a:r>
            <a:r>
              <a:rPr lang="en-US" sz="2800" dirty="0"/>
              <a:t> can place an order for multiple products.</a:t>
            </a:r>
          </a:p>
          <a:p>
            <a:endParaRPr lang="en-US" sz="2800" dirty="0"/>
          </a:p>
          <a:p>
            <a:r>
              <a:rPr lang="en-US" sz="2800" dirty="0"/>
              <a:t>Record </a:t>
            </a:r>
            <a:r>
              <a:rPr lang="en-US" sz="2800" b="1" dirty="0">
                <a:solidFill>
                  <a:srgbClr val="FF0000"/>
                </a:solidFill>
              </a:rPr>
              <a:t>first name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last name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city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state</a:t>
            </a:r>
            <a:r>
              <a:rPr lang="en-US" sz="2800" dirty="0"/>
              <a:t>, and </a:t>
            </a:r>
            <a:r>
              <a:rPr lang="en-US" sz="2800" b="1" dirty="0">
                <a:solidFill>
                  <a:srgbClr val="FF0000"/>
                </a:solidFill>
              </a:rPr>
              <a:t>zip code </a:t>
            </a:r>
            <a:r>
              <a:rPr lang="en-US" sz="2800" dirty="0"/>
              <a:t>for customers. We also want to know the </a:t>
            </a:r>
            <a:r>
              <a:rPr lang="en-US" sz="2800" b="1" dirty="0">
                <a:solidFill>
                  <a:srgbClr val="FF0000"/>
                </a:solidFill>
              </a:rPr>
              <a:t>date</a:t>
            </a:r>
            <a:r>
              <a:rPr lang="en-US" sz="2800" dirty="0"/>
              <a:t> an order was placed. </a:t>
            </a:r>
          </a:p>
          <a:p>
            <a:endParaRPr lang="en-US" sz="2800" dirty="0"/>
          </a:p>
          <a:p>
            <a:r>
              <a:rPr lang="en-US" sz="2800" dirty="0"/>
              <a:t>Finally, we want to track the </a:t>
            </a:r>
            <a:r>
              <a:rPr lang="en-US" sz="2800" b="1" dirty="0">
                <a:solidFill>
                  <a:srgbClr val="FF0000"/>
                </a:solidFill>
              </a:rPr>
              <a:t>name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price</a:t>
            </a:r>
            <a:r>
              <a:rPr lang="en-US" sz="2800" dirty="0"/>
              <a:t> of products and the </a:t>
            </a:r>
            <a:r>
              <a:rPr lang="en-US" sz="2800" b="1" dirty="0">
                <a:solidFill>
                  <a:srgbClr val="FF0000"/>
                </a:solidFill>
              </a:rPr>
              <a:t>quantity</a:t>
            </a:r>
            <a:r>
              <a:rPr lang="en-US" sz="2800" dirty="0"/>
              <a:t> of each product for each order.</a:t>
            </a:r>
          </a:p>
        </p:txBody>
      </p:sp>
    </p:spTree>
    <p:extLst>
      <p:ext uri="{BB962C8B-B14F-4D97-AF65-F5344CB8AC3E}">
        <p14:creationId xmlns:p14="http://schemas.microsoft.com/office/powerpoint/2010/main" val="3465042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where it gets tricky…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5181600" cy="4525963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b="1" dirty="0">
                <a:solidFill>
                  <a:srgbClr val="FF0000"/>
                </a:solidFill>
              </a:rPr>
              <a:t>store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not an entity because we are not tracking specific information about the store (i.e., store location)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BUT…if there were many stores and we wanted to track sales by store, then store would be an entity!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9800" y="1981200"/>
            <a:ext cx="2667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In this case, “store” is the context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9800" y="4343400"/>
            <a:ext cx="26670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But that isn’t part of the problem statement….</a:t>
            </a:r>
          </a:p>
        </p:txBody>
      </p:sp>
    </p:spTree>
    <p:extLst>
      <p:ext uri="{BB962C8B-B14F-4D97-AF65-F5344CB8AC3E}">
        <p14:creationId xmlns:p14="http://schemas.microsoft.com/office/powerpoint/2010/main" val="348624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ERD Based on the Problem Statement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"/>
          <a:stretch/>
        </p:blipFill>
        <p:spPr>
          <a:xfrm>
            <a:off x="76200" y="970472"/>
            <a:ext cx="8915400" cy="58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2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097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The primary key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32862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Entities need to be uniquely identifiable</a:t>
            </a:r>
          </a:p>
          <a:p>
            <a:pPr lvl="1"/>
            <a:r>
              <a:rPr lang="en-US" dirty="0"/>
              <a:t>So you can tell them apart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They may not be explicitly part of the problem statement, but you need them!</a:t>
            </a:r>
          </a:p>
          <a:p>
            <a:r>
              <a:rPr lang="en-US" dirty="0"/>
              <a:t>Use a primary key</a:t>
            </a:r>
          </a:p>
          <a:p>
            <a:pPr lvl="1"/>
            <a:r>
              <a:rPr lang="en-US" dirty="0"/>
              <a:t>One or more attributes that </a:t>
            </a:r>
            <a:br>
              <a:rPr lang="en-US" dirty="0"/>
            </a:br>
            <a:r>
              <a:rPr lang="en-US" dirty="0"/>
              <a:t>uniquely identifies an entity</a:t>
            </a:r>
          </a:p>
        </p:txBody>
      </p:sp>
      <p:sp>
        <p:nvSpPr>
          <p:cNvPr id="4" name="Oval 3"/>
          <p:cNvSpPr/>
          <p:nvPr/>
        </p:nvSpPr>
        <p:spPr>
          <a:xfrm>
            <a:off x="666750" y="5769992"/>
            <a:ext cx="1277815" cy="838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u="sng" dirty="0"/>
              <a:t>Order </a:t>
            </a:r>
            <a:br>
              <a:rPr lang="en-US" sz="2000" u="sng" dirty="0"/>
            </a:br>
            <a:r>
              <a:rPr lang="en-US" sz="2000" u="sng" dirty="0"/>
              <a:t>number</a:t>
            </a:r>
          </a:p>
        </p:txBody>
      </p:sp>
      <p:sp>
        <p:nvSpPr>
          <p:cNvPr id="5" name="Oval 4"/>
          <p:cNvSpPr/>
          <p:nvPr/>
        </p:nvSpPr>
        <p:spPr>
          <a:xfrm>
            <a:off x="666750" y="4626992"/>
            <a:ext cx="1349131" cy="838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u="sng" dirty="0"/>
              <a:t>Customer</a:t>
            </a:r>
            <a:br>
              <a:rPr lang="en-US" sz="2000" u="sng" dirty="0"/>
            </a:br>
            <a:r>
              <a:rPr lang="en-US" sz="2000" u="sng" dirty="0"/>
              <a:t>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6950" y="4626992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Uniquely identifies a customer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6950" y="5655692"/>
            <a:ext cx="2329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Uniquely identifies an order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67401" y="3200399"/>
            <a:ext cx="3065584" cy="34077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How about these as primary keys for Customer:</a:t>
            </a:r>
          </a:p>
          <a:p>
            <a:endParaRPr lang="en-US" sz="2400" dirty="0"/>
          </a:p>
          <a:p>
            <a:pPr algn="ctr"/>
            <a:r>
              <a:rPr lang="en-US" sz="2400" dirty="0"/>
              <a:t>First name and/or last name?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Social security number?</a:t>
            </a:r>
          </a:p>
        </p:txBody>
      </p:sp>
    </p:spTree>
    <p:extLst>
      <p:ext uri="{BB962C8B-B14F-4D97-AF65-F5344CB8AC3E}">
        <p14:creationId xmlns:p14="http://schemas.microsoft.com/office/powerpoint/2010/main" val="158081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component: Cardinality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Defines the rules of the association between entities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1094" y="2392680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Customer</a:t>
            </a:r>
          </a:p>
        </p:txBody>
      </p:sp>
      <p:sp>
        <p:nvSpPr>
          <p:cNvPr id="5" name="Diamond 4"/>
          <p:cNvSpPr/>
          <p:nvPr/>
        </p:nvSpPr>
        <p:spPr>
          <a:xfrm>
            <a:off x="3878094" y="2286000"/>
            <a:ext cx="1593125" cy="128016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dirty="0">
                <a:solidFill>
                  <a:schemeClr val="dk1"/>
                </a:solidFill>
              </a:rPr>
              <a:t>makes</a:t>
            </a:r>
            <a:endParaRPr lang="en-US" sz="3200" dirty="0">
              <a:solidFill>
                <a:schemeClr val="dk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2447" y="2392680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Order</a:t>
            </a:r>
          </a:p>
        </p:txBody>
      </p:sp>
      <p:cxnSp>
        <p:nvCxnSpPr>
          <p:cNvPr id="7" name="Straight Connector 6"/>
          <p:cNvCxnSpPr>
            <a:stCxn id="5" idx="1"/>
            <a:endCxn id="4" idx="3"/>
          </p:cNvCxnSpPr>
          <p:nvPr/>
        </p:nvCxnSpPr>
        <p:spPr>
          <a:xfrm flipH="1">
            <a:off x="3158247" y="2926080"/>
            <a:ext cx="719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1"/>
            <a:endCxn id="5" idx="3"/>
          </p:cNvCxnSpPr>
          <p:nvPr/>
        </p:nvCxnSpPr>
        <p:spPr>
          <a:xfrm flipH="1">
            <a:off x="5471219" y="2926080"/>
            <a:ext cx="81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90600" y="4389411"/>
            <a:ext cx="7650480" cy="24685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This is a one-to-many (1:m) relationship: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One customer can have </a:t>
            </a:r>
            <a:r>
              <a:rPr lang="en-US" sz="2000" b="1" dirty="0"/>
              <a:t>many</a:t>
            </a:r>
            <a:r>
              <a:rPr lang="en-US" sz="2000" dirty="0"/>
              <a:t> orders.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One order can only belong to </a:t>
            </a:r>
            <a:r>
              <a:rPr lang="en-US" sz="2000" b="1" dirty="0"/>
              <a:t>one</a:t>
            </a:r>
            <a:r>
              <a:rPr lang="en-US" sz="2000" dirty="0"/>
              <a:t> customer.</a:t>
            </a:r>
          </a:p>
          <a:p>
            <a:r>
              <a:rPr lang="en-US" sz="2400" dirty="0"/>
              <a:t>Additionally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 customer could have </a:t>
            </a:r>
            <a:r>
              <a:rPr lang="en-US" sz="2000" b="1" dirty="0"/>
              <a:t>no orders</a:t>
            </a:r>
            <a:r>
              <a:rPr lang="en-US" sz="20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 order has to belong to </a:t>
            </a:r>
            <a:r>
              <a:rPr lang="en-US" sz="2000" b="1" dirty="0"/>
              <a:t>at least one </a:t>
            </a:r>
            <a:r>
              <a:rPr lang="en-US" sz="2000" dirty="0"/>
              <a:t>customer.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876833" y="3110352"/>
            <a:ext cx="230568" cy="6276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15000" y="3697069"/>
            <a:ext cx="247837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least </a:t>
            </a:r>
            <a:r>
              <a:rPr lang="en-US" dirty="0"/>
              <a:t>– zero (optional)</a:t>
            </a:r>
          </a:p>
          <a:p>
            <a:pPr>
              <a:spcBef>
                <a:spcPts val="600"/>
              </a:spcBef>
            </a:pPr>
            <a:r>
              <a:rPr lang="en-US" b="1" dirty="0"/>
              <a:t>at most </a:t>
            </a:r>
            <a:r>
              <a:rPr lang="en-US" dirty="0"/>
              <a:t>- many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234447" y="2741808"/>
            <a:ext cx="0" cy="368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098001" y="2913913"/>
            <a:ext cx="184446" cy="187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07401" y="2741808"/>
            <a:ext cx="175046" cy="176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10647" y="2741808"/>
            <a:ext cx="0" cy="368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388815" y="3110352"/>
            <a:ext cx="268785" cy="5472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62200" y="3697069"/>
            <a:ext cx="146399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least </a:t>
            </a:r>
            <a:r>
              <a:rPr lang="en-US" dirty="0"/>
              <a:t>– one</a:t>
            </a:r>
          </a:p>
          <a:p>
            <a:pPr>
              <a:spcBef>
                <a:spcPts val="600"/>
              </a:spcBef>
            </a:pPr>
            <a:r>
              <a:rPr lang="en-US" b="1" dirty="0"/>
              <a:t>at most </a:t>
            </a:r>
            <a:r>
              <a:rPr lang="en-US" dirty="0"/>
              <a:t>- one</a:t>
            </a:r>
          </a:p>
        </p:txBody>
      </p:sp>
      <p:sp>
        <p:nvSpPr>
          <p:cNvPr id="3" name="Oval 2"/>
          <p:cNvSpPr/>
          <p:nvPr/>
        </p:nvSpPr>
        <p:spPr>
          <a:xfrm>
            <a:off x="5940632" y="2682431"/>
            <a:ext cx="161833" cy="458592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5866" y="3697069"/>
            <a:ext cx="219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Minimum cardinality: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4020079"/>
            <a:ext cx="222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Maximum cardinality:</a:t>
            </a:r>
          </a:p>
        </p:txBody>
      </p:sp>
    </p:spTree>
    <p:extLst>
      <p:ext uri="{BB962C8B-B14F-4D97-AF65-F5344CB8AC3E}">
        <p14:creationId xmlns:p14="http://schemas.microsoft.com/office/powerpoint/2010/main" val="70723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/>
              <a:t>Maximum cardinality (type of relationship)</a:t>
            </a:r>
          </a:p>
          <a:p>
            <a:pPr lvl="1"/>
            <a:r>
              <a:rPr lang="en-US" dirty="0"/>
              <a:t>Describes the maximum number of entity instances that participate in a relationship</a:t>
            </a:r>
          </a:p>
          <a:p>
            <a:pPr lvl="2"/>
            <a:r>
              <a:rPr lang="en-US" dirty="0"/>
              <a:t>One-to-one</a:t>
            </a:r>
          </a:p>
          <a:p>
            <a:pPr lvl="2"/>
            <a:r>
              <a:rPr lang="en-US" dirty="0"/>
              <a:t>One-to-many</a:t>
            </a:r>
          </a:p>
          <a:p>
            <a:pPr lvl="2"/>
            <a:r>
              <a:rPr lang="en-US" dirty="0"/>
              <a:t>Many-to-many</a:t>
            </a:r>
          </a:p>
          <a:p>
            <a:endParaRPr lang="en-US" dirty="0"/>
          </a:p>
          <a:p>
            <a:r>
              <a:rPr lang="en-US" dirty="0"/>
              <a:t>Minimum cardinality</a:t>
            </a:r>
          </a:p>
          <a:p>
            <a:pPr lvl="1"/>
            <a:r>
              <a:rPr lang="en-US" dirty="0"/>
              <a:t>Describes the minimum number of entity instances that must participate in a relationship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Maximum and Minimum Cardinality</a:t>
            </a:r>
          </a:p>
        </p:txBody>
      </p:sp>
    </p:spTree>
    <p:extLst>
      <p:ext uri="{BB962C8B-B14F-4D97-AF65-F5344CB8AC3E}">
        <p14:creationId xmlns:p14="http://schemas.microsoft.com/office/powerpoint/2010/main" val="1717268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14625"/>
            <a:ext cx="71818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/>
              <a:t>One-to-One (1:1)</a:t>
            </a:r>
          </a:p>
          <a:p>
            <a:pPr lvl="1"/>
            <a:r>
              <a:rPr lang="en-US" dirty="0"/>
              <a:t>A single instance of one entity is related to a single instance of another entity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One-to-One Relationship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1399" y="5334000"/>
            <a:ext cx="434340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governor governs (at most) </a:t>
            </a:r>
            <a:r>
              <a:rPr lang="en-US" sz="2000" b="1" dirty="0"/>
              <a:t>one</a:t>
            </a:r>
            <a:r>
              <a:rPr lang="en-US" sz="2000" dirty="0"/>
              <a:t> state</a:t>
            </a:r>
          </a:p>
        </p:txBody>
      </p:sp>
      <p:cxnSp>
        <p:nvCxnSpPr>
          <p:cNvPr id="8" name="Straight Arrow Connector 7"/>
          <p:cNvCxnSpPr>
            <a:stCxn id="9" idx="0"/>
          </p:cNvCxnSpPr>
          <p:nvPr/>
        </p:nvCxnSpPr>
        <p:spPr>
          <a:xfrm flipH="1" flipV="1">
            <a:off x="2999232" y="3739896"/>
            <a:ext cx="277368" cy="981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95400" y="4721352"/>
            <a:ext cx="39624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state has (at most) </a:t>
            </a:r>
            <a:r>
              <a:rPr lang="en-US" sz="2000" b="1" dirty="0"/>
              <a:t>one</a:t>
            </a:r>
            <a:r>
              <a:rPr lang="en-US" sz="2000" dirty="0"/>
              <a:t> governor</a:t>
            </a:r>
          </a:p>
        </p:txBody>
      </p:sp>
      <p:cxnSp>
        <p:nvCxnSpPr>
          <p:cNvPr id="11" name="Straight Arrow Connector 10"/>
          <p:cNvCxnSpPr>
            <a:stCxn id="2" idx="0"/>
          </p:cNvCxnSpPr>
          <p:nvPr/>
        </p:nvCxnSpPr>
        <p:spPr>
          <a:xfrm flipV="1">
            <a:off x="5753100" y="3657600"/>
            <a:ext cx="3429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73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790825"/>
            <a:ext cx="68865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/>
              <a:t>One-to-Many (1:n or 1:m)</a:t>
            </a:r>
          </a:p>
          <a:p>
            <a:pPr lvl="1"/>
            <a:r>
              <a:rPr lang="en-US" dirty="0"/>
              <a:t>A single instance of one entity is related to multiple instances of another entity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One-to-Many Relationship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3255264" y="5334000"/>
            <a:ext cx="512673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book is published by (at most) </a:t>
            </a:r>
            <a:r>
              <a:rPr lang="en-US" sz="2000" b="1" dirty="0"/>
              <a:t>one</a:t>
            </a:r>
            <a:r>
              <a:rPr lang="en-US" sz="2000" dirty="0"/>
              <a:t> publisher</a:t>
            </a:r>
          </a:p>
        </p:txBody>
      </p:sp>
      <p:cxnSp>
        <p:nvCxnSpPr>
          <p:cNvPr id="8" name="Straight Arrow Connector 7"/>
          <p:cNvCxnSpPr>
            <a:stCxn id="9" idx="0"/>
          </p:cNvCxnSpPr>
          <p:nvPr/>
        </p:nvCxnSpPr>
        <p:spPr>
          <a:xfrm flipH="1" flipV="1">
            <a:off x="2895600" y="3657600"/>
            <a:ext cx="359664" cy="106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0" y="4721352"/>
            <a:ext cx="498652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publisher can publish </a:t>
            </a:r>
            <a:r>
              <a:rPr lang="en-US" sz="2000" b="1" dirty="0"/>
              <a:t>many</a:t>
            </a:r>
            <a:r>
              <a:rPr lang="en-US" sz="2000" dirty="0"/>
              <a:t> books</a:t>
            </a:r>
          </a:p>
        </p:txBody>
      </p:sp>
      <p:cxnSp>
        <p:nvCxnSpPr>
          <p:cNvPr id="11" name="Straight Arrow Connector 10"/>
          <p:cNvCxnSpPr>
            <a:stCxn id="2" idx="0"/>
          </p:cNvCxnSpPr>
          <p:nvPr/>
        </p:nvCxnSpPr>
        <p:spPr>
          <a:xfrm flipV="1">
            <a:off x="5818632" y="3657600"/>
            <a:ext cx="277368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68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2BA77F-9926-4232-B61B-968813038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95" y="0"/>
            <a:ext cx="5302102" cy="6858000"/>
          </a:xfrm>
        </p:spPr>
      </p:pic>
    </p:spTree>
    <p:extLst>
      <p:ext uri="{BB962C8B-B14F-4D97-AF65-F5344CB8AC3E}">
        <p14:creationId xmlns:p14="http://schemas.microsoft.com/office/powerpoint/2010/main" val="186269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719388"/>
            <a:ext cx="7077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/>
              <a:t>Many-to-Many (</a:t>
            </a:r>
            <a:r>
              <a:rPr lang="en-US" dirty="0" err="1"/>
              <a:t>n:n</a:t>
            </a:r>
            <a:r>
              <a:rPr lang="en-US" dirty="0"/>
              <a:t> or m:m)</a:t>
            </a:r>
          </a:p>
          <a:p>
            <a:pPr lvl="1"/>
            <a:r>
              <a:rPr lang="en-US" dirty="0"/>
              <a:t>Each instance of one entity is related to multiple instances of another entity, and vice versa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Many-to-Many Relationship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5175504"/>
            <a:ext cx="460533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An author can write </a:t>
            </a:r>
            <a:r>
              <a:rPr lang="en-US" sz="2000" b="1" dirty="0"/>
              <a:t>many</a:t>
            </a:r>
            <a:r>
              <a:rPr lang="en-US" sz="2000" dirty="0"/>
              <a:t> books</a:t>
            </a:r>
          </a:p>
        </p:txBody>
      </p:sp>
      <p:cxnSp>
        <p:nvCxnSpPr>
          <p:cNvPr id="8" name="Straight Arrow Connector 7"/>
          <p:cNvCxnSpPr>
            <a:stCxn id="9" idx="0"/>
          </p:cNvCxnSpPr>
          <p:nvPr/>
        </p:nvCxnSpPr>
        <p:spPr>
          <a:xfrm flipH="1" flipV="1">
            <a:off x="6099988" y="3581400"/>
            <a:ext cx="256711" cy="714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75983" y="4295745"/>
            <a:ext cx="536143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book can be written by </a:t>
            </a:r>
            <a:r>
              <a:rPr lang="en-US" sz="2000" b="1" dirty="0"/>
              <a:t>many</a:t>
            </a:r>
            <a:r>
              <a:rPr lang="en-US" sz="2000" dirty="0"/>
              <a:t> authors</a:t>
            </a:r>
          </a:p>
        </p:txBody>
      </p:sp>
      <p:cxnSp>
        <p:nvCxnSpPr>
          <p:cNvPr id="11" name="Straight Arrow Connector 10"/>
          <p:cNvCxnSpPr>
            <a:stCxn id="2" idx="0"/>
          </p:cNvCxnSpPr>
          <p:nvPr/>
        </p:nvCxnSpPr>
        <p:spPr>
          <a:xfrm flipV="1">
            <a:off x="2759869" y="3581400"/>
            <a:ext cx="135731" cy="1594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019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7597"/>
            <a:ext cx="8229600" cy="5135563"/>
          </a:xfrm>
        </p:spPr>
        <p:txBody>
          <a:bodyPr>
            <a:normAutofit/>
          </a:bodyPr>
          <a:lstStyle/>
          <a:p>
            <a:r>
              <a:rPr lang="en-US" sz="2800" dirty="0"/>
              <a:t>Minimums are generally stated as either zero or one:</a:t>
            </a:r>
          </a:p>
          <a:p>
            <a:pPr lvl="1"/>
            <a:r>
              <a:rPr lang="en-US" sz="2000" dirty="0"/>
              <a:t>0 (optional): participation in the relationship by the entity is optional.</a:t>
            </a:r>
          </a:p>
          <a:p>
            <a:pPr lvl="1"/>
            <a:r>
              <a:rPr lang="en-US" sz="2000" dirty="0"/>
              <a:t>1 (mandatory): participation in the relationship by the entity is mandatory.</a:t>
            </a:r>
          </a:p>
          <a:p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Minimum Cardinality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31858"/>
            <a:ext cx="7200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24400" y="2590800"/>
            <a:ext cx="3962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certificate is </a:t>
            </a:r>
            <a:r>
              <a:rPr lang="en-US" sz="2000" b="1" dirty="0"/>
              <a:t>optional</a:t>
            </a:r>
            <a:r>
              <a:rPr lang="en-US" sz="2000" dirty="0"/>
              <a:t> for a programmer; or a programmer may not have any certificates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00400" y="3511249"/>
            <a:ext cx="0" cy="603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5018" y="2590800"/>
            <a:ext cx="405003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programmer is </a:t>
            </a:r>
            <a:r>
              <a:rPr lang="en-US" sz="2000" b="1" dirty="0"/>
              <a:t>mandatory</a:t>
            </a:r>
            <a:r>
              <a:rPr lang="en-US" sz="2000" dirty="0"/>
              <a:t> for a certificate); or a certificate has to be issued to (at least) one programmer.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72200" y="3606463"/>
            <a:ext cx="0" cy="508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42269" y="5486400"/>
            <a:ext cx="4605338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1:m maximum cardinality: a programmer</a:t>
            </a:r>
          </a:p>
          <a:p>
            <a:r>
              <a:rPr lang="en-US" sz="2000" dirty="0"/>
              <a:t>can have </a:t>
            </a:r>
            <a:r>
              <a:rPr lang="en-US" sz="2000" b="1" dirty="0"/>
              <a:t>many</a:t>
            </a:r>
            <a:r>
              <a:rPr lang="en-US" sz="2000" dirty="0"/>
              <a:t> certificates; a certificate is issued to (at most) </a:t>
            </a:r>
            <a:r>
              <a:rPr lang="en-US" sz="2000" b="1" dirty="0"/>
              <a:t>one</a:t>
            </a:r>
            <a:r>
              <a:rPr lang="en-US" sz="2000" dirty="0"/>
              <a:t> programmer</a:t>
            </a: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V="1">
            <a:off x="4844938" y="4419600"/>
            <a:ext cx="1555862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0"/>
          </p:cNvCxnSpPr>
          <p:nvPr/>
        </p:nvCxnSpPr>
        <p:spPr>
          <a:xfrm flipH="1" flipV="1">
            <a:off x="3045618" y="4495800"/>
            <a:ext cx="179932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172201" y="4160520"/>
            <a:ext cx="80916" cy="22860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3199881" y="4160520"/>
            <a:ext cx="0" cy="27432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696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Crows Feet Notation</a:t>
            </a:r>
          </a:p>
        </p:txBody>
      </p:sp>
      <p:pic>
        <p:nvPicPr>
          <p:cNvPr id="2050" name="Picture 2" descr="C:\Users\David\AppData\Local\Microsoft\Windows\Temporary Internet Files\Content.IE5\4JMCXGXT\MC9000529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00" y="5001262"/>
            <a:ext cx="945063" cy="12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90600" y="2030412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Customer</a:t>
            </a:r>
          </a:p>
        </p:txBody>
      </p:sp>
      <p:sp>
        <p:nvSpPr>
          <p:cNvPr id="13" name="Diamond 12"/>
          <p:cNvSpPr/>
          <p:nvPr/>
        </p:nvSpPr>
        <p:spPr>
          <a:xfrm>
            <a:off x="3310647" y="1923732"/>
            <a:ext cx="1593125" cy="128016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dirty="0">
                <a:solidFill>
                  <a:schemeClr val="dk1"/>
                </a:solidFill>
              </a:rPr>
              <a:t>makes</a:t>
            </a:r>
            <a:endParaRPr lang="en-US" sz="3200" dirty="0">
              <a:solidFill>
                <a:schemeClr val="dk1"/>
              </a:solidFill>
            </a:endParaRPr>
          </a:p>
        </p:txBody>
      </p:sp>
      <p:cxnSp>
        <p:nvCxnSpPr>
          <p:cNvPr id="15" name="Straight Connector 14"/>
          <p:cNvCxnSpPr>
            <a:stCxn id="13" idx="1"/>
            <a:endCxn id="12" idx="3"/>
          </p:cNvCxnSpPr>
          <p:nvPr/>
        </p:nvCxnSpPr>
        <p:spPr>
          <a:xfrm flipH="1">
            <a:off x="2937753" y="2563812"/>
            <a:ext cx="372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1"/>
            <a:endCxn id="13" idx="3"/>
          </p:cNvCxnSpPr>
          <p:nvPr/>
        </p:nvCxnSpPr>
        <p:spPr>
          <a:xfrm flipH="1">
            <a:off x="4903772" y="2563812"/>
            <a:ext cx="5064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13953" y="2379540"/>
            <a:ext cx="0" cy="36854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225890" y="2551645"/>
            <a:ext cx="184446" cy="18789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235290" y="2379540"/>
            <a:ext cx="175046" cy="17645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90153" y="2379540"/>
            <a:ext cx="0" cy="36854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225890" y="2555994"/>
            <a:ext cx="184446" cy="78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10200" y="2030412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Order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378873" y="5060013"/>
            <a:ext cx="0" cy="36854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457210" y="5240664"/>
            <a:ext cx="184446" cy="18789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466610" y="5068559"/>
            <a:ext cx="175046" cy="17645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1457210" y="5245013"/>
            <a:ext cx="184446" cy="78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Users\David\AppData\Local\Microsoft\Windows\Temporary Internet Files\Content.IE5\4JMCXGXT\MC9000842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706562" cy="20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6324600" y="3657600"/>
            <a:ext cx="2362199" cy="18001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There are other ways of denoting cardinality, but this one is pretty standard.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019382"/>
            <a:ext cx="2571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 called because this…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00400" y="4019382"/>
            <a:ext cx="3232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…looks something like this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327218" y="5563210"/>
            <a:ext cx="2362199" cy="106619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There are also variations of the crows feet notion!</a:t>
            </a:r>
          </a:p>
        </p:txBody>
      </p:sp>
      <p:sp>
        <p:nvSpPr>
          <p:cNvPr id="24" name="Oval 23"/>
          <p:cNvSpPr/>
          <p:nvPr/>
        </p:nvSpPr>
        <p:spPr>
          <a:xfrm>
            <a:off x="5052819" y="2339808"/>
            <a:ext cx="161833" cy="458592"/>
          </a:xfrm>
          <a:prstGeom prst="ellips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3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Order-Product </a:t>
            </a:r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A Many-to-Many (</a:t>
            </a:r>
            <a:r>
              <a:rPr lang="en-US" dirty="0" err="1"/>
              <a:t>m:m</a:t>
            </a:r>
            <a:r>
              <a:rPr lang="en-US" dirty="0"/>
              <a:t>) Relationship</a:t>
            </a:r>
          </a:p>
        </p:txBody>
      </p:sp>
      <p:sp>
        <p:nvSpPr>
          <p:cNvPr id="4" name="Rectangle 3"/>
          <p:cNvSpPr/>
          <p:nvPr/>
        </p:nvSpPr>
        <p:spPr>
          <a:xfrm>
            <a:off x="6142890" y="2723090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Order</a:t>
            </a:r>
          </a:p>
        </p:txBody>
      </p:sp>
      <p:sp>
        <p:nvSpPr>
          <p:cNvPr id="5" name="Oval 4"/>
          <p:cNvSpPr/>
          <p:nvPr/>
        </p:nvSpPr>
        <p:spPr>
          <a:xfrm>
            <a:off x="6290074" y="5633055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Price</a:t>
            </a:r>
          </a:p>
        </p:txBody>
      </p:sp>
      <p:sp>
        <p:nvSpPr>
          <p:cNvPr id="6" name="Oval 5"/>
          <p:cNvSpPr/>
          <p:nvPr/>
        </p:nvSpPr>
        <p:spPr>
          <a:xfrm>
            <a:off x="8124090" y="4617010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Product </a:t>
            </a:r>
            <a:br>
              <a:rPr lang="en-US" sz="1400" dirty="0"/>
            </a:br>
            <a:r>
              <a:rPr lang="en-US" sz="1400" dirty="0"/>
              <a:t>name</a:t>
            </a:r>
          </a:p>
        </p:txBody>
      </p:sp>
      <p:sp>
        <p:nvSpPr>
          <p:cNvPr id="7" name="Oval 6"/>
          <p:cNvSpPr/>
          <p:nvPr/>
        </p:nvSpPr>
        <p:spPr>
          <a:xfrm>
            <a:off x="7936519" y="1705127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Order Date</a:t>
            </a:r>
          </a:p>
        </p:txBody>
      </p:sp>
      <p:sp>
        <p:nvSpPr>
          <p:cNvPr id="8" name="Oval 7"/>
          <p:cNvSpPr/>
          <p:nvPr/>
        </p:nvSpPr>
        <p:spPr>
          <a:xfrm>
            <a:off x="6535612" y="1705127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u="sng" dirty="0"/>
              <a:t>Order </a:t>
            </a:r>
            <a:br>
              <a:rPr lang="en-US" sz="1400" u="sng" dirty="0"/>
            </a:br>
            <a:r>
              <a:rPr lang="en-US" sz="1400" u="sng" dirty="0"/>
              <a:t>number</a:t>
            </a:r>
          </a:p>
        </p:txBody>
      </p:sp>
      <p:cxnSp>
        <p:nvCxnSpPr>
          <p:cNvPr id="9" name="Straight Connector 8"/>
          <p:cNvCxnSpPr>
            <a:stCxn id="4" idx="0"/>
            <a:endCxn id="8" idx="4"/>
          </p:cNvCxnSpPr>
          <p:nvPr/>
        </p:nvCxnSpPr>
        <p:spPr>
          <a:xfrm flipV="1">
            <a:off x="6761930" y="2264904"/>
            <a:ext cx="245537" cy="458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3"/>
            <a:endCxn id="7" idx="4"/>
          </p:cNvCxnSpPr>
          <p:nvPr/>
        </p:nvCxnSpPr>
        <p:spPr>
          <a:xfrm flipV="1">
            <a:off x="7380969" y="2264904"/>
            <a:ext cx="1027405" cy="712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3" idx="2"/>
            <a:endCxn id="5" idx="0"/>
          </p:cNvCxnSpPr>
          <p:nvPr/>
        </p:nvCxnSpPr>
        <p:spPr>
          <a:xfrm flipH="1">
            <a:off x="6761929" y="5151343"/>
            <a:ext cx="1" cy="481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3" idx="3"/>
            <a:endCxn id="6" idx="2"/>
          </p:cNvCxnSpPr>
          <p:nvPr/>
        </p:nvCxnSpPr>
        <p:spPr>
          <a:xfrm>
            <a:off x="7380969" y="4896899"/>
            <a:ext cx="743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42890" y="4642455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</a:t>
            </a:r>
          </a:p>
        </p:txBody>
      </p:sp>
      <p:cxnSp>
        <p:nvCxnSpPr>
          <p:cNvPr id="14" name="Straight Connector 13"/>
          <p:cNvCxnSpPr>
            <a:stCxn id="13" idx="0"/>
            <a:endCxn id="15" idx="2"/>
          </p:cNvCxnSpPr>
          <p:nvPr/>
        </p:nvCxnSpPr>
        <p:spPr>
          <a:xfrm flipV="1">
            <a:off x="6761930" y="4251660"/>
            <a:ext cx="0" cy="39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6255443" y="3640994"/>
            <a:ext cx="1012973" cy="610666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contains</a:t>
            </a:r>
          </a:p>
        </p:txBody>
      </p:sp>
      <p:cxnSp>
        <p:nvCxnSpPr>
          <p:cNvPr id="16" name="Straight Connector 15"/>
          <p:cNvCxnSpPr>
            <a:stCxn id="15" idx="0"/>
            <a:endCxn id="4" idx="2"/>
          </p:cNvCxnSpPr>
          <p:nvPr/>
        </p:nvCxnSpPr>
        <p:spPr>
          <a:xfrm flipV="1">
            <a:off x="6761930" y="3231978"/>
            <a:ext cx="0" cy="409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914595" y="3653832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/>
              <a:t>Quantity</a:t>
            </a:r>
          </a:p>
        </p:txBody>
      </p:sp>
      <p:cxnSp>
        <p:nvCxnSpPr>
          <p:cNvPr id="18" name="Straight Connector 17"/>
          <p:cNvCxnSpPr>
            <a:stCxn id="15" idx="3"/>
            <a:endCxn id="17" idx="2"/>
          </p:cNvCxnSpPr>
          <p:nvPr/>
        </p:nvCxnSpPr>
        <p:spPr>
          <a:xfrm flipV="1">
            <a:off x="7268416" y="3933721"/>
            <a:ext cx="646179" cy="12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62432" y="3201761"/>
            <a:ext cx="200802" cy="2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8442" y="4425848"/>
            <a:ext cx="200802" cy="2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8124090" y="5633054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u="sng" dirty="0"/>
              <a:t>Product </a:t>
            </a:r>
            <a:br>
              <a:rPr lang="en-US" sz="1400" u="sng" dirty="0"/>
            </a:br>
            <a:r>
              <a:rPr lang="en-US" sz="1400" u="sng" dirty="0"/>
              <a:t>ID</a:t>
            </a:r>
          </a:p>
        </p:txBody>
      </p:sp>
      <p:cxnSp>
        <p:nvCxnSpPr>
          <p:cNvPr id="22" name="Straight Connector 21"/>
          <p:cNvCxnSpPr>
            <a:endCxn id="21" idx="1"/>
          </p:cNvCxnSpPr>
          <p:nvPr/>
        </p:nvCxnSpPr>
        <p:spPr>
          <a:xfrm>
            <a:off x="7380969" y="5151343"/>
            <a:ext cx="881324" cy="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54245" y="2876142"/>
            <a:ext cx="1647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most </a:t>
            </a:r>
            <a:r>
              <a:rPr lang="en-US" dirty="0"/>
              <a:t>– </a:t>
            </a:r>
            <a:r>
              <a:rPr lang="en-US" dirty="0">
                <a:solidFill>
                  <a:srgbClr val="FF0000"/>
                </a:solidFill>
              </a:rPr>
              <a:t>many</a:t>
            </a:r>
          </a:p>
          <a:p>
            <a:r>
              <a:rPr lang="en-US" b="1" dirty="0"/>
              <a:t>at least </a:t>
            </a:r>
            <a:r>
              <a:rPr lang="en-US" dirty="0"/>
              <a:t>– one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54245" y="4319289"/>
            <a:ext cx="1602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least </a:t>
            </a:r>
            <a:r>
              <a:rPr lang="en-US" dirty="0"/>
              <a:t>– one</a:t>
            </a:r>
          </a:p>
          <a:p>
            <a:r>
              <a:rPr lang="en-US" b="1" dirty="0"/>
              <a:t>at most </a:t>
            </a: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many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20347" y="3386894"/>
            <a:ext cx="615265" cy="411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927155" y="4413857"/>
            <a:ext cx="596735" cy="9302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81000" y="1505789"/>
            <a:ext cx="3947759" cy="28134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200" dirty="0"/>
              <a:t>An order can be composed of </a:t>
            </a:r>
            <a:r>
              <a:rPr lang="en-US" sz="2200" b="1" dirty="0"/>
              <a:t>many</a:t>
            </a:r>
            <a:r>
              <a:rPr lang="en-US" sz="2200" dirty="0"/>
              <a:t> products.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An order has to have </a:t>
            </a:r>
            <a:r>
              <a:rPr lang="en-US" sz="2200" b="1" dirty="0"/>
              <a:t>at least one </a:t>
            </a:r>
            <a:r>
              <a:rPr lang="en-US" sz="2200" dirty="0"/>
              <a:t>product.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A product can be a part of </a:t>
            </a:r>
            <a:r>
              <a:rPr lang="en-US" sz="2200" b="1" dirty="0"/>
              <a:t>many</a:t>
            </a:r>
            <a:r>
              <a:rPr lang="en-US" sz="2200" dirty="0"/>
              <a:t> orders.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A product has to be associated with </a:t>
            </a:r>
            <a:r>
              <a:rPr lang="en-US" sz="2200" b="1" dirty="0"/>
              <a:t>at least one </a:t>
            </a:r>
            <a:r>
              <a:rPr lang="en-US" sz="2200" dirty="0"/>
              <a:t>order.</a:t>
            </a: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4261464846"/>
              </p:ext>
            </p:extLst>
          </p:nvPr>
        </p:nvGraphicFramePr>
        <p:xfrm>
          <a:off x="488868" y="4355352"/>
          <a:ext cx="3671873" cy="2426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81523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Cardinality is defined by business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would the cardinality be in these situations?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7873" y="2425987"/>
            <a:ext cx="2099552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Order</a:t>
            </a:r>
          </a:p>
        </p:txBody>
      </p:sp>
      <p:sp>
        <p:nvSpPr>
          <p:cNvPr id="5" name="Diamond 4"/>
          <p:cNvSpPr/>
          <p:nvPr/>
        </p:nvSpPr>
        <p:spPr>
          <a:xfrm>
            <a:off x="3797271" y="2319307"/>
            <a:ext cx="1593125" cy="128016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dk1"/>
                </a:solidFill>
              </a:rPr>
              <a:t>contains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01624" y="2425987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Product</a:t>
            </a:r>
          </a:p>
        </p:txBody>
      </p:sp>
      <p:cxnSp>
        <p:nvCxnSpPr>
          <p:cNvPr id="7" name="Straight Connector 6"/>
          <p:cNvCxnSpPr>
            <a:stCxn id="5" idx="1"/>
            <a:endCxn id="4" idx="3"/>
          </p:cNvCxnSpPr>
          <p:nvPr/>
        </p:nvCxnSpPr>
        <p:spPr>
          <a:xfrm flipH="1">
            <a:off x="3077425" y="2959387"/>
            <a:ext cx="719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1"/>
            <a:endCxn id="5" idx="3"/>
          </p:cNvCxnSpPr>
          <p:nvPr/>
        </p:nvCxnSpPr>
        <p:spPr>
          <a:xfrm flipH="1">
            <a:off x="5390396" y="2959387"/>
            <a:ext cx="81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53806" y="2451387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7224" y="2450812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2" y="3931920"/>
            <a:ext cx="2099552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Course</a:t>
            </a:r>
          </a:p>
        </p:txBody>
      </p:sp>
      <p:sp>
        <p:nvSpPr>
          <p:cNvPr id="12" name="Diamond 11"/>
          <p:cNvSpPr/>
          <p:nvPr/>
        </p:nvSpPr>
        <p:spPr>
          <a:xfrm>
            <a:off x="3810000" y="3825240"/>
            <a:ext cx="1593125" cy="128016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dirty="0">
                <a:solidFill>
                  <a:schemeClr val="dk1"/>
                </a:solidFill>
              </a:rPr>
              <a:t>has</a:t>
            </a:r>
            <a:endParaRPr lang="en-US" sz="3200" dirty="0">
              <a:solidFill>
                <a:schemeClr val="dk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14353" y="3931920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Section</a:t>
            </a:r>
          </a:p>
        </p:txBody>
      </p:sp>
      <p:cxnSp>
        <p:nvCxnSpPr>
          <p:cNvPr id="14" name="Straight Connector 13"/>
          <p:cNvCxnSpPr>
            <a:stCxn id="12" idx="1"/>
            <a:endCxn id="11" idx="3"/>
          </p:cNvCxnSpPr>
          <p:nvPr/>
        </p:nvCxnSpPr>
        <p:spPr>
          <a:xfrm flipH="1">
            <a:off x="3090154" y="4465320"/>
            <a:ext cx="719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1"/>
            <a:endCxn id="12" idx="3"/>
          </p:cNvCxnSpPr>
          <p:nvPr/>
        </p:nvCxnSpPr>
        <p:spPr>
          <a:xfrm flipH="1">
            <a:off x="5403125" y="4465320"/>
            <a:ext cx="81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66535" y="3957320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9953" y="3956745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0601" y="5382285"/>
            <a:ext cx="2086824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Employee</a:t>
            </a:r>
          </a:p>
        </p:txBody>
      </p:sp>
      <p:sp>
        <p:nvSpPr>
          <p:cNvPr id="19" name="Diamond 18"/>
          <p:cNvSpPr/>
          <p:nvPr/>
        </p:nvSpPr>
        <p:spPr>
          <a:xfrm>
            <a:off x="3797271" y="5275605"/>
            <a:ext cx="1593125" cy="128016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dirty="0">
                <a:solidFill>
                  <a:schemeClr val="dk1"/>
                </a:solidFill>
              </a:rPr>
              <a:t>has</a:t>
            </a:r>
            <a:endParaRPr lang="en-US" sz="3200" dirty="0">
              <a:solidFill>
                <a:schemeClr val="dk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01624" y="5382285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Office</a:t>
            </a:r>
          </a:p>
        </p:txBody>
      </p:sp>
      <p:cxnSp>
        <p:nvCxnSpPr>
          <p:cNvPr id="21" name="Straight Connector 20"/>
          <p:cNvCxnSpPr>
            <a:stCxn id="19" idx="1"/>
            <a:endCxn id="18" idx="3"/>
          </p:cNvCxnSpPr>
          <p:nvPr/>
        </p:nvCxnSpPr>
        <p:spPr>
          <a:xfrm flipH="1">
            <a:off x="3077425" y="5915685"/>
            <a:ext cx="719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1"/>
            <a:endCxn id="19" idx="3"/>
          </p:cNvCxnSpPr>
          <p:nvPr/>
        </p:nvCxnSpPr>
        <p:spPr>
          <a:xfrm flipH="1">
            <a:off x="5390396" y="5915685"/>
            <a:ext cx="81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53806" y="5407685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87224" y="5407110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9929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141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Relationship Attributes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3048000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Student</a:t>
            </a:r>
          </a:p>
        </p:txBody>
      </p:sp>
      <p:sp>
        <p:nvSpPr>
          <p:cNvPr id="7" name="Oval 6"/>
          <p:cNvSpPr/>
          <p:nvPr/>
        </p:nvSpPr>
        <p:spPr>
          <a:xfrm>
            <a:off x="1371600" y="5957965"/>
            <a:ext cx="1090895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Course Title</a:t>
            </a:r>
          </a:p>
        </p:txBody>
      </p:sp>
      <p:sp>
        <p:nvSpPr>
          <p:cNvPr id="8" name="Oval 7"/>
          <p:cNvSpPr/>
          <p:nvPr/>
        </p:nvSpPr>
        <p:spPr>
          <a:xfrm>
            <a:off x="3183753" y="5402889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u="sng" dirty="0"/>
              <a:t>Course </a:t>
            </a:r>
            <a:br>
              <a:rPr lang="en-US" sz="1400" u="sng" dirty="0"/>
            </a:br>
            <a:r>
              <a:rPr lang="en-US" sz="1400" u="sng" dirty="0"/>
              <a:t>number</a:t>
            </a:r>
          </a:p>
        </p:txBody>
      </p:sp>
      <p:sp>
        <p:nvSpPr>
          <p:cNvPr id="9" name="Oval 8"/>
          <p:cNvSpPr/>
          <p:nvPr/>
        </p:nvSpPr>
        <p:spPr>
          <a:xfrm>
            <a:off x="2272160" y="1896450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u="sng" dirty="0">
                <a:solidFill>
                  <a:schemeClr val="dk1"/>
                </a:solidFill>
              </a:rPr>
              <a:t>TUID</a:t>
            </a:r>
          </a:p>
        </p:txBody>
      </p:sp>
      <p:sp>
        <p:nvSpPr>
          <p:cNvPr id="10" name="Oval 9"/>
          <p:cNvSpPr/>
          <p:nvPr/>
        </p:nvSpPr>
        <p:spPr>
          <a:xfrm>
            <a:off x="609600" y="2030035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Name</a:t>
            </a:r>
          </a:p>
        </p:txBody>
      </p:sp>
      <p:cxnSp>
        <p:nvCxnSpPr>
          <p:cNvPr id="11" name="Straight Connector 10"/>
          <p:cNvCxnSpPr>
            <a:stCxn id="6" idx="1"/>
            <a:endCxn id="10" idx="4"/>
          </p:cNvCxnSpPr>
          <p:nvPr/>
        </p:nvCxnSpPr>
        <p:spPr>
          <a:xfrm flipH="1" flipV="1">
            <a:off x="1081455" y="2589812"/>
            <a:ext cx="213945" cy="712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  <a:endCxn id="9" idx="4"/>
          </p:cNvCxnSpPr>
          <p:nvPr/>
        </p:nvCxnSpPr>
        <p:spPr>
          <a:xfrm flipV="1">
            <a:off x="2533479" y="2456227"/>
            <a:ext cx="210536" cy="846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5" idx="2"/>
            <a:endCxn id="7" idx="0"/>
          </p:cNvCxnSpPr>
          <p:nvPr/>
        </p:nvCxnSpPr>
        <p:spPr>
          <a:xfrm>
            <a:off x="1914440" y="5476253"/>
            <a:ext cx="2608" cy="481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5" idx="3"/>
            <a:endCxn id="8" idx="2"/>
          </p:cNvCxnSpPr>
          <p:nvPr/>
        </p:nvCxnSpPr>
        <p:spPr>
          <a:xfrm>
            <a:off x="2533479" y="5221809"/>
            <a:ext cx="650274" cy="460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95400" y="4967365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Course</a:t>
            </a:r>
          </a:p>
        </p:txBody>
      </p:sp>
      <p:cxnSp>
        <p:nvCxnSpPr>
          <p:cNvPr id="16" name="Straight Connector 15"/>
          <p:cNvCxnSpPr>
            <a:stCxn id="15" idx="0"/>
            <a:endCxn id="17" idx="2"/>
          </p:cNvCxnSpPr>
          <p:nvPr/>
        </p:nvCxnSpPr>
        <p:spPr>
          <a:xfrm flipV="1">
            <a:off x="1914440" y="4576570"/>
            <a:ext cx="0" cy="39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amond 16"/>
          <p:cNvSpPr/>
          <p:nvPr/>
        </p:nvSpPr>
        <p:spPr>
          <a:xfrm>
            <a:off x="1407953" y="3965904"/>
            <a:ext cx="1012973" cy="610666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contains</a:t>
            </a:r>
          </a:p>
        </p:txBody>
      </p:sp>
      <p:cxnSp>
        <p:nvCxnSpPr>
          <p:cNvPr id="18" name="Straight Connector 17"/>
          <p:cNvCxnSpPr>
            <a:stCxn id="17" idx="0"/>
            <a:endCxn id="6" idx="2"/>
          </p:cNvCxnSpPr>
          <p:nvPr/>
        </p:nvCxnSpPr>
        <p:spPr>
          <a:xfrm flipV="1">
            <a:off x="1914440" y="3556888"/>
            <a:ext cx="0" cy="409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092219" y="3633004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/>
              <a:t>Grade</a:t>
            </a:r>
          </a:p>
        </p:txBody>
      </p:sp>
      <p:cxnSp>
        <p:nvCxnSpPr>
          <p:cNvPr id="20" name="Straight Connector 19"/>
          <p:cNvCxnSpPr>
            <a:stCxn id="17" idx="3"/>
            <a:endCxn id="19" idx="2"/>
          </p:cNvCxnSpPr>
          <p:nvPr/>
        </p:nvCxnSpPr>
        <p:spPr>
          <a:xfrm flipV="1">
            <a:off x="2420926" y="3912893"/>
            <a:ext cx="671293" cy="35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4942" y="3526671"/>
            <a:ext cx="200802" cy="2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0952" y="4750758"/>
            <a:ext cx="200802" cy="2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029200" y="265845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grade and semester describes the combination of student and course</a:t>
            </a:r>
          </a:p>
          <a:p>
            <a:endParaRPr lang="en-US" sz="2400" dirty="0"/>
          </a:p>
          <a:p>
            <a:r>
              <a:rPr lang="en-US" sz="2400" dirty="0"/>
              <a:t>(i.e., Bob takes MIS2502 in Fall 2011 and receives a B; Sue takes MIS2502 in Fall 2012 and receives an A)</a:t>
            </a:r>
          </a:p>
        </p:txBody>
      </p:sp>
      <p:sp>
        <p:nvSpPr>
          <p:cNvPr id="34" name="Oval 33"/>
          <p:cNvSpPr/>
          <p:nvPr/>
        </p:nvSpPr>
        <p:spPr>
          <a:xfrm>
            <a:off x="3092219" y="4293791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/>
              <a:t>Semester</a:t>
            </a:r>
          </a:p>
        </p:txBody>
      </p:sp>
      <p:cxnSp>
        <p:nvCxnSpPr>
          <p:cNvPr id="35" name="Straight Connector 34"/>
          <p:cNvCxnSpPr>
            <a:stCxn id="17" idx="3"/>
          </p:cNvCxnSpPr>
          <p:nvPr/>
        </p:nvCxnSpPr>
        <p:spPr>
          <a:xfrm>
            <a:off x="2420926" y="4271237"/>
            <a:ext cx="671293" cy="302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368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scenario: The auto </a:t>
            </a:r>
            <a:r>
              <a:rPr lang="en-US"/>
              <a:t>repair shop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657750"/>
              </p:ext>
            </p:extLst>
          </p:nvPr>
        </p:nvGraphicFramePr>
        <p:xfrm>
          <a:off x="304800" y="1828800"/>
          <a:ext cx="4191001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1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023681"/>
              </p:ext>
            </p:extLst>
          </p:nvPr>
        </p:nvGraphicFramePr>
        <p:xfrm>
          <a:off x="4876799" y="1600200"/>
          <a:ext cx="4038601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96403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1027" name="Picture 3" descr="C:\Users\jing\AppData\Local\Temp\erdplus-diagram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r="2272"/>
          <a:stretch/>
        </p:blipFill>
        <p:spPr bwMode="auto">
          <a:xfrm>
            <a:off x="76200" y="801693"/>
            <a:ext cx="9052560" cy="498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156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Organizing data to minimize redundancy (repeated data)</a:t>
            </a:r>
          </a:p>
          <a:p>
            <a:endParaRPr lang="en-US" dirty="0"/>
          </a:p>
          <a:p>
            <a:r>
              <a:rPr lang="en-US" dirty="0"/>
              <a:t>This is good for several reasons</a:t>
            </a:r>
          </a:p>
          <a:p>
            <a:pPr lvl="1"/>
            <a:r>
              <a:rPr lang="en-US" dirty="0"/>
              <a:t>The database takes up less space</a:t>
            </a:r>
          </a:p>
          <a:p>
            <a:pPr lvl="1"/>
            <a:r>
              <a:rPr lang="en-US" dirty="0"/>
              <a:t>Fewer inconsistencies in your data</a:t>
            </a:r>
          </a:p>
          <a:p>
            <a:pPr lvl="1"/>
            <a:r>
              <a:rPr lang="en-US" dirty="0"/>
              <a:t>Easier to search and navigate the data</a:t>
            </a:r>
          </a:p>
          <a:p>
            <a:endParaRPr lang="en-US" dirty="0"/>
          </a:p>
          <a:p>
            <a:r>
              <a:rPr lang="en-US" dirty="0"/>
              <a:t>It’s easier to make changes to the data</a:t>
            </a:r>
          </a:p>
          <a:p>
            <a:pPr lvl="1"/>
            <a:r>
              <a:rPr lang="en-US" dirty="0"/>
              <a:t>The relationships take care of the rest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0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3638437" y="4839392"/>
            <a:ext cx="1973376" cy="173440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…do this </a:t>
            </a:r>
            <a:r>
              <a:rPr lang="en-US" sz="2400" dirty="0">
                <a:sym typeface="Wingdings" pitchFamily="2" charset="2"/>
              </a:rPr>
              <a:t></a:t>
            </a:r>
            <a:endParaRPr lang="en-US" sz="24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Then you won’t have to repeat vendor information for each product.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Normalizing your 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90600"/>
            <a:ext cx="8222768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If an entity has multiple sets of related attributes, split them up into separate entities</a:t>
            </a:r>
          </a:p>
        </p:txBody>
      </p:sp>
      <p:sp>
        <p:nvSpPr>
          <p:cNvPr id="4" name="Oval 3"/>
          <p:cNvSpPr/>
          <p:nvPr/>
        </p:nvSpPr>
        <p:spPr>
          <a:xfrm>
            <a:off x="1739291" y="4753378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Price</a:t>
            </a:r>
          </a:p>
        </p:txBody>
      </p:sp>
      <p:sp>
        <p:nvSpPr>
          <p:cNvPr id="5" name="Oval 4"/>
          <p:cNvSpPr/>
          <p:nvPr/>
        </p:nvSpPr>
        <p:spPr>
          <a:xfrm>
            <a:off x="3263291" y="3965933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Product </a:t>
            </a:r>
            <a:br>
              <a:rPr lang="en-US" sz="1400" dirty="0"/>
            </a:br>
            <a:r>
              <a:rPr lang="en-US" sz="1400" dirty="0"/>
              <a:t>name</a:t>
            </a:r>
          </a:p>
        </p:txBody>
      </p:sp>
      <p:cxnSp>
        <p:nvCxnSpPr>
          <p:cNvPr id="6" name="Straight Connector 5"/>
          <p:cNvCxnSpPr>
            <a:stCxn id="8" idx="2"/>
            <a:endCxn id="4" idx="0"/>
          </p:cNvCxnSpPr>
          <p:nvPr/>
        </p:nvCxnSpPr>
        <p:spPr>
          <a:xfrm flipH="1">
            <a:off x="2211146" y="4500266"/>
            <a:ext cx="1" cy="253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8" idx="3"/>
            <a:endCxn id="5" idx="2"/>
          </p:cNvCxnSpPr>
          <p:nvPr/>
        </p:nvCxnSpPr>
        <p:spPr>
          <a:xfrm>
            <a:off x="2830186" y="4245822"/>
            <a:ext cx="433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92107" y="3991378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</a:t>
            </a:r>
          </a:p>
        </p:txBody>
      </p:sp>
      <p:cxnSp>
        <p:nvCxnSpPr>
          <p:cNvPr id="9" name="Straight Connector 8"/>
          <p:cNvCxnSpPr>
            <a:stCxn id="8" idx="0"/>
            <a:endCxn id="12" idx="4"/>
          </p:cNvCxnSpPr>
          <p:nvPr/>
        </p:nvCxnSpPr>
        <p:spPr>
          <a:xfrm flipH="1" flipV="1">
            <a:off x="2211146" y="3404164"/>
            <a:ext cx="1" cy="587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598938" y="2844387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Vendor Name</a:t>
            </a:r>
          </a:p>
        </p:txBody>
      </p:sp>
      <p:sp>
        <p:nvSpPr>
          <p:cNvPr id="15" name="Oval 14"/>
          <p:cNvSpPr/>
          <p:nvPr/>
        </p:nvSpPr>
        <p:spPr>
          <a:xfrm>
            <a:off x="2729891" y="3191605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Vendor Address</a:t>
            </a:r>
          </a:p>
        </p:txBody>
      </p:sp>
      <p:cxnSp>
        <p:nvCxnSpPr>
          <p:cNvPr id="17" name="Straight Connector 16"/>
          <p:cNvCxnSpPr>
            <a:stCxn id="8" idx="0"/>
            <a:endCxn id="15" idx="4"/>
          </p:cNvCxnSpPr>
          <p:nvPr/>
        </p:nvCxnSpPr>
        <p:spPr>
          <a:xfrm flipV="1">
            <a:off x="2211147" y="3751382"/>
            <a:ext cx="1130952" cy="239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25" idx="4"/>
          </p:cNvCxnSpPr>
          <p:nvPr/>
        </p:nvCxnSpPr>
        <p:spPr>
          <a:xfrm flipH="1" flipV="1">
            <a:off x="974683" y="3684052"/>
            <a:ext cx="1236464" cy="307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62475" y="3124275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Vendor Phone</a:t>
            </a:r>
          </a:p>
        </p:txBody>
      </p:sp>
      <p:sp>
        <p:nvSpPr>
          <p:cNvPr id="42" name="Oval 41"/>
          <p:cNvSpPr/>
          <p:nvPr/>
        </p:nvSpPr>
        <p:spPr>
          <a:xfrm>
            <a:off x="6464953" y="6222023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Price</a:t>
            </a:r>
          </a:p>
        </p:txBody>
      </p:sp>
      <p:sp>
        <p:nvSpPr>
          <p:cNvPr id="43" name="Oval 42"/>
          <p:cNvSpPr/>
          <p:nvPr/>
        </p:nvSpPr>
        <p:spPr>
          <a:xfrm>
            <a:off x="7988953" y="5434578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Product </a:t>
            </a:r>
            <a:br>
              <a:rPr lang="en-US" sz="1400" dirty="0"/>
            </a:br>
            <a:r>
              <a:rPr lang="en-US" sz="1400" dirty="0"/>
              <a:t>name</a:t>
            </a:r>
          </a:p>
        </p:txBody>
      </p:sp>
      <p:cxnSp>
        <p:nvCxnSpPr>
          <p:cNvPr id="44" name="Straight Connector 43"/>
          <p:cNvCxnSpPr>
            <a:stCxn id="46" idx="2"/>
            <a:endCxn id="42" idx="0"/>
          </p:cNvCxnSpPr>
          <p:nvPr/>
        </p:nvCxnSpPr>
        <p:spPr>
          <a:xfrm flipH="1">
            <a:off x="6936808" y="5968911"/>
            <a:ext cx="1" cy="253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6" idx="3"/>
            <a:endCxn id="43" idx="2"/>
          </p:cNvCxnSpPr>
          <p:nvPr/>
        </p:nvCxnSpPr>
        <p:spPr>
          <a:xfrm>
            <a:off x="7555848" y="5714467"/>
            <a:ext cx="433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317769" y="5460023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</a:t>
            </a:r>
          </a:p>
        </p:txBody>
      </p:sp>
      <p:cxnSp>
        <p:nvCxnSpPr>
          <p:cNvPr id="47" name="Straight Connector 46"/>
          <p:cNvCxnSpPr>
            <a:stCxn id="53" idx="0"/>
            <a:endCxn id="48" idx="4"/>
          </p:cNvCxnSpPr>
          <p:nvPr/>
        </p:nvCxnSpPr>
        <p:spPr>
          <a:xfrm flipH="1" flipV="1">
            <a:off x="6936808" y="2998178"/>
            <a:ext cx="6832" cy="588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324600" y="2438401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Vendor Name</a:t>
            </a:r>
          </a:p>
        </p:txBody>
      </p:sp>
      <p:sp>
        <p:nvSpPr>
          <p:cNvPr id="49" name="Oval 48"/>
          <p:cNvSpPr/>
          <p:nvPr/>
        </p:nvSpPr>
        <p:spPr>
          <a:xfrm>
            <a:off x="7455553" y="2785619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Vendor Address</a:t>
            </a:r>
          </a:p>
        </p:txBody>
      </p:sp>
      <p:cxnSp>
        <p:nvCxnSpPr>
          <p:cNvPr id="50" name="Straight Connector 49"/>
          <p:cNvCxnSpPr>
            <a:stCxn id="53" idx="0"/>
            <a:endCxn id="49" idx="4"/>
          </p:cNvCxnSpPr>
          <p:nvPr/>
        </p:nvCxnSpPr>
        <p:spPr>
          <a:xfrm flipV="1">
            <a:off x="6943640" y="3345396"/>
            <a:ext cx="1124121" cy="241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53" idx="0"/>
            <a:endCxn id="52" idx="4"/>
          </p:cNvCxnSpPr>
          <p:nvPr/>
        </p:nvCxnSpPr>
        <p:spPr>
          <a:xfrm flipH="1" flipV="1">
            <a:off x="5700345" y="3278066"/>
            <a:ext cx="1243295" cy="308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088137" y="2718289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Vendor Phone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324600" y="3586652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Vendor</a:t>
            </a:r>
          </a:p>
        </p:txBody>
      </p:sp>
      <p:cxnSp>
        <p:nvCxnSpPr>
          <p:cNvPr id="57" name="Straight Connector 56"/>
          <p:cNvCxnSpPr>
            <a:stCxn id="58" idx="0"/>
            <a:endCxn id="53" idx="2"/>
          </p:cNvCxnSpPr>
          <p:nvPr/>
        </p:nvCxnSpPr>
        <p:spPr>
          <a:xfrm flipV="1">
            <a:off x="6943640" y="4095540"/>
            <a:ext cx="0" cy="324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Diamond 57"/>
          <p:cNvSpPr/>
          <p:nvPr/>
        </p:nvSpPr>
        <p:spPr>
          <a:xfrm>
            <a:off x="6444544" y="4419600"/>
            <a:ext cx="998191" cy="660619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sells</a:t>
            </a:r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65" name="Straight Connector 64"/>
          <p:cNvCxnSpPr>
            <a:stCxn id="46" idx="0"/>
            <a:endCxn id="58" idx="2"/>
          </p:cNvCxnSpPr>
          <p:nvPr/>
        </p:nvCxnSpPr>
        <p:spPr>
          <a:xfrm flipV="1">
            <a:off x="6936809" y="5080219"/>
            <a:ext cx="6831" cy="379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247447" y="2046620"/>
            <a:ext cx="2057400" cy="61226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Don’t do this…</a:t>
            </a:r>
          </a:p>
        </p:txBody>
      </p:sp>
      <p:sp>
        <p:nvSpPr>
          <p:cNvPr id="73" name="Oval 72"/>
          <p:cNvSpPr/>
          <p:nvPr/>
        </p:nvSpPr>
        <p:spPr>
          <a:xfrm>
            <a:off x="7848600" y="3555024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u="sng" dirty="0">
                <a:solidFill>
                  <a:schemeClr val="dk1"/>
                </a:solidFill>
              </a:rPr>
              <a:t>Vendor ID</a:t>
            </a:r>
          </a:p>
        </p:txBody>
      </p:sp>
      <p:cxnSp>
        <p:nvCxnSpPr>
          <p:cNvPr id="74" name="Straight Connector 73"/>
          <p:cNvCxnSpPr>
            <a:stCxn id="53" idx="3"/>
            <a:endCxn id="73" idx="2"/>
          </p:cNvCxnSpPr>
          <p:nvPr/>
        </p:nvCxnSpPr>
        <p:spPr>
          <a:xfrm flipV="1">
            <a:off x="7562679" y="3834913"/>
            <a:ext cx="285921" cy="6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7988953" y="6146755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u="sng" dirty="0"/>
              <a:t>Product </a:t>
            </a:r>
            <a:br>
              <a:rPr lang="en-US" sz="1400" u="sng" dirty="0"/>
            </a:br>
            <a:r>
              <a:rPr lang="en-US" sz="1400" u="sng" dirty="0"/>
              <a:t>ID</a:t>
            </a:r>
          </a:p>
        </p:txBody>
      </p:sp>
      <p:cxnSp>
        <p:nvCxnSpPr>
          <p:cNvPr id="56" name="Straight Connector 55"/>
          <p:cNvCxnSpPr>
            <a:endCxn id="55" idx="1"/>
          </p:cNvCxnSpPr>
          <p:nvPr/>
        </p:nvCxnSpPr>
        <p:spPr>
          <a:xfrm>
            <a:off x="7549016" y="5968911"/>
            <a:ext cx="578140" cy="259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62475" y="3965933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u="sng" dirty="0"/>
              <a:t>Product </a:t>
            </a:r>
            <a:br>
              <a:rPr lang="en-US" sz="1400" u="sng" dirty="0"/>
            </a:br>
            <a:r>
              <a:rPr lang="en-US" sz="1400" u="sng" dirty="0"/>
              <a:t>ID</a:t>
            </a:r>
          </a:p>
        </p:txBody>
      </p:sp>
      <p:cxnSp>
        <p:nvCxnSpPr>
          <p:cNvPr id="60" name="Straight Connector 59"/>
          <p:cNvCxnSpPr>
            <a:stCxn id="59" idx="6"/>
            <a:endCxn id="8" idx="1"/>
          </p:cNvCxnSpPr>
          <p:nvPr/>
        </p:nvCxnSpPr>
        <p:spPr>
          <a:xfrm>
            <a:off x="1306185" y="4245822"/>
            <a:ext cx="285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6864350" y="4102100"/>
            <a:ext cx="69850" cy="10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949990" y="4095750"/>
            <a:ext cx="7311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845300" y="4241800"/>
            <a:ext cx="196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862720" y="5347105"/>
            <a:ext cx="7311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941132" y="5347846"/>
            <a:ext cx="69850" cy="10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939502" y="6573801"/>
            <a:ext cx="7311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6835775" y="5307623"/>
            <a:ext cx="196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2" descr="File:Stop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70" y="2002208"/>
            <a:ext cx="701091" cy="7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31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99DE38-3B8F-4FF1-9786-CCCAFEA0B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0"/>
            <a:ext cx="5437111" cy="6858000"/>
          </a:xfrm>
        </p:spPr>
      </p:pic>
    </p:spTree>
    <p:extLst>
      <p:ext uri="{BB962C8B-B14F-4D97-AF65-F5344CB8AC3E}">
        <p14:creationId xmlns:p14="http://schemas.microsoft.com/office/powerpoint/2010/main" val="2783028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5327707" y="2433498"/>
            <a:ext cx="1883074" cy="57342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…do this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Normalizing your 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43000"/>
            <a:ext cx="8222768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Each attribute should be </a:t>
            </a:r>
            <a:r>
              <a:rPr lang="en-US" sz="3600" b="1" dirty="0">
                <a:solidFill>
                  <a:srgbClr val="FF0000"/>
                </a:solidFill>
              </a:rPr>
              <a:t>atomic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dirty="0"/>
              <a:t>– you can’t (logically) break it up any further.</a:t>
            </a:r>
          </a:p>
        </p:txBody>
      </p:sp>
      <p:sp>
        <p:nvSpPr>
          <p:cNvPr id="5" name="Oval 4"/>
          <p:cNvSpPr/>
          <p:nvPr/>
        </p:nvSpPr>
        <p:spPr>
          <a:xfrm>
            <a:off x="3219321" y="4330504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First/Last</a:t>
            </a:r>
            <a:br>
              <a:rPr lang="en-US" sz="1400" dirty="0"/>
            </a:br>
            <a:r>
              <a:rPr lang="en-US" sz="1400" dirty="0"/>
              <a:t>Name</a:t>
            </a:r>
          </a:p>
        </p:txBody>
      </p:sp>
      <p:cxnSp>
        <p:nvCxnSpPr>
          <p:cNvPr id="7" name="Straight Connector 6"/>
          <p:cNvCxnSpPr>
            <a:stCxn id="8" idx="3"/>
            <a:endCxn id="5" idx="2"/>
          </p:cNvCxnSpPr>
          <p:nvPr/>
        </p:nvCxnSpPr>
        <p:spPr>
          <a:xfrm>
            <a:off x="2786216" y="4610393"/>
            <a:ext cx="433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48137" y="4355949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Customer</a:t>
            </a:r>
          </a:p>
        </p:txBody>
      </p:sp>
      <p:sp>
        <p:nvSpPr>
          <p:cNvPr id="15" name="Oval 14"/>
          <p:cNvSpPr/>
          <p:nvPr/>
        </p:nvSpPr>
        <p:spPr>
          <a:xfrm>
            <a:off x="2390560" y="3376339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Address</a:t>
            </a:r>
          </a:p>
        </p:txBody>
      </p:sp>
      <p:cxnSp>
        <p:nvCxnSpPr>
          <p:cNvPr id="17" name="Straight Connector 16"/>
          <p:cNvCxnSpPr>
            <a:stCxn id="8" idx="0"/>
            <a:endCxn id="15" idx="4"/>
          </p:cNvCxnSpPr>
          <p:nvPr/>
        </p:nvCxnSpPr>
        <p:spPr>
          <a:xfrm flipV="1">
            <a:off x="2167177" y="3936116"/>
            <a:ext cx="835591" cy="419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25" idx="4"/>
          </p:cNvCxnSpPr>
          <p:nvPr/>
        </p:nvCxnSpPr>
        <p:spPr>
          <a:xfrm flipH="1" flipV="1">
            <a:off x="1377663" y="3931560"/>
            <a:ext cx="789514" cy="424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65455" y="3371783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Phone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233515" y="2417895"/>
            <a:ext cx="2057400" cy="61226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Don’t do this…</a:t>
            </a:r>
          </a:p>
        </p:txBody>
      </p:sp>
      <p:sp>
        <p:nvSpPr>
          <p:cNvPr id="59" name="Oval 58"/>
          <p:cNvSpPr/>
          <p:nvPr/>
        </p:nvSpPr>
        <p:spPr>
          <a:xfrm>
            <a:off x="318505" y="4330504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u="sng" dirty="0"/>
              <a:t>Customer</a:t>
            </a:r>
            <a:br>
              <a:rPr lang="en-US" sz="1400" u="sng" dirty="0"/>
            </a:br>
            <a:r>
              <a:rPr lang="en-US" sz="1400" u="sng" dirty="0"/>
              <a:t>ID</a:t>
            </a:r>
          </a:p>
        </p:txBody>
      </p:sp>
      <p:cxnSp>
        <p:nvCxnSpPr>
          <p:cNvPr id="60" name="Straight Connector 59"/>
          <p:cNvCxnSpPr>
            <a:stCxn id="59" idx="6"/>
            <a:endCxn id="8" idx="1"/>
          </p:cNvCxnSpPr>
          <p:nvPr/>
        </p:nvCxnSpPr>
        <p:spPr>
          <a:xfrm>
            <a:off x="1262215" y="4610393"/>
            <a:ext cx="285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8071984" y="4305059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Last Name</a:t>
            </a:r>
          </a:p>
        </p:txBody>
      </p:sp>
      <p:cxnSp>
        <p:nvCxnSpPr>
          <p:cNvPr id="69" name="Straight Connector 68"/>
          <p:cNvCxnSpPr>
            <a:stCxn id="72" idx="3"/>
            <a:endCxn id="68" idx="2"/>
          </p:cNvCxnSpPr>
          <p:nvPr/>
        </p:nvCxnSpPr>
        <p:spPr>
          <a:xfrm>
            <a:off x="7638879" y="4584948"/>
            <a:ext cx="433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400800" y="4330504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Customer</a:t>
            </a:r>
          </a:p>
        </p:txBody>
      </p:sp>
      <p:sp>
        <p:nvSpPr>
          <p:cNvPr id="75" name="Oval 74"/>
          <p:cNvSpPr/>
          <p:nvPr/>
        </p:nvSpPr>
        <p:spPr>
          <a:xfrm>
            <a:off x="7243223" y="3350894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First Name</a:t>
            </a:r>
          </a:p>
        </p:txBody>
      </p:sp>
      <p:cxnSp>
        <p:nvCxnSpPr>
          <p:cNvPr id="76" name="Straight Connector 75"/>
          <p:cNvCxnSpPr>
            <a:stCxn id="72" idx="0"/>
            <a:endCxn id="75" idx="4"/>
          </p:cNvCxnSpPr>
          <p:nvPr/>
        </p:nvCxnSpPr>
        <p:spPr>
          <a:xfrm flipV="1">
            <a:off x="7019840" y="3910671"/>
            <a:ext cx="835591" cy="419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2" idx="0"/>
            <a:endCxn id="78" idx="4"/>
          </p:cNvCxnSpPr>
          <p:nvPr/>
        </p:nvCxnSpPr>
        <p:spPr>
          <a:xfrm flipH="1" flipV="1">
            <a:off x="6230326" y="3906115"/>
            <a:ext cx="789514" cy="424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5618118" y="3346338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Phone</a:t>
            </a:r>
          </a:p>
        </p:txBody>
      </p:sp>
      <p:sp>
        <p:nvSpPr>
          <p:cNvPr id="79" name="Oval 78"/>
          <p:cNvSpPr/>
          <p:nvPr/>
        </p:nvSpPr>
        <p:spPr>
          <a:xfrm>
            <a:off x="5171168" y="4305059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u="sng" dirty="0"/>
              <a:t>Customer</a:t>
            </a:r>
            <a:br>
              <a:rPr lang="en-US" sz="1400" u="sng" dirty="0"/>
            </a:br>
            <a:r>
              <a:rPr lang="en-US" sz="1400" u="sng" dirty="0"/>
              <a:t>ID</a:t>
            </a:r>
          </a:p>
        </p:txBody>
      </p:sp>
      <p:cxnSp>
        <p:nvCxnSpPr>
          <p:cNvPr id="80" name="Straight Connector 79"/>
          <p:cNvCxnSpPr>
            <a:stCxn id="79" idx="6"/>
            <a:endCxn id="72" idx="1"/>
          </p:cNvCxnSpPr>
          <p:nvPr/>
        </p:nvCxnSpPr>
        <p:spPr>
          <a:xfrm>
            <a:off x="6114878" y="4584948"/>
            <a:ext cx="285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6309560" y="5174730"/>
            <a:ext cx="825728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City</a:t>
            </a:r>
          </a:p>
        </p:txBody>
      </p:sp>
      <p:cxnSp>
        <p:nvCxnSpPr>
          <p:cNvPr id="82" name="Straight Connector 81"/>
          <p:cNvCxnSpPr>
            <a:stCxn id="72" idx="2"/>
            <a:endCxn id="81" idx="0"/>
          </p:cNvCxnSpPr>
          <p:nvPr/>
        </p:nvCxnSpPr>
        <p:spPr>
          <a:xfrm flipH="1">
            <a:off x="6722424" y="4839392"/>
            <a:ext cx="297416" cy="335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2" idx="2"/>
            <a:endCxn id="84" idx="0"/>
          </p:cNvCxnSpPr>
          <p:nvPr/>
        </p:nvCxnSpPr>
        <p:spPr>
          <a:xfrm flipH="1">
            <a:off x="5757831" y="4839392"/>
            <a:ext cx="1262009" cy="351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5285335" y="5190724"/>
            <a:ext cx="944991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Street</a:t>
            </a:r>
          </a:p>
        </p:txBody>
      </p:sp>
      <p:sp>
        <p:nvSpPr>
          <p:cNvPr id="85" name="Oval 84"/>
          <p:cNvSpPr/>
          <p:nvPr/>
        </p:nvSpPr>
        <p:spPr>
          <a:xfrm>
            <a:off x="7175272" y="5174731"/>
            <a:ext cx="825728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State</a:t>
            </a:r>
          </a:p>
        </p:txBody>
      </p:sp>
      <p:sp>
        <p:nvSpPr>
          <p:cNvPr id="86" name="Oval 85"/>
          <p:cNvSpPr/>
          <p:nvPr/>
        </p:nvSpPr>
        <p:spPr>
          <a:xfrm>
            <a:off x="8077200" y="5174730"/>
            <a:ext cx="825728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Zip</a:t>
            </a:r>
          </a:p>
        </p:txBody>
      </p:sp>
      <p:cxnSp>
        <p:nvCxnSpPr>
          <p:cNvPr id="87" name="Straight Connector 86"/>
          <p:cNvCxnSpPr>
            <a:stCxn id="72" idx="2"/>
            <a:endCxn id="85" idx="0"/>
          </p:cNvCxnSpPr>
          <p:nvPr/>
        </p:nvCxnSpPr>
        <p:spPr>
          <a:xfrm>
            <a:off x="7019840" y="4839392"/>
            <a:ext cx="568296" cy="33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2" idx="2"/>
            <a:endCxn id="86" idx="0"/>
          </p:cNvCxnSpPr>
          <p:nvPr/>
        </p:nvCxnSpPr>
        <p:spPr>
          <a:xfrm>
            <a:off x="7019840" y="4839392"/>
            <a:ext cx="1470224" cy="335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63031" y="5943600"/>
            <a:ext cx="473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This way you can search or sort by last name OR first name, and by city, state, or zip code.</a:t>
            </a:r>
          </a:p>
        </p:txBody>
      </p:sp>
      <p:pic>
        <p:nvPicPr>
          <p:cNvPr id="1026" name="Picture 2" descr="File:Stop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70" y="2360946"/>
            <a:ext cx="701091" cy="7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958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Summary of 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4864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/>
              <a:t>Key concepts</a:t>
            </a:r>
          </a:p>
          <a:p>
            <a:pPr lvl="1"/>
            <a:r>
              <a:rPr lang="en-US" sz="2400" dirty="0"/>
              <a:t>Entity</a:t>
            </a:r>
          </a:p>
          <a:p>
            <a:pPr lvl="1"/>
            <a:r>
              <a:rPr lang="en-US" sz="2400" dirty="0"/>
              <a:t>Relationship</a:t>
            </a:r>
          </a:p>
          <a:p>
            <a:pPr lvl="1"/>
            <a:r>
              <a:rPr lang="en-US" sz="2400" dirty="0"/>
              <a:t>Cardinality</a:t>
            </a:r>
          </a:p>
          <a:p>
            <a:pPr lvl="2"/>
            <a:r>
              <a:rPr lang="en-US" sz="2000" dirty="0"/>
              <a:t>Minimum cardinality: 0 (optional) or 1 (mandatory)</a:t>
            </a:r>
          </a:p>
          <a:p>
            <a:pPr lvl="2"/>
            <a:r>
              <a:rPr lang="en-US" sz="2000" dirty="0"/>
              <a:t>Maximum cardinality: One-to-one, One-to-many, Many-to-many</a:t>
            </a:r>
          </a:p>
          <a:p>
            <a:pPr lvl="1"/>
            <a:r>
              <a:rPr lang="en-US" sz="2400" dirty="0"/>
              <a:t>Attributes</a:t>
            </a:r>
          </a:p>
          <a:p>
            <a:pPr lvl="2"/>
            <a:r>
              <a:rPr lang="en-US" sz="2000" dirty="0"/>
              <a:t>Entity attributes: primary key vs. non-key </a:t>
            </a:r>
          </a:p>
          <a:p>
            <a:pPr lvl="2"/>
            <a:r>
              <a:rPr lang="en-US" sz="2000" dirty="0"/>
              <a:t>Relationship attributes</a:t>
            </a:r>
          </a:p>
          <a:p>
            <a:pPr marL="914400" lvl="2" indent="0">
              <a:buNone/>
            </a:pPr>
            <a:endParaRPr lang="en-US" sz="2000" dirty="0"/>
          </a:p>
          <a:p>
            <a:r>
              <a:rPr lang="en-US" sz="2400" b="1" dirty="0"/>
              <a:t>Key skills</a:t>
            </a:r>
          </a:p>
          <a:p>
            <a:pPr lvl="1"/>
            <a:r>
              <a:rPr lang="en-US" sz="2400" dirty="0"/>
              <a:t>Interpret simple ERDs</a:t>
            </a:r>
          </a:p>
          <a:p>
            <a:pPr lvl="1"/>
            <a:r>
              <a:rPr lang="en-US" sz="2400" dirty="0"/>
              <a:t>Draw an ERD based on a scenario description</a:t>
            </a:r>
            <a:endParaRPr lang="en-US" dirty="0"/>
          </a:p>
          <a:p>
            <a:pPr lvl="2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9774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ERD: A Checklist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Entities</a:t>
            </a:r>
          </a:p>
          <a:p>
            <a:pPr marL="285750" indent="-285750"/>
            <a:r>
              <a:rPr lang="en-US" dirty="0"/>
              <a:t>Entity attributes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u="sng" dirty="0"/>
              <a:t>Primary key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Non-key attributes</a:t>
            </a:r>
          </a:p>
          <a:p>
            <a:pPr marL="285750" indent="-285750"/>
            <a:r>
              <a:rPr lang="en-US" dirty="0"/>
              <a:t>Relationships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Minimum cardinality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Maximum cardinality</a:t>
            </a:r>
          </a:p>
          <a:p>
            <a:pPr marL="285750" indent="-285750"/>
            <a:r>
              <a:rPr lang="en-US" dirty="0"/>
              <a:t>Relationship attributes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49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2400" cy="3886200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rgbClr val="C00000"/>
                </a:solidFill>
              </a:rPr>
              <a:t>Question: </a:t>
            </a:r>
            <a:br>
              <a:rPr lang="en-US" cap="none" dirty="0"/>
            </a:br>
            <a:r>
              <a:rPr lang="en-US" b="0" cap="none" dirty="0"/>
              <a:t>What do you think is the trickiest thing about creating an ERD from a problem description?</a:t>
            </a:r>
            <a:br>
              <a:rPr lang="en-US" b="0" cap="none" dirty="0"/>
            </a:br>
            <a:br>
              <a:rPr lang="en-US" b="0" cap="none" dirty="0"/>
            </a:br>
            <a:r>
              <a:rPr lang="en-US" b="0" cap="none" dirty="0"/>
              <a:t>What advice would you give to deal with that issue?</a:t>
            </a:r>
          </a:p>
        </p:txBody>
      </p:sp>
    </p:spTree>
    <p:extLst>
      <p:ext uri="{BB962C8B-B14F-4D97-AF65-F5344CB8AC3E}">
        <p14:creationId xmlns:p14="http://schemas.microsoft.com/office/powerpoint/2010/main" val="1594929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772400" cy="1362075"/>
          </a:xfrm>
        </p:spPr>
        <p:txBody>
          <a:bodyPr>
            <a:normAutofit/>
          </a:bodyPr>
          <a:lstStyle/>
          <a:p>
            <a:r>
              <a:rPr lang="en-US" sz="3200" cap="none" dirty="0"/>
              <a:t>Let Move From Model to Implementation…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"/>
          <a:stretch/>
        </p:blipFill>
        <p:spPr>
          <a:xfrm>
            <a:off x="381000" y="2438400"/>
            <a:ext cx="4153989" cy="2743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13993"/>
            <a:ext cx="2995613" cy="90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ight Arrow 26"/>
          <p:cNvSpPr/>
          <p:nvPr/>
        </p:nvSpPr>
        <p:spPr>
          <a:xfrm>
            <a:off x="4419600" y="3366077"/>
            <a:ext cx="762000" cy="21532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0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the 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As a </a:t>
            </a:r>
            <a:r>
              <a:rPr lang="en-US" sz="2800" b="1" dirty="0">
                <a:solidFill>
                  <a:srgbClr val="C00000"/>
                </a:solidFill>
              </a:rPr>
              <a:t>Database Schema</a:t>
            </a:r>
          </a:p>
          <a:p>
            <a:pPr lvl="1"/>
            <a:r>
              <a:rPr lang="en-US" sz="2400" dirty="0"/>
              <a:t>A map of the tables and fields in the database</a:t>
            </a:r>
          </a:p>
          <a:p>
            <a:pPr lvl="1"/>
            <a:r>
              <a:rPr lang="en-US" sz="2400" dirty="0"/>
              <a:t>This is what is implemented in the database management system</a:t>
            </a:r>
          </a:p>
          <a:p>
            <a:pPr lvl="1"/>
            <a:r>
              <a:rPr lang="en-US" sz="2400" dirty="0"/>
              <a:t>Part of the “design” process</a:t>
            </a:r>
          </a:p>
          <a:p>
            <a:endParaRPr lang="en-US" sz="2800" dirty="0"/>
          </a:p>
          <a:p>
            <a:r>
              <a:rPr lang="en-US" sz="2800" dirty="0"/>
              <a:t>A schema actually looks a lot like the ERD</a:t>
            </a:r>
          </a:p>
          <a:p>
            <a:pPr lvl="1"/>
            <a:r>
              <a:rPr lang="en-US" sz="2400" dirty="0"/>
              <a:t>Entities become tables</a:t>
            </a:r>
          </a:p>
          <a:p>
            <a:pPr lvl="1"/>
            <a:r>
              <a:rPr lang="en-US" sz="2400" dirty="0"/>
              <a:t>Attributes become fields</a:t>
            </a:r>
          </a:p>
          <a:p>
            <a:pPr lvl="1"/>
            <a:r>
              <a:rPr lang="en-US" sz="2400" dirty="0"/>
              <a:t>Relationships </a:t>
            </a:r>
            <a:r>
              <a:rPr lang="en-US" sz="2400" b="1" i="1" dirty="0"/>
              <a:t>can </a:t>
            </a:r>
            <a:r>
              <a:rPr lang="en-US" sz="2400" dirty="0"/>
              <a:t>become additional tables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1148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Rules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5798280"/>
              </p:ext>
            </p:extLst>
          </p:nvPr>
        </p:nvGraphicFramePr>
        <p:xfrm>
          <a:off x="914400" y="3352800"/>
          <a:ext cx="7315201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914400" y="1524000"/>
            <a:ext cx="73152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1. Create a table for every entity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2133600"/>
            <a:ext cx="73152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2. Create table fields for every entity’s attributes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4400" y="2743200"/>
            <a:ext cx="73152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3. Implement relationships between the tables</a:t>
            </a:r>
          </a:p>
        </p:txBody>
      </p:sp>
    </p:spTree>
    <p:extLst>
      <p:ext uri="{BB962C8B-B14F-4D97-AF65-F5344CB8AC3E}">
        <p14:creationId xmlns:p14="http://schemas.microsoft.com/office/powerpoint/2010/main" val="4276375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ERD Based on the Problem Statement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"/>
          <a:stretch/>
        </p:blipFill>
        <p:spPr>
          <a:xfrm>
            <a:off x="76200" y="970472"/>
            <a:ext cx="8915400" cy="58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09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Our Order Database schema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Order-Product is a decomposed many-to-many relationship</a:t>
            </a:r>
          </a:p>
          <a:p>
            <a:r>
              <a:rPr lang="en-US" sz="2400" dirty="0"/>
              <a:t>Order-Product has a 1:m relationship with Order and Product</a:t>
            </a:r>
          </a:p>
          <a:p>
            <a:r>
              <a:rPr lang="en-US" sz="2400" dirty="0"/>
              <a:t>Now an order can have multiple products, and a product can be associated with multiple orders</a:t>
            </a:r>
          </a:p>
        </p:txBody>
      </p:sp>
      <p:sp>
        <p:nvSpPr>
          <p:cNvPr id="43" name="Left-Right Arrow 42"/>
          <p:cNvSpPr/>
          <p:nvPr/>
        </p:nvSpPr>
        <p:spPr>
          <a:xfrm>
            <a:off x="762000" y="1244282"/>
            <a:ext cx="3200400" cy="5334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Original 1:m relationship</a:t>
            </a:r>
          </a:p>
        </p:txBody>
      </p:sp>
      <p:sp>
        <p:nvSpPr>
          <p:cNvPr id="45" name="Left-Right Arrow 44"/>
          <p:cNvSpPr/>
          <p:nvPr/>
        </p:nvSpPr>
        <p:spPr>
          <a:xfrm>
            <a:off x="3048000" y="4068762"/>
            <a:ext cx="5105400" cy="5334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Original m:m relationship</a:t>
            </a:r>
          </a:p>
        </p:txBody>
      </p:sp>
      <p:pic>
        <p:nvPicPr>
          <p:cNvPr id="22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32" y="1856422"/>
            <a:ext cx="1676400" cy="259588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962150" y="2379662"/>
            <a:ext cx="577850" cy="1054100"/>
          </a:xfrm>
          <a:custGeom>
            <a:avLst/>
            <a:gdLst>
              <a:gd name="connsiteX0" fmla="*/ 0 w 577850"/>
              <a:gd name="connsiteY0" fmla="*/ 0 h 1054100"/>
              <a:gd name="connsiteX1" fmla="*/ 279400 w 577850"/>
              <a:gd name="connsiteY1" fmla="*/ 0 h 1054100"/>
              <a:gd name="connsiteX2" fmla="*/ 279400 w 577850"/>
              <a:gd name="connsiteY2" fmla="*/ 1054100 h 1054100"/>
              <a:gd name="connsiteX3" fmla="*/ 577850 w 577850"/>
              <a:gd name="connsiteY3" fmla="*/ 105410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50" h="1054100">
                <a:moveTo>
                  <a:pt x="0" y="0"/>
                </a:moveTo>
                <a:lnTo>
                  <a:pt x="279400" y="0"/>
                </a:lnTo>
                <a:lnTo>
                  <a:pt x="279400" y="1054100"/>
                </a:lnTo>
                <a:lnTo>
                  <a:pt x="577850" y="10541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012421" y="2239962"/>
            <a:ext cx="0" cy="27989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88621" y="2239963"/>
            <a:ext cx="0" cy="279889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362200" y="3306762"/>
            <a:ext cx="172770" cy="12700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2362200" y="3433762"/>
            <a:ext cx="177800" cy="10160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Oval 2"/>
          <p:cNvSpPr/>
          <p:nvPr/>
        </p:nvSpPr>
        <p:spPr>
          <a:xfrm>
            <a:off x="2293818" y="3316197"/>
            <a:ext cx="82138" cy="2455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970" y="2194935"/>
            <a:ext cx="1676400" cy="1483360"/>
          </a:xfrm>
          <a:prstGeom prst="rect">
            <a:avLst/>
          </a:prstGeom>
        </p:spPr>
      </p:pic>
      <p:pic>
        <p:nvPicPr>
          <p:cNvPr id="30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359" y="2255202"/>
            <a:ext cx="1805361" cy="1854200"/>
          </a:xfrm>
          <a:prstGeom prst="rect">
            <a:avLst/>
          </a:prstGeom>
        </p:spPr>
      </p:pic>
      <p:pic>
        <p:nvPicPr>
          <p:cNvPr id="31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451" y="2206942"/>
            <a:ext cx="1676400" cy="1478280"/>
          </a:xfrm>
          <a:prstGeom prst="rect">
            <a:avLst/>
          </a:prstGeom>
        </p:spPr>
      </p:pic>
      <p:sp>
        <p:nvSpPr>
          <p:cNvPr id="32" name="Freeform 31"/>
          <p:cNvSpPr/>
          <p:nvPr/>
        </p:nvSpPr>
        <p:spPr>
          <a:xfrm>
            <a:off x="4189868" y="2762567"/>
            <a:ext cx="610731" cy="400685"/>
          </a:xfrm>
          <a:custGeom>
            <a:avLst/>
            <a:gdLst>
              <a:gd name="connsiteX0" fmla="*/ 0 w 577850"/>
              <a:gd name="connsiteY0" fmla="*/ 0 h 1054100"/>
              <a:gd name="connsiteX1" fmla="*/ 279400 w 577850"/>
              <a:gd name="connsiteY1" fmla="*/ 0 h 1054100"/>
              <a:gd name="connsiteX2" fmla="*/ 279400 w 577850"/>
              <a:gd name="connsiteY2" fmla="*/ 1054100 h 1054100"/>
              <a:gd name="connsiteX3" fmla="*/ 577850 w 577850"/>
              <a:gd name="connsiteY3" fmla="*/ 105410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50" h="1054100">
                <a:moveTo>
                  <a:pt x="0" y="0"/>
                </a:moveTo>
                <a:lnTo>
                  <a:pt x="279400" y="0"/>
                </a:lnTo>
                <a:lnTo>
                  <a:pt x="279400" y="1054100"/>
                </a:lnTo>
                <a:lnTo>
                  <a:pt x="577850" y="10541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4240140" y="2622867"/>
            <a:ext cx="0" cy="27989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16340" y="2622868"/>
            <a:ext cx="0" cy="279889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622800" y="3036252"/>
            <a:ext cx="172770" cy="12700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4622800" y="3163252"/>
            <a:ext cx="177800" cy="10160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Freeform 53"/>
          <p:cNvSpPr/>
          <p:nvPr/>
        </p:nvSpPr>
        <p:spPr>
          <a:xfrm flipV="1">
            <a:off x="6599720" y="2762568"/>
            <a:ext cx="610731" cy="753744"/>
          </a:xfrm>
          <a:custGeom>
            <a:avLst/>
            <a:gdLst>
              <a:gd name="connsiteX0" fmla="*/ 0 w 577850"/>
              <a:gd name="connsiteY0" fmla="*/ 0 h 1054100"/>
              <a:gd name="connsiteX1" fmla="*/ 279400 w 577850"/>
              <a:gd name="connsiteY1" fmla="*/ 0 h 1054100"/>
              <a:gd name="connsiteX2" fmla="*/ 279400 w 577850"/>
              <a:gd name="connsiteY2" fmla="*/ 1054100 h 1054100"/>
              <a:gd name="connsiteX3" fmla="*/ 577850 w 577850"/>
              <a:gd name="connsiteY3" fmla="*/ 105410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50" h="1054100">
                <a:moveTo>
                  <a:pt x="0" y="0"/>
                </a:moveTo>
                <a:lnTo>
                  <a:pt x="279400" y="0"/>
                </a:lnTo>
                <a:lnTo>
                  <a:pt x="279400" y="1054100"/>
                </a:lnTo>
                <a:lnTo>
                  <a:pt x="577850" y="10541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7086600" y="2622621"/>
            <a:ext cx="0" cy="27989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162800" y="2622622"/>
            <a:ext cx="0" cy="279889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605588" y="3413918"/>
            <a:ext cx="176212" cy="102394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599720" y="3516312"/>
            <a:ext cx="186843" cy="9525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22800" y="3023307"/>
            <a:ext cx="0" cy="279889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781800" y="3376367"/>
            <a:ext cx="0" cy="279889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608309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09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The Customer and Order Tables: </a:t>
            </a:r>
            <a:br>
              <a:rPr lang="en-US" sz="3600" dirty="0"/>
            </a:br>
            <a:r>
              <a:rPr lang="en-US" sz="3600" dirty="0"/>
              <a:t>The 1:m Relationship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38449"/>
              </p:ext>
            </p:extLst>
          </p:nvPr>
        </p:nvGraphicFramePr>
        <p:xfrm>
          <a:off x="533400" y="1701800"/>
          <a:ext cx="7925118" cy="1879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CustomerID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1001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Cuddy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Pittsgrove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141861"/>
              </p:ext>
            </p:extLst>
          </p:nvPr>
        </p:nvGraphicFramePr>
        <p:xfrm>
          <a:off x="541394" y="4259095"/>
          <a:ext cx="4038918" cy="211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Order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OrderDate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Customer</a:t>
                      </a:r>
                      <a:br>
                        <a:rPr lang="en-US" sz="1600" dirty="0"/>
                      </a:br>
                      <a:r>
                        <a:rPr lang="en-US" sz="1600" baseline="0" dirty="0"/>
                        <a:t>ID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3-2-2011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3-3-2011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3-4-2011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3-6-2011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327090"/>
            <a:ext cx="210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Customer Table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194" y="3864065"/>
            <a:ext cx="160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Order Table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0" y="37338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Customer ID is a </a:t>
            </a:r>
            <a:r>
              <a:rPr lang="en-US" sz="2400" b="1" dirty="0">
                <a:solidFill>
                  <a:srgbClr val="FF0000"/>
                </a:solidFill>
              </a:rPr>
              <a:t>foreign key </a:t>
            </a:r>
            <a:r>
              <a:rPr lang="en-US" sz="2400" b="1" dirty="0"/>
              <a:t>in the Order table. We can associate multiple orders with a single customer!</a:t>
            </a:r>
          </a:p>
          <a:p>
            <a:endParaRPr lang="en-US" sz="2400" b="1" dirty="0"/>
          </a:p>
          <a:p>
            <a:r>
              <a:rPr lang="en-US" sz="2400" b="1" i="1" dirty="0"/>
              <a:t>In the Order table, Order Number is unique; </a:t>
            </a:r>
            <a:br>
              <a:rPr lang="en-US" sz="2400" b="1" i="1" dirty="0"/>
            </a:br>
            <a:r>
              <a:rPr lang="en-US" sz="2400" b="1" i="1" dirty="0"/>
              <a:t>Customer ID is not!</a:t>
            </a:r>
          </a:p>
        </p:txBody>
      </p:sp>
    </p:spTree>
    <p:extLst>
      <p:ext uri="{BB962C8B-B14F-4D97-AF65-F5344CB8AC3E}">
        <p14:creationId xmlns:p14="http://schemas.microsoft.com/office/powerpoint/2010/main" val="290925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Transactional and Analytical Data Stores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1752600"/>
          <a:ext cx="73152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747">
                <a:tc>
                  <a:txBody>
                    <a:bodyPr/>
                    <a:lstStyle/>
                    <a:p>
                      <a:r>
                        <a:rPr lang="en-US" sz="2400" dirty="0"/>
                        <a:t>Transactional</a:t>
                      </a:r>
                      <a:r>
                        <a:rPr lang="en-US" sz="2400" baseline="0" dirty="0"/>
                        <a:t> Database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Analytical Data Store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167">
                <a:tc>
                  <a:txBody>
                    <a:bodyPr/>
                    <a:lstStyle/>
                    <a:p>
                      <a:r>
                        <a:rPr lang="en-US" sz="2400" dirty="0"/>
                        <a:t>Based on Relational</a:t>
                      </a:r>
                      <a:r>
                        <a:rPr lang="en-US" sz="2400" baseline="0" dirty="0"/>
                        <a:t> paradigm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Based on Dimensional</a:t>
                      </a:r>
                      <a:r>
                        <a:rPr lang="en-US" sz="2400" baseline="0" dirty="0"/>
                        <a:t> paradigm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167">
                <a:tc>
                  <a:txBody>
                    <a:bodyPr/>
                    <a:lstStyle/>
                    <a:p>
                      <a:r>
                        <a:rPr lang="en-US" sz="2400" dirty="0"/>
                        <a:t>Storage of real-time</a:t>
                      </a:r>
                      <a:r>
                        <a:rPr lang="en-US" sz="2400" baseline="0" dirty="0"/>
                        <a:t> transactional data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Storage of historical transactional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952">
                <a:tc>
                  <a:txBody>
                    <a:bodyPr/>
                    <a:lstStyle/>
                    <a:p>
                      <a:r>
                        <a:rPr lang="en-US" sz="2400" dirty="0"/>
                        <a:t>Optimized for storage efficiency and data 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Optimized for data retrieval and </a:t>
                      </a:r>
                      <a:r>
                        <a:rPr lang="en-US" sz="2400" baseline="0" dirty="0"/>
                        <a:t>summarization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167">
                <a:tc>
                  <a:txBody>
                    <a:bodyPr/>
                    <a:lstStyle/>
                    <a:p>
                      <a:r>
                        <a:rPr lang="en-US" sz="2400" dirty="0"/>
                        <a:t>Supports</a:t>
                      </a:r>
                      <a:r>
                        <a:rPr lang="en-US" sz="2400" baseline="0" dirty="0"/>
                        <a:t> d</a:t>
                      </a:r>
                      <a:r>
                        <a:rPr lang="en-US" sz="2400" dirty="0"/>
                        <a:t>ay-to-day</a:t>
                      </a:r>
                      <a:r>
                        <a:rPr lang="en-US" sz="2400" baseline="0" dirty="0"/>
                        <a:t> operations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Supports</a:t>
                      </a:r>
                      <a:r>
                        <a:rPr lang="en-US" sz="2400" baseline="0" dirty="0"/>
                        <a:t> periodic and on-demand analysis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0330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49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The Customer and Order Tables:</a:t>
            </a:r>
            <a:br>
              <a:rPr lang="en-US" sz="3600" dirty="0"/>
            </a:br>
            <a:r>
              <a:rPr lang="en-US" sz="3600" dirty="0"/>
              <a:t>Normalization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467505"/>
              </p:ext>
            </p:extLst>
          </p:nvPr>
        </p:nvGraphicFramePr>
        <p:xfrm>
          <a:off x="533400" y="1670110"/>
          <a:ext cx="7925118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CustomerID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Cuddy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Pittsgrove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80024"/>
              </p:ext>
            </p:extLst>
          </p:nvPr>
        </p:nvGraphicFramePr>
        <p:xfrm>
          <a:off x="533400" y="4262120"/>
          <a:ext cx="4038918" cy="206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Order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OrderDate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Customer</a:t>
                      </a:r>
                      <a:br>
                        <a:rPr lang="en-US" sz="1600" dirty="0"/>
                      </a:br>
                      <a:r>
                        <a:rPr lang="en-US" sz="1600" baseline="0" dirty="0"/>
                        <a:t>ID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3-2-2011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3-3-2011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3-4-2011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3-6-2011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295400"/>
            <a:ext cx="210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Customer Table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867090"/>
            <a:ext cx="160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Order Table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558180"/>
              </p:ext>
            </p:extLst>
          </p:nvPr>
        </p:nvGraphicFramePr>
        <p:xfrm>
          <a:off x="4876800" y="3632200"/>
          <a:ext cx="4114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4199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To figure out who ordered what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Match the Customer IDs of the two tables, starting with the table with the foreign key (Order):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br>
              <a:rPr lang="en-US" sz="2800" dirty="0"/>
            </a:br>
            <a:r>
              <a:rPr lang="en-US" sz="2800" dirty="0"/>
              <a:t>We now know which order belonged to which customer</a:t>
            </a:r>
          </a:p>
          <a:p>
            <a:pPr lvl="1"/>
            <a:r>
              <a:rPr lang="en-US" dirty="0"/>
              <a:t>This is called a </a:t>
            </a:r>
            <a:r>
              <a:rPr lang="en-US" sz="3200" b="1" dirty="0"/>
              <a:t>join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115808"/>
              </p:ext>
            </p:extLst>
          </p:nvPr>
        </p:nvGraphicFramePr>
        <p:xfrm>
          <a:off x="381000" y="3012440"/>
          <a:ext cx="8305799" cy="194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5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44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34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06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Order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OrderDate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Customer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Customer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FirstName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LastName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3-2-2011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3-3-2011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Cuddy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3-4-2011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3-6-2011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381000" y="2402840"/>
            <a:ext cx="3200400" cy="5334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Order Table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3657600" y="2406640"/>
            <a:ext cx="4953000" cy="5334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Customer Table</a:t>
            </a:r>
          </a:p>
        </p:txBody>
      </p:sp>
    </p:spTree>
    <p:extLst>
      <p:ext uri="{BB962C8B-B14F-4D97-AF65-F5344CB8AC3E}">
        <p14:creationId xmlns:p14="http://schemas.microsoft.com/office/powerpoint/2010/main" val="3195981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the </a:t>
            </a:r>
            <a:r>
              <a:rPr lang="en-US" dirty="0" err="1"/>
              <a:t>many:many</a:t>
            </a:r>
            <a:r>
              <a:rPr lang="en-US" dirty="0"/>
              <a:t> relationship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008683"/>
              </p:ext>
            </p:extLst>
          </p:nvPr>
        </p:nvGraphicFramePr>
        <p:xfrm>
          <a:off x="381000" y="1899920"/>
          <a:ext cx="4038918" cy="200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Order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OrderDate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Customer</a:t>
                      </a:r>
                      <a:r>
                        <a:rPr lang="en-US" sz="1400" baseline="0" dirty="0"/>
                        <a:t> ID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3-2-2011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3-3-2011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3-4-2011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3-6-2011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1504890"/>
            <a:ext cx="160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Order Table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248569"/>
              </p:ext>
            </p:extLst>
          </p:nvPr>
        </p:nvGraphicFramePr>
        <p:xfrm>
          <a:off x="381000" y="4765040"/>
          <a:ext cx="4359911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Cheerios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Bananas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4370010"/>
            <a:ext cx="1876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Product Table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410169"/>
              </p:ext>
            </p:extLst>
          </p:nvPr>
        </p:nvGraphicFramePr>
        <p:xfrm>
          <a:off x="4876800" y="1919030"/>
          <a:ext cx="4136073" cy="3114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9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Order</a:t>
                      </a:r>
                      <a:br>
                        <a:rPr lang="en-US" sz="1400" dirty="0"/>
                      </a:br>
                      <a:r>
                        <a:rPr lang="en-US" sz="1400" dirty="0" err="1"/>
                        <a:t>ProductID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Order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Quantity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71308" y="1524000"/>
            <a:ext cx="2658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Order-Product Table</a:t>
            </a:r>
          </a:p>
        </p:txBody>
      </p:sp>
      <p:sp>
        <p:nvSpPr>
          <p:cNvPr id="15" name="Up Arrow 14"/>
          <p:cNvSpPr/>
          <p:nvPr/>
        </p:nvSpPr>
        <p:spPr>
          <a:xfrm>
            <a:off x="5410200" y="5105400"/>
            <a:ext cx="3048000" cy="1447800"/>
          </a:xfrm>
          <a:prstGeom prst="upArrow">
            <a:avLst>
              <a:gd name="adj1" fmla="val 812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table relates Order and Product to each other!</a:t>
            </a:r>
          </a:p>
        </p:txBody>
      </p:sp>
    </p:spTree>
    <p:extLst>
      <p:ext uri="{BB962C8B-B14F-4D97-AF65-F5344CB8AC3E}">
        <p14:creationId xmlns:p14="http://schemas.microsoft.com/office/powerpoint/2010/main" val="2366280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 figure out what each order contains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876800"/>
          </a:xfrm>
        </p:spPr>
        <p:txBody>
          <a:bodyPr/>
          <a:lstStyle/>
          <a:p>
            <a:r>
              <a:rPr lang="en-US" dirty="0"/>
              <a:t>Match the Product IDs and Order IDs of the tables, starting with the table with the </a:t>
            </a:r>
            <a:r>
              <a:rPr lang="en-US" b="1" dirty="0"/>
              <a:t>foreign keys </a:t>
            </a:r>
            <a:r>
              <a:rPr lang="en-US" dirty="0"/>
              <a:t>(Order-Product):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848608"/>
              </p:ext>
            </p:extLst>
          </p:nvPr>
        </p:nvGraphicFramePr>
        <p:xfrm>
          <a:off x="76199" y="3200400"/>
          <a:ext cx="8991599" cy="3053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19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13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4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Order</a:t>
                      </a:r>
                      <a:br>
                        <a:rPr lang="en-US" sz="1200" dirty="0"/>
                      </a:br>
                      <a:r>
                        <a:rPr lang="en-US" sz="1200" dirty="0" err="1"/>
                        <a:t>ProductID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Order</a:t>
                      </a:r>
                      <a:b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Order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Order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Customer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 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3-2-2011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3-2-2011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Bananas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3-2-2011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Eggo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3-3-2011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3-3-2011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Bananas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3-4-2011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Eggo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3-6-2011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Eggo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152400" y="2631440"/>
            <a:ext cx="3352800" cy="5334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Order-Product Table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3505199" y="2631440"/>
            <a:ext cx="2819401" cy="5334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Order Table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6324600" y="2631440"/>
            <a:ext cx="2667000" cy="5334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 Table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" y="6400800"/>
            <a:ext cx="7848600" cy="381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which customers ordered </a:t>
            </a:r>
            <a:r>
              <a:rPr lang="en-US" dirty="0" err="1"/>
              <a:t>Eggo</a:t>
            </a:r>
            <a:r>
              <a:rPr lang="en-US" dirty="0"/>
              <a:t> Waffles (by their Customer IDs)?</a:t>
            </a:r>
          </a:p>
        </p:txBody>
      </p:sp>
    </p:spTree>
    <p:extLst>
      <p:ext uri="{BB962C8B-B14F-4D97-AF65-F5344CB8AC3E}">
        <p14:creationId xmlns:p14="http://schemas.microsoft.com/office/powerpoint/2010/main" val="34807496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</a:t>
            </a:r>
            <a:r>
              <a:rPr lang="en-US" dirty="0" err="1">
                <a:solidFill>
                  <a:schemeClr val="tx2"/>
                </a:solidFill>
              </a:rPr>
              <a:t>denormalized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data</a:t>
            </a:r>
            <a:br>
              <a:rPr lang="en-US" dirty="0"/>
            </a:br>
            <a:r>
              <a:rPr lang="en-US" sz="3100" dirty="0"/>
              <a:t>necessary for querying but bad for storage…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1682068"/>
            <a:ext cx="3810000" cy="2743200"/>
            <a:chOff x="762000" y="1676400"/>
            <a:chExt cx="3810000" cy="2743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368" y="1676400"/>
              <a:ext cx="3599632" cy="2722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762000" y="1676400"/>
              <a:ext cx="1339286" cy="2743200"/>
            </a:xfrm>
            <a:custGeom>
              <a:avLst/>
              <a:gdLst>
                <a:gd name="connsiteX0" fmla="*/ 0 w 1065540"/>
                <a:gd name="connsiteY0" fmla="*/ 0 h 3128608"/>
                <a:gd name="connsiteX1" fmla="*/ 7557 w 1065540"/>
                <a:gd name="connsiteY1" fmla="*/ 3128608 h 3128608"/>
                <a:gd name="connsiteX2" fmla="*/ 997527 w 1065540"/>
                <a:gd name="connsiteY2" fmla="*/ 3121051 h 3128608"/>
                <a:gd name="connsiteX3" fmla="*/ 294723 w 1065540"/>
                <a:gd name="connsiteY3" fmla="*/ 2682743 h 3128608"/>
                <a:gd name="connsiteX4" fmla="*/ 763259 w 1065540"/>
                <a:gd name="connsiteY4" fmla="*/ 2410690 h 3128608"/>
                <a:gd name="connsiteX5" fmla="*/ 272052 w 1065540"/>
                <a:gd name="connsiteY5" fmla="*/ 2055510 h 3128608"/>
                <a:gd name="connsiteX6" fmla="*/ 823715 w 1065540"/>
                <a:gd name="connsiteY6" fmla="*/ 1730558 h 3128608"/>
                <a:gd name="connsiteX7" fmla="*/ 234267 w 1065540"/>
                <a:gd name="connsiteY7" fmla="*/ 1466062 h 3128608"/>
                <a:gd name="connsiteX8" fmla="*/ 831272 w 1065540"/>
                <a:gd name="connsiteY8" fmla="*/ 1095768 h 3128608"/>
                <a:gd name="connsiteX9" fmla="*/ 256938 w 1065540"/>
                <a:gd name="connsiteY9" fmla="*/ 755702 h 3128608"/>
                <a:gd name="connsiteX10" fmla="*/ 921957 w 1065540"/>
                <a:gd name="connsiteY10" fmla="*/ 574333 h 3128608"/>
                <a:gd name="connsiteX11" fmla="*/ 226710 w 1065540"/>
                <a:gd name="connsiteY11" fmla="*/ 241824 h 3128608"/>
                <a:gd name="connsiteX12" fmla="*/ 1065540 w 1065540"/>
                <a:gd name="connsiteY12" fmla="*/ 7557 h 3128608"/>
                <a:gd name="connsiteX13" fmla="*/ 0 w 1065540"/>
                <a:gd name="connsiteY13" fmla="*/ 0 h 312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5540" h="3128608">
                  <a:moveTo>
                    <a:pt x="0" y="0"/>
                  </a:moveTo>
                  <a:lnTo>
                    <a:pt x="7557" y="3128608"/>
                  </a:lnTo>
                  <a:lnTo>
                    <a:pt x="997527" y="3121051"/>
                  </a:lnTo>
                  <a:lnTo>
                    <a:pt x="294723" y="2682743"/>
                  </a:lnTo>
                  <a:lnTo>
                    <a:pt x="763259" y="2410690"/>
                  </a:lnTo>
                  <a:lnTo>
                    <a:pt x="272052" y="2055510"/>
                  </a:lnTo>
                  <a:lnTo>
                    <a:pt x="823715" y="1730558"/>
                  </a:lnTo>
                  <a:lnTo>
                    <a:pt x="234267" y="1466062"/>
                  </a:lnTo>
                  <a:lnTo>
                    <a:pt x="831272" y="1095768"/>
                  </a:lnTo>
                  <a:lnTo>
                    <a:pt x="256938" y="755702"/>
                  </a:lnTo>
                  <a:lnTo>
                    <a:pt x="921957" y="574333"/>
                  </a:lnTo>
                  <a:lnTo>
                    <a:pt x="226710" y="241824"/>
                  </a:lnTo>
                  <a:lnTo>
                    <a:pt x="1065540" y="7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943600" y="1905000"/>
            <a:ext cx="3048000" cy="39601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redundant data seems harmless, but: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What if the price of “</a:t>
            </a:r>
            <a:r>
              <a:rPr lang="en-US" sz="2000" dirty="0" err="1"/>
              <a:t>Eggo</a:t>
            </a:r>
            <a:r>
              <a:rPr lang="en-US" sz="2000" dirty="0"/>
              <a:t> Waffles” changes?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And what if Greg House changes his address?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And if there are 1,000,000 records?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4572000"/>
            <a:ext cx="5802686" cy="1976778"/>
            <a:chOff x="0" y="4572000"/>
            <a:chExt cx="5802686" cy="197677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11"/>
            <a:stretch/>
          </p:blipFill>
          <p:spPr bwMode="auto">
            <a:xfrm>
              <a:off x="381000" y="4572000"/>
              <a:ext cx="5421686" cy="194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Freeform 9"/>
            <p:cNvSpPr/>
            <p:nvPr/>
          </p:nvSpPr>
          <p:spPr>
            <a:xfrm>
              <a:off x="0" y="4572000"/>
              <a:ext cx="745843" cy="1976778"/>
            </a:xfrm>
            <a:custGeom>
              <a:avLst/>
              <a:gdLst>
                <a:gd name="connsiteX0" fmla="*/ 0 w 1065540"/>
                <a:gd name="connsiteY0" fmla="*/ 0 h 3128608"/>
                <a:gd name="connsiteX1" fmla="*/ 7557 w 1065540"/>
                <a:gd name="connsiteY1" fmla="*/ 3128608 h 3128608"/>
                <a:gd name="connsiteX2" fmla="*/ 997527 w 1065540"/>
                <a:gd name="connsiteY2" fmla="*/ 3121051 h 3128608"/>
                <a:gd name="connsiteX3" fmla="*/ 294723 w 1065540"/>
                <a:gd name="connsiteY3" fmla="*/ 2682743 h 3128608"/>
                <a:gd name="connsiteX4" fmla="*/ 763259 w 1065540"/>
                <a:gd name="connsiteY4" fmla="*/ 2410690 h 3128608"/>
                <a:gd name="connsiteX5" fmla="*/ 272052 w 1065540"/>
                <a:gd name="connsiteY5" fmla="*/ 2055510 h 3128608"/>
                <a:gd name="connsiteX6" fmla="*/ 823715 w 1065540"/>
                <a:gd name="connsiteY6" fmla="*/ 1730558 h 3128608"/>
                <a:gd name="connsiteX7" fmla="*/ 234267 w 1065540"/>
                <a:gd name="connsiteY7" fmla="*/ 1466062 h 3128608"/>
                <a:gd name="connsiteX8" fmla="*/ 831272 w 1065540"/>
                <a:gd name="connsiteY8" fmla="*/ 1095768 h 3128608"/>
                <a:gd name="connsiteX9" fmla="*/ 256938 w 1065540"/>
                <a:gd name="connsiteY9" fmla="*/ 755702 h 3128608"/>
                <a:gd name="connsiteX10" fmla="*/ 921957 w 1065540"/>
                <a:gd name="connsiteY10" fmla="*/ 574333 h 3128608"/>
                <a:gd name="connsiteX11" fmla="*/ 226710 w 1065540"/>
                <a:gd name="connsiteY11" fmla="*/ 241824 h 3128608"/>
                <a:gd name="connsiteX12" fmla="*/ 1065540 w 1065540"/>
                <a:gd name="connsiteY12" fmla="*/ 7557 h 3128608"/>
                <a:gd name="connsiteX13" fmla="*/ 0 w 1065540"/>
                <a:gd name="connsiteY13" fmla="*/ 0 h 312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5540" h="3128608">
                  <a:moveTo>
                    <a:pt x="0" y="0"/>
                  </a:moveTo>
                  <a:lnTo>
                    <a:pt x="7557" y="3128608"/>
                  </a:lnTo>
                  <a:lnTo>
                    <a:pt x="997527" y="3121051"/>
                  </a:lnTo>
                  <a:lnTo>
                    <a:pt x="294723" y="2682743"/>
                  </a:lnTo>
                  <a:lnTo>
                    <a:pt x="763259" y="2410690"/>
                  </a:lnTo>
                  <a:lnTo>
                    <a:pt x="272052" y="2055510"/>
                  </a:lnTo>
                  <a:lnTo>
                    <a:pt x="823715" y="1730558"/>
                  </a:lnTo>
                  <a:lnTo>
                    <a:pt x="234267" y="1466062"/>
                  </a:lnTo>
                  <a:lnTo>
                    <a:pt x="831272" y="1095768"/>
                  </a:lnTo>
                  <a:lnTo>
                    <a:pt x="256938" y="755702"/>
                  </a:lnTo>
                  <a:lnTo>
                    <a:pt x="921957" y="574333"/>
                  </a:lnTo>
                  <a:lnTo>
                    <a:pt x="226710" y="241824"/>
                  </a:lnTo>
                  <a:lnTo>
                    <a:pt x="1065540" y="7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6019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Database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Draw the corresponding schema of an ERD </a:t>
            </a:r>
          </a:p>
          <a:p>
            <a:pPr lvl="1"/>
            <a:r>
              <a:rPr lang="en-US" sz="2400" dirty="0"/>
              <a:t>Identify tables based on entities and relationships</a:t>
            </a:r>
          </a:p>
          <a:p>
            <a:pPr lvl="1"/>
            <a:r>
              <a:rPr lang="en-US" sz="2400" dirty="0"/>
              <a:t>Implement primary key/foreign key relationships</a:t>
            </a:r>
          </a:p>
          <a:p>
            <a:pPr lvl="1"/>
            <a:r>
              <a:rPr lang="en-US" sz="2400" dirty="0"/>
              <a:t>Decompose many-to-many relationships in an ERD into one-to-many relationships in the schema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Best practices for normalization</a:t>
            </a:r>
          </a:p>
          <a:p>
            <a:pPr lvl="0"/>
            <a:endParaRPr lang="en-US" dirty="0"/>
          </a:p>
          <a:p>
            <a:r>
              <a:rPr lang="en-US" dirty="0"/>
              <a:t>Be able to match up (join) multiple tables</a:t>
            </a:r>
          </a:p>
        </p:txBody>
      </p:sp>
    </p:spTree>
    <p:extLst>
      <p:ext uri="{BB962C8B-B14F-4D97-AF65-F5344CB8AC3E}">
        <p14:creationId xmlns:p14="http://schemas.microsoft.com/office/powerpoint/2010/main" val="403352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6946" y="1295400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Where we are…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297224" y="37975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64224" y="38035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04305" y="101514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</p:spTree>
    <p:extLst>
      <p:ext uri="{BB962C8B-B14F-4D97-AF65-F5344CB8AC3E}">
        <p14:creationId xmlns:p14="http://schemas.microsoft.com/office/powerpoint/2010/main" val="49305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A representation of the information to be captured</a:t>
            </a:r>
          </a:p>
          <a:p>
            <a:endParaRPr lang="en-US" sz="4000" dirty="0"/>
          </a:p>
          <a:p>
            <a:r>
              <a:rPr lang="en-US" sz="4000" dirty="0"/>
              <a:t>Describes the data contained in the database</a:t>
            </a:r>
          </a:p>
          <a:p>
            <a:pPr lvl="1"/>
            <a:endParaRPr lang="en-US" sz="3600" dirty="0"/>
          </a:p>
          <a:p>
            <a:r>
              <a:rPr lang="en-US" sz="4000" dirty="0"/>
              <a:t>Explains how the data interrelates</a:t>
            </a:r>
          </a:p>
        </p:txBody>
      </p:sp>
    </p:spTree>
    <p:extLst>
      <p:ext uri="{BB962C8B-B14F-4D97-AF65-F5344CB8AC3E}">
        <p14:creationId xmlns:p14="http://schemas.microsoft.com/office/powerpoint/2010/main" val="294524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886" cy="687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752600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Why bother modeling?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724400"/>
          </a:xfrm>
        </p:spPr>
        <p:txBody>
          <a:bodyPr>
            <a:normAutofit/>
          </a:bodyPr>
          <a:lstStyle/>
          <a:p>
            <a:r>
              <a:rPr lang="en-US" dirty="0"/>
              <a:t>Creates a blueprint before you start building the database</a:t>
            </a:r>
          </a:p>
          <a:p>
            <a:endParaRPr lang="en-US" dirty="0"/>
          </a:p>
          <a:p>
            <a:r>
              <a:rPr lang="en-US" dirty="0"/>
              <a:t>Gets the story straight: easy for non-technical people to understand</a:t>
            </a:r>
          </a:p>
          <a:p>
            <a:endParaRPr lang="en-US" dirty="0"/>
          </a:p>
          <a:p>
            <a:r>
              <a:rPr lang="en-US" dirty="0"/>
              <a:t>Minimize having to go back and make changes in the implementation stage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1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Start with a problem statement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8382000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Design a database to track orders for a store. A customer places an order for a product. People can place an order for multiple products.</a:t>
            </a:r>
          </a:p>
          <a:p>
            <a:endParaRPr lang="en-US" sz="2800" dirty="0"/>
          </a:p>
          <a:p>
            <a:r>
              <a:rPr lang="en-US" sz="2800" dirty="0"/>
              <a:t>Record first name, last name, city, state, and zip code for customers. We also want to know the date an order was placed. </a:t>
            </a:r>
          </a:p>
          <a:p>
            <a:endParaRPr lang="en-US" sz="2800" dirty="0"/>
          </a:p>
          <a:p>
            <a:r>
              <a:rPr lang="en-US" sz="2800" dirty="0"/>
              <a:t>Finally, we want to track the name and price of products and the quantity of each product for each order.</a:t>
            </a:r>
          </a:p>
        </p:txBody>
      </p:sp>
    </p:spTree>
    <p:extLst>
      <p:ext uri="{BB962C8B-B14F-4D97-AF65-F5344CB8AC3E}">
        <p14:creationId xmlns:p14="http://schemas.microsoft.com/office/powerpoint/2010/main" val="185653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Entity Relationship Diagram (ERD)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25562"/>
            <a:ext cx="7391400" cy="4525963"/>
          </a:xfrm>
        </p:spPr>
        <p:txBody>
          <a:bodyPr/>
          <a:lstStyle/>
          <a:p>
            <a:r>
              <a:rPr lang="en-US" dirty="0"/>
              <a:t>The primary way of modeling a relational database</a:t>
            </a:r>
          </a:p>
          <a:p>
            <a:r>
              <a:rPr lang="en-US" dirty="0"/>
              <a:t>Three main diagrammatic elements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6100" y="3321875"/>
            <a:ext cx="1676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Entity</a:t>
            </a:r>
          </a:p>
        </p:txBody>
      </p:sp>
      <p:sp>
        <p:nvSpPr>
          <p:cNvPr id="7" name="Diamond 6"/>
          <p:cNvSpPr/>
          <p:nvPr/>
        </p:nvSpPr>
        <p:spPr>
          <a:xfrm>
            <a:off x="1810238" y="4242137"/>
            <a:ext cx="1676400" cy="1436077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dirty="0">
                <a:solidFill>
                  <a:schemeClr val="dk1"/>
                </a:solidFill>
              </a:rPr>
              <a:t>Relationship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5500" y="334809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uniquely identifiable thing (i.e., person, order)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5500" y="4442698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Describes how two entities relate to one another </a:t>
            </a:r>
            <a:br>
              <a:rPr lang="en-US" sz="2000" dirty="0"/>
            </a:br>
            <a:r>
              <a:rPr lang="en-US" sz="2000" dirty="0"/>
              <a:t>(i.e., makes)</a:t>
            </a:r>
          </a:p>
        </p:txBody>
      </p:sp>
      <p:sp>
        <p:nvSpPr>
          <p:cNvPr id="11" name="Oval 10"/>
          <p:cNvSpPr/>
          <p:nvPr/>
        </p:nvSpPr>
        <p:spPr>
          <a:xfrm>
            <a:off x="1816100" y="5861446"/>
            <a:ext cx="1676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dk1"/>
                </a:solidFill>
              </a:rPr>
              <a:t>Attribute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5500" y="5766137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characteristic of an entity or relationship (i.e., first name, order number)</a:t>
            </a:r>
          </a:p>
        </p:txBody>
      </p:sp>
    </p:spTree>
    <p:extLst>
      <p:ext uri="{BB962C8B-B14F-4D97-AF65-F5344CB8AC3E}">
        <p14:creationId xmlns:p14="http://schemas.microsoft.com/office/powerpoint/2010/main" val="4276539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</TotalTime>
  <Words>2441</Words>
  <Application>Microsoft Office PowerPoint</Application>
  <PresentationFormat>On-screen Show (4:3)</PresentationFormat>
  <Paragraphs>701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宋体</vt:lpstr>
      <vt:lpstr>Arial</vt:lpstr>
      <vt:lpstr>Calibri</vt:lpstr>
      <vt:lpstr>Wingdings</vt:lpstr>
      <vt:lpstr>Office Theme</vt:lpstr>
      <vt:lpstr>MIS2502: Data Analytics Relational Data Modeling</vt:lpstr>
      <vt:lpstr>PowerPoint Presentation</vt:lpstr>
      <vt:lpstr>PowerPoint Presentation</vt:lpstr>
      <vt:lpstr>Comparing Transactional and Analytical Data Stores</vt:lpstr>
      <vt:lpstr>Where we are…</vt:lpstr>
      <vt:lpstr>Modeling a database</vt:lpstr>
      <vt:lpstr>Why bother modeling?</vt:lpstr>
      <vt:lpstr>Start with a problem statement</vt:lpstr>
      <vt:lpstr>The Entity Relationship Diagram (ERD)</vt:lpstr>
      <vt:lpstr>Begin with Identifying the Entities</vt:lpstr>
      <vt:lpstr>Start with a problem statement</vt:lpstr>
      <vt:lpstr>So here are the nouns…</vt:lpstr>
      <vt:lpstr>Here’s where it gets tricky…</vt:lpstr>
      <vt:lpstr>The ERD Based on the Problem Statement</vt:lpstr>
      <vt:lpstr>The primary key</vt:lpstr>
      <vt:lpstr>Last component: Cardinality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Crows Feet Notation</vt:lpstr>
      <vt:lpstr>The Order-Product Example: A Many-to-Many (m:m) Relationship</vt:lpstr>
      <vt:lpstr>Cardinality is defined by business rules</vt:lpstr>
      <vt:lpstr>Relationship Attributes</vt:lpstr>
      <vt:lpstr>A scenario: The auto repair shop</vt:lpstr>
      <vt:lpstr>Solution</vt:lpstr>
      <vt:lpstr>Normalization</vt:lpstr>
      <vt:lpstr>Normalizing your ER Model</vt:lpstr>
      <vt:lpstr>Normalizing your ER Model</vt:lpstr>
      <vt:lpstr>Summary of ERD</vt:lpstr>
      <vt:lpstr>Drawing ERD: A Checklist</vt:lpstr>
      <vt:lpstr>Question:  What do you think is the trickiest thing about creating an ERD from a problem description?  What advice would you give to deal with that issue?</vt:lpstr>
      <vt:lpstr>Let Move From Model to Implementation…</vt:lpstr>
      <vt:lpstr>Implementing the ERD</vt:lpstr>
      <vt:lpstr>The Rules</vt:lpstr>
      <vt:lpstr>The ERD Based on the Problem Statement</vt:lpstr>
      <vt:lpstr>Our Order Database schema</vt:lpstr>
      <vt:lpstr>The Customer and Order Tables:  The 1:m Relationship</vt:lpstr>
      <vt:lpstr>The Customer and Order Tables: Normalization</vt:lpstr>
      <vt:lpstr>To figure out who ordered what</vt:lpstr>
      <vt:lpstr>Now the many:many relationship</vt:lpstr>
      <vt:lpstr>To figure out what each order contains</vt:lpstr>
      <vt:lpstr>This is denormalized data necessary for querying but bad for storage…</vt:lpstr>
      <vt:lpstr>Summary of Database Schema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AdaWang</cp:lastModifiedBy>
  <cp:revision>321</cp:revision>
  <cp:lastPrinted>2018-08-29T20:23:29Z</cp:lastPrinted>
  <dcterms:created xsi:type="dcterms:W3CDTF">2011-06-28T13:08:25Z</dcterms:created>
  <dcterms:modified xsi:type="dcterms:W3CDTF">2018-08-30T15:38:29Z</dcterms:modified>
</cp:coreProperties>
</file>