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28"/>
  </p:notesMasterIdLst>
  <p:sldIdLst>
    <p:sldId id="285" r:id="rId2"/>
    <p:sldId id="286" r:id="rId3"/>
    <p:sldId id="287" r:id="rId4"/>
    <p:sldId id="288" r:id="rId5"/>
    <p:sldId id="289" r:id="rId6"/>
    <p:sldId id="290" r:id="rId7"/>
    <p:sldId id="291" r:id="rId8"/>
    <p:sldId id="311" r:id="rId9"/>
    <p:sldId id="292" r:id="rId10"/>
    <p:sldId id="309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05" r:id="rId24"/>
    <p:sldId id="306" r:id="rId25"/>
    <p:sldId id="307" r:id="rId26"/>
    <p:sldId id="308" r:id="rId2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58" autoAdjust="0"/>
    <p:restoredTop sz="94660"/>
  </p:normalViewPr>
  <p:slideViewPr>
    <p:cSldViewPr>
      <p:cViewPr varScale="1">
        <p:scale>
          <a:sx n="65" d="100"/>
          <a:sy n="65" d="100"/>
        </p:scale>
        <p:origin x="162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023CA7-C550-4B85-B01A-979505E1B993}" type="doc">
      <dgm:prSet loTypeId="urn:microsoft.com/office/officeart/2005/8/layout/vList2" loCatId="list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1A3C68F4-AE61-41E3-8873-F3D2DC0E1E92}">
      <dgm:prSet phldrT="[Text]"/>
      <dgm:spPr/>
      <dgm:t>
        <a:bodyPr/>
        <a:lstStyle/>
        <a:p>
          <a:r>
            <a:rPr lang="en-US" dirty="0"/>
            <a:t>The database management system stores this information about the table</a:t>
          </a:r>
        </a:p>
      </dgm:t>
    </dgm:pt>
    <dgm:pt modelId="{D1834105-3639-49A8-9F93-71AE8CB4BE05}" type="parTrans" cxnId="{BB27C32E-922E-4DBD-85E5-B6008627AD7F}">
      <dgm:prSet/>
      <dgm:spPr/>
      <dgm:t>
        <a:bodyPr/>
        <a:lstStyle/>
        <a:p>
          <a:endParaRPr lang="en-US"/>
        </a:p>
      </dgm:t>
    </dgm:pt>
    <dgm:pt modelId="{6CBDE407-011D-4AC9-B1BC-F6D1254D993D}" type="sibTrans" cxnId="{BB27C32E-922E-4DBD-85E5-B6008627AD7F}">
      <dgm:prSet/>
      <dgm:spPr/>
      <dgm:t>
        <a:bodyPr/>
        <a:lstStyle/>
        <a:p>
          <a:endParaRPr lang="en-US"/>
        </a:p>
      </dgm:t>
    </dgm:pt>
    <dgm:pt modelId="{E9EBF058-0EC2-49A0-BE12-3BC7422B9914}">
      <dgm:prSet phldrT="[Text]" custT="1"/>
      <dgm:spPr/>
      <dgm:t>
        <a:bodyPr/>
        <a:lstStyle/>
        <a:p>
          <a:r>
            <a:rPr lang="en-US" sz="2800"/>
            <a:t>This is called </a:t>
          </a:r>
          <a:r>
            <a:rPr lang="en-US" sz="2800" b="1"/>
            <a:t>metadata</a:t>
          </a:r>
          <a:r>
            <a:rPr lang="en-US" sz="2800"/>
            <a:t> – “data about data”</a:t>
          </a:r>
          <a:endParaRPr lang="en-US" sz="2800" dirty="0"/>
        </a:p>
      </dgm:t>
    </dgm:pt>
    <dgm:pt modelId="{E6965271-DDB6-4344-89B2-A4981CF8EA86}" type="parTrans" cxnId="{59F7E9DA-CDEF-488C-BA4B-E13AA123EE23}">
      <dgm:prSet/>
      <dgm:spPr/>
      <dgm:t>
        <a:bodyPr/>
        <a:lstStyle/>
        <a:p>
          <a:endParaRPr lang="en-US"/>
        </a:p>
      </dgm:t>
    </dgm:pt>
    <dgm:pt modelId="{27D86AD3-100D-47C0-B156-7885D96A1D27}" type="sibTrans" cxnId="{59F7E9DA-CDEF-488C-BA4B-E13AA123EE23}">
      <dgm:prSet/>
      <dgm:spPr/>
      <dgm:t>
        <a:bodyPr/>
        <a:lstStyle/>
        <a:p>
          <a:endParaRPr lang="en-US"/>
        </a:p>
      </dgm:t>
    </dgm:pt>
    <dgm:pt modelId="{764865EC-D40F-4186-9219-69BEA2A83800}">
      <dgm:prSet phldrT="[Text]"/>
      <dgm:spPr/>
      <dgm:t>
        <a:bodyPr/>
        <a:lstStyle/>
        <a:p>
          <a:r>
            <a:rPr lang="en-US" dirty="0"/>
            <a:t>It’s separate from the data in the table (i.e., Customer information)</a:t>
          </a:r>
        </a:p>
      </dgm:t>
    </dgm:pt>
    <dgm:pt modelId="{D1810D59-12CE-4E2C-8AC9-AAD8E8F0A64B}" type="parTrans" cxnId="{D8DC41E3-24C2-4A6B-98BE-1CCB112D1FD1}">
      <dgm:prSet/>
      <dgm:spPr/>
      <dgm:t>
        <a:bodyPr/>
        <a:lstStyle/>
        <a:p>
          <a:endParaRPr lang="en-US"/>
        </a:p>
      </dgm:t>
    </dgm:pt>
    <dgm:pt modelId="{E4C8DE62-F09D-41C3-9621-D15561C98C2E}" type="sibTrans" cxnId="{D8DC41E3-24C2-4A6B-98BE-1CCB112D1FD1}">
      <dgm:prSet/>
      <dgm:spPr/>
      <dgm:t>
        <a:bodyPr/>
        <a:lstStyle/>
        <a:p>
          <a:endParaRPr lang="en-US"/>
        </a:p>
      </dgm:t>
    </dgm:pt>
    <dgm:pt modelId="{2ED7BA8B-E8F1-4857-AD1C-43CD9F19CE95}" type="pres">
      <dgm:prSet presAssocID="{6D023CA7-C550-4B85-B01A-979505E1B993}" presName="linear" presStyleCnt="0">
        <dgm:presLayoutVars>
          <dgm:animLvl val="lvl"/>
          <dgm:resizeHandles val="exact"/>
        </dgm:presLayoutVars>
      </dgm:prSet>
      <dgm:spPr/>
    </dgm:pt>
    <dgm:pt modelId="{9BBB755A-1A17-4482-8F47-EEA83D85EAB9}" type="pres">
      <dgm:prSet presAssocID="{1A3C68F4-AE61-41E3-8873-F3D2DC0E1E92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679DBE7-82D1-4004-9A21-839C24495C2F}" type="pres">
      <dgm:prSet presAssocID="{6CBDE407-011D-4AC9-B1BC-F6D1254D993D}" presName="spacer" presStyleCnt="0"/>
      <dgm:spPr/>
    </dgm:pt>
    <dgm:pt modelId="{04403BA2-ABE7-46E8-9C29-44909D0CD0D0}" type="pres">
      <dgm:prSet presAssocID="{764865EC-D40F-4186-9219-69BEA2A8380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6D443FF-DEDB-4EBB-BF21-F775E0DD6BAA}" type="pres">
      <dgm:prSet presAssocID="{E4C8DE62-F09D-41C3-9621-D15561C98C2E}" presName="spacer" presStyleCnt="0"/>
      <dgm:spPr/>
    </dgm:pt>
    <dgm:pt modelId="{67DEAC40-B8AA-410B-A0A8-BE18EF7E0B5F}" type="pres">
      <dgm:prSet presAssocID="{E9EBF058-0EC2-49A0-BE12-3BC7422B9914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BB27C32E-922E-4DBD-85E5-B6008627AD7F}" srcId="{6D023CA7-C550-4B85-B01A-979505E1B993}" destId="{1A3C68F4-AE61-41E3-8873-F3D2DC0E1E92}" srcOrd="0" destOrd="0" parTransId="{D1834105-3639-49A8-9F93-71AE8CB4BE05}" sibTransId="{6CBDE407-011D-4AC9-B1BC-F6D1254D993D}"/>
    <dgm:cxn modelId="{DCAD5352-0CA8-4EA3-844A-EBAB5BD708FE}" type="presOf" srcId="{E9EBF058-0EC2-49A0-BE12-3BC7422B9914}" destId="{67DEAC40-B8AA-410B-A0A8-BE18EF7E0B5F}" srcOrd="0" destOrd="0" presId="urn:microsoft.com/office/officeart/2005/8/layout/vList2"/>
    <dgm:cxn modelId="{2BBCDD7C-8243-4598-8C5A-41E056F80581}" type="presOf" srcId="{764865EC-D40F-4186-9219-69BEA2A83800}" destId="{04403BA2-ABE7-46E8-9C29-44909D0CD0D0}" srcOrd="0" destOrd="0" presId="urn:microsoft.com/office/officeart/2005/8/layout/vList2"/>
    <dgm:cxn modelId="{AE948EA5-E140-4A5C-820C-864564D65B83}" type="presOf" srcId="{6D023CA7-C550-4B85-B01A-979505E1B993}" destId="{2ED7BA8B-E8F1-4857-AD1C-43CD9F19CE95}" srcOrd="0" destOrd="0" presId="urn:microsoft.com/office/officeart/2005/8/layout/vList2"/>
    <dgm:cxn modelId="{833E41BE-725B-4A3C-9730-78AD02E4093E}" type="presOf" srcId="{1A3C68F4-AE61-41E3-8873-F3D2DC0E1E92}" destId="{9BBB755A-1A17-4482-8F47-EEA83D85EAB9}" srcOrd="0" destOrd="0" presId="urn:microsoft.com/office/officeart/2005/8/layout/vList2"/>
    <dgm:cxn modelId="{59F7E9DA-CDEF-488C-BA4B-E13AA123EE23}" srcId="{6D023CA7-C550-4B85-B01A-979505E1B993}" destId="{E9EBF058-0EC2-49A0-BE12-3BC7422B9914}" srcOrd="2" destOrd="0" parTransId="{E6965271-DDB6-4344-89B2-A4981CF8EA86}" sibTransId="{27D86AD3-100D-47C0-B156-7885D96A1D27}"/>
    <dgm:cxn modelId="{D8DC41E3-24C2-4A6B-98BE-1CCB112D1FD1}" srcId="{6D023CA7-C550-4B85-B01A-979505E1B993}" destId="{764865EC-D40F-4186-9219-69BEA2A83800}" srcOrd="1" destOrd="0" parTransId="{D1810D59-12CE-4E2C-8AC9-AAD8E8F0A64B}" sibTransId="{E4C8DE62-F09D-41C3-9621-D15561C98C2E}"/>
    <dgm:cxn modelId="{CE139D0F-D35F-4EC6-82A8-03E8D4D93060}" type="presParOf" srcId="{2ED7BA8B-E8F1-4857-AD1C-43CD9F19CE95}" destId="{9BBB755A-1A17-4482-8F47-EEA83D85EAB9}" srcOrd="0" destOrd="0" presId="urn:microsoft.com/office/officeart/2005/8/layout/vList2"/>
    <dgm:cxn modelId="{17359BC8-CAB1-4408-ABCE-D31D5CE1F76F}" type="presParOf" srcId="{2ED7BA8B-E8F1-4857-AD1C-43CD9F19CE95}" destId="{1679DBE7-82D1-4004-9A21-839C24495C2F}" srcOrd="1" destOrd="0" presId="urn:microsoft.com/office/officeart/2005/8/layout/vList2"/>
    <dgm:cxn modelId="{9DBDDF3D-235A-4FB8-BF37-C3D6083B956D}" type="presParOf" srcId="{2ED7BA8B-E8F1-4857-AD1C-43CD9F19CE95}" destId="{04403BA2-ABE7-46E8-9C29-44909D0CD0D0}" srcOrd="2" destOrd="0" presId="urn:microsoft.com/office/officeart/2005/8/layout/vList2"/>
    <dgm:cxn modelId="{66BBBBAB-B0D8-4FA7-A016-E7B2AF6953B5}" type="presParOf" srcId="{2ED7BA8B-E8F1-4857-AD1C-43CD9F19CE95}" destId="{C6D443FF-DEDB-4EBB-BF21-F775E0DD6BAA}" srcOrd="3" destOrd="0" presId="urn:microsoft.com/office/officeart/2005/8/layout/vList2"/>
    <dgm:cxn modelId="{85762CF5-D228-4A85-92B8-BBBC1DE454F4}" type="presParOf" srcId="{2ED7BA8B-E8F1-4857-AD1C-43CD9F19CE95}" destId="{67DEAC40-B8AA-410B-A0A8-BE18EF7E0B5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9659C0-FD72-4347-8E56-C82702C0008A}" type="doc">
      <dgm:prSet loTypeId="urn:microsoft.com/office/officeart/2005/8/layout/vList5" loCatId="list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C85F91D9-4614-4B0A-A072-DDF22C75D0C1}">
      <dgm:prSet phldrT="[Text]"/>
      <dgm:spPr/>
      <dgm:t>
        <a:bodyPr/>
        <a:lstStyle/>
        <a:p>
          <a:r>
            <a:rPr lang="en-US" dirty="0"/>
            <a:t>Be careful!</a:t>
          </a:r>
        </a:p>
      </dgm:t>
    </dgm:pt>
    <dgm:pt modelId="{EA8D0B7E-7C1B-4869-8CE5-60EE79DC4C2B}" type="parTrans" cxnId="{E7275BEC-976A-4F47-B392-F9D944DE3643}">
      <dgm:prSet/>
      <dgm:spPr/>
      <dgm:t>
        <a:bodyPr/>
        <a:lstStyle/>
        <a:p>
          <a:endParaRPr lang="en-US"/>
        </a:p>
      </dgm:t>
    </dgm:pt>
    <dgm:pt modelId="{4D9C91EE-48FB-4BBA-A113-95C27B5BCA1D}" type="sibTrans" cxnId="{E7275BEC-976A-4F47-B392-F9D944DE3643}">
      <dgm:prSet/>
      <dgm:spPr/>
      <dgm:t>
        <a:bodyPr/>
        <a:lstStyle/>
        <a:p>
          <a:endParaRPr lang="en-US"/>
        </a:p>
      </dgm:t>
    </dgm:pt>
    <dgm:pt modelId="{20D1DA3F-E779-490B-97C4-4B7CBB6D05F3}">
      <dgm:prSet phldrT="[Text]"/>
      <dgm:spPr/>
      <dgm:t>
        <a:bodyPr/>
        <a:lstStyle/>
        <a:p>
          <a:r>
            <a:rPr lang="en-US" dirty="0"/>
            <a:t>This deletes the entire table and all data!</a:t>
          </a:r>
        </a:p>
      </dgm:t>
    </dgm:pt>
    <dgm:pt modelId="{83710F0A-1401-42D5-B4F2-C48BEAB08A9E}" type="parTrans" cxnId="{B1B2FAFB-8989-4BEA-94B4-11E2DF42328A}">
      <dgm:prSet/>
      <dgm:spPr/>
      <dgm:t>
        <a:bodyPr/>
        <a:lstStyle/>
        <a:p>
          <a:endParaRPr lang="en-US"/>
        </a:p>
      </dgm:t>
    </dgm:pt>
    <dgm:pt modelId="{23FCF529-76D4-4E7E-B031-713F03FC91E9}" type="sibTrans" cxnId="{B1B2FAFB-8989-4BEA-94B4-11E2DF42328A}">
      <dgm:prSet/>
      <dgm:spPr/>
      <dgm:t>
        <a:bodyPr/>
        <a:lstStyle/>
        <a:p>
          <a:endParaRPr lang="en-US"/>
        </a:p>
      </dgm:t>
    </dgm:pt>
    <dgm:pt modelId="{94407B54-1511-406A-9953-EB620DA263A2}">
      <dgm:prSet phldrT="[Text]"/>
      <dgm:spPr/>
      <dgm:t>
        <a:bodyPr/>
        <a:lstStyle/>
        <a:p>
          <a:r>
            <a:rPr lang="en-US" dirty="0"/>
            <a:t>It’s a pain to get it back (if you can at all)!</a:t>
          </a:r>
        </a:p>
      </dgm:t>
    </dgm:pt>
    <dgm:pt modelId="{D8C242C7-D5BB-4B67-949A-52628CB1B7B7}" type="parTrans" cxnId="{02C89EE8-BDD0-467D-B973-C4D39D2C48D5}">
      <dgm:prSet/>
      <dgm:spPr/>
      <dgm:t>
        <a:bodyPr/>
        <a:lstStyle/>
        <a:p>
          <a:endParaRPr lang="en-US"/>
        </a:p>
      </dgm:t>
    </dgm:pt>
    <dgm:pt modelId="{10ACFDEE-646F-4015-96B0-C09FE97BBB73}" type="sibTrans" cxnId="{02C89EE8-BDD0-467D-B973-C4D39D2C48D5}">
      <dgm:prSet/>
      <dgm:spPr/>
      <dgm:t>
        <a:bodyPr/>
        <a:lstStyle/>
        <a:p>
          <a:endParaRPr lang="en-US"/>
        </a:p>
      </dgm:t>
    </dgm:pt>
    <dgm:pt modelId="{D043E77F-AF43-4A19-8F10-A2FBF6BC144C}" type="pres">
      <dgm:prSet presAssocID="{279659C0-FD72-4347-8E56-C82702C0008A}" presName="Name0" presStyleCnt="0">
        <dgm:presLayoutVars>
          <dgm:dir/>
          <dgm:animLvl val="lvl"/>
          <dgm:resizeHandles val="exact"/>
        </dgm:presLayoutVars>
      </dgm:prSet>
      <dgm:spPr/>
    </dgm:pt>
    <dgm:pt modelId="{1E3A3C4F-41DA-42E1-B69E-904C27BB3A00}" type="pres">
      <dgm:prSet presAssocID="{C85F91D9-4614-4B0A-A072-DDF22C75D0C1}" presName="linNode" presStyleCnt="0"/>
      <dgm:spPr/>
    </dgm:pt>
    <dgm:pt modelId="{A87A8500-A37C-46CB-AC34-8BF7B0F2CE9B}" type="pres">
      <dgm:prSet presAssocID="{C85F91D9-4614-4B0A-A072-DDF22C75D0C1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165F736B-0EB7-41D9-A82B-30656F3B1D5D}" type="pres">
      <dgm:prSet presAssocID="{C85F91D9-4614-4B0A-A072-DDF22C75D0C1}" presName="descendantText" presStyleLbl="alignAccFollowNode1" presStyleIdx="0" presStyleCnt="1" custScaleX="143202">
        <dgm:presLayoutVars>
          <dgm:bulletEnabled val="1"/>
        </dgm:presLayoutVars>
      </dgm:prSet>
      <dgm:spPr/>
    </dgm:pt>
  </dgm:ptLst>
  <dgm:cxnLst>
    <dgm:cxn modelId="{29109C0A-7ECF-4FC3-A492-A731140A7ADB}" type="presOf" srcId="{20D1DA3F-E779-490B-97C4-4B7CBB6D05F3}" destId="{165F736B-0EB7-41D9-A82B-30656F3B1D5D}" srcOrd="0" destOrd="0" presId="urn:microsoft.com/office/officeart/2005/8/layout/vList5"/>
    <dgm:cxn modelId="{6215E153-A560-474B-8C45-36514C2979D4}" type="presOf" srcId="{94407B54-1511-406A-9953-EB620DA263A2}" destId="{165F736B-0EB7-41D9-A82B-30656F3B1D5D}" srcOrd="0" destOrd="1" presId="urn:microsoft.com/office/officeart/2005/8/layout/vList5"/>
    <dgm:cxn modelId="{FD10BFD0-E4FB-4DB7-AD75-EF7447D76A3B}" type="presOf" srcId="{279659C0-FD72-4347-8E56-C82702C0008A}" destId="{D043E77F-AF43-4A19-8F10-A2FBF6BC144C}" srcOrd="0" destOrd="0" presId="urn:microsoft.com/office/officeart/2005/8/layout/vList5"/>
    <dgm:cxn modelId="{02C89EE8-BDD0-467D-B973-C4D39D2C48D5}" srcId="{C85F91D9-4614-4B0A-A072-DDF22C75D0C1}" destId="{94407B54-1511-406A-9953-EB620DA263A2}" srcOrd="1" destOrd="0" parTransId="{D8C242C7-D5BB-4B67-949A-52628CB1B7B7}" sibTransId="{10ACFDEE-646F-4015-96B0-C09FE97BBB73}"/>
    <dgm:cxn modelId="{E7275BEC-976A-4F47-B392-F9D944DE3643}" srcId="{279659C0-FD72-4347-8E56-C82702C0008A}" destId="{C85F91D9-4614-4B0A-A072-DDF22C75D0C1}" srcOrd="0" destOrd="0" parTransId="{EA8D0B7E-7C1B-4869-8CE5-60EE79DC4C2B}" sibTransId="{4D9C91EE-48FB-4BBA-A113-95C27B5BCA1D}"/>
    <dgm:cxn modelId="{3C5F35F2-ABAF-4E7C-A611-391ED1F7BFCD}" type="presOf" srcId="{C85F91D9-4614-4B0A-A072-DDF22C75D0C1}" destId="{A87A8500-A37C-46CB-AC34-8BF7B0F2CE9B}" srcOrd="0" destOrd="0" presId="urn:microsoft.com/office/officeart/2005/8/layout/vList5"/>
    <dgm:cxn modelId="{B1B2FAFB-8989-4BEA-94B4-11E2DF42328A}" srcId="{C85F91D9-4614-4B0A-A072-DDF22C75D0C1}" destId="{20D1DA3F-E779-490B-97C4-4B7CBB6D05F3}" srcOrd="0" destOrd="0" parTransId="{83710F0A-1401-42D5-B4F2-C48BEAB08A9E}" sibTransId="{23FCF529-76D4-4E7E-B031-713F03FC91E9}"/>
    <dgm:cxn modelId="{B7A3DFA1-7350-44CF-B09E-E8D3907C5AB0}" type="presParOf" srcId="{D043E77F-AF43-4A19-8F10-A2FBF6BC144C}" destId="{1E3A3C4F-41DA-42E1-B69E-904C27BB3A00}" srcOrd="0" destOrd="0" presId="urn:microsoft.com/office/officeart/2005/8/layout/vList5"/>
    <dgm:cxn modelId="{B6C6AA8C-2FD6-4FEE-BAD5-1CA79FAB9838}" type="presParOf" srcId="{1E3A3C4F-41DA-42E1-B69E-904C27BB3A00}" destId="{A87A8500-A37C-46CB-AC34-8BF7B0F2CE9B}" srcOrd="0" destOrd="0" presId="urn:microsoft.com/office/officeart/2005/8/layout/vList5"/>
    <dgm:cxn modelId="{CA8990A7-92A6-4928-B702-7AF9304B0897}" type="presParOf" srcId="{1E3A3C4F-41DA-42E1-B69E-904C27BB3A00}" destId="{165F736B-0EB7-41D9-A82B-30656F3B1D5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57F2245-0BD6-4A1D-A518-C1875332A6BD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8CC8887-F19E-4F37-BACD-02256D5145C5}">
      <dgm:prSet custT="1"/>
      <dgm:spPr/>
      <dgm:t>
        <a:bodyPr/>
        <a:lstStyle/>
        <a:p>
          <a:pPr rtl="0"/>
          <a:r>
            <a:rPr lang="en-US" sz="2800" dirty="0"/>
            <a:t>Adding a column</a:t>
          </a:r>
        </a:p>
      </dgm:t>
    </dgm:pt>
    <dgm:pt modelId="{65680EFA-46AA-4F6D-904F-798BB93585AB}" type="parTrans" cxnId="{55A68AED-CEBA-4DF1-9D39-0490BB07861A}">
      <dgm:prSet/>
      <dgm:spPr/>
      <dgm:t>
        <a:bodyPr/>
        <a:lstStyle/>
        <a:p>
          <a:endParaRPr lang="en-US"/>
        </a:p>
      </dgm:t>
    </dgm:pt>
    <dgm:pt modelId="{77D197C5-AB96-4275-8B36-A7CE5B479B6C}" type="sibTrans" cxnId="{55A68AED-CEBA-4DF1-9D39-0490BB07861A}">
      <dgm:prSet/>
      <dgm:spPr/>
      <dgm:t>
        <a:bodyPr/>
        <a:lstStyle/>
        <a:p>
          <a:endParaRPr lang="en-US"/>
        </a:p>
      </dgm:t>
    </dgm:pt>
    <dgm:pt modelId="{780BCAE5-8B63-4917-AF10-3A51D6D18F41}">
      <dgm:prSet custT="1"/>
      <dgm:spPr/>
      <dgm:t>
        <a:bodyPr/>
        <a:lstStyle/>
        <a:p>
          <a:pPr rtl="0"/>
          <a:r>
            <a:rPr lang="en-US" sz="2800" dirty="0"/>
            <a:t>Adding a row</a:t>
          </a:r>
        </a:p>
      </dgm:t>
    </dgm:pt>
    <dgm:pt modelId="{EF40EE08-F8BE-4B9E-93A4-520FFB566A25}" type="parTrans" cxnId="{9E4F0A9A-62C2-4916-A70C-D6C90D706D1F}">
      <dgm:prSet/>
      <dgm:spPr/>
      <dgm:t>
        <a:bodyPr/>
        <a:lstStyle/>
        <a:p>
          <a:endParaRPr lang="en-US"/>
        </a:p>
      </dgm:t>
    </dgm:pt>
    <dgm:pt modelId="{2D163C84-B43B-4EF7-A274-E7475838AD10}" type="sibTrans" cxnId="{9E4F0A9A-62C2-4916-A70C-D6C90D706D1F}">
      <dgm:prSet/>
      <dgm:spPr/>
      <dgm:t>
        <a:bodyPr/>
        <a:lstStyle/>
        <a:p>
          <a:endParaRPr lang="en-US"/>
        </a:p>
      </dgm:t>
    </dgm:pt>
    <dgm:pt modelId="{7A96F6DE-8FC1-402B-8AAE-1E9500D3FB3C}">
      <dgm:prSet custT="1"/>
      <dgm:spPr/>
      <dgm:t>
        <a:bodyPr/>
        <a:lstStyle/>
        <a:p>
          <a:pPr rtl="0"/>
          <a:r>
            <a:rPr lang="en-US" sz="2400" dirty="0"/>
            <a:t>A change in the table structure</a:t>
          </a:r>
        </a:p>
      </dgm:t>
    </dgm:pt>
    <dgm:pt modelId="{F6C2E17B-0923-4D8F-9317-C8BEAC1E2756}" type="parTrans" cxnId="{91010DAC-90A8-4A89-A95A-A310310F3E29}">
      <dgm:prSet/>
      <dgm:spPr/>
      <dgm:t>
        <a:bodyPr/>
        <a:lstStyle/>
        <a:p>
          <a:endParaRPr lang="en-US"/>
        </a:p>
      </dgm:t>
    </dgm:pt>
    <dgm:pt modelId="{19A61AA3-AE29-44AD-BFA9-438854C70F6A}" type="sibTrans" cxnId="{91010DAC-90A8-4A89-A95A-A310310F3E29}">
      <dgm:prSet/>
      <dgm:spPr/>
      <dgm:t>
        <a:bodyPr/>
        <a:lstStyle/>
        <a:p>
          <a:endParaRPr lang="en-US"/>
        </a:p>
      </dgm:t>
    </dgm:pt>
    <dgm:pt modelId="{08F86AD5-1083-410F-9B74-5F2A0E076654}">
      <dgm:prSet custT="1"/>
      <dgm:spPr/>
      <dgm:t>
        <a:bodyPr/>
        <a:lstStyle/>
        <a:p>
          <a:pPr rtl="0"/>
          <a:r>
            <a:rPr lang="en-US" sz="2400" dirty="0"/>
            <a:t>A change in the table data</a:t>
          </a:r>
        </a:p>
      </dgm:t>
    </dgm:pt>
    <dgm:pt modelId="{18A0CCD3-C797-47DF-A0F8-E72B318BF4A8}" type="parTrans" cxnId="{658D79D6-E727-444A-836E-4C11500D7759}">
      <dgm:prSet/>
      <dgm:spPr/>
      <dgm:t>
        <a:bodyPr/>
        <a:lstStyle/>
        <a:p>
          <a:endParaRPr lang="en-US"/>
        </a:p>
      </dgm:t>
    </dgm:pt>
    <dgm:pt modelId="{9914AD81-8C51-4110-884D-4BABE6D9E5BE}" type="sibTrans" cxnId="{658D79D6-E727-444A-836E-4C11500D7759}">
      <dgm:prSet/>
      <dgm:spPr/>
      <dgm:t>
        <a:bodyPr/>
        <a:lstStyle/>
        <a:p>
          <a:endParaRPr lang="en-US"/>
        </a:p>
      </dgm:t>
    </dgm:pt>
    <dgm:pt modelId="{F76306CA-B40F-4546-B19F-E5C2AA8C6BDF}">
      <dgm:prSet custT="1"/>
      <dgm:spPr/>
      <dgm:t>
        <a:bodyPr/>
        <a:lstStyle/>
        <a:p>
          <a:pPr rtl="0"/>
          <a:r>
            <a:rPr lang="en-US" sz="2400" dirty="0"/>
            <a:t>Done using ALTER TABLE</a:t>
          </a:r>
        </a:p>
      </dgm:t>
    </dgm:pt>
    <dgm:pt modelId="{311458BC-AB1C-4558-B979-47256BA76ADF}" type="parTrans" cxnId="{8347A0EF-1437-40A0-838F-7E09E153BB03}">
      <dgm:prSet/>
      <dgm:spPr/>
      <dgm:t>
        <a:bodyPr/>
        <a:lstStyle/>
        <a:p>
          <a:endParaRPr lang="en-US"/>
        </a:p>
      </dgm:t>
    </dgm:pt>
    <dgm:pt modelId="{520A2E31-6783-496F-AB22-A33A68A9CC56}" type="sibTrans" cxnId="{8347A0EF-1437-40A0-838F-7E09E153BB03}">
      <dgm:prSet/>
      <dgm:spPr/>
      <dgm:t>
        <a:bodyPr/>
        <a:lstStyle/>
        <a:p>
          <a:endParaRPr lang="en-US"/>
        </a:p>
      </dgm:t>
    </dgm:pt>
    <dgm:pt modelId="{2E255521-ABF6-4B69-B906-3CFAFCEA9335}">
      <dgm:prSet custT="1"/>
      <dgm:spPr/>
      <dgm:t>
        <a:bodyPr/>
        <a:lstStyle/>
        <a:p>
          <a:pPr rtl="0"/>
          <a:r>
            <a:rPr lang="en-US" sz="2400" dirty="0"/>
            <a:t>Done using INSERT INTO</a:t>
          </a:r>
        </a:p>
      </dgm:t>
    </dgm:pt>
    <dgm:pt modelId="{9298383B-0287-49EF-ACA9-BDDA2BEE4C39}" type="parTrans" cxnId="{0F8AE329-ECBC-4870-B218-0DE3E64905E7}">
      <dgm:prSet/>
      <dgm:spPr/>
      <dgm:t>
        <a:bodyPr/>
        <a:lstStyle/>
        <a:p>
          <a:endParaRPr lang="en-US"/>
        </a:p>
      </dgm:t>
    </dgm:pt>
    <dgm:pt modelId="{E51BB7E7-7B25-424E-B7A7-6E40D879E294}" type="sibTrans" cxnId="{0F8AE329-ECBC-4870-B218-0DE3E64905E7}">
      <dgm:prSet/>
      <dgm:spPr/>
      <dgm:t>
        <a:bodyPr/>
        <a:lstStyle/>
        <a:p>
          <a:endParaRPr lang="en-US"/>
        </a:p>
      </dgm:t>
    </dgm:pt>
    <dgm:pt modelId="{0B63823A-3D66-46AC-9B29-E498496E86E0}" type="pres">
      <dgm:prSet presAssocID="{F57F2245-0BD6-4A1D-A518-C1875332A6BD}" presName="Name0" presStyleCnt="0">
        <dgm:presLayoutVars>
          <dgm:dir/>
          <dgm:animLvl val="lvl"/>
          <dgm:resizeHandles val="exact"/>
        </dgm:presLayoutVars>
      </dgm:prSet>
      <dgm:spPr/>
    </dgm:pt>
    <dgm:pt modelId="{6DBC7814-DFD3-47FB-9B02-DAAA2D91460A}" type="pres">
      <dgm:prSet presAssocID="{48CC8887-F19E-4F37-BACD-02256D5145C5}" presName="linNode" presStyleCnt="0"/>
      <dgm:spPr/>
    </dgm:pt>
    <dgm:pt modelId="{AD9E9167-D420-4176-B677-6791F333402A}" type="pres">
      <dgm:prSet presAssocID="{48CC8887-F19E-4F37-BACD-02256D5145C5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6EEFFAA5-FC00-4795-A26E-2A1FEE04DBEB}" type="pres">
      <dgm:prSet presAssocID="{48CC8887-F19E-4F37-BACD-02256D5145C5}" presName="descendantText" presStyleLbl="alignAccFollowNode1" presStyleIdx="0" presStyleCnt="2">
        <dgm:presLayoutVars>
          <dgm:bulletEnabled val="1"/>
        </dgm:presLayoutVars>
      </dgm:prSet>
      <dgm:spPr/>
    </dgm:pt>
    <dgm:pt modelId="{3CAB9514-6D1B-4BC0-88F4-9009A29EB40C}" type="pres">
      <dgm:prSet presAssocID="{77D197C5-AB96-4275-8B36-A7CE5B479B6C}" presName="sp" presStyleCnt="0"/>
      <dgm:spPr/>
    </dgm:pt>
    <dgm:pt modelId="{17BD34D1-C668-4860-A3DE-3153ABBD4914}" type="pres">
      <dgm:prSet presAssocID="{780BCAE5-8B63-4917-AF10-3A51D6D18F41}" presName="linNode" presStyleCnt="0"/>
      <dgm:spPr/>
    </dgm:pt>
    <dgm:pt modelId="{5314DB23-B791-4654-B15B-019B8AB3F5C8}" type="pres">
      <dgm:prSet presAssocID="{780BCAE5-8B63-4917-AF10-3A51D6D18F41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D9C6A539-9CA2-48D6-A9D9-3EDB7DB3E025}" type="pres">
      <dgm:prSet presAssocID="{780BCAE5-8B63-4917-AF10-3A51D6D18F41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9F073913-FD70-4732-970E-7B4035075C3C}" type="presOf" srcId="{F57F2245-0BD6-4A1D-A518-C1875332A6BD}" destId="{0B63823A-3D66-46AC-9B29-E498496E86E0}" srcOrd="0" destOrd="0" presId="urn:microsoft.com/office/officeart/2005/8/layout/vList5"/>
    <dgm:cxn modelId="{0F8AE329-ECBC-4870-B218-0DE3E64905E7}" srcId="{780BCAE5-8B63-4917-AF10-3A51D6D18F41}" destId="{2E255521-ABF6-4B69-B906-3CFAFCEA9335}" srcOrd="1" destOrd="0" parTransId="{9298383B-0287-49EF-ACA9-BDDA2BEE4C39}" sibTransId="{E51BB7E7-7B25-424E-B7A7-6E40D879E294}"/>
    <dgm:cxn modelId="{FE93E04F-C028-477C-9359-74864F9C67BD}" type="presOf" srcId="{780BCAE5-8B63-4917-AF10-3A51D6D18F41}" destId="{5314DB23-B791-4654-B15B-019B8AB3F5C8}" srcOrd="0" destOrd="0" presId="urn:microsoft.com/office/officeart/2005/8/layout/vList5"/>
    <dgm:cxn modelId="{4CF1F570-7BC7-4C4F-AB9A-778114A06B60}" type="presOf" srcId="{48CC8887-F19E-4F37-BACD-02256D5145C5}" destId="{AD9E9167-D420-4176-B677-6791F333402A}" srcOrd="0" destOrd="0" presId="urn:microsoft.com/office/officeart/2005/8/layout/vList5"/>
    <dgm:cxn modelId="{6ADA1A81-6FDC-4B02-A3C3-6B6583A65231}" type="presOf" srcId="{7A96F6DE-8FC1-402B-8AAE-1E9500D3FB3C}" destId="{6EEFFAA5-FC00-4795-A26E-2A1FEE04DBEB}" srcOrd="0" destOrd="0" presId="urn:microsoft.com/office/officeart/2005/8/layout/vList5"/>
    <dgm:cxn modelId="{7D1EDA8B-DF28-4468-82CB-D14835B62CBA}" type="presOf" srcId="{F76306CA-B40F-4546-B19F-E5C2AA8C6BDF}" destId="{6EEFFAA5-FC00-4795-A26E-2A1FEE04DBEB}" srcOrd="0" destOrd="1" presId="urn:microsoft.com/office/officeart/2005/8/layout/vList5"/>
    <dgm:cxn modelId="{E80AC990-2055-4089-875B-76CC43977099}" type="presOf" srcId="{2E255521-ABF6-4B69-B906-3CFAFCEA9335}" destId="{D9C6A539-9CA2-48D6-A9D9-3EDB7DB3E025}" srcOrd="0" destOrd="1" presId="urn:microsoft.com/office/officeart/2005/8/layout/vList5"/>
    <dgm:cxn modelId="{9E4F0A9A-62C2-4916-A70C-D6C90D706D1F}" srcId="{F57F2245-0BD6-4A1D-A518-C1875332A6BD}" destId="{780BCAE5-8B63-4917-AF10-3A51D6D18F41}" srcOrd="1" destOrd="0" parTransId="{EF40EE08-F8BE-4B9E-93A4-520FFB566A25}" sibTransId="{2D163C84-B43B-4EF7-A274-E7475838AD10}"/>
    <dgm:cxn modelId="{D94971A8-7148-42B1-BC7D-5D0FF8AF8017}" type="presOf" srcId="{08F86AD5-1083-410F-9B74-5F2A0E076654}" destId="{D9C6A539-9CA2-48D6-A9D9-3EDB7DB3E025}" srcOrd="0" destOrd="0" presId="urn:microsoft.com/office/officeart/2005/8/layout/vList5"/>
    <dgm:cxn modelId="{91010DAC-90A8-4A89-A95A-A310310F3E29}" srcId="{48CC8887-F19E-4F37-BACD-02256D5145C5}" destId="{7A96F6DE-8FC1-402B-8AAE-1E9500D3FB3C}" srcOrd="0" destOrd="0" parTransId="{F6C2E17B-0923-4D8F-9317-C8BEAC1E2756}" sibTransId="{19A61AA3-AE29-44AD-BFA9-438854C70F6A}"/>
    <dgm:cxn modelId="{658D79D6-E727-444A-836E-4C11500D7759}" srcId="{780BCAE5-8B63-4917-AF10-3A51D6D18F41}" destId="{08F86AD5-1083-410F-9B74-5F2A0E076654}" srcOrd="0" destOrd="0" parTransId="{18A0CCD3-C797-47DF-A0F8-E72B318BF4A8}" sibTransId="{9914AD81-8C51-4110-884D-4BABE6D9E5BE}"/>
    <dgm:cxn modelId="{55A68AED-CEBA-4DF1-9D39-0490BB07861A}" srcId="{F57F2245-0BD6-4A1D-A518-C1875332A6BD}" destId="{48CC8887-F19E-4F37-BACD-02256D5145C5}" srcOrd="0" destOrd="0" parTransId="{65680EFA-46AA-4F6D-904F-798BB93585AB}" sibTransId="{77D197C5-AB96-4275-8B36-A7CE5B479B6C}"/>
    <dgm:cxn modelId="{8347A0EF-1437-40A0-838F-7E09E153BB03}" srcId="{48CC8887-F19E-4F37-BACD-02256D5145C5}" destId="{F76306CA-B40F-4546-B19F-E5C2AA8C6BDF}" srcOrd="1" destOrd="0" parTransId="{311458BC-AB1C-4558-B979-47256BA76ADF}" sibTransId="{520A2E31-6783-496F-AB22-A33A68A9CC56}"/>
    <dgm:cxn modelId="{28AC446A-ED11-45BC-BC72-36504E75461D}" type="presParOf" srcId="{0B63823A-3D66-46AC-9B29-E498496E86E0}" destId="{6DBC7814-DFD3-47FB-9B02-DAAA2D91460A}" srcOrd="0" destOrd="0" presId="urn:microsoft.com/office/officeart/2005/8/layout/vList5"/>
    <dgm:cxn modelId="{56BD4B36-E4BA-43C0-8D00-EC39791F17AF}" type="presParOf" srcId="{6DBC7814-DFD3-47FB-9B02-DAAA2D91460A}" destId="{AD9E9167-D420-4176-B677-6791F333402A}" srcOrd="0" destOrd="0" presId="urn:microsoft.com/office/officeart/2005/8/layout/vList5"/>
    <dgm:cxn modelId="{5DFEA38E-73A2-48D0-A1A7-5D62F8C43462}" type="presParOf" srcId="{6DBC7814-DFD3-47FB-9B02-DAAA2D91460A}" destId="{6EEFFAA5-FC00-4795-A26E-2A1FEE04DBEB}" srcOrd="1" destOrd="0" presId="urn:microsoft.com/office/officeart/2005/8/layout/vList5"/>
    <dgm:cxn modelId="{8660AC5E-7EC4-407E-81B0-6C28C4DEE571}" type="presParOf" srcId="{0B63823A-3D66-46AC-9B29-E498496E86E0}" destId="{3CAB9514-6D1B-4BC0-88F4-9009A29EB40C}" srcOrd="1" destOrd="0" presId="urn:microsoft.com/office/officeart/2005/8/layout/vList5"/>
    <dgm:cxn modelId="{72CC0ABC-3859-449F-B457-263477E0C73D}" type="presParOf" srcId="{0B63823A-3D66-46AC-9B29-E498496E86E0}" destId="{17BD34D1-C668-4860-A3DE-3153ABBD4914}" srcOrd="2" destOrd="0" presId="urn:microsoft.com/office/officeart/2005/8/layout/vList5"/>
    <dgm:cxn modelId="{53C55619-C774-4F30-B44C-93305139A1D0}" type="presParOf" srcId="{17BD34D1-C668-4860-A3DE-3153ABBD4914}" destId="{5314DB23-B791-4654-B15B-019B8AB3F5C8}" srcOrd="0" destOrd="0" presId="urn:microsoft.com/office/officeart/2005/8/layout/vList5"/>
    <dgm:cxn modelId="{4F6768CE-24F7-4006-8D75-E45B5D39C273}" type="presParOf" srcId="{17BD34D1-C668-4860-A3DE-3153ABBD4914}" destId="{D9C6A539-9CA2-48D6-A9D9-3EDB7DB3E02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BB755A-1A17-4482-8F47-EEA83D85EAB9}">
      <dsp:nvSpPr>
        <dsp:cNvPr id="0" name=""/>
        <dsp:cNvSpPr/>
      </dsp:nvSpPr>
      <dsp:spPr>
        <a:xfrm>
          <a:off x="0" y="45257"/>
          <a:ext cx="4114800" cy="14297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The database management system stores this information about the table</a:t>
          </a:r>
        </a:p>
      </dsp:txBody>
      <dsp:txXfrm>
        <a:off x="69794" y="115051"/>
        <a:ext cx="3975212" cy="1290152"/>
      </dsp:txXfrm>
    </dsp:sp>
    <dsp:sp modelId="{04403BA2-ABE7-46E8-9C29-44909D0CD0D0}">
      <dsp:nvSpPr>
        <dsp:cNvPr id="0" name=""/>
        <dsp:cNvSpPr/>
      </dsp:nvSpPr>
      <dsp:spPr>
        <a:xfrm>
          <a:off x="0" y="1549877"/>
          <a:ext cx="4114800" cy="14297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It’s separate from the data in the table (i.e., Customer information)</a:t>
          </a:r>
        </a:p>
      </dsp:txBody>
      <dsp:txXfrm>
        <a:off x="69794" y="1619671"/>
        <a:ext cx="3975212" cy="1290152"/>
      </dsp:txXfrm>
    </dsp:sp>
    <dsp:sp modelId="{67DEAC40-B8AA-410B-A0A8-BE18EF7E0B5F}">
      <dsp:nvSpPr>
        <dsp:cNvPr id="0" name=""/>
        <dsp:cNvSpPr/>
      </dsp:nvSpPr>
      <dsp:spPr>
        <a:xfrm>
          <a:off x="0" y="3054497"/>
          <a:ext cx="4114800" cy="14297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This is called </a:t>
          </a:r>
          <a:r>
            <a:rPr lang="en-US" sz="2800" b="1" kern="1200"/>
            <a:t>metadata</a:t>
          </a:r>
          <a:r>
            <a:rPr lang="en-US" sz="2800" kern="1200"/>
            <a:t> – “data about data”</a:t>
          </a:r>
          <a:endParaRPr lang="en-US" sz="2800" kern="1200" dirty="0"/>
        </a:p>
      </dsp:txBody>
      <dsp:txXfrm>
        <a:off x="69794" y="3124291"/>
        <a:ext cx="3975212" cy="12901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5F736B-0EB7-41D9-A82B-30656F3B1D5D}">
      <dsp:nvSpPr>
        <dsp:cNvPr id="0" name=""/>
        <dsp:cNvSpPr/>
      </dsp:nvSpPr>
      <dsp:spPr>
        <a:xfrm rot="5400000">
          <a:off x="4622783" y="-2104651"/>
          <a:ext cx="1402080" cy="5961903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/>
            <a:t>This deletes the entire table and all data!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/>
            <a:t>It’s a pain to get it back (if you can at all)!</a:t>
          </a:r>
        </a:p>
      </dsp:txBody>
      <dsp:txXfrm rot="-5400000">
        <a:off x="2342872" y="243704"/>
        <a:ext cx="5893459" cy="1265192"/>
      </dsp:txXfrm>
    </dsp:sp>
    <dsp:sp modelId="{A87A8500-A37C-46CB-AC34-8BF7B0F2CE9B}">
      <dsp:nvSpPr>
        <dsp:cNvPr id="0" name=""/>
        <dsp:cNvSpPr/>
      </dsp:nvSpPr>
      <dsp:spPr>
        <a:xfrm>
          <a:off x="1025" y="0"/>
          <a:ext cx="2341846" cy="175260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 dirty="0"/>
            <a:t>Be careful!</a:t>
          </a:r>
        </a:p>
      </dsp:txBody>
      <dsp:txXfrm>
        <a:off x="86580" y="85555"/>
        <a:ext cx="2170736" cy="15814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EFFAA5-FC00-4795-A26E-2A1FEE04DBEB}">
      <dsp:nvSpPr>
        <dsp:cNvPr id="0" name=""/>
        <dsp:cNvSpPr/>
      </dsp:nvSpPr>
      <dsp:spPr>
        <a:xfrm rot="5400000">
          <a:off x="4215805" y="-1344186"/>
          <a:ext cx="1641419" cy="4740249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A change in the table structure</a:t>
          </a: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Done using ALTER TABLE</a:t>
          </a:r>
        </a:p>
      </dsp:txBody>
      <dsp:txXfrm rot="-5400000">
        <a:off x="2666391" y="285355"/>
        <a:ext cx="4660122" cy="1481165"/>
      </dsp:txXfrm>
    </dsp:sp>
    <dsp:sp modelId="{AD9E9167-D420-4176-B677-6791F333402A}">
      <dsp:nvSpPr>
        <dsp:cNvPr id="0" name=""/>
        <dsp:cNvSpPr/>
      </dsp:nvSpPr>
      <dsp:spPr>
        <a:xfrm>
          <a:off x="0" y="51"/>
          <a:ext cx="2666390" cy="205177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Adding a column</a:t>
          </a:r>
        </a:p>
      </dsp:txBody>
      <dsp:txXfrm>
        <a:off x="100159" y="100210"/>
        <a:ext cx="2466072" cy="1851456"/>
      </dsp:txXfrm>
    </dsp:sp>
    <dsp:sp modelId="{D9C6A539-9CA2-48D6-A9D9-3EDB7DB3E025}">
      <dsp:nvSpPr>
        <dsp:cNvPr id="0" name=""/>
        <dsp:cNvSpPr/>
      </dsp:nvSpPr>
      <dsp:spPr>
        <a:xfrm rot="5400000">
          <a:off x="4215805" y="810176"/>
          <a:ext cx="1641419" cy="4740249"/>
        </a:xfrm>
        <a:prstGeom prst="round2SameRect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A change in the table data</a:t>
          </a: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Done using INSERT INTO</a:t>
          </a:r>
        </a:p>
      </dsp:txBody>
      <dsp:txXfrm rot="-5400000">
        <a:off x="2666391" y="2439718"/>
        <a:ext cx="4660122" cy="1481165"/>
      </dsp:txXfrm>
    </dsp:sp>
    <dsp:sp modelId="{5314DB23-B791-4654-B15B-019B8AB3F5C8}">
      <dsp:nvSpPr>
        <dsp:cNvPr id="0" name=""/>
        <dsp:cNvSpPr/>
      </dsp:nvSpPr>
      <dsp:spPr>
        <a:xfrm>
          <a:off x="0" y="2154414"/>
          <a:ext cx="2666390" cy="2051774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Adding a row</a:t>
          </a:r>
        </a:p>
      </dsp:txBody>
      <dsp:txXfrm>
        <a:off x="100159" y="2254573"/>
        <a:ext cx="2466072" cy="18514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0BB030-9C48-4386-8D4E-078C9C40958E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D5AF36-A31B-476F-8AF1-790A2EDCA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282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5AF36-A31B-476F-8AF1-790A2EDCADE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9225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5AF36-A31B-476F-8AF1-790A2EDCADE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3720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5AF36-A31B-476F-8AF1-790A2EDCADE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0637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5AF36-A31B-476F-8AF1-790A2EDCADE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7755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5AF36-A31B-476F-8AF1-790A2EDCADE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7281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5AF36-A31B-476F-8AF1-790A2EDCADE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273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5AF36-A31B-476F-8AF1-790A2EDCADE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5649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5AF36-A31B-476F-8AF1-790A2EDCADE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79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5AF36-A31B-476F-8AF1-790A2EDCADE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3298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5AF36-A31B-476F-8AF1-790A2EDCADE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0529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5AF36-A31B-476F-8AF1-790A2EDCADE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883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5AF36-A31B-476F-8AF1-790A2EDCADE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5934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5AF36-A31B-476F-8AF1-790A2EDCADE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11485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5AF36-A31B-476F-8AF1-790A2EDCADE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5794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5AF36-A31B-476F-8AF1-790A2EDCADE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1391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5AF36-A31B-476F-8AF1-790A2EDCADE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66089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5AF36-A31B-476F-8AF1-790A2EDCADE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44474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5AF36-A31B-476F-8AF1-790A2EDCADE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2795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5AF36-A31B-476F-8AF1-790A2EDCADE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2757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5AF36-A31B-476F-8AF1-790A2EDCADE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4993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5AF36-A31B-476F-8AF1-790A2EDCADE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343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5AF36-A31B-476F-8AF1-790A2EDCADE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8980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5AF36-A31B-476F-8AF1-790A2EDCADE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4180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5AF36-A31B-476F-8AF1-790A2EDCADE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2276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5AF36-A31B-476F-8AF1-790A2EDCADE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6927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5AF36-A31B-476F-8AF1-790A2EDCADE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461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339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129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075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059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1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50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82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391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91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223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200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58EB6-411A-411F-BC35-6FE70E395CEB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066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92375"/>
            <a:ext cx="8077200" cy="192722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MIS2502:</a:t>
            </a:r>
            <a:br>
              <a:rPr lang="en-US" dirty="0"/>
            </a:br>
            <a:r>
              <a:rPr lang="en-US" dirty="0"/>
              <a:t>Data Analytics</a:t>
            </a:r>
            <a:br>
              <a:rPr lang="en-US" dirty="0"/>
            </a:br>
            <a:r>
              <a:rPr lang="en-US" i="1" dirty="0"/>
              <a:t>SQL – Putting Information Into a Database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834" y="0"/>
            <a:ext cx="9164534" cy="114556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0BC961D-086D-4DA5-9D19-D18BC24F73A2}"/>
              </a:ext>
            </a:extLst>
          </p:cNvPr>
          <p:cNvSpPr txBox="1"/>
          <p:nvPr/>
        </p:nvSpPr>
        <p:spPr>
          <a:xfrm>
            <a:off x="381000" y="5867400"/>
            <a:ext cx="3219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Acknowledgement: David Schuff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2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Foreign Key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sz="2800" dirty="0"/>
              <a:t>A </a:t>
            </a:r>
            <a:r>
              <a:rPr lang="en-US" sz="2800" b="1" dirty="0"/>
              <a:t>foreign key </a:t>
            </a:r>
            <a:r>
              <a:rPr lang="en-US" sz="2800" dirty="0"/>
              <a:t>in one table points to a </a:t>
            </a:r>
            <a:r>
              <a:rPr lang="en-US" sz="2800" b="1" dirty="0"/>
              <a:t>primary key </a:t>
            </a:r>
            <a:r>
              <a:rPr lang="en-US" sz="2800" dirty="0"/>
              <a:t>in another table.</a:t>
            </a:r>
          </a:p>
        </p:txBody>
      </p:sp>
      <p:grpSp>
        <p:nvGrpSpPr>
          <p:cNvPr id="12" name="Group 11"/>
          <p:cNvGrpSpPr>
            <a:grpSpLocks noChangeAspect="1"/>
          </p:cNvGrpSpPr>
          <p:nvPr/>
        </p:nvGrpSpPr>
        <p:grpSpPr>
          <a:xfrm>
            <a:off x="1495180" y="2100985"/>
            <a:ext cx="3124351" cy="2076704"/>
            <a:chOff x="533400" y="3119120"/>
            <a:chExt cx="3905438" cy="2595880"/>
          </a:xfrm>
        </p:grpSpPr>
        <p:pic>
          <p:nvPicPr>
            <p:cNvPr id="4" name="table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33400" y="3119120"/>
              <a:ext cx="1676400" cy="2595880"/>
            </a:xfrm>
            <a:prstGeom prst="rect">
              <a:avLst/>
            </a:prstGeom>
          </p:spPr>
        </p:pic>
        <p:pic>
          <p:nvPicPr>
            <p:cNvPr id="5" name="table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762438" y="3457633"/>
              <a:ext cx="1676400" cy="1483360"/>
            </a:xfrm>
            <a:prstGeom prst="rect">
              <a:avLst/>
            </a:prstGeom>
          </p:spPr>
        </p:pic>
        <p:sp>
          <p:nvSpPr>
            <p:cNvPr id="6" name="Freeform 5"/>
            <p:cNvSpPr/>
            <p:nvPr/>
          </p:nvSpPr>
          <p:spPr>
            <a:xfrm>
              <a:off x="2189618" y="3642360"/>
              <a:ext cx="577850" cy="1054100"/>
            </a:xfrm>
            <a:custGeom>
              <a:avLst/>
              <a:gdLst>
                <a:gd name="connsiteX0" fmla="*/ 0 w 577850"/>
                <a:gd name="connsiteY0" fmla="*/ 0 h 1054100"/>
                <a:gd name="connsiteX1" fmla="*/ 279400 w 577850"/>
                <a:gd name="connsiteY1" fmla="*/ 0 h 1054100"/>
                <a:gd name="connsiteX2" fmla="*/ 279400 w 577850"/>
                <a:gd name="connsiteY2" fmla="*/ 1054100 h 1054100"/>
                <a:gd name="connsiteX3" fmla="*/ 577850 w 577850"/>
                <a:gd name="connsiteY3" fmla="*/ 1054100 h 1054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7850" h="1054100">
                  <a:moveTo>
                    <a:pt x="0" y="0"/>
                  </a:moveTo>
                  <a:lnTo>
                    <a:pt x="279400" y="0"/>
                  </a:lnTo>
                  <a:lnTo>
                    <a:pt x="279400" y="1054100"/>
                  </a:lnTo>
                  <a:lnTo>
                    <a:pt x="577850" y="105410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2239889" y="3502660"/>
              <a:ext cx="0" cy="27989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2589668" y="4569460"/>
              <a:ext cx="172770" cy="12700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 flipV="1">
              <a:off x="2589668" y="4696460"/>
              <a:ext cx="177800" cy="10160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4953000" y="2610236"/>
            <a:ext cx="3352800" cy="92333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err="1"/>
              <a:t>CustomerID</a:t>
            </a:r>
            <a:r>
              <a:rPr lang="en-US" dirty="0"/>
              <a:t> is a </a:t>
            </a:r>
            <a:r>
              <a:rPr lang="en-US" b="1" dirty="0">
                <a:solidFill>
                  <a:srgbClr val="FFFF00"/>
                </a:solidFill>
              </a:rPr>
              <a:t>foreign key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/>
              <a:t>in the Order table, and a </a:t>
            </a:r>
            <a:r>
              <a:rPr lang="en-US" b="1" dirty="0">
                <a:solidFill>
                  <a:srgbClr val="FFFF00"/>
                </a:solidFill>
              </a:rPr>
              <a:t>primary key </a:t>
            </a:r>
            <a:r>
              <a:rPr lang="en-US" dirty="0"/>
              <a:t>in the Customer table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33400" y="4154032"/>
            <a:ext cx="8991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CREATE  TABLE </a:t>
            </a:r>
            <a:r>
              <a:rPr lang="en-US" sz="2400" dirty="0" err="1"/>
              <a:t>orderdb</a:t>
            </a:r>
            <a:r>
              <a:rPr lang="en-US" sz="2400" dirty="0"/>
              <a:t>.`Order` (</a:t>
            </a:r>
          </a:p>
          <a:p>
            <a:r>
              <a:rPr lang="en-US" sz="2400" dirty="0" err="1"/>
              <a:t>OrderNumber</a:t>
            </a:r>
            <a:r>
              <a:rPr lang="en-US" sz="2400" dirty="0"/>
              <a:t> INT NOT NULL ,</a:t>
            </a:r>
            <a:br>
              <a:rPr lang="en-US" sz="2400" dirty="0"/>
            </a:br>
            <a:r>
              <a:rPr lang="en-US" sz="2400" dirty="0" err="1"/>
              <a:t>OrderDate</a:t>
            </a:r>
            <a:r>
              <a:rPr lang="en-US" sz="2400" dirty="0"/>
              <a:t> DATETIME NULL ,</a:t>
            </a:r>
          </a:p>
          <a:p>
            <a:r>
              <a:rPr lang="en-US" sz="2400" dirty="0" err="1"/>
              <a:t>CustomerID</a:t>
            </a:r>
            <a:r>
              <a:rPr lang="en-US" sz="2400" dirty="0"/>
              <a:t> INT NULL ,</a:t>
            </a:r>
          </a:p>
          <a:p>
            <a:r>
              <a:rPr lang="en-US" sz="2400" dirty="0"/>
              <a:t>PRIMARY KEY (</a:t>
            </a:r>
            <a:r>
              <a:rPr lang="en-US" sz="2400" dirty="0" err="1"/>
              <a:t>OrderNumber</a:t>
            </a:r>
            <a:r>
              <a:rPr lang="en-US" sz="2400" dirty="0"/>
              <a:t>) ,</a:t>
            </a:r>
          </a:p>
          <a:p>
            <a:r>
              <a:rPr lang="en-US" sz="2400" dirty="0">
                <a:solidFill>
                  <a:srgbClr val="C00000"/>
                </a:solidFill>
              </a:rPr>
              <a:t>FOREIGN KEY (</a:t>
            </a:r>
            <a:r>
              <a:rPr lang="en-US" sz="2400" dirty="0" err="1">
                <a:solidFill>
                  <a:srgbClr val="C00000"/>
                </a:solidFill>
              </a:rPr>
              <a:t>CustomerID</a:t>
            </a:r>
            <a:r>
              <a:rPr lang="en-US" sz="2400" dirty="0">
                <a:solidFill>
                  <a:srgbClr val="C00000"/>
                </a:solidFill>
              </a:rPr>
              <a:t>) REFERENCES </a:t>
            </a:r>
            <a:r>
              <a:rPr lang="en-US" sz="2400" b="1" dirty="0" err="1">
                <a:solidFill>
                  <a:srgbClr val="C00000"/>
                </a:solidFill>
              </a:rPr>
              <a:t>orderdb.</a:t>
            </a:r>
            <a:r>
              <a:rPr lang="en-US" sz="2400" dirty="0" err="1">
                <a:solidFill>
                  <a:srgbClr val="C00000"/>
                </a:solidFill>
              </a:rPr>
              <a:t>Customer</a:t>
            </a:r>
            <a:r>
              <a:rPr lang="en-US" sz="2400" dirty="0">
                <a:solidFill>
                  <a:srgbClr val="C00000"/>
                </a:solidFill>
              </a:rPr>
              <a:t>(</a:t>
            </a:r>
            <a:r>
              <a:rPr lang="en-US" sz="2400" dirty="0" err="1">
                <a:solidFill>
                  <a:srgbClr val="C00000"/>
                </a:solidFill>
              </a:rPr>
              <a:t>CustomerID</a:t>
            </a:r>
            <a:r>
              <a:rPr lang="en-US" sz="2400" dirty="0">
                <a:solidFill>
                  <a:srgbClr val="C00000"/>
                </a:solidFill>
              </a:rPr>
              <a:t>));</a:t>
            </a:r>
          </a:p>
        </p:txBody>
      </p:sp>
    </p:spTree>
    <p:extLst>
      <p:ext uri="{BB962C8B-B14F-4D97-AF65-F5344CB8AC3E}">
        <p14:creationId xmlns:p14="http://schemas.microsoft.com/office/powerpoint/2010/main" val="18722887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/>
              <a:t>Some more CREATE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13267"/>
            <a:ext cx="9067800" cy="500653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/>
              <a:t>CREATE  TABLE </a:t>
            </a:r>
            <a:r>
              <a:rPr lang="en-US" sz="2400" dirty="0" err="1"/>
              <a:t>orderdb.Product</a:t>
            </a:r>
            <a:r>
              <a:rPr lang="en-US" sz="2400" dirty="0"/>
              <a:t> (</a:t>
            </a:r>
          </a:p>
          <a:p>
            <a:pPr marL="0" indent="0">
              <a:buNone/>
            </a:pPr>
            <a:r>
              <a:rPr lang="en-US" sz="2400" dirty="0" err="1"/>
              <a:t>ProductID</a:t>
            </a:r>
            <a:r>
              <a:rPr lang="en-US" sz="2400" dirty="0"/>
              <a:t> INT NOT NULL ,</a:t>
            </a:r>
          </a:p>
          <a:p>
            <a:pPr marL="0" indent="0">
              <a:buNone/>
            </a:pPr>
            <a:r>
              <a:rPr lang="en-US" sz="2400" dirty="0" err="1"/>
              <a:t>ProductName</a:t>
            </a:r>
            <a:r>
              <a:rPr lang="en-US" sz="2400" dirty="0"/>
              <a:t> VARCHAR(45) NULL ,</a:t>
            </a:r>
          </a:p>
          <a:p>
            <a:pPr marL="0" indent="0">
              <a:buNone/>
            </a:pPr>
            <a:r>
              <a:rPr lang="en-US" sz="2400" dirty="0"/>
              <a:t>Price DECIMAL(5,2) NULL ,</a:t>
            </a:r>
          </a:p>
          <a:p>
            <a:pPr marL="0" indent="0">
              <a:buNone/>
            </a:pPr>
            <a:r>
              <a:rPr lang="en-US" sz="2400" dirty="0"/>
              <a:t>PRIMARY KEY (</a:t>
            </a:r>
            <a:r>
              <a:rPr lang="en-US" sz="2400" dirty="0" err="1"/>
              <a:t>ProductID</a:t>
            </a:r>
            <a:r>
              <a:rPr lang="en-US" sz="2400" dirty="0"/>
              <a:t>) );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CREATE  TABLE </a:t>
            </a:r>
            <a:r>
              <a:rPr lang="en-US" sz="2400" dirty="0" err="1"/>
              <a:t>orderdb</a:t>
            </a:r>
            <a:r>
              <a:rPr lang="en-US" sz="2400" dirty="0"/>
              <a:t>.`Order-Product` (</a:t>
            </a:r>
          </a:p>
          <a:p>
            <a:pPr marL="0" indent="0">
              <a:buNone/>
            </a:pPr>
            <a:r>
              <a:rPr lang="en-US" sz="2400" dirty="0" err="1"/>
              <a:t>OrderProductID</a:t>
            </a:r>
            <a:r>
              <a:rPr lang="en-US" sz="2400" dirty="0"/>
              <a:t> INT NOT NULL ,</a:t>
            </a:r>
            <a:br>
              <a:rPr lang="en-US" sz="2400" dirty="0"/>
            </a:br>
            <a:r>
              <a:rPr lang="en-US" sz="2400" dirty="0" err="1"/>
              <a:t>OrderNumber</a:t>
            </a:r>
            <a:r>
              <a:rPr lang="en-US" sz="2400" dirty="0"/>
              <a:t> INT NULL ,</a:t>
            </a:r>
          </a:p>
          <a:p>
            <a:pPr marL="0" indent="0">
              <a:buNone/>
            </a:pPr>
            <a:r>
              <a:rPr lang="en-US" sz="2400" dirty="0" err="1"/>
              <a:t>ProductID</a:t>
            </a:r>
            <a:r>
              <a:rPr lang="en-US" sz="2400" dirty="0"/>
              <a:t> INT NULL ,</a:t>
            </a:r>
          </a:p>
          <a:p>
            <a:pPr marL="0" indent="0">
              <a:buNone/>
            </a:pPr>
            <a:r>
              <a:rPr lang="en-US" sz="2400" dirty="0"/>
              <a:t>PRIMARY KEY (</a:t>
            </a:r>
            <a:r>
              <a:rPr lang="en-US" sz="2400" dirty="0" err="1"/>
              <a:t>OrderProductID</a:t>
            </a:r>
            <a:r>
              <a:rPr lang="en-US" sz="2400" dirty="0"/>
              <a:t>) ,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C00000"/>
                </a:solidFill>
              </a:rPr>
              <a:t>FOREIGN KEY (</a:t>
            </a:r>
            <a:r>
              <a:rPr lang="en-US" sz="2400" dirty="0" err="1">
                <a:solidFill>
                  <a:srgbClr val="C00000"/>
                </a:solidFill>
              </a:rPr>
              <a:t>OrderNumber</a:t>
            </a:r>
            <a:r>
              <a:rPr lang="en-US" sz="2400" dirty="0">
                <a:solidFill>
                  <a:srgbClr val="C00000"/>
                </a:solidFill>
              </a:rPr>
              <a:t>) REFERENCES </a:t>
            </a:r>
            <a:r>
              <a:rPr lang="en-US" sz="2400" b="1" dirty="0" err="1">
                <a:solidFill>
                  <a:srgbClr val="C00000"/>
                </a:solidFill>
              </a:rPr>
              <a:t>orderdb</a:t>
            </a:r>
            <a:r>
              <a:rPr lang="en-US" sz="2400" b="1" dirty="0">
                <a:solidFill>
                  <a:srgbClr val="C00000"/>
                </a:solidFill>
              </a:rPr>
              <a:t>.</a:t>
            </a:r>
            <a:r>
              <a:rPr lang="en-US" sz="2400" dirty="0">
                <a:solidFill>
                  <a:srgbClr val="C00000"/>
                </a:solidFill>
              </a:rPr>
              <a:t>`Order`(</a:t>
            </a:r>
            <a:r>
              <a:rPr lang="en-US" sz="2400" dirty="0" err="1">
                <a:solidFill>
                  <a:srgbClr val="C00000"/>
                </a:solidFill>
              </a:rPr>
              <a:t>OrderNumber</a:t>
            </a:r>
            <a:r>
              <a:rPr lang="en-US" sz="2400" dirty="0">
                <a:solidFill>
                  <a:srgbClr val="C00000"/>
                </a:solidFill>
              </a:rPr>
              <a:t>),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C00000"/>
                </a:solidFill>
              </a:rPr>
              <a:t>FOREIGN KEY (</a:t>
            </a:r>
            <a:r>
              <a:rPr lang="en-US" sz="2400" dirty="0" err="1">
                <a:solidFill>
                  <a:srgbClr val="C00000"/>
                </a:solidFill>
              </a:rPr>
              <a:t>ProductID</a:t>
            </a:r>
            <a:r>
              <a:rPr lang="en-US" sz="2400" dirty="0">
                <a:solidFill>
                  <a:srgbClr val="C00000"/>
                </a:solidFill>
              </a:rPr>
              <a:t>) REFERENCES </a:t>
            </a:r>
            <a:r>
              <a:rPr lang="en-US" sz="2400" b="1" dirty="0" err="1">
                <a:solidFill>
                  <a:srgbClr val="C00000"/>
                </a:solidFill>
              </a:rPr>
              <a:t>orderdb.</a:t>
            </a:r>
            <a:r>
              <a:rPr lang="en-US" sz="2400" dirty="0" err="1">
                <a:solidFill>
                  <a:srgbClr val="C00000"/>
                </a:solidFill>
              </a:rPr>
              <a:t>Product</a:t>
            </a:r>
            <a:r>
              <a:rPr lang="en-US" sz="2400" dirty="0">
                <a:solidFill>
                  <a:srgbClr val="C00000"/>
                </a:solidFill>
              </a:rPr>
              <a:t>(</a:t>
            </a:r>
            <a:r>
              <a:rPr lang="en-US" sz="2400" dirty="0" err="1">
                <a:solidFill>
                  <a:srgbClr val="C00000"/>
                </a:solidFill>
              </a:rPr>
              <a:t>ProductID</a:t>
            </a:r>
            <a:r>
              <a:rPr lang="en-US" sz="2400" dirty="0">
                <a:solidFill>
                  <a:srgbClr val="C00000"/>
                </a:solidFill>
              </a:rPr>
              <a:t>));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7" name="Rounded Rectangle 6"/>
          <p:cNvSpPr/>
          <p:nvPr/>
        </p:nvSpPr>
        <p:spPr>
          <a:xfrm>
            <a:off x="4853540" y="2362200"/>
            <a:ext cx="4214260" cy="656735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DECIMAL(5, 2) indicates price can no larger than 999.99.</a:t>
            </a:r>
          </a:p>
        </p:txBody>
      </p:sp>
      <p:grpSp>
        <p:nvGrpSpPr>
          <p:cNvPr id="24" name="Group 23"/>
          <p:cNvGrpSpPr>
            <a:grpSpLocks noChangeAspect="1"/>
          </p:cNvGrpSpPr>
          <p:nvPr/>
        </p:nvGrpSpPr>
        <p:grpSpPr>
          <a:xfrm>
            <a:off x="4777340" y="931545"/>
            <a:ext cx="4290460" cy="1297940"/>
            <a:chOff x="334481" y="3347720"/>
            <a:chExt cx="8580919" cy="2595880"/>
          </a:xfrm>
        </p:grpSpPr>
        <p:pic>
          <p:nvPicPr>
            <p:cNvPr id="8" name="table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34481" y="3347720"/>
              <a:ext cx="1676400" cy="2595880"/>
            </a:xfrm>
            <a:prstGeom prst="rect">
              <a:avLst/>
            </a:prstGeom>
          </p:spPr>
        </p:pic>
        <p:pic>
          <p:nvPicPr>
            <p:cNvPr id="9" name="table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563519" y="3686233"/>
              <a:ext cx="1676400" cy="1483360"/>
            </a:xfrm>
            <a:prstGeom prst="rect">
              <a:avLst/>
            </a:prstGeom>
          </p:spPr>
        </p:pic>
        <p:pic>
          <p:nvPicPr>
            <p:cNvPr id="10" name="table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822908" y="3746500"/>
              <a:ext cx="1805361" cy="1854200"/>
            </a:xfrm>
            <a:prstGeom prst="rect">
              <a:avLst/>
            </a:prstGeom>
          </p:spPr>
        </p:pic>
        <p:pic>
          <p:nvPicPr>
            <p:cNvPr id="11" name="table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239000" y="3698240"/>
              <a:ext cx="1676400" cy="1478280"/>
            </a:xfrm>
            <a:prstGeom prst="rect">
              <a:avLst/>
            </a:prstGeom>
          </p:spPr>
        </p:pic>
        <p:sp>
          <p:nvSpPr>
            <p:cNvPr id="12" name="Freeform 11"/>
            <p:cNvSpPr/>
            <p:nvPr/>
          </p:nvSpPr>
          <p:spPr>
            <a:xfrm>
              <a:off x="1990699" y="3870960"/>
              <a:ext cx="577850" cy="1054100"/>
            </a:xfrm>
            <a:custGeom>
              <a:avLst/>
              <a:gdLst>
                <a:gd name="connsiteX0" fmla="*/ 0 w 577850"/>
                <a:gd name="connsiteY0" fmla="*/ 0 h 1054100"/>
                <a:gd name="connsiteX1" fmla="*/ 279400 w 577850"/>
                <a:gd name="connsiteY1" fmla="*/ 0 h 1054100"/>
                <a:gd name="connsiteX2" fmla="*/ 279400 w 577850"/>
                <a:gd name="connsiteY2" fmla="*/ 1054100 h 1054100"/>
                <a:gd name="connsiteX3" fmla="*/ 577850 w 577850"/>
                <a:gd name="connsiteY3" fmla="*/ 1054100 h 1054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7850" h="1054100">
                  <a:moveTo>
                    <a:pt x="0" y="0"/>
                  </a:moveTo>
                  <a:lnTo>
                    <a:pt x="279400" y="0"/>
                  </a:lnTo>
                  <a:lnTo>
                    <a:pt x="279400" y="1054100"/>
                  </a:lnTo>
                  <a:lnTo>
                    <a:pt x="577850" y="105410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2040970" y="3731260"/>
              <a:ext cx="0" cy="27989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2390749" y="4798060"/>
              <a:ext cx="172770" cy="12700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 flipV="1">
              <a:off x="2390749" y="4925060"/>
              <a:ext cx="177800" cy="10160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6" name="Freeform 15"/>
            <p:cNvSpPr/>
            <p:nvPr/>
          </p:nvSpPr>
          <p:spPr>
            <a:xfrm>
              <a:off x="4218417" y="4253865"/>
              <a:ext cx="610731" cy="400685"/>
            </a:xfrm>
            <a:custGeom>
              <a:avLst/>
              <a:gdLst>
                <a:gd name="connsiteX0" fmla="*/ 0 w 577850"/>
                <a:gd name="connsiteY0" fmla="*/ 0 h 1054100"/>
                <a:gd name="connsiteX1" fmla="*/ 279400 w 577850"/>
                <a:gd name="connsiteY1" fmla="*/ 0 h 1054100"/>
                <a:gd name="connsiteX2" fmla="*/ 279400 w 577850"/>
                <a:gd name="connsiteY2" fmla="*/ 1054100 h 1054100"/>
                <a:gd name="connsiteX3" fmla="*/ 577850 w 577850"/>
                <a:gd name="connsiteY3" fmla="*/ 1054100 h 1054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7850" h="1054100">
                  <a:moveTo>
                    <a:pt x="0" y="0"/>
                  </a:moveTo>
                  <a:lnTo>
                    <a:pt x="279400" y="0"/>
                  </a:lnTo>
                  <a:lnTo>
                    <a:pt x="279400" y="1054100"/>
                  </a:lnTo>
                  <a:lnTo>
                    <a:pt x="577850" y="105410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4268689" y="4114165"/>
              <a:ext cx="0" cy="27989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4651349" y="4527550"/>
              <a:ext cx="172770" cy="12700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 flipV="1">
              <a:off x="4651349" y="4654550"/>
              <a:ext cx="177800" cy="10160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20" name="Freeform 19"/>
            <p:cNvSpPr/>
            <p:nvPr/>
          </p:nvSpPr>
          <p:spPr>
            <a:xfrm flipV="1">
              <a:off x="6628269" y="4253866"/>
              <a:ext cx="610731" cy="753744"/>
            </a:xfrm>
            <a:custGeom>
              <a:avLst/>
              <a:gdLst>
                <a:gd name="connsiteX0" fmla="*/ 0 w 577850"/>
                <a:gd name="connsiteY0" fmla="*/ 0 h 1054100"/>
                <a:gd name="connsiteX1" fmla="*/ 279400 w 577850"/>
                <a:gd name="connsiteY1" fmla="*/ 0 h 1054100"/>
                <a:gd name="connsiteX2" fmla="*/ 279400 w 577850"/>
                <a:gd name="connsiteY2" fmla="*/ 1054100 h 1054100"/>
                <a:gd name="connsiteX3" fmla="*/ 577850 w 577850"/>
                <a:gd name="connsiteY3" fmla="*/ 1054100 h 1054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7850" h="1054100">
                  <a:moveTo>
                    <a:pt x="0" y="0"/>
                  </a:moveTo>
                  <a:lnTo>
                    <a:pt x="279400" y="0"/>
                  </a:lnTo>
                  <a:lnTo>
                    <a:pt x="279400" y="1054100"/>
                  </a:lnTo>
                  <a:lnTo>
                    <a:pt x="577850" y="105410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7191349" y="4113920"/>
              <a:ext cx="0" cy="279889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6634137" y="4905216"/>
              <a:ext cx="176212" cy="102394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6628269" y="5007610"/>
              <a:ext cx="186843" cy="9525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</p:spTree>
    <p:extLst>
      <p:ext uri="{BB962C8B-B14F-4D97-AF65-F5344CB8AC3E}">
        <p14:creationId xmlns:p14="http://schemas.microsoft.com/office/powerpoint/2010/main" val="35220742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Removing tables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DROP TABLE </a:t>
            </a:r>
            <a:r>
              <a:rPr lang="en-US" dirty="0" err="1"/>
              <a:t>schema_name.table_name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dirty="0"/>
              <a:t>Example: DROP TABLE </a:t>
            </a:r>
            <a:r>
              <a:rPr lang="en-US" dirty="0" err="1"/>
              <a:t>orderdb.Customer</a:t>
            </a:r>
            <a:r>
              <a:rPr lang="en-US" dirty="0"/>
              <a:t>;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935816888"/>
              </p:ext>
            </p:extLst>
          </p:nvPr>
        </p:nvGraphicFramePr>
        <p:xfrm>
          <a:off x="381000" y="4191000"/>
          <a:ext cx="83058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076424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952" y="35689"/>
            <a:ext cx="8229600" cy="1031111"/>
          </a:xfrm>
        </p:spPr>
        <p:txBody>
          <a:bodyPr/>
          <a:lstStyle/>
          <a:p>
            <a:r>
              <a:rPr lang="en-US" dirty="0"/>
              <a:t>Changing a table’s metadata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7315200" cy="487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700" dirty="0"/>
              <a:t>ALTER TABLE </a:t>
            </a:r>
            <a:r>
              <a:rPr lang="en-US" sz="2700" dirty="0" err="1"/>
              <a:t>schema_name.table_name</a:t>
            </a:r>
            <a:br>
              <a:rPr lang="en-US" sz="2700" dirty="0"/>
            </a:br>
            <a:r>
              <a:rPr lang="en-US" sz="2700" b="1" dirty="0">
                <a:solidFill>
                  <a:srgbClr val="C00000"/>
                </a:solidFill>
              </a:rPr>
              <a:t>ADD COLUMN </a:t>
            </a:r>
            <a:r>
              <a:rPr lang="en-US" sz="2700" dirty="0" err="1"/>
              <a:t>column_name</a:t>
            </a:r>
            <a:r>
              <a:rPr lang="en-US" sz="2700" dirty="0"/>
              <a:t> datatype</a:t>
            </a:r>
          </a:p>
          <a:p>
            <a:pPr marL="0" indent="0">
              <a:buNone/>
            </a:pPr>
            <a:r>
              <a:rPr lang="en-US" sz="2000" dirty="0"/>
              <a:t>[NULL][NOT NULL];</a:t>
            </a:r>
            <a:endParaRPr lang="en-US" sz="2700" dirty="0"/>
          </a:p>
          <a:p>
            <a:pPr marL="0" indent="0">
              <a:buNone/>
            </a:pPr>
            <a:r>
              <a:rPr lang="en-US" sz="2700" dirty="0"/>
              <a:t>or</a:t>
            </a:r>
          </a:p>
          <a:p>
            <a:pPr marL="0" indent="0">
              <a:buNone/>
            </a:pPr>
            <a:r>
              <a:rPr lang="en-US" sz="2700" dirty="0"/>
              <a:t>ALTER TABLE </a:t>
            </a:r>
            <a:r>
              <a:rPr lang="en-US" sz="2700" dirty="0" err="1"/>
              <a:t>schema_name.table_name</a:t>
            </a:r>
            <a:r>
              <a:rPr lang="en-US" sz="2700" dirty="0"/>
              <a:t> </a:t>
            </a:r>
          </a:p>
          <a:p>
            <a:pPr marL="0" indent="0">
              <a:buNone/>
            </a:pPr>
            <a:r>
              <a:rPr lang="en-US" sz="2700" b="1" dirty="0">
                <a:solidFill>
                  <a:srgbClr val="7030A0"/>
                </a:solidFill>
              </a:rPr>
              <a:t>DROP COLUMN </a:t>
            </a:r>
            <a:r>
              <a:rPr lang="en-US" sz="2700" dirty="0" err="1"/>
              <a:t>column_name</a:t>
            </a:r>
            <a:r>
              <a:rPr lang="en-US" sz="2700" dirty="0"/>
              <a:t>;</a:t>
            </a:r>
          </a:p>
          <a:p>
            <a:pPr marL="0" indent="0">
              <a:buNone/>
            </a:pPr>
            <a:r>
              <a:rPr lang="en-US" sz="2700" dirty="0"/>
              <a:t>or</a:t>
            </a:r>
          </a:p>
          <a:p>
            <a:pPr marL="0" indent="0">
              <a:buNone/>
            </a:pPr>
            <a:r>
              <a:rPr lang="en-US" sz="2700" dirty="0"/>
              <a:t>ALTER TABLE </a:t>
            </a:r>
            <a:r>
              <a:rPr lang="en-US" sz="2700" dirty="0" err="1"/>
              <a:t>schema_name.table_name</a:t>
            </a:r>
            <a:endParaRPr lang="en-US" sz="2700" dirty="0"/>
          </a:p>
          <a:p>
            <a:pPr marL="0" indent="0">
              <a:buNone/>
            </a:pPr>
            <a:r>
              <a:rPr lang="en-US" sz="2700" b="1" dirty="0">
                <a:solidFill>
                  <a:srgbClr val="0070C0"/>
                </a:solidFill>
              </a:rPr>
              <a:t>CHANGE COLUMN </a:t>
            </a:r>
            <a:r>
              <a:rPr lang="en-US" sz="2700" dirty="0" err="1"/>
              <a:t>old_column_name</a:t>
            </a:r>
            <a:r>
              <a:rPr lang="en-US" sz="2700" dirty="0"/>
              <a:t> </a:t>
            </a:r>
            <a:br>
              <a:rPr lang="en-US" sz="2700" dirty="0"/>
            </a:br>
            <a:r>
              <a:rPr lang="en-US" sz="2700" dirty="0" err="1"/>
              <a:t>new_column_name</a:t>
            </a:r>
            <a:r>
              <a:rPr lang="en-US" sz="2700" dirty="0"/>
              <a:t> datatype </a:t>
            </a:r>
            <a:br>
              <a:rPr lang="en-US" sz="2700" dirty="0"/>
            </a:br>
            <a:r>
              <a:rPr lang="en-US" sz="2800" dirty="0"/>
              <a:t>[NULL][NOT NULL];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7162800" y="1600200"/>
            <a:ext cx="1752600" cy="1219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Adds a column to the table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7162800" y="3048000"/>
            <a:ext cx="1752600" cy="12192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Removes a column from the table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7162800" y="4762500"/>
            <a:ext cx="1752600" cy="12192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Changes a column in the table</a:t>
            </a:r>
          </a:p>
        </p:txBody>
      </p:sp>
    </p:spTree>
    <p:extLst>
      <p:ext uri="{BB962C8B-B14F-4D97-AF65-F5344CB8AC3E}">
        <p14:creationId xmlns:p14="http://schemas.microsoft.com/office/powerpoint/2010/main" val="12468098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0511"/>
            <a:ext cx="8229600" cy="1143000"/>
          </a:xfrm>
        </p:spPr>
        <p:txBody>
          <a:bodyPr/>
          <a:lstStyle/>
          <a:p>
            <a:r>
              <a:rPr lang="en-US" dirty="0"/>
              <a:t>An example of each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73820"/>
            <a:ext cx="54102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ALTER TABLE </a:t>
            </a:r>
            <a:r>
              <a:rPr lang="en-US" sz="3000" dirty="0" err="1"/>
              <a:t>orderdb.Product</a:t>
            </a:r>
            <a:br>
              <a:rPr lang="en-US" sz="3000" dirty="0"/>
            </a:br>
            <a:r>
              <a:rPr lang="en-US" sz="3000" dirty="0">
                <a:solidFill>
                  <a:srgbClr val="C00000"/>
                </a:solidFill>
              </a:rPr>
              <a:t>ADD COLUMN </a:t>
            </a:r>
            <a:r>
              <a:rPr lang="en-US" sz="3000" dirty="0"/>
              <a:t>Manufacturer VARCHAR(45) NULL;</a:t>
            </a:r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r>
              <a:rPr lang="en-US" sz="3000" dirty="0"/>
              <a:t>ALTER TABLE </a:t>
            </a:r>
            <a:r>
              <a:rPr lang="en-US" sz="3000" dirty="0" err="1"/>
              <a:t>orderdb.Product</a:t>
            </a:r>
            <a:r>
              <a:rPr lang="en-US" sz="3000" dirty="0"/>
              <a:t> </a:t>
            </a:r>
            <a:r>
              <a:rPr lang="en-US" sz="3000" dirty="0">
                <a:solidFill>
                  <a:srgbClr val="7030A0"/>
                </a:solidFill>
              </a:rPr>
              <a:t>DROP COLUMN </a:t>
            </a:r>
            <a:r>
              <a:rPr lang="en-US" sz="3000" dirty="0"/>
              <a:t>Manufacturer;</a:t>
            </a:r>
          </a:p>
        </p:txBody>
      </p:sp>
      <p:sp>
        <p:nvSpPr>
          <p:cNvPr id="4" name="Rounded Rectangle 3"/>
          <p:cNvSpPr>
            <a:spLocks noChangeAspect="1"/>
          </p:cNvSpPr>
          <p:nvPr/>
        </p:nvSpPr>
        <p:spPr>
          <a:xfrm>
            <a:off x="5334000" y="1676400"/>
            <a:ext cx="3209540" cy="178308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Adds ‘Manufacturer’ column to Product table</a:t>
            </a:r>
          </a:p>
        </p:txBody>
      </p:sp>
      <p:sp>
        <p:nvSpPr>
          <p:cNvPr id="5" name="Rounded Rectangle 4"/>
          <p:cNvSpPr>
            <a:spLocks noChangeAspect="1"/>
          </p:cNvSpPr>
          <p:nvPr/>
        </p:nvSpPr>
        <p:spPr>
          <a:xfrm>
            <a:off x="5334000" y="4267200"/>
            <a:ext cx="3223260" cy="157734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Removes ‘Manufacturer’ column from Product table</a:t>
            </a:r>
          </a:p>
        </p:txBody>
      </p:sp>
    </p:spTree>
    <p:extLst>
      <p:ext uri="{BB962C8B-B14F-4D97-AF65-F5344CB8AC3E}">
        <p14:creationId xmlns:p14="http://schemas.microsoft.com/office/powerpoint/2010/main" val="30596550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 of each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91182"/>
            <a:ext cx="4953000" cy="5105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ALTER TABLE </a:t>
            </a:r>
            <a:r>
              <a:rPr lang="en-US" sz="2800" dirty="0" err="1"/>
              <a:t>orderdb.Product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0070C0"/>
                </a:solidFill>
              </a:rPr>
              <a:t>CHANGE COLUMN </a:t>
            </a:r>
            <a:r>
              <a:rPr lang="en-US" sz="2800" dirty="0"/>
              <a:t>Price </a:t>
            </a:r>
            <a:r>
              <a:rPr lang="en-US" sz="2800" dirty="0" err="1"/>
              <a:t>SalesPrice</a:t>
            </a:r>
            <a:r>
              <a:rPr lang="en-US" sz="2800" dirty="0"/>
              <a:t> DECIMAL(6,2) NULL;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ALTER TABLE </a:t>
            </a:r>
            <a:r>
              <a:rPr lang="en-US" sz="2800" dirty="0" err="1"/>
              <a:t>orderdb.Product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0070C0"/>
                </a:solidFill>
              </a:rPr>
              <a:t>CHANGE COLUMN </a:t>
            </a:r>
            <a:r>
              <a:rPr lang="en-US" sz="2800" dirty="0"/>
              <a:t>Price </a:t>
            </a:r>
            <a:r>
              <a:rPr lang="en-US" sz="2800" dirty="0" err="1"/>
              <a:t>Price</a:t>
            </a:r>
            <a:r>
              <a:rPr lang="en-US" sz="2800" dirty="0"/>
              <a:t> DECIMAL(6,2) NULL;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6" name="Rounded Rectangle 5"/>
          <p:cNvSpPr/>
          <p:nvPr/>
        </p:nvSpPr>
        <p:spPr>
          <a:xfrm>
            <a:off x="5181600" y="1600200"/>
            <a:ext cx="3581400" cy="22098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Changes name of Price column in Product table to </a:t>
            </a:r>
            <a:r>
              <a:rPr lang="en-US" sz="2400" dirty="0" err="1"/>
              <a:t>SalesPrice</a:t>
            </a:r>
            <a:r>
              <a:rPr lang="en-US" sz="2400" dirty="0"/>
              <a:t> and its data type to DECIMAL(6,2)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181601" y="4495800"/>
            <a:ext cx="3581400" cy="19812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Changes data type of Price column in Product table to DECIMAL(6,2) but leaves the name unchanged.</a:t>
            </a:r>
          </a:p>
        </p:txBody>
      </p:sp>
    </p:spTree>
    <p:extLst>
      <p:ext uri="{BB962C8B-B14F-4D97-AF65-F5344CB8AC3E}">
        <p14:creationId xmlns:p14="http://schemas.microsoft.com/office/powerpoint/2010/main" val="3594380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Adding a </a:t>
            </a:r>
            <a:r>
              <a:rPr lang="en-US" b="1" dirty="0"/>
              <a:t>row</a:t>
            </a:r>
            <a:r>
              <a:rPr lang="en-US" dirty="0"/>
              <a:t> to a table </a:t>
            </a:r>
            <a:br>
              <a:rPr lang="en-US" dirty="0"/>
            </a:br>
            <a:r>
              <a:rPr lang="en-US" dirty="0"/>
              <a:t>(versus columns)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5257267"/>
              </p:ext>
            </p:extLst>
          </p:nvPr>
        </p:nvGraphicFramePr>
        <p:xfrm>
          <a:off x="838200" y="1981200"/>
          <a:ext cx="7406640" cy="4206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562363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/>
              <a:t>Adding a row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131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INSERT INTO </a:t>
            </a:r>
            <a:r>
              <a:rPr lang="en-US" dirty="0" err="1"/>
              <a:t>schema_name.table_name</a:t>
            </a:r>
            <a:r>
              <a:rPr lang="en-US" dirty="0"/>
              <a:t> (columnName1, columnName2, columnName3) </a:t>
            </a:r>
            <a:r>
              <a:rPr lang="en-US" b="1" dirty="0">
                <a:solidFill>
                  <a:srgbClr val="C00000"/>
                </a:solidFill>
              </a:rPr>
              <a:t>VALUES</a:t>
            </a:r>
            <a:r>
              <a:rPr lang="en-US" dirty="0"/>
              <a:t> (value1, value2, value3);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6159686"/>
              </p:ext>
            </p:extLst>
          </p:nvPr>
        </p:nvGraphicFramePr>
        <p:xfrm>
          <a:off x="457200" y="3200400"/>
          <a:ext cx="8153400" cy="222504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4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schema_name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schema that</a:t>
                      </a:r>
                      <a:r>
                        <a:rPr lang="en-US" baseline="0" dirty="0"/>
                        <a:t> contains the table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table_name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name of</a:t>
                      </a:r>
                      <a:r>
                        <a:rPr lang="en-US" baseline="0" dirty="0"/>
                        <a:t> the table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columnName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name of the field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data value for the field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datatype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</a:t>
                      </a:r>
                      <a:r>
                        <a:rPr lang="en-US" dirty="0" err="1"/>
                        <a:t>datatype</a:t>
                      </a:r>
                      <a:r>
                        <a:rPr lang="en-US" dirty="0"/>
                        <a:t> of the field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609600" y="5791200"/>
            <a:ext cx="7848600" cy="838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BIG TIP: </a:t>
            </a:r>
            <a:r>
              <a:rPr lang="en-US" sz="2400" dirty="0"/>
              <a:t>The order of the values MUST match the order of the field names!</a:t>
            </a:r>
          </a:p>
        </p:txBody>
      </p:sp>
    </p:spTree>
    <p:extLst>
      <p:ext uri="{BB962C8B-B14F-4D97-AF65-F5344CB8AC3E}">
        <p14:creationId xmlns:p14="http://schemas.microsoft.com/office/powerpoint/2010/main" val="3600629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/>
              <a:t>INSERT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089818"/>
            <a:ext cx="88011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C00000"/>
                </a:solidFill>
              </a:rPr>
              <a:t>INSERT INTO </a:t>
            </a:r>
            <a:r>
              <a:rPr lang="en-US" sz="2800" dirty="0" err="1"/>
              <a:t>orderdb.Customer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/>
              <a:t>(</a:t>
            </a:r>
            <a:r>
              <a:rPr lang="en-US" sz="2800" dirty="0" err="1"/>
              <a:t>CustomerID</a:t>
            </a:r>
            <a:r>
              <a:rPr lang="en-US" sz="2800" dirty="0"/>
              <a:t>, </a:t>
            </a:r>
            <a:r>
              <a:rPr lang="en-US" sz="2800" dirty="0" err="1"/>
              <a:t>FirstName</a:t>
            </a:r>
            <a:r>
              <a:rPr lang="en-US" sz="2800" dirty="0"/>
              <a:t>, </a:t>
            </a:r>
            <a:r>
              <a:rPr lang="en-US" sz="2800" dirty="0" err="1"/>
              <a:t>LastName</a:t>
            </a:r>
            <a:r>
              <a:rPr lang="en-US" sz="2800" dirty="0"/>
              <a:t>, City, State, Zip)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C00000"/>
                </a:solidFill>
              </a:rPr>
              <a:t>VALUES</a:t>
            </a:r>
            <a:r>
              <a:rPr lang="en-US" sz="2800" dirty="0"/>
              <a:t> (1005, 'Chris', '</a:t>
            </a:r>
            <a:r>
              <a:rPr lang="en-US" sz="2800" dirty="0" err="1"/>
              <a:t>Taub</a:t>
            </a:r>
            <a:r>
              <a:rPr lang="en-US" sz="2800" dirty="0"/>
              <a:t>', 'Princeton', 'NJ', '09120');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3934334"/>
              </p:ext>
            </p:extLst>
          </p:nvPr>
        </p:nvGraphicFramePr>
        <p:xfrm>
          <a:off x="533400" y="2895600"/>
          <a:ext cx="8001000" cy="228599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820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49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89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47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85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17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14089">
                <a:tc>
                  <a:txBody>
                    <a:bodyPr/>
                    <a:lstStyle/>
                    <a:p>
                      <a:r>
                        <a:rPr lang="en-US" sz="1600" dirty="0" err="1"/>
                        <a:t>CustomerID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FirstName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LastName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382">
                <a:tc>
                  <a:txBody>
                    <a:bodyPr/>
                    <a:lstStyle/>
                    <a:p>
                      <a:r>
                        <a:rPr lang="en-US" sz="1600" dirty="0"/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382">
                <a:tc>
                  <a:txBody>
                    <a:bodyPr/>
                    <a:lstStyle/>
                    <a:p>
                      <a:r>
                        <a:rPr lang="en-US" sz="1600" dirty="0"/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Cuddy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09123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382">
                <a:tc>
                  <a:txBody>
                    <a:bodyPr/>
                    <a:lstStyle/>
                    <a:p>
                      <a:r>
                        <a:rPr lang="en-US" sz="1600" dirty="0"/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James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Wilson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Pittsgrove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09121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382">
                <a:tc>
                  <a:txBody>
                    <a:bodyPr/>
                    <a:lstStyle/>
                    <a:p>
                      <a:r>
                        <a:rPr lang="en-US" sz="1600" dirty="0"/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19111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4382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1005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Chris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err="1">
                          <a:solidFill>
                            <a:srgbClr val="C00000"/>
                          </a:solidFill>
                        </a:rPr>
                        <a:t>Taub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600546" y="5483382"/>
            <a:ext cx="7848600" cy="838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BIG TIP: </a:t>
            </a:r>
            <a:r>
              <a:rPr lang="en-US" sz="2000" dirty="0"/>
              <a:t>Note that </a:t>
            </a:r>
            <a:r>
              <a:rPr lang="en-US" sz="2000" b="1" dirty="0"/>
              <a:t>field names </a:t>
            </a:r>
            <a:r>
              <a:rPr lang="en-US" sz="2000" dirty="0"/>
              <a:t>are surrounded by </a:t>
            </a:r>
            <a:r>
              <a:rPr lang="en-US" sz="2000" b="1" dirty="0"/>
              <a:t>back quotes </a:t>
            </a:r>
            <a:r>
              <a:rPr lang="en-US" sz="2000" dirty="0"/>
              <a:t>(`) and </a:t>
            </a:r>
            <a:r>
              <a:rPr lang="en-US" sz="2000" b="1" dirty="0"/>
              <a:t>string field values </a:t>
            </a:r>
            <a:r>
              <a:rPr lang="en-US" sz="2000" dirty="0"/>
              <a:t>are surrounded by </a:t>
            </a:r>
            <a:r>
              <a:rPr lang="en-US" sz="2000" b="1" dirty="0"/>
              <a:t>regular single quotes </a:t>
            </a:r>
            <a:r>
              <a:rPr lang="en-US" sz="2000" dirty="0"/>
              <a:t>(')</a:t>
            </a:r>
          </a:p>
        </p:txBody>
      </p:sp>
    </p:spTree>
    <p:extLst>
      <p:ext uri="{BB962C8B-B14F-4D97-AF65-F5344CB8AC3E}">
        <p14:creationId xmlns:p14="http://schemas.microsoft.com/office/powerpoint/2010/main" val="20599342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39"/>
            <a:ext cx="8229600" cy="978061"/>
          </a:xfrm>
        </p:spPr>
        <p:txBody>
          <a:bodyPr/>
          <a:lstStyle/>
          <a:p>
            <a:r>
              <a:rPr lang="en-US" dirty="0"/>
              <a:t>Changing a row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C00000"/>
                </a:solidFill>
              </a:rPr>
              <a:t>UPDATE </a:t>
            </a:r>
            <a:r>
              <a:rPr lang="en-US" sz="2800" dirty="0" err="1"/>
              <a:t>schema_name.table_name</a:t>
            </a:r>
            <a:endParaRPr lang="en-US" sz="2800" dirty="0"/>
          </a:p>
          <a:p>
            <a:pPr marL="0" indent="0">
              <a:buNone/>
            </a:pPr>
            <a:r>
              <a:rPr lang="en-US" sz="2800" b="1" dirty="0">
                <a:solidFill>
                  <a:srgbClr val="C00000"/>
                </a:solidFill>
              </a:rPr>
              <a:t>SET </a:t>
            </a:r>
            <a:r>
              <a:rPr lang="en-US" sz="2800" dirty="0"/>
              <a:t>columnName1=value1, columnName2=value2 </a:t>
            </a:r>
            <a:r>
              <a:rPr lang="en-US" sz="2800" b="1" dirty="0">
                <a:solidFill>
                  <a:srgbClr val="C00000"/>
                </a:solidFill>
              </a:rPr>
              <a:t>WHERE </a:t>
            </a:r>
            <a:r>
              <a:rPr lang="en-US" sz="2800" dirty="0"/>
              <a:t>condition;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9047360"/>
              </p:ext>
            </p:extLst>
          </p:nvPr>
        </p:nvGraphicFramePr>
        <p:xfrm>
          <a:off x="609600" y="2895600"/>
          <a:ext cx="8153400" cy="249428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4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schema_name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schema that</a:t>
                      </a:r>
                      <a:r>
                        <a:rPr lang="en-US" baseline="0" dirty="0"/>
                        <a:t> contains the table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table_name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name of</a:t>
                      </a:r>
                      <a:r>
                        <a:rPr lang="en-US" baseline="0" dirty="0"/>
                        <a:t> the table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columnName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name of the field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</a:t>
                      </a:r>
                      <a:r>
                        <a:rPr lang="en-US" baseline="0" dirty="0"/>
                        <a:t> data value for the field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condition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conditional statement</a:t>
                      </a:r>
                      <a:r>
                        <a:rPr lang="en-US" baseline="0" dirty="0"/>
                        <a:t> to specify the records which should be changed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087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/>
              <a:t>Our relational database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982" y="1219200"/>
            <a:ext cx="8229600" cy="4525963"/>
          </a:xfrm>
        </p:spPr>
        <p:txBody>
          <a:bodyPr/>
          <a:lstStyle/>
          <a:p>
            <a:r>
              <a:rPr lang="en-US" dirty="0"/>
              <a:t>A series of tables</a:t>
            </a:r>
          </a:p>
          <a:p>
            <a:r>
              <a:rPr lang="en-US" dirty="0"/>
              <a:t>Linked together through primary/foreign key relationships</a:t>
            </a:r>
          </a:p>
        </p:txBody>
      </p:sp>
      <p:pic>
        <p:nvPicPr>
          <p:cNvPr id="17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481" y="3347720"/>
            <a:ext cx="1676400" cy="2595880"/>
          </a:xfrm>
          <a:prstGeom prst="rect">
            <a:avLst/>
          </a:prstGeom>
        </p:spPr>
      </p:pic>
      <p:pic>
        <p:nvPicPr>
          <p:cNvPr id="18" name="tabl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63519" y="3686233"/>
            <a:ext cx="1676400" cy="1483360"/>
          </a:xfrm>
          <a:prstGeom prst="rect">
            <a:avLst/>
          </a:prstGeom>
        </p:spPr>
      </p:pic>
      <p:pic>
        <p:nvPicPr>
          <p:cNvPr id="19" name="table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22908" y="3746500"/>
            <a:ext cx="1805361" cy="1854200"/>
          </a:xfrm>
          <a:prstGeom prst="rect">
            <a:avLst/>
          </a:prstGeom>
        </p:spPr>
      </p:pic>
      <p:pic>
        <p:nvPicPr>
          <p:cNvPr id="20" name="table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39000" y="3698240"/>
            <a:ext cx="1676400" cy="1478280"/>
          </a:xfrm>
          <a:prstGeom prst="rect">
            <a:avLst/>
          </a:prstGeom>
        </p:spPr>
      </p:pic>
      <p:sp>
        <p:nvSpPr>
          <p:cNvPr id="21" name="Freeform 20"/>
          <p:cNvSpPr/>
          <p:nvPr/>
        </p:nvSpPr>
        <p:spPr>
          <a:xfrm>
            <a:off x="1990699" y="3870960"/>
            <a:ext cx="577850" cy="1054100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2040970" y="3731260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2390749" y="4798060"/>
            <a:ext cx="172770" cy="1270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2390749" y="4925060"/>
            <a:ext cx="177800" cy="1016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6" name="Freeform 25"/>
          <p:cNvSpPr/>
          <p:nvPr/>
        </p:nvSpPr>
        <p:spPr>
          <a:xfrm>
            <a:off x="4218417" y="4253865"/>
            <a:ext cx="610731" cy="400685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>
            <a:off x="4268689" y="4114165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4651349" y="4527550"/>
            <a:ext cx="172770" cy="1270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0" name="Straight Connector 29"/>
          <p:cNvCxnSpPr/>
          <p:nvPr/>
        </p:nvCxnSpPr>
        <p:spPr>
          <a:xfrm flipH="1" flipV="1">
            <a:off x="4651349" y="4654550"/>
            <a:ext cx="177800" cy="1016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1" name="Freeform 30"/>
          <p:cNvSpPr/>
          <p:nvPr/>
        </p:nvSpPr>
        <p:spPr>
          <a:xfrm flipV="1">
            <a:off x="6628269" y="4253866"/>
            <a:ext cx="610731" cy="753744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7191349" y="4113920"/>
            <a:ext cx="0" cy="2798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634137" y="4905216"/>
            <a:ext cx="176212" cy="102394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6628269" y="5007610"/>
            <a:ext cx="186843" cy="9525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21113534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92"/>
            <a:ext cx="8229600" cy="1143000"/>
          </a:xfrm>
        </p:spPr>
        <p:txBody>
          <a:bodyPr/>
          <a:lstStyle/>
          <a:p>
            <a:r>
              <a:rPr lang="en-US" dirty="0"/>
              <a:t>UDPATE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211483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C00000"/>
                </a:solidFill>
              </a:rPr>
              <a:t>UPDATE</a:t>
            </a:r>
            <a:r>
              <a:rPr lang="en-US" sz="2800" dirty="0"/>
              <a:t> </a:t>
            </a:r>
            <a:r>
              <a:rPr lang="en-US" sz="2800" dirty="0" err="1"/>
              <a:t>orderdb.Product</a:t>
            </a:r>
            <a:endParaRPr lang="en-US" sz="2800" dirty="0"/>
          </a:p>
          <a:p>
            <a:pPr marL="0" indent="0">
              <a:buNone/>
            </a:pPr>
            <a:r>
              <a:rPr lang="en-US" sz="2800" dirty="0">
                <a:solidFill>
                  <a:srgbClr val="C00000"/>
                </a:solidFill>
              </a:rPr>
              <a:t>SET</a:t>
            </a:r>
            <a:r>
              <a:rPr lang="en-US" sz="2800" dirty="0"/>
              <a:t> </a:t>
            </a:r>
            <a:r>
              <a:rPr lang="en-US" sz="2800" dirty="0" err="1"/>
              <a:t>ProductName</a:t>
            </a:r>
            <a:r>
              <a:rPr lang="en-US" sz="2800" dirty="0"/>
              <a:t>='Honey Nut Cheerios', Price=4.50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C00000"/>
                </a:solidFill>
              </a:rPr>
              <a:t>WHERE</a:t>
            </a:r>
            <a:r>
              <a:rPr lang="en-US" sz="2800" dirty="0"/>
              <a:t> </a:t>
            </a:r>
            <a:r>
              <a:rPr lang="en-US" sz="2800" b="1" dirty="0" err="1"/>
              <a:t>ProductID</a:t>
            </a:r>
            <a:r>
              <a:rPr lang="en-US" sz="2800" b="1" dirty="0"/>
              <a:t>=2251</a:t>
            </a:r>
            <a:r>
              <a:rPr lang="en-US" sz="2800" dirty="0"/>
              <a:t>;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6542823"/>
              </p:ext>
            </p:extLst>
          </p:nvPr>
        </p:nvGraphicFramePr>
        <p:xfrm>
          <a:off x="914400" y="4590996"/>
          <a:ext cx="3182303" cy="1483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29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6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ProductID</a:t>
                      </a:r>
                      <a:r>
                        <a:rPr lang="en-US" sz="1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2251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Cheerios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2282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Bananas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1.29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2505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Eggo</a:t>
                      </a:r>
                      <a:r>
                        <a:rPr lang="en-US" sz="1400" dirty="0"/>
                        <a:t> Waffles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 rot="16200000">
            <a:off x="156214" y="5349183"/>
            <a:ext cx="1154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Product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838317"/>
              </p:ext>
            </p:extLst>
          </p:nvPr>
        </p:nvGraphicFramePr>
        <p:xfrm>
          <a:off x="5257800" y="4495800"/>
          <a:ext cx="3182303" cy="1630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29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6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ProductID</a:t>
                      </a:r>
                      <a:r>
                        <a:rPr lang="en-US" sz="1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</a:rPr>
                        <a:t>2251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</a:rPr>
                        <a:t>Honey Nut Cheerios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</a:rPr>
                        <a:t>4.50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2282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Bananas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1.29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2505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Eggo</a:t>
                      </a:r>
                      <a:r>
                        <a:rPr lang="en-US" sz="1400" dirty="0"/>
                        <a:t> Waffles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Right Arrow 3"/>
          <p:cNvSpPr/>
          <p:nvPr/>
        </p:nvSpPr>
        <p:spPr>
          <a:xfrm>
            <a:off x="4114800" y="4971996"/>
            <a:ext cx="1143000" cy="773484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838200" y="3115901"/>
            <a:ext cx="7848600" cy="838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The “safest” way to UPDATE is one record at a time, based on the </a:t>
            </a:r>
            <a:r>
              <a:rPr lang="en-US" sz="2400" dirty="0">
                <a:solidFill>
                  <a:srgbClr val="FFFF00"/>
                </a:solidFill>
              </a:rPr>
              <a:t>primary key field</a:t>
            </a:r>
            <a:r>
              <a:rPr lang="en-US" sz="2400" dirty="0"/>
              <a:t>.</a:t>
            </a:r>
          </a:p>
        </p:txBody>
      </p:sp>
      <p:cxnSp>
        <p:nvCxnSpPr>
          <p:cNvPr id="22" name="Curved Connector 21"/>
          <p:cNvCxnSpPr/>
          <p:nvPr/>
        </p:nvCxnSpPr>
        <p:spPr>
          <a:xfrm rot="10800000">
            <a:off x="4343400" y="2514601"/>
            <a:ext cx="762000" cy="601302"/>
          </a:xfrm>
          <a:prstGeom prst="curvedConnector3">
            <a:avLst>
              <a:gd name="adj1" fmla="val -12970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93502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/>
              <a:t>Changing multiple rows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229600" cy="48768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solidFill>
                  <a:srgbClr val="C00000"/>
                </a:solidFill>
              </a:rPr>
              <a:t>UPDATE</a:t>
            </a:r>
            <a:r>
              <a:rPr lang="en-US" sz="2800" dirty="0"/>
              <a:t> </a:t>
            </a:r>
            <a:r>
              <a:rPr lang="en-US" sz="2800" dirty="0" err="1"/>
              <a:t>orderdb.Customer</a:t>
            </a:r>
            <a:endParaRPr lang="en-US" sz="2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solidFill>
                  <a:srgbClr val="C00000"/>
                </a:solidFill>
              </a:rPr>
              <a:t>SET</a:t>
            </a:r>
            <a:r>
              <a:rPr lang="en-US" sz="2800" dirty="0"/>
              <a:t> City='Cherry Hill'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solidFill>
                  <a:srgbClr val="C00000"/>
                </a:solidFill>
              </a:rPr>
              <a:t>WHERE</a:t>
            </a:r>
            <a:r>
              <a:rPr lang="en-US" sz="2800" dirty="0"/>
              <a:t> State='NJ';</a:t>
            </a:r>
          </a:p>
          <a:p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787923"/>
              </p:ext>
            </p:extLst>
          </p:nvPr>
        </p:nvGraphicFramePr>
        <p:xfrm>
          <a:off x="918654" y="2590800"/>
          <a:ext cx="5249292" cy="1468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77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8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12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79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72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/>
                        <a:t>CustomerID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FirstName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LastName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US" sz="1200" dirty="0"/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Cuddy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09123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200" dirty="0"/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James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Wilson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Pittsgrove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09121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200" dirty="0"/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19111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5180881"/>
              </p:ext>
            </p:extLst>
          </p:nvPr>
        </p:nvGraphicFramePr>
        <p:xfrm>
          <a:off x="918654" y="5105400"/>
          <a:ext cx="5249292" cy="1468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77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8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12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79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72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/>
                        <a:t>CustomerID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FirstName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LastName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Cherry</a:t>
                      </a:r>
                      <a:r>
                        <a:rPr lang="en-US" sz="1200" b="1" baseline="0" dirty="0">
                          <a:solidFill>
                            <a:srgbClr val="C00000"/>
                          </a:solidFill>
                        </a:rPr>
                        <a:t> Hill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err="1">
                          <a:solidFill>
                            <a:srgbClr val="C00000"/>
                          </a:solidFill>
                        </a:rPr>
                        <a:t>Cuddy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Cherry</a:t>
                      </a:r>
                      <a:r>
                        <a:rPr lang="en-US" sz="1200" b="1" baseline="0" dirty="0">
                          <a:solidFill>
                            <a:srgbClr val="C00000"/>
                          </a:solidFill>
                        </a:rPr>
                        <a:t> Hill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09123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James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Wilson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Cherry</a:t>
                      </a:r>
                      <a:r>
                        <a:rPr lang="en-US" sz="1200" b="1" baseline="0" dirty="0">
                          <a:solidFill>
                            <a:srgbClr val="C00000"/>
                          </a:solidFill>
                        </a:rPr>
                        <a:t> Hill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09121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200" dirty="0"/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19111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ight Arrow 5"/>
          <p:cNvSpPr/>
          <p:nvPr/>
        </p:nvSpPr>
        <p:spPr>
          <a:xfrm rot="5400000">
            <a:off x="3204654" y="3962400"/>
            <a:ext cx="914400" cy="1219200"/>
          </a:xfrm>
          <a:prstGeom prst="rightArrow">
            <a:avLst>
              <a:gd name="adj1" fmla="val 41589"/>
              <a:gd name="adj2" fmla="val 5000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6477000" y="3124200"/>
            <a:ext cx="2413322" cy="3124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Be careful!</a:t>
            </a:r>
          </a:p>
          <a:p>
            <a:pPr algn="ctr"/>
            <a:endParaRPr lang="en-US" sz="2400" b="1" dirty="0"/>
          </a:p>
          <a:p>
            <a:pPr algn="ctr"/>
            <a:r>
              <a:rPr lang="en-US" sz="2400" dirty="0"/>
              <a:t>You can do a lot of damage with a query like this!</a:t>
            </a:r>
          </a:p>
        </p:txBody>
      </p:sp>
    </p:spTree>
    <p:extLst>
      <p:ext uri="{BB962C8B-B14F-4D97-AF65-F5344CB8AC3E}">
        <p14:creationId xmlns:p14="http://schemas.microsoft.com/office/powerpoint/2010/main" val="2320276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dirty="0"/>
              <a:t>Deleting a row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93837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C00000"/>
                </a:solidFill>
              </a:rPr>
              <a:t>DELETE FROM </a:t>
            </a:r>
            <a:r>
              <a:rPr lang="en-US" sz="3600" dirty="0" err="1"/>
              <a:t>schema_name.table_name</a:t>
            </a:r>
            <a:r>
              <a:rPr lang="en-US" sz="3600" dirty="0"/>
              <a:t> </a:t>
            </a:r>
            <a:r>
              <a:rPr lang="en-US" sz="3600" b="1" dirty="0">
                <a:solidFill>
                  <a:srgbClr val="C00000"/>
                </a:solidFill>
              </a:rPr>
              <a:t>WHERE</a:t>
            </a:r>
            <a:r>
              <a:rPr lang="en-US" sz="3600" dirty="0"/>
              <a:t> condition;</a:t>
            </a:r>
          </a:p>
          <a:p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533400" y="3276600"/>
          <a:ext cx="8153400" cy="175260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4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schema_name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schema that</a:t>
                      </a:r>
                      <a:r>
                        <a:rPr lang="en-US" baseline="0" dirty="0"/>
                        <a:t> contains the table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table_name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name of</a:t>
                      </a:r>
                      <a:r>
                        <a:rPr lang="en-US" baseline="0" dirty="0"/>
                        <a:t> the table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condition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conditional statement</a:t>
                      </a:r>
                      <a:r>
                        <a:rPr lang="en-US" baseline="0" dirty="0"/>
                        <a:t> to specify the records which should be changed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81490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/>
              <a:t>DELETE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C00000"/>
                </a:solidFill>
              </a:rPr>
              <a:t>DELETE FROM </a:t>
            </a:r>
            <a:r>
              <a:rPr lang="en-US" sz="2800" dirty="0" err="1"/>
              <a:t>orderdb.Customer</a:t>
            </a:r>
            <a:endParaRPr lang="en-US" sz="2800" dirty="0"/>
          </a:p>
          <a:p>
            <a:pPr marL="0" indent="0">
              <a:buNone/>
            </a:pPr>
            <a:r>
              <a:rPr lang="en-US" sz="2800" dirty="0">
                <a:solidFill>
                  <a:srgbClr val="C00000"/>
                </a:solidFill>
              </a:rPr>
              <a:t>WHERE</a:t>
            </a:r>
            <a:r>
              <a:rPr lang="en-US" sz="2800" dirty="0"/>
              <a:t> </a:t>
            </a:r>
            <a:r>
              <a:rPr lang="en-US" sz="2800" dirty="0" err="1"/>
              <a:t>CustomerID</a:t>
            </a:r>
            <a:r>
              <a:rPr lang="en-US" sz="2800" dirty="0"/>
              <a:t>=1004;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3030070"/>
              </p:ext>
            </p:extLst>
          </p:nvPr>
        </p:nvGraphicFramePr>
        <p:xfrm>
          <a:off x="533400" y="2819400"/>
          <a:ext cx="8001000" cy="1590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820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49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89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47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85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17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/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Cuddy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400" dirty="0"/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James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Wilson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dirty="0"/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19111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ight Arrow 5"/>
          <p:cNvSpPr/>
          <p:nvPr/>
        </p:nvSpPr>
        <p:spPr>
          <a:xfrm rot="5400000">
            <a:off x="3886200" y="4495800"/>
            <a:ext cx="685800" cy="685800"/>
          </a:xfrm>
          <a:prstGeom prst="rightArrow">
            <a:avLst>
              <a:gd name="adj1" fmla="val 41589"/>
              <a:gd name="adj2" fmla="val 5000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533400" y="5257800"/>
          <a:ext cx="8001000" cy="12852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820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49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89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47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85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17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/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Cuddy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400" dirty="0"/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James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Wilson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4495800" y="1752600"/>
            <a:ext cx="4191000" cy="838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Again, the “safest” way to DELETE is based on the </a:t>
            </a:r>
            <a:r>
              <a:rPr lang="en-US" sz="2000" dirty="0">
                <a:solidFill>
                  <a:srgbClr val="FFFF00"/>
                </a:solidFill>
              </a:rPr>
              <a:t>primary key field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965316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848600" cy="990600"/>
          </a:xfrm>
        </p:spPr>
        <p:txBody>
          <a:bodyPr/>
          <a:lstStyle/>
          <a:p>
            <a:pPr algn="l"/>
            <a:r>
              <a:rPr lang="en-US" dirty="0"/>
              <a:t>Deleting multiple rows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6553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C00000"/>
                </a:solidFill>
              </a:rPr>
              <a:t>DELETE FROM </a:t>
            </a:r>
            <a:r>
              <a:rPr lang="en-US" sz="2800" dirty="0" err="1"/>
              <a:t>orderdb.Customer</a:t>
            </a:r>
            <a:endParaRPr lang="en-US" sz="2800" dirty="0"/>
          </a:p>
          <a:p>
            <a:pPr marL="0" indent="0">
              <a:buNone/>
            </a:pPr>
            <a:r>
              <a:rPr lang="en-US" sz="2800" dirty="0">
                <a:solidFill>
                  <a:srgbClr val="C00000"/>
                </a:solidFill>
              </a:rPr>
              <a:t>WHERE</a:t>
            </a:r>
            <a:r>
              <a:rPr lang="en-US" sz="2800" dirty="0"/>
              <a:t> </a:t>
            </a:r>
            <a:r>
              <a:rPr lang="en-US" sz="2800" dirty="0" err="1"/>
              <a:t>CustomerID</a:t>
            </a:r>
            <a:r>
              <a:rPr lang="en-US" sz="2800" dirty="0"/>
              <a:t>&gt;1002;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3225767"/>
              </p:ext>
            </p:extLst>
          </p:nvPr>
        </p:nvGraphicFramePr>
        <p:xfrm>
          <a:off x="533400" y="2925763"/>
          <a:ext cx="8001000" cy="1590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820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49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89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47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85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17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/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Cuddy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400" dirty="0"/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James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Wilson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dirty="0"/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19111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ight Arrow 4"/>
          <p:cNvSpPr/>
          <p:nvPr/>
        </p:nvSpPr>
        <p:spPr>
          <a:xfrm rot="5400000">
            <a:off x="3733800" y="4449763"/>
            <a:ext cx="914400" cy="1219200"/>
          </a:xfrm>
          <a:prstGeom prst="rightArrow">
            <a:avLst>
              <a:gd name="adj1" fmla="val 41589"/>
              <a:gd name="adj2" fmla="val 5000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3527202"/>
              </p:ext>
            </p:extLst>
          </p:nvPr>
        </p:nvGraphicFramePr>
        <p:xfrm>
          <a:off x="533400" y="5592763"/>
          <a:ext cx="8001000" cy="9804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820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49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89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47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85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17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/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Cuddy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7" name="Picture 4" descr="http://onpoint.wbur.org/files/2012/05/homer_the_screa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95300"/>
            <a:ext cx="1828799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Explosion 2 7"/>
          <p:cNvSpPr/>
          <p:nvPr/>
        </p:nvSpPr>
        <p:spPr>
          <a:xfrm rot="19877510">
            <a:off x="7260383" y="173624"/>
            <a:ext cx="1781938" cy="1658797"/>
          </a:xfrm>
          <a:prstGeom prst="irregularSeal2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Avoid doing this!</a:t>
            </a:r>
          </a:p>
        </p:txBody>
      </p:sp>
    </p:spTree>
    <p:extLst>
      <p:ext uri="{BB962C8B-B14F-4D97-AF65-F5344CB8AC3E}">
        <p14:creationId xmlns:p14="http://schemas.microsoft.com/office/powerpoint/2010/main" val="23579140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362"/>
            <a:ext cx="8229600" cy="1007962"/>
          </a:xfrm>
        </p:spPr>
        <p:txBody>
          <a:bodyPr/>
          <a:lstStyle/>
          <a:p>
            <a:r>
              <a:rPr lang="en-US" dirty="0"/>
              <a:t>One more DELETE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C00000"/>
                </a:solidFill>
              </a:rPr>
              <a:t>DELETE FROM </a:t>
            </a:r>
            <a:r>
              <a:rPr lang="en-US" sz="2800" dirty="0" err="1"/>
              <a:t>orderdb.Customer</a:t>
            </a:r>
            <a:endParaRPr lang="en-US" sz="2800" dirty="0"/>
          </a:p>
          <a:p>
            <a:pPr marL="0" indent="0">
              <a:buNone/>
            </a:pPr>
            <a:r>
              <a:rPr lang="en-US" sz="2800" dirty="0">
                <a:solidFill>
                  <a:srgbClr val="C00000"/>
                </a:solidFill>
              </a:rPr>
              <a:t>WHERE</a:t>
            </a:r>
            <a:r>
              <a:rPr lang="en-US" sz="2800" dirty="0"/>
              <a:t> State='NJ' AND Zip</a:t>
            </a:r>
            <a:r>
              <a:rPr lang="en-US" sz="2800"/>
              <a:t>='09121‘;</a:t>
            </a:r>
            <a:endParaRPr lang="en-US" sz="2800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533400" y="2677160"/>
          <a:ext cx="8001000" cy="1590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820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49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89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47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85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17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/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Cuddy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400" dirty="0"/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James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Wilson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dirty="0"/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19111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ight Arrow 4"/>
          <p:cNvSpPr/>
          <p:nvPr/>
        </p:nvSpPr>
        <p:spPr>
          <a:xfrm rot="5400000">
            <a:off x="3733800" y="4201160"/>
            <a:ext cx="914400" cy="1219200"/>
          </a:xfrm>
          <a:prstGeom prst="rightArrow">
            <a:avLst>
              <a:gd name="adj1" fmla="val 41589"/>
              <a:gd name="adj2" fmla="val 5000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533400" y="5334000"/>
          <a:ext cx="8001000" cy="12852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820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49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89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47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85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17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/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Cuddy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dirty="0"/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19111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99375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Given the schema of a database, be able to </a:t>
            </a:r>
          </a:p>
          <a:p>
            <a:pPr lvl="1"/>
            <a:r>
              <a:rPr lang="en-US" dirty="0"/>
              <a:t>Create a table using CREATE TABLE</a:t>
            </a:r>
          </a:p>
          <a:p>
            <a:pPr lvl="1"/>
            <a:r>
              <a:rPr lang="en-US" dirty="0"/>
              <a:t>Change the structure of a table using ALTER TABLE</a:t>
            </a:r>
          </a:p>
          <a:p>
            <a:pPr lvl="1"/>
            <a:r>
              <a:rPr lang="en-US" dirty="0"/>
              <a:t>Add a record to a table using INSERT</a:t>
            </a:r>
          </a:p>
          <a:p>
            <a:pPr lvl="1"/>
            <a:r>
              <a:rPr lang="en-US" dirty="0"/>
              <a:t>Update an existing record in a table using UPDATE</a:t>
            </a:r>
          </a:p>
          <a:p>
            <a:pPr lvl="1"/>
            <a:r>
              <a:rPr lang="en-US" dirty="0"/>
              <a:t>Delete a record from a table using DELETE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Be familiar with using conditional statements in the UPDATE and DELETE statements using WHERE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Be familiar with MySQL data types (INT, DECIMAL, BOOLEAN, DATETIME/DATE, VARCHAR, etc.)</a:t>
            </a:r>
          </a:p>
          <a:p>
            <a:pPr marL="0" lv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080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create a database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We need to define</a:t>
            </a:r>
          </a:p>
          <a:p>
            <a:pPr lvl="1"/>
            <a:r>
              <a:rPr lang="en-US" dirty="0"/>
              <a:t>The tables</a:t>
            </a:r>
          </a:p>
          <a:p>
            <a:pPr lvl="1"/>
            <a:r>
              <a:rPr lang="en-US" dirty="0"/>
              <a:t>The fields (columns) within those tables</a:t>
            </a:r>
          </a:p>
          <a:p>
            <a:pPr lvl="1"/>
            <a:r>
              <a:rPr lang="en-US" dirty="0"/>
              <a:t>The data types of those fields</a:t>
            </a:r>
          </a:p>
          <a:p>
            <a:pPr lvl="1"/>
            <a:r>
              <a:rPr lang="en-US" dirty="0"/>
              <a:t>The primary/foreign key relationships</a:t>
            </a:r>
          </a:p>
          <a:p>
            <a:pPr lvl="1"/>
            <a:endParaRPr lang="en-US" dirty="0"/>
          </a:p>
          <a:p>
            <a:r>
              <a:rPr lang="en-US" dirty="0"/>
              <a:t>There are SQL commands that do each of those things</a:t>
            </a:r>
          </a:p>
          <a:p>
            <a:endParaRPr lang="en-US" dirty="0"/>
          </a:p>
          <a:p>
            <a:r>
              <a:rPr lang="en-US" dirty="0"/>
              <a:t>So let’s assume that we have a blank database and we needed to create the tables</a:t>
            </a:r>
          </a:p>
        </p:txBody>
      </p:sp>
    </p:spTree>
    <p:extLst>
      <p:ext uri="{BB962C8B-B14F-4D97-AF65-F5344CB8AC3E}">
        <p14:creationId xmlns:p14="http://schemas.microsoft.com/office/powerpoint/2010/main" val="474230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statement (create a table)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CREATE TABLE </a:t>
            </a:r>
            <a:r>
              <a:rPr lang="en-US" sz="2800" dirty="0" err="1"/>
              <a:t>schema_name.table_name</a:t>
            </a:r>
            <a:r>
              <a:rPr lang="en-US" sz="2800" dirty="0"/>
              <a:t> (</a:t>
            </a:r>
            <a:br>
              <a:rPr lang="en-US" sz="2800" dirty="0"/>
            </a:br>
            <a:r>
              <a:rPr lang="en-US" sz="2800" dirty="0"/>
              <a:t>columnName1 </a:t>
            </a:r>
            <a:r>
              <a:rPr lang="en-US" sz="2800" dirty="0" err="1"/>
              <a:t>datatype</a:t>
            </a:r>
            <a:r>
              <a:rPr lang="en-US" sz="2800" dirty="0"/>
              <a:t> [NULL][NOT NULL],</a:t>
            </a:r>
            <a:br>
              <a:rPr lang="en-US" sz="2800" dirty="0"/>
            </a:br>
            <a:r>
              <a:rPr lang="en-US" sz="2800" dirty="0"/>
              <a:t>columnName2 </a:t>
            </a:r>
            <a:r>
              <a:rPr lang="en-US" sz="2800" dirty="0" err="1"/>
              <a:t>datatype</a:t>
            </a:r>
            <a:r>
              <a:rPr lang="en-US" sz="2800" dirty="0"/>
              <a:t> [NULL][NOT NULL],</a:t>
            </a:r>
            <a:br>
              <a:rPr lang="en-US" sz="2800" dirty="0"/>
            </a:br>
            <a:r>
              <a:rPr lang="en-US" sz="2800" dirty="0"/>
              <a:t>PRIMARY KEY (</a:t>
            </a:r>
            <a:r>
              <a:rPr lang="en-US" sz="2800" dirty="0" err="1"/>
              <a:t>KeyName</a:t>
            </a:r>
            <a:r>
              <a:rPr lang="en-US" sz="2800" dirty="0"/>
              <a:t>) 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520978"/>
              </p:ext>
            </p:extLst>
          </p:nvPr>
        </p:nvGraphicFramePr>
        <p:xfrm>
          <a:off x="609600" y="3581400"/>
          <a:ext cx="8153400" cy="313944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4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schema_name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schema that</a:t>
                      </a:r>
                      <a:r>
                        <a:rPr lang="en-US" baseline="0" dirty="0"/>
                        <a:t> will contain the table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table_name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name of</a:t>
                      </a:r>
                      <a:r>
                        <a:rPr lang="en-US" baseline="0" dirty="0"/>
                        <a:t> the table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columnName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name of the field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datatype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</a:t>
                      </a:r>
                      <a:r>
                        <a:rPr lang="en-US" dirty="0" err="1"/>
                        <a:t>datatype</a:t>
                      </a:r>
                      <a:r>
                        <a:rPr lang="en-US" dirty="0"/>
                        <a:t> of the field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[NULL][NOT NULL]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Whether</a:t>
                      </a:r>
                      <a:r>
                        <a:rPr lang="en-US" baseline="0" dirty="0"/>
                        <a:t> the field can be empty (i.e., null)</a:t>
                      </a:r>
                    </a:p>
                    <a:p>
                      <a:r>
                        <a:rPr lang="en-US" baseline="0" dirty="0"/>
                        <a:t>(The [] means the parameter is optional)</a:t>
                      </a:r>
                    </a:p>
                    <a:p>
                      <a:r>
                        <a:rPr lang="en-US" dirty="0"/>
                        <a:t>A primary key column cannot contain NULL values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KeyName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name of the field that will serve as the primary</a:t>
                      </a:r>
                      <a:r>
                        <a:rPr lang="en-US" baseline="0" dirty="0"/>
                        <a:t> key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3031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Example: Creating the Customer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10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CREATE  TABLE </a:t>
            </a:r>
            <a:r>
              <a:rPr lang="en-US" dirty="0" err="1"/>
              <a:t>orderdb.Customer</a:t>
            </a:r>
            <a:r>
              <a:rPr lang="en-US" dirty="0"/>
              <a:t> (</a:t>
            </a:r>
          </a:p>
          <a:p>
            <a:pPr marL="0" indent="0">
              <a:buNone/>
            </a:pPr>
            <a:r>
              <a:rPr lang="en-US" dirty="0" err="1"/>
              <a:t>CustomerID</a:t>
            </a:r>
            <a:r>
              <a:rPr lang="en-US" dirty="0"/>
              <a:t> INT NOT NULL ,</a:t>
            </a:r>
          </a:p>
          <a:p>
            <a:pPr marL="0" indent="0">
              <a:buNone/>
            </a:pPr>
            <a:r>
              <a:rPr lang="en-US" dirty="0" err="1"/>
              <a:t>FirstName</a:t>
            </a:r>
            <a:r>
              <a:rPr lang="en-US" dirty="0"/>
              <a:t> VARCHAR(45) NULL ,</a:t>
            </a:r>
          </a:p>
          <a:p>
            <a:pPr marL="0" indent="0">
              <a:buNone/>
            </a:pPr>
            <a:r>
              <a:rPr lang="en-US" dirty="0" err="1"/>
              <a:t>LastName</a:t>
            </a:r>
            <a:r>
              <a:rPr lang="en-US" dirty="0"/>
              <a:t> VARCHAR(45) NULL ,</a:t>
            </a:r>
          </a:p>
          <a:p>
            <a:pPr marL="0" indent="0">
              <a:buNone/>
            </a:pPr>
            <a:r>
              <a:rPr lang="en-US" dirty="0"/>
              <a:t>City VARCHAR(45) NULL ,</a:t>
            </a:r>
          </a:p>
          <a:p>
            <a:pPr marL="0" indent="0">
              <a:buNone/>
            </a:pPr>
            <a:r>
              <a:rPr lang="en-US" dirty="0"/>
              <a:t>State VARCHAR(2) NULL ,</a:t>
            </a:r>
          </a:p>
          <a:p>
            <a:pPr marL="0" indent="0">
              <a:buNone/>
            </a:pPr>
            <a:r>
              <a:rPr lang="en-US" dirty="0"/>
              <a:t>Zip VARCHAR(10) NULL ,</a:t>
            </a:r>
          </a:p>
          <a:p>
            <a:pPr marL="0" indent="0">
              <a:buNone/>
            </a:pPr>
            <a:r>
              <a:rPr lang="en-US" dirty="0"/>
              <a:t>PRIMARY KEY (</a:t>
            </a:r>
            <a:r>
              <a:rPr lang="en-US" dirty="0" err="1"/>
              <a:t>CustomerID</a:t>
            </a:r>
            <a:r>
              <a:rPr lang="en-US" dirty="0"/>
              <a:t>) );</a:t>
            </a:r>
          </a:p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990600" y="5715000"/>
            <a:ext cx="7391400" cy="102076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/>
              <a:t>Based on this SQL statement: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The only required field is </a:t>
            </a:r>
            <a:r>
              <a:rPr lang="en-US" dirty="0" err="1"/>
              <a:t>CustomerID</a:t>
            </a:r>
            <a:r>
              <a:rPr lang="en-US" dirty="0"/>
              <a:t> – the rest can be left blank.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/>
              <a:t>CustomerID</a:t>
            </a:r>
            <a:r>
              <a:rPr lang="en-US" dirty="0"/>
              <a:t> is defined as the primary key.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334000" y="4191000"/>
            <a:ext cx="3695700" cy="136420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 MySQL Workbench, your schema will use your m</a:t>
            </a:r>
            <a:r>
              <a:rPr lang="en-US" i="1" dirty="0"/>
              <a:t>x </a:t>
            </a:r>
            <a:r>
              <a:rPr lang="en-US" dirty="0"/>
              <a:t>MySQL username</a:t>
            </a:r>
            <a:br>
              <a:rPr lang="en-US" dirty="0"/>
            </a:br>
            <a:r>
              <a:rPr lang="en-US" dirty="0"/>
              <a:t>(i.e., m80orderdb.Customer)</a:t>
            </a:r>
            <a:endParaRPr lang="en-US" b="1" dirty="0">
              <a:solidFill>
                <a:srgbClr val="FFFF00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8578877"/>
              </p:ext>
            </p:extLst>
          </p:nvPr>
        </p:nvGraphicFramePr>
        <p:xfrm>
          <a:off x="6934200" y="1371600"/>
          <a:ext cx="1676400" cy="25958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Customer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u="sng" dirty="0" err="1"/>
                        <a:t>CustomerID</a:t>
                      </a:r>
                      <a:endParaRPr lang="en-US" b="0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FirstName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LastName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5429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Looking at the “new” Customer table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2408305"/>
              </p:ext>
            </p:extLst>
          </p:nvPr>
        </p:nvGraphicFramePr>
        <p:xfrm>
          <a:off x="685800" y="2667000"/>
          <a:ext cx="3657600" cy="25958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57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9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Column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Data 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u="sng" dirty="0" err="1"/>
                        <a:t>CustomerID</a:t>
                      </a:r>
                      <a:endParaRPr lang="en-US" b="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u="none" dirty="0"/>
                        <a:t>INT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FirstName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VARCHAR(45)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LastName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VARCHAR(45)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VARCHAR(45)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VARCHAR(2)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Zip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VARCHAR(10)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-517496" y="4022695"/>
            <a:ext cx="18630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Customer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764284087"/>
              </p:ext>
            </p:extLst>
          </p:nvPr>
        </p:nvGraphicFramePr>
        <p:xfrm>
          <a:off x="4800601" y="1752600"/>
          <a:ext cx="4114800" cy="45294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7715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914400"/>
          </a:xfrm>
        </p:spPr>
        <p:txBody>
          <a:bodyPr/>
          <a:lstStyle/>
          <a:p>
            <a:r>
              <a:rPr lang="en-US" dirty="0"/>
              <a:t>Data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229600" cy="2362200"/>
          </a:xfrm>
        </p:spPr>
        <p:txBody>
          <a:bodyPr>
            <a:normAutofit fontScale="92500"/>
          </a:bodyPr>
          <a:lstStyle/>
          <a:p>
            <a:r>
              <a:rPr lang="en-US" dirty="0"/>
              <a:t>Each field can contain different types of data</a:t>
            </a:r>
          </a:p>
          <a:p>
            <a:r>
              <a:rPr lang="en-US" dirty="0"/>
              <a:t>That must be specified when the table is created</a:t>
            </a:r>
          </a:p>
          <a:p>
            <a:r>
              <a:rPr lang="en-US" dirty="0"/>
              <a:t>There are many data types; we’re only going to cover the most important ones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304847"/>
              </p:ext>
            </p:extLst>
          </p:nvPr>
        </p:nvGraphicFramePr>
        <p:xfrm>
          <a:off x="810328" y="2956560"/>
          <a:ext cx="7681478" cy="298704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5929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0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Data</a:t>
                      </a:r>
                      <a:r>
                        <a:rPr lang="en-US" sz="1600" baseline="0" dirty="0"/>
                        <a:t> type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Examples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Integer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3, -10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DECIMAL(</a:t>
                      </a:r>
                      <a:r>
                        <a:rPr lang="en-US" sz="1600" dirty="0" err="1"/>
                        <a:t>p,s</a:t>
                      </a:r>
                      <a:r>
                        <a:rPr lang="en-US" sz="16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Decimal. Example: decimal(5,2) is a number that has 3 digits before decimal and 2 digits after decimal (like 123.45)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3.23, 3.14159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VARCHAR(n)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String (numbers and letters) with maximum length 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'Hello', 'I</a:t>
                      </a:r>
                      <a:r>
                        <a:rPr lang="en-US" sz="1600" baseline="0" dirty="0"/>
                        <a:t> like pizza</a:t>
                      </a:r>
                      <a:r>
                        <a:rPr lang="en-US" sz="1600" dirty="0"/>
                        <a:t>'</a:t>
                      </a:r>
                      <a:r>
                        <a:rPr lang="en-US" sz="1600" baseline="0" dirty="0"/>
                        <a:t>, </a:t>
                      </a:r>
                      <a:r>
                        <a:rPr lang="en-US" sz="1600" dirty="0"/>
                        <a:t>'</a:t>
                      </a:r>
                      <a:r>
                        <a:rPr lang="en-US" sz="1600" baseline="0" dirty="0"/>
                        <a:t>MySQL!'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DATETIME,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Date/Time,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dirty="0"/>
                        <a:t>or just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'2011-09-01 17:35:00',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'2011-04-12'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BOOLEAN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Boolean</a:t>
                      </a:r>
                      <a:r>
                        <a:rPr lang="en-US" sz="1600" baseline="0" dirty="0"/>
                        <a:t> value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  <a:r>
                        <a:rPr lang="en-US" sz="1600" baseline="0" dirty="0"/>
                        <a:t> or 1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799011" y="6019800"/>
            <a:ext cx="7543800" cy="838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So why do you think we defined “Zip” as a VARCHAR() instead of an INT?</a:t>
            </a:r>
          </a:p>
        </p:txBody>
      </p:sp>
    </p:spTree>
    <p:extLst>
      <p:ext uri="{BB962C8B-B14F-4D97-AF65-F5344CB8AC3E}">
        <p14:creationId xmlns:p14="http://schemas.microsoft.com/office/powerpoint/2010/main" val="568848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back to our CREATE statement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801882" y="1905000"/>
            <a:ext cx="3200400" cy="21336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FirstName</a:t>
            </a:r>
            <a:r>
              <a:rPr lang="en-US" sz="2000" dirty="0"/>
              <a:t> can be a string of up to 45 letters and numbers.</a:t>
            </a:r>
          </a:p>
          <a:p>
            <a:pPr algn="ctr"/>
            <a:endParaRPr lang="en-US" sz="2000" dirty="0"/>
          </a:p>
          <a:p>
            <a:pPr algn="ctr"/>
            <a:r>
              <a:rPr lang="en-US" sz="2000" b="1" dirty="0"/>
              <a:t>Why 45? It’s the MySQL default.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792236" y="4251063"/>
            <a:ext cx="3200400" cy="12192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State can be a string of up to 2 letters and numbers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CREATE  TABLE </a:t>
            </a:r>
            <a:r>
              <a:rPr lang="en-US" sz="2800" dirty="0" err="1"/>
              <a:t>orderdb.Customer</a:t>
            </a:r>
            <a:r>
              <a:rPr lang="en-US" sz="2800" dirty="0"/>
              <a:t> (</a:t>
            </a:r>
          </a:p>
          <a:p>
            <a:pPr marL="0" indent="0">
              <a:buNone/>
            </a:pPr>
            <a:r>
              <a:rPr lang="en-US" sz="2800" dirty="0" err="1"/>
              <a:t>CustomerID</a:t>
            </a:r>
            <a:r>
              <a:rPr lang="en-US" sz="2800" dirty="0"/>
              <a:t> INT NOT NULL ,</a:t>
            </a:r>
            <a:br>
              <a:rPr lang="en-US" sz="2800" dirty="0"/>
            </a:br>
            <a:r>
              <a:rPr lang="en-US" sz="2800" b="1" dirty="0" err="1">
                <a:solidFill>
                  <a:srgbClr val="0070C0"/>
                </a:solidFill>
              </a:rPr>
              <a:t>FirstName</a:t>
            </a:r>
            <a:r>
              <a:rPr lang="en-US" sz="2800" b="1" dirty="0">
                <a:solidFill>
                  <a:srgbClr val="0070C0"/>
                </a:solidFill>
              </a:rPr>
              <a:t> VARCHAR(45) NULL ,</a:t>
            </a:r>
          </a:p>
          <a:p>
            <a:pPr marL="0" indent="0">
              <a:buNone/>
            </a:pPr>
            <a:r>
              <a:rPr lang="en-US" sz="2800" dirty="0" err="1"/>
              <a:t>LastName</a:t>
            </a:r>
            <a:r>
              <a:rPr lang="en-US" sz="2800" dirty="0"/>
              <a:t> VARCHAR(45) NULL ,</a:t>
            </a:r>
          </a:p>
          <a:p>
            <a:pPr marL="0" indent="0">
              <a:buNone/>
            </a:pPr>
            <a:r>
              <a:rPr lang="en-US" sz="2800" dirty="0"/>
              <a:t>City VARCHAR(45) NULL ,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0070C0"/>
                </a:solidFill>
              </a:rPr>
              <a:t>State VARCHAR(2) NULL ,</a:t>
            </a:r>
          </a:p>
          <a:p>
            <a:pPr marL="0" indent="0">
              <a:buNone/>
            </a:pPr>
            <a:r>
              <a:rPr lang="en-US" sz="2800" dirty="0"/>
              <a:t>Zip VARCHAR(10) NULL ,</a:t>
            </a:r>
          </a:p>
          <a:p>
            <a:pPr marL="0" indent="0">
              <a:buNone/>
            </a:pPr>
            <a:r>
              <a:rPr lang="en-US" sz="2800" dirty="0"/>
              <a:t>PRIMARY KEY (</a:t>
            </a:r>
            <a:r>
              <a:rPr lang="en-US" sz="2800" dirty="0" err="1"/>
              <a:t>CustomerID</a:t>
            </a:r>
            <a:r>
              <a:rPr lang="en-US" sz="2800" dirty="0"/>
              <a:t>) );</a:t>
            </a:r>
          </a:p>
          <a:p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2162563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NULL vs. NOT NULL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89238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CREATE  TABLE </a:t>
            </a:r>
            <a:r>
              <a:rPr lang="en-US" sz="2800" dirty="0" err="1"/>
              <a:t>orderdb.Customer</a:t>
            </a:r>
            <a:r>
              <a:rPr lang="en-US" sz="2800" dirty="0"/>
              <a:t> (</a:t>
            </a:r>
          </a:p>
          <a:p>
            <a:pPr marL="0" indent="0">
              <a:buNone/>
            </a:pPr>
            <a:r>
              <a:rPr lang="en-US" sz="2800" b="1" dirty="0" err="1">
                <a:solidFill>
                  <a:srgbClr val="C00000"/>
                </a:solidFill>
              </a:rPr>
              <a:t>CustomerID</a:t>
            </a:r>
            <a:r>
              <a:rPr lang="en-US" sz="2800" b="1" dirty="0">
                <a:solidFill>
                  <a:srgbClr val="C00000"/>
                </a:solidFill>
              </a:rPr>
              <a:t> INT NOT NULL </a:t>
            </a:r>
            <a:r>
              <a:rPr lang="en-US" sz="2800" dirty="0"/>
              <a:t>,</a:t>
            </a:r>
            <a:br>
              <a:rPr lang="en-US" sz="2800" dirty="0"/>
            </a:br>
            <a:r>
              <a:rPr lang="en-US" sz="2800" dirty="0" err="1"/>
              <a:t>FirstName</a:t>
            </a:r>
            <a:r>
              <a:rPr lang="en-US" sz="2800" dirty="0"/>
              <a:t> VARCHAR(45) NULL ,</a:t>
            </a:r>
          </a:p>
          <a:p>
            <a:pPr marL="0" indent="0">
              <a:buNone/>
            </a:pPr>
            <a:r>
              <a:rPr lang="en-US" sz="2800" dirty="0" err="1"/>
              <a:t>LastName</a:t>
            </a:r>
            <a:r>
              <a:rPr lang="en-US" sz="2800" dirty="0"/>
              <a:t> VARCHAR(45) NULL ,</a:t>
            </a:r>
          </a:p>
          <a:p>
            <a:pPr marL="0" indent="0">
              <a:buNone/>
            </a:pPr>
            <a:r>
              <a:rPr lang="en-US" sz="2800" dirty="0"/>
              <a:t>City VARCHAR(45) NULL ,</a:t>
            </a:r>
          </a:p>
          <a:p>
            <a:pPr marL="0" indent="0">
              <a:buNone/>
            </a:pPr>
            <a:r>
              <a:rPr lang="en-US" sz="2800" dirty="0"/>
              <a:t>State VARCHAR(2) NULL ,</a:t>
            </a:r>
          </a:p>
          <a:p>
            <a:pPr marL="0" indent="0">
              <a:buNone/>
            </a:pPr>
            <a:r>
              <a:rPr lang="en-US" sz="2800" dirty="0"/>
              <a:t>Zip VARCHAR(10) NULL ,</a:t>
            </a:r>
          </a:p>
          <a:p>
            <a:pPr marL="0" indent="0">
              <a:buNone/>
            </a:pPr>
            <a:r>
              <a:rPr lang="en-US" sz="2800" dirty="0"/>
              <a:t>PRIMARY KEY (</a:t>
            </a:r>
            <a:r>
              <a:rPr lang="en-US" sz="2800" dirty="0" err="1"/>
              <a:t>CustomerID</a:t>
            </a:r>
            <a:r>
              <a:rPr lang="en-US" sz="2800" dirty="0"/>
              <a:t>) );</a:t>
            </a:r>
            <a:endParaRPr lang="en-US" sz="2300" dirty="0"/>
          </a:p>
        </p:txBody>
      </p:sp>
      <p:sp>
        <p:nvSpPr>
          <p:cNvPr id="5" name="Rounded Rectangle 4"/>
          <p:cNvSpPr/>
          <p:nvPr/>
        </p:nvSpPr>
        <p:spPr>
          <a:xfrm>
            <a:off x="5526385" y="1970638"/>
            <a:ext cx="3500200" cy="2895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/>
              <a:t>The </a:t>
            </a:r>
            <a:r>
              <a:rPr lang="en-US" sz="2000" b="1" dirty="0">
                <a:solidFill>
                  <a:srgbClr val="FF0000"/>
                </a:solidFill>
              </a:rPr>
              <a:t>NOT NULL </a:t>
            </a:r>
            <a:r>
              <a:rPr lang="en-US" sz="2000" dirty="0"/>
              <a:t>constraint enforces a field to always contain a value. </a:t>
            </a:r>
          </a:p>
          <a:p>
            <a:endParaRPr lang="en-US" sz="2000" dirty="0"/>
          </a:p>
          <a:p>
            <a:r>
              <a:rPr lang="en-US" sz="2000" dirty="0"/>
              <a:t>This means that you cannot insert a new record, or update a record without adding a value to this field.</a:t>
            </a:r>
          </a:p>
          <a:p>
            <a:endParaRPr lang="en-US" sz="2000" dirty="0"/>
          </a:p>
        </p:txBody>
      </p:sp>
      <p:sp>
        <p:nvSpPr>
          <p:cNvPr id="6" name="Rounded Rectangle 5"/>
          <p:cNvSpPr/>
          <p:nvPr/>
        </p:nvSpPr>
        <p:spPr>
          <a:xfrm>
            <a:off x="304800" y="1143000"/>
            <a:ext cx="5791200" cy="4572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2400" dirty="0"/>
              <a:t>NULL values represent missing/empty data.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5526385" y="5029200"/>
            <a:ext cx="3500200" cy="163449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dirty="0"/>
              <a:t>Rule of Thumb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 </a:t>
            </a:r>
            <a:r>
              <a:rPr lang="en-US" b="1" dirty="0"/>
              <a:t>primary key </a:t>
            </a:r>
            <a:r>
              <a:rPr lang="en-US" dirty="0"/>
              <a:t>(e.g., </a:t>
            </a:r>
            <a:r>
              <a:rPr lang="en-US" dirty="0" err="1"/>
              <a:t>CustomerID</a:t>
            </a:r>
            <a:r>
              <a:rPr lang="en-US" dirty="0"/>
              <a:t>) column should be </a:t>
            </a:r>
            <a:r>
              <a:rPr lang="en-US" b="1" dirty="0"/>
              <a:t>NOT NULL</a:t>
            </a:r>
            <a:r>
              <a:rPr lang="en-US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rest can be left NULL.</a:t>
            </a:r>
          </a:p>
        </p:txBody>
      </p:sp>
    </p:spTree>
    <p:extLst>
      <p:ext uri="{BB962C8B-B14F-4D97-AF65-F5344CB8AC3E}">
        <p14:creationId xmlns:p14="http://schemas.microsoft.com/office/powerpoint/2010/main" val="2326706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2477</TotalTime>
  <Words>1707</Words>
  <Application>Microsoft Office PowerPoint</Application>
  <PresentationFormat>On-screen Show (4:3)</PresentationFormat>
  <Paragraphs>574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宋体</vt:lpstr>
      <vt:lpstr>Arial</vt:lpstr>
      <vt:lpstr>Calibri</vt:lpstr>
      <vt:lpstr>Office Theme</vt:lpstr>
      <vt:lpstr>MIS2502: Data Analytics SQL – Putting Information Into a Database</vt:lpstr>
      <vt:lpstr>Our relational database</vt:lpstr>
      <vt:lpstr>To create a database</vt:lpstr>
      <vt:lpstr>CREATE statement (create a table)</vt:lpstr>
      <vt:lpstr>Example: Creating the Customer Table</vt:lpstr>
      <vt:lpstr>Looking at the “new” Customer table</vt:lpstr>
      <vt:lpstr>Data types</vt:lpstr>
      <vt:lpstr>So back to our CREATE statement</vt:lpstr>
      <vt:lpstr>NULL vs. NOT NULL</vt:lpstr>
      <vt:lpstr>Foreign Key</vt:lpstr>
      <vt:lpstr>Some more CREATE statements</vt:lpstr>
      <vt:lpstr>Removing tables</vt:lpstr>
      <vt:lpstr>Changing a table’s metadata</vt:lpstr>
      <vt:lpstr>An example of each</vt:lpstr>
      <vt:lpstr>An example of each</vt:lpstr>
      <vt:lpstr>Adding a row to a table  (versus columns)</vt:lpstr>
      <vt:lpstr>Adding a row</vt:lpstr>
      <vt:lpstr>INSERT example</vt:lpstr>
      <vt:lpstr>Changing a row</vt:lpstr>
      <vt:lpstr>UDPATE example</vt:lpstr>
      <vt:lpstr>Changing multiple rows</vt:lpstr>
      <vt:lpstr>Deleting a row</vt:lpstr>
      <vt:lpstr>DELETE example</vt:lpstr>
      <vt:lpstr>Deleting multiple rows</vt:lpstr>
      <vt:lpstr>One more DELETE example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Modeling</dc:title>
  <dc:creator>David</dc:creator>
  <cp:lastModifiedBy>AdaWang</cp:lastModifiedBy>
  <cp:revision>332</cp:revision>
  <cp:lastPrinted>2011-06-28T14:45:53Z</cp:lastPrinted>
  <dcterms:created xsi:type="dcterms:W3CDTF">2011-06-28T13:08:25Z</dcterms:created>
  <dcterms:modified xsi:type="dcterms:W3CDTF">2018-09-17T03:16:17Z</dcterms:modified>
</cp:coreProperties>
</file>