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0" r:id="rId2"/>
    <p:sldId id="304" r:id="rId3"/>
    <p:sldId id="297" r:id="rId4"/>
    <p:sldId id="298" r:id="rId5"/>
    <p:sldId id="307" r:id="rId6"/>
    <p:sldId id="279" r:id="rId7"/>
    <p:sldId id="280" r:id="rId8"/>
    <p:sldId id="281" r:id="rId9"/>
    <p:sldId id="282" r:id="rId10"/>
    <p:sldId id="283" r:id="rId11"/>
    <p:sldId id="300" r:id="rId12"/>
    <p:sldId id="301" r:id="rId13"/>
    <p:sldId id="308" r:id="rId14"/>
    <p:sldId id="311" r:id="rId15"/>
    <p:sldId id="302" r:id="rId16"/>
    <p:sldId id="303" r:id="rId17"/>
    <p:sldId id="292" r:id="rId18"/>
    <p:sldId id="293" r:id="rId19"/>
    <p:sldId id="294" r:id="rId20"/>
    <p:sldId id="295" r:id="rId21"/>
    <p:sldId id="309" r:id="rId22"/>
    <p:sldId id="296" r:id="rId23"/>
    <p:sldId id="310" r:id="rId24"/>
    <p:sldId id="312" r:id="rId25"/>
    <p:sldId id="313" r:id="rId26"/>
    <p:sldId id="314" r:id="rId27"/>
    <p:sldId id="315" r:id="rId28"/>
    <p:sldId id="316" r:id="rId29"/>
    <p:sldId id="305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100" autoAdjust="0"/>
  </p:normalViewPr>
  <p:slideViewPr>
    <p:cSldViewPr>
      <p:cViewPr varScale="1">
        <p:scale>
          <a:sx n="88" d="100"/>
          <a:sy n="88" d="100"/>
        </p:scale>
        <p:origin x="22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2AEA9-A19E-4325-B505-70E5B2F71212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0EBD36-7C2B-4A7A-BBC2-9F9D1A3D5C6A}">
      <dgm:prSet/>
      <dgm:spPr/>
      <dgm:t>
        <a:bodyPr/>
        <a:lstStyle/>
        <a:p>
          <a:pPr rtl="0"/>
          <a:r>
            <a:rPr lang="en-US" dirty="0"/>
            <a:t>Why are relational databases good for storing transaction data?</a:t>
          </a:r>
        </a:p>
      </dgm:t>
    </dgm:pt>
    <dgm:pt modelId="{8A44C77D-9C7D-43A7-92F6-FFBB59F248C4}" type="parTrans" cxnId="{20836313-A69C-45F2-BCEE-69F3B189754A}">
      <dgm:prSet/>
      <dgm:spPr/>
      <dgm:t>
        <a:bodyPr/>
        <a:lstStyle/>
        <a:p>
          <a:endParaRPr lang="en-US"/>
        </a:p>
      </dgm:t>
    </dgm:pt>
    <dgm:pt modelId="{2A48625D-CD55-45D1-BF64-944E757F4EAF}" type="sibTrans" cxnId="{20836313-A69C-45F2-BCEE-69F3B189754A}">
      <dgm:prSet/>
      <dgm:spPr/>
      <dgm:t>
        <a:bodyPr/>
        <a:lstStyle/>
        <a:p>
          <a:endParaRPr lang="en-US"/>
        </a:p>
      </dgm:t>
    </dgm:pt>
    <dgm:pt modelId="{E88C5AF2-B51E-4472-9206-A4FBAC8D9581}">
      <dgm:prSet/>
      <dgm:spPr/>
      <dgm:t>
        <a:bodyPr/>
        <a:lstStyle/>
        <a:p>
          <a:pPr rtl="0"/>
          <a:r>
            <a:rPr lang="en-US"/>
            <a:t>Why are they bad for analytical processing?</a:t>
          </a:r>
        </a:p>
      </dgm:t>
    </dgm:pt>
    <dgm:pt modelId="{138F387D-D69E-43F8-8034-A26710779B37}" type="parTrans" cxnId="{97A57995-C715-4378-AEBF-17A638AB67CB}">
      <dgm:prSet/>
      <dgm:spPr/>
      <dgm:t>
        <a:bodyPr/>
        <a:lstStyle/>
        <a:p>
          <a:endParaRPr lang="en-US"/>
        </a:p>
      </dgm:t>
    </dgm:pt>
    <dgm:pt modelId="{2A1C2F70-55D3-493D-B105-6034FFFCE80A}" type="sibTrans" cxnId="{97A57995-C715-4378-AEBF-17A638AB67CB}">
      <dgm:prSet/>
      <dgm:spPr/>
      <dgm:t>
        <a:bodyPr/>
        <a:lstStyle/>
        <a:p>
          <a:endParaRPr lang="en-US"/>
        </a:p>
      </dgm:t>
    </dgm:pt>
    <dgm:pt modelId="{FD787B1B-AB0A-4126-B92A-6E23E0A6340A}">
      <dgm:prSet/>
      <dgm:spPr/>
      <dgm:t>
        <a:bodyPr/>
        <a:lstStyle/>
        <a:p>
          <a:pPr rtl="0"/>
          <a:r>
            <a:rPr lang="en-US"/>
            <a:t>What’s the solution?</a:t>
          </a:r>
        </a:p>
      </dgm:t>
    </dgm:pt>
    <dgm:pt modelId="{08E6DE45-8677-422B-BBD4-D3C4FBC181C2}" type="parTrans" cxnId="{D2F27DA3-5F95-414C-A346-BD6F7ECAAF91}">
      <dgm:prSet/>
      <dgm:spPr/>
      <dgm:t>
        <a:bodyPr/>
        <a:lstStyle/>
        <a:p>
          <a:endParaRPr lang="en-US"/>
        </a:p>
      </dgm:t>
    </dgm:pt>
    <dgm:pt modelId="{ADDC1E2B-9120-4A89-83B0-89DFB6605CB3}" type="sibTrans" cxnId="{D2F27DA3-5F95-414C-A346-BD6F7ECAAF91}">
      <dgm:prSet/>
      <dgm:spPr/>
      <dgm:t>
        <a:bodyPr/>
        <a:lstStyle/>
        <a:p>
          <a:endParaRPr lang="en-US"/>
        </a:p>
      </dgm:t>
    </dgm:pt>
    <dgm:pt modelId="{A7A588D1-FB5B-46DC-BFFF-D8302DE705D3}" type="pres">
      <dgm:prSet presAssocID="{4722AEA9-A19E-4325-B505-70E5B2F71212}" presName="linear" presStyleCnt="0">
        <dgm:presLayoutVars>
          <dgm:animLvl val="lvl"/>
          <dgm:resizeHandles val="exact"/>
        </dgm:presLayoutVars>
      </dgm:prSet>
      <dgm:spPr/>
    </dgm:pt>
    <dgm:pt modelId="{5F2D8964-3F8D-451E-A529-375ACA054CEB}" type="pres">
      <dgm:prSet presAssocID="{DC0EBD36-7C2B-4A7A-BBC2-9F9D1A3D5C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A505E0-7306-43F3-9855-18D233C45B27}" type="pres">
      <dgm:prSet presAssocID="{2A48625D-CD55-45D1-BF64-944E757F4EAF}" presName="spacer" presStyleCnt="0"/>
      <dgm:spPr/>
    </dgm:pt>
    <dgm:pt modelId="{2B117CCA-4D2C-42CB-B8B2-4F7A7FDFC4AC}" type="pres">
      <dgm:prSet presAssocID="{E88C5AF2-B51E-4472-9206-A4FBAC8D958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A2B682-0220-4126-8F2C-20170DEC434B}" type="pres">
      <dgm:prSet presAssocID="{2A1C2F70-55D3-493D-B105-6034FFFCE80A}" presName="spacer" presStyleCnt="0"/>
      <dgm:spPr/>
    </dgm:pt>
    <dgm:pt modelId="{79E26DFC-97F4-4716-A310-3AC87A7A6D9A}" type="pres">
      <dgm:prSet presAssocID="{FD787B1B-AB0A-4126-B92A-6E23E0A6340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0836313-A69C-45F2-BCEE-69F3B189754A}" srcId="{4722AEA9-A19E-4325-B505-70E5B2F71212}" destId="{DC0EBD36-7C2B-4A7A-BBC2-9F9D1A3D5C6A}" srcOrd="0" destOrd="0" parTransId="{8A44C77D-9C7D-43A7-92F6-FFBB59F248C4}" sibTransId="{2A48625D-CD55-45D1-BF64-944E757F4EAF}"/>
    <dgm:cxn modelId="{9544FA22-2BDB-44E5-8EFB-9416515E9967}" type="presOf" srcId="{4722AEA9-A19E-4325-B505-70E5B2F71212}" destId="{A7A588D1-FB5B-46DC-BFFF-D8302DE705D3}" srcOrd="0" destOrd="0" presId="urn:microsoft.com/office/officeart/2005/8/layout/vList2"/>
    <dgm:cxn modelId="{64BF0757-0781-497F-BD12-D496B4F4C9DA}" type="presOf" srcId="{FD787B1B-AB0A-4126-B92A-6E23E0A6340A}" destId="{79E26DFC-97F4-4716-A310-3AC87A7A6D9A}" srcOrd="0" destOrd="0" presId="urn:microsoft.com/office/officeart/2005/8/layout/vList2"/>
    <dgm:cxn modelId="{97A57995-C715-4378-AEBF-17A638AB67CB}" srcId="{4722AEA9-A19E-4325-B505-70E5B2F71212}" destId="{E88C5AF2-B51E-4472-9206-A4FBAC8D9581}" srcOrd="1" destOrd="0" parTransId="{138F387D-D69E-43F8-8034-A26710779B37}" sibTransId="{2A1C2F70-55D3-493D-B105-6034FFFCE80A}"/>
    <dgm:cxn modelId="{D2F27DA3-5F95-414C-A346-BD6F7ECAAF91}" srcId="{4722AEA9-A19E-4325-B505-70E5B2F71212}" destId="{FD787B1B-AB0A-4126-B92A-6E23E0A6340A}" srcOrd="2" destOrd="0" parTransId="{08E6DE45-8677-422B-BBD4-D3C4FBC181C2}" sibTransId="{ADDC1E2B-9120-4A89-83B0-89DFB6605CB3}"/>
    <dgm:cxn modelId="{EDF17DA7-5D9C-4DCE-A19E-1B90715DEF70}" type="presOf" srcId="{E88C5AF2-B51E-4472-9206-A4FBAC8D9581}" destId="{2B117CCA-4D2C-42CB-B8B2-4F7A7FDFC4AC}" srcOrd="0" destOrd="0" presId="urn:microsoft.com/office/officeart/2005/8/layout/vList2"/>
    <dgm:cxn modelId="{859CCAC6-F0C9-431D-A547-69A833C33F3E}" type="presOf" srcId="{DC0EBD36-7C2B-4A7A-BBC2-9F9D1A3D5C6A}" destId="{5F2D8964-3F8D-451E-A529-375ACA054CEB}" srcOrd="0" destOrd="0" presId="urn:microsoft.com/office/officeart/2005/8/layout/vList2"/>
    <dgm:cxn modelId="{0D97E3B0-4F06-4046-BEF6-B83DB6AF3DBC}" type="presParOf" srcId="{A7A588D1-FB5B-46DC-BFFF-D8302DE705D3}" destId="{5F2D8964-3F8D-451E-A529-375ACA054CEB}" srcOrd="0" destOrd="0" presId="urn:microsoft.com/office/officeart/2005/8/layout/vList2"/>
    <dgm:cxn modelId="{3334E8EA-E47E-42BE-8E96-F39C4D324FC2}" type="presParOf" srcId="{A7A588D1-FB5B-46DC-BFFF-D8302DE705D3}" destId="{DDA505E0-7306-43F3-9855-18D233C45B27}" srcOrd="1" destOrd="0" presId="urn:microsoft.com/office/officeart/2005/8/layout/vList2"/>
    <dgm:cxn modelId="{5731F0E6-2425-4776-BD8A-4BF9C0FFCA0E}" type="presParOf" srcId="{A7A588D1-FB5B-46DC-BFFF-D8302DE705D3}" destId="{2B117CCA-4D2C-42CB-B8B2-4F7A7FDFC4AC}" srcOrd="2" destOrd="0" presId="urn:microsoft.com/office/officeart/2005/8/layout/vList2"/>
    <dgm:cxn modelId="{9EFCC3E3-C755-4E01-896F-E96E928C6E7C}" type="presParOf" srcId="{A7A588D1-FB5B-46DC-BFFF-D8302DE705D3}" destId="{43A2B682-0220-4126-8F2C-20170DEC434B}" srcOrd="3" destOrd="0" presId="urn:microsoft.com/office/officeart/2005/8/layout/vList2"/>
    <dgm:cxn modelId="{BC457C99-B41E-48E2-B28E-AE4392484714}" type="presParOf" srcId="{A7A588D1-FB5B-46DC-BFFF-D8302DE705D3}" destId="{79E26DFC-97F4-4716-A310-3AC87A7A6D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49079F-2177-43E2-B353-BBFB3E5B5452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55916E0-7925-4F74-AD1F-38F915C3335F}">
      <dgm:prSet/>
      <dgm:spPr/>
      <dgm:t>
        <a:bodyPr/>
        <a:lstStyle/>
        <a:p>
          <a:pPr rtl="0"/>
          <a:r>
            <a:rPr lang="en-US"/>
            <a:t>Data Warehouse</a:t>
          </a:r>
        </a:p>
      </dgm:t>
    </dgm:pt>
    <dgm:pt modelId="{23D31121-A35F-4328-8383-14F8CD9AA93F}" type="parTrans" cxnId="{8B99F7B1-54BF-45F6-B86D-5541AB130383}">
      <dgm:prSet/>
      <dgm:spPr/>
      <dgm:t>
        <a:bodyPr/>
        <a:lstStyle/>
        <a:p>
          <a:endParaRPr lang="en-US"/>
        </a:p>
      </dgm:t>
    </dgm:pt>
    <dgm:pt modelId="{6680420C-7360-43FA-9CD6-5704C0F3FA0B}" type="sibTrans" cxnId="{8B99F7B1-54BF-45F6-B86D-5541AB130383}">
      <dgm:prSet/>
      <dgm:spPr/>
      <dgm:t>
        <a:bodyPr/>
        <a:lstStyle/>
        <a:p>
          <a:endParaRPr lang="en-US"/>
        </a:p>
      </dgm:t>
    </dgm:pt>
    <dgm:pt modelId="{6A4E01DC-BC5B-46A6-A0DF-65F966C26927}">
      <dgm:prSet/>
      <dgm:spPr/>
      <dgm:t>
        <a:bodyPr/>
        <a:lstStyle/>
        <a:p>
          <a:pPr rtl="0"/>
          <a:r>
            <a:rPr lang="en-US" dirty="0"/>
            <a:t>Takes many forms</a:t>
          </a:r>
        </a:p>
      </dgm:t>
    </dgm:pt>
    <dgm:pt modelId="{3BA432C2-DA34-4301-9BD9-2123E8D919CD}" type="parTrans" cxnId="{24D429D3-C916-409F-BE67-63A0DE8B5D6F}">
      <dgm:prSet/>
      <dgm:spPr/>
      <dgm:t>
        <a:bodyPr/>
        <a:lstStyle/>
        <a:p>
          <a:endParaRPr lang="en-US"/>
        </a:p>
      </dgm:t>
    </dgm:pt>
    <dgm:pt modelId="{92356847-0A72-4C5B-9BC5-4A2D1698B2FC}" type="sibTrans" cxnId="{24D429D3-C916-409F-BE67-63A0DE8B5D6F}">
      <dgm:prSet/>
      <dgm:spPr/>
      <dgm:t>
        <a:bodyPr/>
        <a:lstStyle/>
        <a:p>
          <a:endParaRPr lang="en-US"/>
        </a:p>
      </dgm:t>
    </dgm:pt>
    <dgm:pt modelId="{63AE74AF-B97D-40E8-84E1-AFF606EA1F71}">
      <dgm:prSet/>
      <dgm:spPr/>
      <dgm:t>
        <a:bodyPr/>
        <a:lstStyle/>
        <a:p>
          <a:pPr rtl="0"/>
          <a:r>
            <a:rPr lang="en-US" dirty="0"/>
            <a:t>Really is just a repository for historical data </a:t>
          </a:r>
        </a:p>
      </dgm:t>
    </dgm:pt>
    <dgm:pt modelId="{E4F6D7A9-A725-4C37-A3D0-490EB485BDEE}" type="parTrans" cxnId="{F7145AD7-C911-44D8-9919-3EA6C5B2B33E}">
      <dgm:prSet/>
      <dgm:spPr/>
      <dgm:t>
        <a:bodyPr/>
        <a:lstStyle/>
        <a:p>
          <a:endParaRPr lang="en-US"/>
        </a:p>
      </dgm:t>
    </dgm:pt>
    <dgm:pt modelId="{B1FF0B82-3B1C-44E5-BA97-E3E3FE3705E5}" type="sibTrans" cxnId="{F7145AD7-C911-44D8-9919-3EA6C5B2B33E}">
      <dgm:prSet/>
      <dgm:spPr/>
      <dgm:t>
        <a:bodyPr/>
        <a:lstStyle/>
        <a:p>
          <a:endParaRPr lang="en-US"/>
        </a:p>
      </dgm:t>
    </dgm:pt>
    <dgm:pt modelId="{7E389EE5-D97E-4594-B47A-0596E5B87407}">
      <dgm:prSet/>
      <dgm:spPr/>
      <dgm:t>
        <a:bodyPr/>
        <a:lstStyle/>
        <a:p>
          <a:pPr rtl="0"/>
          <a:r>
            <a:rPr lang="en-US"/>
            <a:t>Data Mart</a:t>
          </a:r>
        </a:p>
      </dgm:t>
    </dgm:pt>
    <dgm:pt modelId="{D0D11DFF-47C0-4FC4-AECA-3ECA45A84BE7}" type="parTrans" cxnId="{4699086F-F46D-4740-9C55-B5733FC1F457}">
      <dgm:prSet/>
      <dgm:spPr/>
      <dgm:t>
        <a:bodyPr/>
        <a:lstStyle/>
        <a:p>
          <a:endParaRPr lang="en-US"/>
        </a:p>
      </dgm:t>
    </dgm:pt>
    <dgm:pt modelId="{068CE249-AE30-47D7-A635-FA9A21143FD8}" type="sibTrans" cxnId="{4699086F-F46D-4740-9C55-B5733FC1F457}">
      <dgm:prSet/>
      <dgm:spPr/>
      <dgm:t>
        <a:bodyPr/>
        <a:lstStyle/>
        <a:p>
          <a:endParaRPr lang="en-US"/>
        </a:p>
      </dgm:t>
    </dgm:pt>
    <dgm:pt modelId="{EC957975-F288-420E-A127-96E7634B5B84}">
      <dgm:prSet/>
      <dgm:spPr/>
      <dgm:t>
        <a:bodyPr/>
        <a:lstStyle/>
        <a:p>
          <a:pPr rtl="0"/>
          <a:r>
            <a:rPr lang="en-US" b="1" dirty="0"/>
            <a:t>Subset</a:t>
          </a:r>
          <a:r>
            <a:rPr lang="en-US" dirty="0"/>
            <a:t> of the Data Warehouse</a:t>
          </a:r>
        </a:p>
      </dgm:t>
    </dgm:pt>
    <dgm:pt modelId="{2D700ED4-8FA6-4758-8D81-9CA5CA595F6D}" type="parTrans" cxnId="{1852745A-F0CF-4C19-9856-17117B2CF7D8}">
      <dgm:prSet/>
      <dgm:spPr/>
      <dgm:t>
        <a:bodyPr/>
        <a:lstStyle/>
        <a:p>
          <a:endParaRPr lang="en-US"/>
        </a:p>
      </dgm:t>
    </dgm:pt>
    <dgm:pt modelId="{B0854B45-42FC-4F33-A4EA-A201995030C8}" type="sibTrans" cxnId="{1852745A-F0CF-4C19-9856-17117B2CF7D8}">
      <dgm:prSet/>
      <dgm:spPr/>
      <dgm:t>
        <a:bodyPr/>
        <a:lstStyle/>
        <a:p>
          <a:endParaRPr lang="en-US"/>
        </a:p>
      </dgm:t>
    </dgm:pt>
    <dgm:pt modelId="{617693A7-D344-4498-84A3-857AD0CC4433}">
      <dgm:prSet/>
      <dgm:spPr/>
      <dgm:t>
        <a:bodyPr/>
        <a:lstStyle/>
        <a:p>
          <a:pPr rtl="0"/>
          <a:r>
            <a:rPr lang="en-US" dirty="0"/>
            <a:t>Designed for specific analysis</a:t>
          </a:r>
        </a:p>
      </dgm:t>
    </dgm:pt>
    <dgm:pt modelId="{984A5E3C-BCAE-4769-A0EE-218FC742AE6B}" type="parTrans" cxnId="{620144BE-E6AA-4DA7-9B97-624D3BCAF253}">
      <dgm:prSet/>
      <dgm:spPr/>
      <dgm:t>
        <a:bodyPr/>
        <a:lstStyle/>
        <a:p>
          <a:endParaRPr lang="en-US"/>
        </a:p>
      </dgm:t>
    </dgm:pt>
    <dgm:pt modelId="{3E9A6BBF-C0B1-4C90-A93D-D889555814BF}" type="sibTrans" cxnId="{620144BE-E6AA-4DA7-9B97-624D3BCAF253}">
      <dgm:prSet/>
      <dgm:spPr/>
      <dgm:t>
        <a:bodyPr/>
        <a:lstStyle/>
        <a:p>
          <a:endParaRPr lang="en-US"/>
        </a:p>
      </dgm:t>
    </dgm:pt>
    <dgm:pt modelId="{34B222EF-C7FD-4434-ADD2-45A87EC22449}">
      <dgm:prSet/>
      <dgm:spPr/>
      <dgm:t>
        <a:bodyPr/>
        <a:lstStyle/>
        <a:p>
          <a:pPr rtl="0"/>
          <a:r>
            <a:rPr lang="en-US"/>
            <a:t>Data Cube</a:t>
          </a:r>
        </a:p>
      </dgm:t>
    </dgm:pt>
    <dgm:pt modelId="{3EDAB350-EAE9-48B3-B2E4-BCE71ED9F337}" type="parTrans" cxnId="{4A12334A-02EC-4781-BB1D-2A058D880EF4}">
      <dgm:prSet/>
      <dgm:spPr/>
      <dgm:t>
        <a:bodyPr/>
        <a:lstStyle/>
        <a:p>
          <a:endParaRPr lang="en-US"/>
        </a:p>
      </dgm:t>
    </dgm:pt>
    <dgm:pt modelId="{D9579B61-9AC2-4EAC-9135-D3703E9752B4}" type="sibTrans" cxnId="{4A12334A-02EC-4781-BB1D-2A058D880EF4}">
      <dgm:prSet/>
      <dgm:spPr/>
      <dgm:t>
        <a:bodyPr/>
        <a:lstStyle/>
        <a:p>
          <a:endParaRPr lang="en-US"/>
        </a:p>
      </dgm:t>
    </dgm:pt>
    <dgm:pt modelId="{45A3E11A-33B1-4FB2-AE74-3FAFB343EB18}">
      <dgm:prSet/>
      <dgm:spPr/>
      <dgm:t>
        <a:bodyPr/>
        <a:lstStyle/>
        <a:p>
          <a:pPr rtl="0"/>
          <a:r>
            <a:rPr lang="en-US" dirty="0"/>
            <a:t>Organization of data as a “multidimensional matrix”</a:t>
          </a:r>
        </a:p>
      </dgm:t>
    </dgm:pt>
    <dgm:pt modelId="{FB5FE59B-BEDA-4C16-81B3-2DBBB74A0A46}" type="parTrans" cxnId="{16395BAF-91C7-43DD-9E47-440517584EC7}">
      <dgm:prSet/>
      <dgm:spPr/>
      <dgm:t>
        <a:bodyPr/>
        <a:lstStyle/>
        <a:p>
          <a:endParaRPr lang="en-US"/>
        </a:p>
      </dgm:t>
    </dgm:pt>
    <dgm:pt modelId="{C327CF21-7EBF-4E3C-B070-852D62BBB94A}" type="sibTrans" cxnId="{16395BAF-91C7-43DD-9E47-440517584EC7}">
      <dgm:prSet/>
      <dgm:spPr/>
      <dgm:t>
        <a:bodyPr/>
        <a:lstStyle/>
        <a:p>
          <a:endParaRPr lang="en-US"/>
        </a:p>
      </dgm:t>
    </dgm:pt>
    <dgm:pt modelId="{2BD404DF-D629-4CD7-8D86-F8C0503C3676}">
      <dgm:prSet/>
      <dgm:spPr/>
      <dgm:t>
        <a:bodyPr/>
        <a:lstStyle/>
        <a:p>
          <a:pPr rtl="0"/>
          <a:r>
            <a:rPr lang="en-US" dirty="0"/>
            <a:t>Implementation of a Data Mart</a:t>
          </a:r>
        </a:p>
      </dgm:t>
    </dgm:pt>
    <dgm:pt modelId="{FC3E3ED5-01C8-48D6-800F-E8FA12F4145E}" type="parTrans" cxnId="{E6966946-F542-4B67-A4D0-DF54A89C8CFC}">
      <dgm:prSet/>
      <dgm:spPr/>
      <dgm:t>
        <a:bodyPr/>
        <a:lstStyle/>
        <a:p>
          <a:endParaRPr lang="en-US"/>
        </a:p>
      </dgm:t>
    </dgm:pt>
    <dgm:pt modelId="{4F9FFE95-3896-4932-868F-FF3F10D12191}" type="sibTrans" cxnId="{E6966946-F542-4B67-A4D0-DF54A89C8CFC}">
      <dgm:prSet/>
      <dgm:spPr/>
      <dgm:t>
        <a:bodyPr/>
        <a:lstStyle/>
        <a:p>
          <a:endParaRPr lang="en-US"/>
        </a:p>
      </dgm:t>
    </dgm:pt>
    <dgm:pt modelId="{8B255CF1-6734-4BC6-88D4-D80BF8AE6038}" type="pres">
      <dgm:prSet presAssocID="{6349079F-2177-43E2-B353-BBFB3E5B5452}" presName="Name0" presStyleCnt="0">
        <dgm:presLayoutVars>
          <dgm:dir/>
          <dgm:animLvl val="lvl"/>
          <dgm:resizeHandles val="exact"/>
        </dgm:presLayoutVars>
      </dgm:prSet>
      <dgm:spPr/>
    </dgm:pt>
    <dgm:pt modelId="{AA396F13-0A39-422B-989E-83328EC51319}" type="pres">
      <dgm:prSet presAssocID="{655916E0-7925-4F74-AD1F-38F915C3335F}" presName="linNode" presStyleCnt="0"/>
      <dgm:spPr/>
    </dgm:pt>
    <dgm:pt modelId="{D6EC1724-0B6F-4F4E-82F3-69F5709E0E55}" type="pres">
      <dgm:prSet presAssocID="{655916E0-7925-4F74-AD1F-38F915C3335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F192AF8-2AA0-4879-B4F2-83722DB50061}" type="pres">
      <dgm:prSet presAssocID="{655916E0-7925-4F74-AD1F-38F915C3335F}" presName="descendantText" presStyleLbl="alignAccFollowNode1" presStyleIdx="0" presStyleCnt="3">
        <dgm:presLayoutVars>
          <dgm:bulletEnabled val="1"/>
        </dgm:presLayoutVars>
      </dgm:prSet>
      <dgm:spPr/>
    </dgm:pt>
    <dgm:pt modelId="{E585F7B1-3C5D-42DA-A387-A73A599016B4}" type="pres">
      <dgm:prSet presAssocID="{6680420C-7360-43FA-9CD6-5704C0F3FA0B}" presName="sp" presStyleCnt="0"/>
      <dgm:spPr/>
    </dgm:pt>
    <dgm:pt modelId="{16EC9607-E36E-4A89-9AC8-3A4BB5AC2DB1}" type="pres">
      <dgm:prSet presAssocID="{7E389EE5-D97E-4594-B47A-0596E5B87407}" presName="linNode" presStyleCnt="0"/>
      <dgm:spPr/>
    </dgm:pt>
    <dgm:pt modelId="{804FE6AC-08C1-481C-837D-F4C8EC67F3F0}" type="pres">
      <dgm:prSet presAssocID="{7E389EE5-D97E-4594-B47A-0596E5B8740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640620B-387E-4188-B97A-BD478072523D}" type="pres">
      <dgm:prSet presAssocID="{7E389EE5-D97E-4594-B47A-0596E5B87407}" presName="descendantText" presStyleLbl="alignAccFollowNode1" presStyleIdx="1" presStyleCnt="3">
        <dgm:presLayoutVars>
          <dgm:bulletEnabled val="1"/>
        </dgm:presLayoutVars>
      </dgm:prSet>
      <dgm:spPr/>
    </dgm:pt>
    <dgm:pt modelId="{222846C2-D050-4BE3-BDEE-DC718C621FDE}" type="pres">
      <dgm:prSet presAssocID="{068CE249-AE30-47D7-A635-FA9A21143FD8}" presName="sp" presStyleCnt="0"/>
      <dgm:spPr/>
    </dgm:pt>
    <dgm:pt modelId="{A45654E6-B799-446A-9939-77423E2EC219}" type="pres">
      <dgm:prSet presAssocID="{34B222EF-C7FD-4434-ADD2-45A87EC22449}" presName="linNode" presStyleCnt="0"/>
      <dgm:spPr/>
    </dgm:pt>
    <dgm:pt modelId="{D5E3B405-3482-4103-AC56-10EF382D1D88}" type="pres">
      <dgm:prSet presAssocID="{34B222EF-C7FD-4434-ADD2-45A87EC2244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65A55183-2E78-4527-AADB-F5836FDF374E}" type="pres">
      <dgm:prSet presAssocID="{34B222EF-C7FD-4434-ADD2-45A87EC2244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6966946-F542-4B67-A4D0-DF54A89C8CFC}" srcId="{34B222EF-C7FD-4434-ADD2-45A87EC22449}" destId="{2BD404DF-D629-4CD7-8D86-F8C0503C3676}" srcOrd="1" destOrd="0" parTransId="{FC3E3ED5-01C8-48D6-800F-E8FA12F4145E}" sibTransId="{4F9FFE95-3896-4932-868F-FF3F10D12191}"/>
    <dgm:cxn modelId="{87A1B447-30F2-4DFC-99D2-34C91F690365}" type="presOf" srcId="{63AE74AF-B97D-40E8-84E1-AFF606EA1F71}" destId="{EF192AF8-2AA0-4879-B4F2-83722DB50061}" srcOrd="0" destOrd="1" presId="urn:microsoft.com/office/officeart/2005/8/layout/vList5"/>
    <dgm:cxn modelId="{4A12334A-02EC-4781-BB1D-2A058D880EF4}" srcId="{6349079F-2177-43E2-B353-BBFB3E5B5452}" destId="{34B222EF-C7FD-4434-ADD2-45A87EC22449}" srcOrd="2" destOrd="0" parTransId="{3EDAB350-EAE9-48B3-B2E4-BCE71ED9F337}" sibTransId="{D9579B61-9AC2-4EAC-9135-D3703E9752B4}"/>
    <dgm:cxn modelId="{4699086F-F46D-4740-9C55-B5733FC1F457}" srcId="{6349079F-2177-43E2-B353-BBFB3E5B5452}" destId="{7E389EE5-D97E-4594-B47A-0596E5B87407}" srcOrd="1" destOrd="0" parTransId="{D0D11DFF-47C0-4FC4-AECA-3ECA45A84BE7}" sibTransId="{068CE249-AE30-47D7-A635-FA9A21143FD8}"/>
    <dgm:cxn modelId="{6413224F-3122-4BA3-9D51-3CDBDFB28794}" type="presOf" srcId="{7E389EE5-D97E-4594-B47A-0596E5B87407}" destId="{804FE6AC-08C1-481C-837D-F4C8EC67F3F0}" srcOrd="0" destOrd="0" presId="urn:microsoft.com/office/officeart/2005/8/layout/vList5"/>
    <dgm:cxn modelId="{F9AD3558-FAEB-4366-85AD-B7E933AB3EAE}" type="presOf" srcId="{6A4E01DC-BC5B-46A6-A0DF-65F966C26927}" destId="{EF192AF8-2AA0-4879-B4F2-83722DB50061}" srcOrd="0" destOrd="0" presId="urn:microsoft.com/office/officeart/2005/8/layout/vList5"/>
    <dgm:cxn modelId="{1852745A-F0CF-4C19-9856-17117B2CF7D8}" srcId="{7E389EE5-D97E-4594-B47A-0596E5B87407}" destId="{EC957975-F288-420E-A127-96E7634B5B84}" srcOrd="0" destOrd="0" parTransId="{2D700ED4-8FA6-4758-8D81-9CA5CA595F6D}" sibTransId="{B0854B45-42FC-4F33-A4EA-A201995030C8}"/>
    <dgm:cxn modelId="{6337517F-09F6-4EA4-8E81-7CD9553DDCE4}" type="presOf" srcId="{EC957975-F288-420E-A127-96E7634B5B84}" destId="{D640620B-387E-4188-B97A-BD478072523D}" srcOrd="0" destOrd="0" presId="urn:microsoft.com/office/officeart/2005/8/layout/vList5"/>
    <dgm:cxn modelId="{28B95797-D74E-4DC0-A66D-4DFB4D13998B}" type="presOf" srcId="{2BD404DF-D629-4CD7-8D86-F8C0503C3676}" destId="{65A55183-2E78-4527-AADB-F5836FDF374E}" srcOrd="0" destOrd="1" presId="urn:microsoft.com/office/officeart/2005/8/layout/vList5"/>
    <dgm:cxn modelId="{16395BAF-91C7-43DD-9E47-440517584EC7}" srcId="{34B222EF-C7FD-4434-ADD2-45A87EC22449}" destId="{45A3E11A-33B1-4FB2-AE74-3FAFB343EB18}" srcOrd="0" destOrd="0" parTransId="{FB5FE59B-BEDA-4C16-81B3-2DBBB74A0A46}" sibTransId="{C327CF21-7EBF-4E3C-B070-852D62BBB94A}"/>
    <dgm:cxn modelId="{8B99F7B1-54BF-45F6-B86D-5541AB130383}" srcId="{6349079F-2177-43E2-B353-BBFB3E5B5452}" destId="{655916E0-7925-4F74-AD1F-38F915C3335F}" srcOrd="0" destOrd="0" parTransId="{23D31121-A35F-4328-8383-14F8CD9AA93F}" sibTransId="{6680420C-7360-43FA-9CD6-5704C0F3FA0B}"/>
    <dgm:cxn modelId="{211A99BB-229F-48D2-9A63-DAFA2B925EB7}" type="presOf" srcId="{45A3E11A-33B1-4FB2-AE74-3FAFB343EB18}" destId="{65A55183-2E78-4527-AADB-F5836FDF374E}" srcOrd="0" destOrd="0" presId="urn:microsoft.com/office/officeart/2005/8/layout/vList5"/>
    <dgm:cxn modelId="{620144BE-E6AA-4DA7-9B97-624D3BCAF253}" srcId="{7E389EE5-D97E-4594-B47A-0596E5B87407}" destId="{617693A7-D344-4498-84A3-857AD0CC4433}" srcOrd="1" destOrd="0" parTransId="{984A5E3C-BCAE-4769-A0EE-218FC742AE6B}" sibTransId="{3E9A6BBF-C0B1-4C90-A93D-D889555814BF}"/>
    <dgm:cxn modelId="{24D429D3-C916-409F-BE67-63A0DE8B5D6F}" srcId="{655916E0-7925-4F74-AD1F-38F915C3335F}" destId="{6A4E01DC-BC5B-46A6-A0DF-65F966C26927}" srcOrd="0" destOrd="0" parTransId="{3BA432C2-DA34-4301-9BD9-2123E8D919CD}" sibTransId="{92356847-0A72-4C5B-9BC5-4A2D1698B2FC}"/>
    <dgm:cxn modelId="{F7145AD7-C911-44D8-9919-3EA6C5B2B33E}" srcId="{655916E0-7925-4F74-AD1F-38F915C3335F}" destId="{63AE74AF-B97D-40E8-84E1-AFF606EA1F71}" srcOrd="1" destOrd="0" parTransId="{E4F6D7A9-A725-4C37-A3D0-490EB485BDEE}" sibTransId="{B1FF0B82-3B1C-44E5-BA97-E3E3FE3705E5}"/>
    <dgm:cxn modelId="{75FE5FE6-A2F3-4D66-B31A-428E15AC76D7}" type="presOf" srcId="{617693A7-D344-4498-84A3-857AD0CC4433}" destId="{D640620B-387E-4188-B97A-BD478072523D}" srcOrd="0" destOrd="1" presId="urn:microsoft.com/office/officeart/2005/8/layout/vList5"/>
    <dgm:cxn modelId="{F2D166E6-8DD7-4180-AE37-41AF3437D910}" type="presOf" srcId="{6349079F-2177-43E2-B353-BBFB3E5B5452}" destId="{8B255CF1-6734-4BC6-88D4-D80BF8AE6038}" srcOrd="0" destOrd="0" presId="urn:microsoft.com/office/officeart/2005/8/layout/vList5"/>
    <dgm:cxn modelId="{1704B8EA-4E60-480C-AD3D-F46E0D1A4249}" type="presOf" srcId="{34B222EF-C7FD-4434-ADD2-45A87EC22449}" destId="{D5E3B405-3482-4103-AC56-10EF382D1D88}" srcOrd="0" destOrd="0" presId="urn:microsoft.com/office/officeart/2005/8/layout/vList5"/>
    <dgm:cxn modelId="{64F002EC-24F0-482F-865A-075A339882A6}" type="presOf" srcId="{655916E0-7925-4F74-AD1F-38F915C3335F}" destId="{D6EC1724-0B6F-4F4E-82F3-69F5709E0E55}" srcOrd="0" destOrd="0" presId="urn:microsoft.com/office/officeart/2005/8/layout/vList5"/>
    <dgm:cxn modelId="{B91C9084-75C2-4EC4-92A5-E5B49D9F25D8}" type="presParOf" srcId="{8B255CF1-6734-4BC6-88D4-D80BF8AE6038}" destId="{AA396F13-0A39-422B-989E-83328EC51319}" srcOrd="0" destOrd="0" presId="urn:microsoft.com/office/officeart/2005/8/layout/vList5"/>
    <dgm:cxn modelId="{5CB65D4C-FA5F-46F9-9C6B-045F5D418B94}" type="presParOf" srcId="{AA396F13-0A39-422B-989E-83328EC51319}" destId="{D6EC1724-0B6F-4F4E-82F3-69F5709E0E55}" srcOrd="0" destOrd="0" presId="urn:microsoft.com/office/officeart/2005/8/layout/vList5"/>
    <dgm:cxn modelId="{1B54F453-A7A7-4587-A0A2-580273A402A0}" type="presParOf" srcId="{AA396F13-0A39-422B-989E-83328EC51319}" destId="{EF192AF8-2AA0-4879-B4F2-83722DB50061}" srcOrd="1" destOrd="0" presId="urn:microsoft.com/office/officeart/2005/8/layout/vList5"/>
    <dgm:cxn modelId="{89F8C6E6-33A4-4E02-80CF-B3F43884D8DF}" type="presParOf" srcId="{8B255CF1-6734-4BC6-88D4-D80BF8AE6038}" destId="{E585F7B1-3C5D-42DA-A387-A73A599016B4}" srcOrd="1" destOrd="0" presId="urn:microsoft.com/office/officeart/2005/8/layout/vList5"/>
    <dgm:cxn modelId="{F87CB65A-D5AF-4714-B902-5E413B4466D4}" type="presParOf" srcId="{8B255CF1-6734-4BC6-88D4-D80BF8AE6038}" destId="{16EC9607-E36E-4A89-9AC8-3A4BB5AC2DB1}" srcOrd="2" destOrd="0" presId="urn:microsoft.com/office/officeart/2005/8/layout/vList5"/>
    <dgm:cxn modelId="{FDE71758-260F-4C71-AC91-C5E6349B9D8D}" type="presParOf" srcId="{16EC9607-E36E-4A89-9AC8-3A4BB5AC2DB1}" destId="{804FE6AC-08C1-481C-837D-F4C8EC67F3F0}" srcOrd="0" destOrd="0" presId="urn:microsoft.com/office/officeart/2005/8/layout/vList5"/>
    <dgm:cxn modelId="{18D313A9-EA56-4DF2-8288-66AE70DCD43D}" type="presParOf" srcId="{16EC9607-E36E-4A89-9AC8-3A4BB5AC2DB1}" destId="{D640620B-387E-4188-B97A-BD478072523D}" srcOrd="1" destOrd="0" presId="urn:microsoft.com/office/officeart/2005/8/layout/vList5"/>
    <dgm:cxn modelId="{B8481799-D805-44E0-B390-8411C14C7014}" type="presParOf" srcId="{8B255CF1-6734-4BC6-88D4-D80BF8AE6038}" destId="{222846C2-D050-4BE3-BDEE-DC718C621FDE}" srcOrd="3" destOrd="0" presId="urn:microsoft.com/office/officeart/2005/8/layout/vList5"/>
    <dgm:cxn modelId="{160B2467-2800-4734-815F-E5E49011C698}" type="presParOf" srcId="{8B255CF1-6734-4BC6-88D4-D80BF8AE6038}" destId="{A45654E6-B799-446A-9939-77423E2EC219}" srcOrd="4" destOrd="0" presId="urn:microsoft.com/office/officeart/2005/8/layout/vList5"/>
    <dgm:cxn modelId="{6C874B3D-DC67-40EF-8AED-5ECB5DF77F62}" type="presParOf" srcId="{A45654E6-B799-446A-9939-77423E2EC219}" destId="{D5E3B405-3482-4103-AC56-10EF382D1D88}" srcOrd="0" destOrd="0" presId="urn:microsoft.com/office/officeart/2005/8/layout/vList5"/>
    <dgm:cxn modelId="{00E574E3-D364-470C-B73D-CD91B0704EC8}" type="presParOf" srcId="{A45654E6-B799-446A-9939-77423E2EC219}" destId="{65A55183-2E78-4527-AADB-F5836FDF37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1588C3-7E0D-4A15-ACBA-DDF21008857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1855CC5-98EE-4EEA-8BB7-ED12270F9C3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The data in the transactional database…</a:t>
          </a:r>
        </a:p>
      </dgm:t>
    </dgm:pt>
    <dgm:pt modelId="{C85644E5-3F11-4527-87E5-3B575D1FBBA4}" type="parTrans" cxnId="{E94C1D05-4B4D-4499-A9CA-FE472CE2C96B}">
      <dgm:prSet/>
      <dgm:spPr/>
      <dgm:t>
        <a:bodyPr/>
        <a:lstStyle/>
        <a:p>
          <a:endParaRPr lang="en-US"/>
        </a:p>
      </dgm:t>
    </dgm:pt>
    <dgm:pt modelId="{B2179BD5-8500-49CD-B6AB-FE0CB8CDBA2A}" type="sibTrans" cxnId="{E94C1D05-4B4D-4499-A9CA-FE472CE2C96B}">
      <dgm:prSet/>
      <dgm:spPr/>
      <dgm:t>
        <a:bodyPr/>
        <a:lstStyle/>
        <a:p>
          <a:endParaRPr lang="en-US"/>
        </a:p>
      </dgm:t>
    </dgm:pt>
    <dgm:pt modelId="{3A68FB29-491C-488D-A143-2F36D0D0FB72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…which feeds the data mart…</a:t>
          </a:r>
        </a:p>
      </dgm:t>
    </dgm:pt>
    <dgm:pt modelId="{E28E4557-9BFB-4E23-8E4C-80150B70D07A}" type="parTrans" cxnId="{86BE3A61-1A15-4425-940C-7CC5C5A26759}">
      <dgm:prSet/>
      <dgm:spPr/>
      <dgm:t>
        <a:bodyPr/>
        <a:lstStyle/>
        <a:p>
          <a:endParaRPr lang="en-US"/>
        </a:p>
      </dgm:t>
    </dgm:pt>
    <dgm:pt modelId="{EC93099D-962B-452B-AF95-02B084A44B7B}" type="sibTrans" cxnId="{86BE3A61-1A15-4425-940C-7CC5C5A26759}">
      <dgm:prSet/>
      <dgm:spPr/>
      <dgm:t>
        <a:bodyPr/>
        <a:lstStyle/>
        <a:p>
          <a:endParaRPr lang="en-US"/>
        </a:p>
      </dgm:t>
    </dgm:pt>
    <dgm:pt modelId="{9487E4E3-8E87-457F-9E62-1841749E95F3}">
      <dgm:prSet phldrT="[Text]"/>
      <dgm:spPr/>
      <dgm:t>
        <a:bodyPr/>
        <a:lstStyle/>
        <a:p>
          <a:r>
            <a:rPr lang="en-US" dirty="0"/>
            <a:t>…and is analyzed as a cube.</a:t>
          </a:r>
        </a:p>
      </dgm:t>
    </dgm:pt>
    <dgm:pt modelId="{FAAD2473-0E08-4610-9488-12ECA22AB81D}" type="parTrans" cxnId="{F9D5FAE1-34A3-4393-A504-E1B82A119B78}">
      <dgm:prSet/>
      <dgm:spPr/>
      <dgm:t>
        <a:bodyPr/>
        <a:lstStyle/>
        <a:p>
          <a:endParaRPr lang="en-US"/>
        </a:p>
      </dgm:t>
    </dgm:pt>
    <dgm:pt modelId="{53C2D598-6795-4A7C-8FA1-6AA703989E63}" type="sibTrans" cxnId="{F9D5FAE1-34A3-4393-A504-E1B82A119B78}">
      <dgm:prSet/>
      <dgm:spPr/>
      <dgm:t>
        <a:bodyPr/>
        <a:lstStyle/>
        <a:p>
          <a:endParaRPr lang="en-US"/>
        </a:p>
      </dgm:t>
    </dgm:pt>
    <dgm:pt modelId="{B4E9094C-4F01-4DDC-9A7B-F33EB76330AB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/>
            <a:t>…is put into a data warehouse…</a:t>
          </a:r>
        </a:p>
      </dgm:t>
    </dgm:pt>
    <dgm:pt modelId="{35437E87-9FE6-4F27-9C3E-1135B2E024A7}" type="parTrans" cxnId="{F40BACDA-94C7-460F-9D13-398C1D97C414}">
      <dgm:prSet/>
      <dgm:spPr/>
      <dgm:t>
        <a:bodyPr/>
        <a:lstStyle/>
        <a:p>
          <a:endParaRPr lang="en-US"/>
        </a:p>
      </dgm:t>
    </dgm:pt>
    <dgm:pt modelId="{E38CACBA-6AF7-430F-9D5D-2EEB9214ECCF}" type="sibTrans" cxnId="{F40BACDA-94C7-460F-9D13-398C1D97C414}">
      <dgm:prSet/>
      <dgm:spPr/>
      <dgm:t>
        <a:bodyPr/>
        <a:lstStyle/>
        <a:p>
          <a:endParaRPr lang="en-US"/>
        </a:p>
      </dgm:t>
    </dgm:pt>
    <dgm:pt modelId="{2C9153C4-5A17-4F77-B753-BB23D908717C}" type="pres">
      <dgm:prSet presAssocID="{6F1588C3-7E0D-4A15-ACBA-DDF210088573}" presName="CompostProcess" presStyleCnt="0">
        <dgm:presLayoutVars>
          <dgm:dir/>
          <dgm:resizeHandles val="exact"/>
        </dgm:presLayoutVars>
      </dgm:prSet>
      <dgm:spPr/>
    </dgm:pt>
    <dgm:pt modelId="{DD8126FD-4E03-4E6C-976D-003EE1201A7B}" type="pres">
      <dgm:prSet presAssocID="{6F1588C3-7E0D-4A15-ACBA-DDF210088573}" presName="arrow" presStyleLbl="bgShp" presStyleIdx="0" presStyleCnt="1" custLinFactNeighborX="9913" custLinFactNeighborY="4688"/>
      <dgm:spPr/>
    </dgm:pt>
    <dgm:pt modelId="{CDC1675D-96BC-4A51-80B9-005FD8CC69E0}" type="pres">
      <dgm:prSet presAssocID="{6F1588C3-7E0D-4A15-ACBA-DDF210088573}" presName="linearProcess" presStyleCnt="0"/>
      <dgm:spPr/>
    </dgm:pt>
    <dgm:pt modelId="{8078EE9B-5F85-4FAC-9125-75EAA4BCEC63}" type="pres">
      <dgm:prSet presAssocID="{01855CC5-98EE-4EEA-8BB7-ED12270F9C34}" presName="textNode" presStyleLbl="node1" presStyleIdx="0" presStyleCnt="4">
        <dgm:presLayoutVars>
          <dgm:bulletEnabled val="1"/>
        </dgm:presLayoutVars>
      </dgm:prSet>
      <dgm:spPr/>
    </dgm:pt>
    <dgm:pt modelId="{1929B222-3CBD-4F01-ACC7-78B6CDF9E116}" type="pres">
      <dgm:prSet presAssocID="{B2179BD5-8500-49CD-B6AB-FE0CB8CDBA2A}" presName="sibTrans" presStyleCnt="0"/>
      <dgm:spPr/>
    </dgm:pt>
    <dgm:pt modelId="{33857CC7-196D-4155-8B9D-39156D9C0971}" type="pres">
      <dgm:prSet presAssocID="{B4E9094C-4F01-4DDC-9A7B-F33EB76330AB}" presName="textNode" presStyleLbl="node1" presStyleIdx="1" presStyleCnt="4">
        <dgm:presLayoutVars>
          <dgm:bulletEnabled val="1"/>
        </dgm:presLayoutVars>
      </dgm:prSet>
      <dgm:spPr/>
    </dgm:pt>
    <dgm:pt modelId="{F80ACC67-E855-42DC-A725-5A1874F3B408}" type="pres">
      <dgm:prSet presAssocID="{E38CACBA-6AF7-430F-9D5D-2EEB9214ECCF}" presName="sibTrans" presStyleCnt="0"/>
      <dgm:spPr/>
    </dgm:pt>
    <dgm:pt modelId="{4667E0FA-04CA-4AB5-8E9D-74A138A97C01}" type="pres">
      <dgm:prSet presAssocID="{3A68FB29-491C-488D-A143-2F36D0D0FB72}" presName="textNode" presStyleLbl="node1" presStyleIdx="2" presStyleCnt="4">
        <dgm:presLayoutVars>
          <dgm:bulletEnabled val="1"/>
        </dgm:presLayoutVars>
      </dgm:prSet>
      <dgm:spPr/>
    </dgm:pt>
    <dgm:pt modelId="{BCEAE53A-DBC9-49D9-AE09-87889F4FA240}" type="pres">
      <dgm:prSet presAssocID="{EC93099D-962B-452B-AF95-02B084A44B7B}" presName="sibTrans" presStyleCnt="0"/>
      <dgm:spPr/>
    </dgm:pt>
    <dgm:pt modelId="{6E21D794-0C47-4487-AA4D-EABC4DF042A0}" type="pres">
      <dgm:prSet presAssocID="{9487E4E3-8E87-457F-9E62-1841749E95F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94C1D05-4B4D-4499-A9CA-FE472CE2C96B}" srcId="{6F1588C3-7E0D-4A15-ACBA-DDF210088573}" destId="{01855CC5-98EE-4EEA-8BB7-ED12270F9C34}" srcOrd="0" destOrd="0" parTransId="{C85644E5-3F11-4527-87E5-3B575D1FBBA4}" sibTransId="{B2179BD5-8500-49CD-B6AB-FE0CB8CDBA2A}"/>
    <dgm:cxn modelId="{BD9B7207-DAC8-41AA-ADDC-31ECC7F7D342}" type="presOf" srcId="{01855CC5-98EE-4EEA-8BB7-ED12270F9C34}" destId="{8078EE9B-5F85-4FAC-9125-75EAA4BCEC63}" srcOrd="0" destOrd="0" presId="urn:microsoft.com/office/officeart/2005/8/layout/hProcess9"/>
    <dgm:cxn modelId="{DFF5521B-8A44-4369-8535-C61D123FB8C7}" type="presOf" srcId="{B4E9094C-4F01-4DDC-9A7B-F33EB76330AB}" destId="{33857CC7-196D-4155-8B9D-39156D9C0971}" srcOrd="0" destOrd="0" presId="urn:microsoft.com/office/officeart/2005/8/layout/hProcess9"/>
    <dgm:cxn modelId="{31B66434-26A2-4387-8A83-18EB8234DDD3}" type="presOf" srcId="{9487E4E3-8E87-457F-9E62-1841749E95F3}" destId="{6E21D794-0C47-4487-AA4D-EABC4DF042A0}" srcOrd="0" destOrd="0" presId="urn:microsoft.com/office/officeart/2005/8/layout/hProcess9"/>
    <dgm:cxn modelId="{86BE3A61-1A15-4425-940C-7CC5C5A26759}" srcId="{6F1588C3-7E0D-4A15-ACBA-DDF210088573}" destId="{3A68FB29-491C-488D-A143-2F36D0D0FB72}" srcOrd="2" destOrd="0" parTransId="{E28E4557-9BFB-4E23-8E4C-80150B70D07A}" sibTransId="{EC93099D-962B-452B-AF95-02B084A44B7B}"/>
    <dgm:cxn modelId="{7ACBA04D-ADD0-442D-B51F-D563549AE9F6}" type="presOf" srcId="{3A68FB29-491C-488D-A143-2F36D0D0FB72}" destId="{4667E0FA-04CA-4AB5-8E9D-74A138A97C01}" srcOrd="0" destOrd="0" presId="urn:microsoft.com/office/officeart/2005/8/layout/hProcess9"/>
    <dgm:cxn modelId="{798E0575-2F47-4EB3-B99D-05B48EFF496C}" type="presOf" srcId="{6F1588C3-7E0D-4A15-ACBA-DDF210088573}" destId="{2C9153C4-5A17-4F77-B753-BB23D908717C}" srcOrd="0" destOrd="0" presId="urn:microsoft.com/office/officeart/2005/8/layout/hProcess9"/>
    <dgm:cxn modelId="{F40BACDA-94C7-460F-9D13-398C1D97C414}" srcId="{6F1588C3-7E0D-4A15-ACBA-DDF210088573}" destId="{B4E9094C-4F01-4DDC-9A7B-F33EB76330AB}" srcOrd="1" destOrd="0" parTransId="{35437E87-9FE6-4F27-9C3E-1135B2E024A7}" sibTransId="{E38CACBA-6AF7-430F-9D5D-2EEB9214ECCF}"/>
    <dgm:cxn modelId="{F9D5FAE1-34A3-4393-A504-E1B82A119B78}" srcId="{6F1588C3-7E0D-4A15-ACBA-DDF210088573}" destId="{9487E4E3-8E87-457F-9E62-1841749E95F3}" srcOrd="3" destOrd="0" parTransId="{FAAD2473-0E08-4610-9488-12ECA22AB81D}" sibTransId="{53C2D598-6795-4A7C-8FA1-6AA703989E63}"/>
    <dgm:cxn modelId="{27B17193-D24E-4996-A93B-63F6107F4A67}" type="presParOf" srcId="{2C9153C4-5A17-4F77-B753-BB23D908717C}" destId="{DD8126FD-4E03-4E6C-976D-003EE1201A7B}" srcOrd="0" destOrd="0" presId="urn:microsoft.com/office/officeart/2005/8/layout/hProcess9"/>
    <dgm:cxn modelId="{FE938F18-955A-40F1-8D1B-E7E0CA34D8BF}" type="presParOf" srcId="{2C9153C4-5A17-4F77-B753-BB23D908717C}" destId="{CDC1675D-96BC-4A51-80B9-005FD8CC69E0}" srcOrd="1" destOrd="0" presId="urn:microsoft.com/office/officeart/2005/8/layout/hProcess9"/>
    <dgm:cxn modelId="{F311708D-7EF5-4D3A-BE4A-520BA1ADC772}" type="presParOf" srcId="{CDC1675D-96BC-4A51-80B9-005FD8CC69E0}" destId="{8078EE9B-5F85-4FAC-9125-75EAA4BCEC63}" srcOrd="0" destOrd="0" presId="urn:microsoft.com/office/officeart/2005/8/layout/hProcess9"/>
    <dgm:cxn modelId="{F3254497-F58E-4E04-A365-D41098E88090}" type="presParOf" srcId="{CDC1675D-96BC-4A51-80B9-005FD8CC69E0}" destId="{1929B222-3CBD-4F01-ACC7-78B6CDF9E116}" srcOrd="1" destOrd="0" presId="urn:microsoft.com/office/officeart/2005/8/layout/hProcess9"/>
    <dgm:cxn modelId="{B576ED62-DCA2-4F50-ABC1-1EA53E4450A2}" type="presParOf" srcId="{CDC1675D-96BC-4A51-80B9-005FD8CC69E0}" destId="{33857CC7-196D-4155-8B9D-39156D9C0971}" srcOrd="2" destOrd="0" presId="urn:microsoft.com/office/officeart/2005/8/layout/hProcess9"/>
    <dgm:cxn modelId="{66FE0364-A11C-492D-A719-0DD39FDE080B}" type="presParOf" srcId="{CDC1675D-96BC-4A51-80B9-005FD8CC69E0}" destId="{F80ACC67-E855-42DC-A725-5A1874F3B408}" srcOrd="3" destOrd="0" presId="urn:microsoft.com/office/officeart/2005/8/layout/hProcess9"/>
    <dgm:cxn modelId="{7A5162A2-A996-40F0-80BC-47E7CB8BBA39}" type="presParOf" srcId="{CDC1675D-96BC-4A51-80B9-005FD8CC69E0}" destId="{4667E0FA-04CA-4AB5-8E9D-74A138A97C01}" srcOrd="4" destOrd="0" presId="urn:microsoft.com/office/officeart/2005/8/layout/hProcess9"/>
    <dgm:cxn modelId="{E7A7923A-F518-4782-96C6-7371AB4BDD54}" type="presParOf" srcId="{CDC1675D-96BC-4A51-80B9-005FD8CC69E0}" destId="{BCEAE53A-DBC9-49D9-AE09-87889F4FA240}" srcOrd="5" destOrd="0" presId="urn:microsoft.com/office/officeart/2005/8/layout/hProcess9"/>
    <dgm:cxn modelId="{9A83B9D5-CD48-4DEC-81FF-4E48609E9EC2}" type="presParOf" srcId="{CDC1675D-96BC-4A51-80B9-005FD8CC69E0}" destId="{6E21D794-0C47-4487-AA4D-EABC4DF042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FADA8-6881-4DC5-8052-0CDAA49B0273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DB2084-B2BB-4895-8A4C-548D203A5EAB}">
      <dgm:prSet/>
      <dgm:spPr/>
      <dgm:t>
        <a:bodyPr/>
        <a:lstStyle/>
        <a:p>
          <a:pPr rtl="0"/>
          <a:r>
            <a:rPr lang="en-US" dirty="0"/>
            <a:t>Transactional databases aren’t built around dimensions</a:t>
          </a:r>
        </a:p>
      </dgm:t>
    </dgm:pt>
    <dgm:pt modelId="{AEC35CA3-ADA0-43D5-A668-E67606583944}" type="parTrans" cxnId="{758DB630-78E0-4548-B544-E87E4F0787FB}">
      <dgm:prSet/>
      <dgm:spPr/>
      <dgm:t>
        <a:bodyPr/>
        <a:lstStyle/>
        <a:p>
          <a:endParaRPr lang="en-US"/>
        </a:p>
      </dgm:t>
    </dgm:pt>
    <dgm:pt modelId="{A4297392-492D-4C52-B746-5DD25C38944C}" type="sibTrans" cxnId="{758DB630-78E0-4548-B544-E87E4F0787FB}">
      <dgm:prSet/>
      <dgm:spPr/>
      <dgm:t>
        <a:bodyPr/>
        <a:lstStyle/>
        <a:p>
          <a:endParaRPr lang="en-US"/>
        </a:p>
      </dgm:t>
    </dgm:pt>
    <dgm:pt modelId="{A2017D1B-7027-4DBB-8A2D-A2B28821C3D3}">
      <dgm:prSet/>
      <dgm:spPr/>
      <dgm:t>
        <a:bodyPr/>
        <a:lstStyle/>
        <a:p>
          <a:pPr rtl="0"/>
          <a:r>
            <a:rPr lang="en-US" dirty="0"/>
            <a:t>They don’t map well to cubes</a:t>
          </a:r>
        </a:p>
      </dgm:t>
    </dgm:pt>
    <dgm:pt modelId="{2D4BED59-D0BD-485A-9DD3-ECDEEC731C67}" type="parTrans" cxnId="{613FE523-01BA-453D-B3A7-AAE805A74601}">
      <dgm:prSet/>
      <dgm:spPr/>
      <dgm:t>
        <a:bodyPr/>
        <a:lstStyle/>
        <a:p>
          <a:endParaRPr lang="en-US"/>
        </a:p>
      </dgm:t>
    </dgm:pt>
    <dgm:pt modelId="{2158F50B-D35B-48EE-9D14-0F7055E5B39A}" type="sibTrans" cxnId="{613FE523-01BA-453D-B3A7-AAE805A74601}">
      <dgm:prSet/>
      <dgm:spPr/>
      <dgm:t>
        <a:bodyPr/>
        <a:lstStyle/>
        <a:p>
          <a:endParaRPr lang="en-US"/>
        </a:p>
      </dgm:t>
    </dgm:pt>
    <dgm:pt modelId="{1B7F697E-CA36-4C2C-8ED9-4F414E96214B}">
      <dgm:prSet/>
      <dgm:spPr/>
      <dgm:t>
        <a:bodyPr/>
        <a:lstStyle/>
        <a:p>
          <a:pPr rtl="0"/>
          <a:r>
            <a:rPr lang="en-US" dirty="0"/>
            <a:t>So we build a star schema</a:t>
          </a:r>
        </a:p>
      </dgm:t>
    </dgm:pt>
    <dgm:pt modelId="{9A1778EE-8238-4D6D-BA55-C8459177D8DC}" type="parTrans" cxnId="{167B23FC-23B1-4420-BAC5-44CE98DB0DE0}">
      <dgm:prSet/>
      <dgm:spPr/>
      <dgm:t>
        <a:bodyPr/>
        <a:lstStyle/>
        <a:p>
          <a:endParaRPr lang="en-US"/>
        </a:p>
      </dgm:t>
    </dgm:pt>
    <dgm:pt modelId="{832E4A58-33DB-4AB2-BCC8-897291620AB6}" type="sibTrans" cxnId="{167B23FC-23B1-4420-BAC5-44CE98DB0DE0}">
      <dgm:prSet/>
      <dgm:spPr/>
      <dgm:t>
        <a:bodyPr/>
        <a:lstStyle/>
        <a:p>
          <a:endParaRPr lang="en-US"/>
        </a:p>
      </dgm:t>
    </dgm:pt>
    <dgm:pt modelId="{B17723B2-37E5-4BF5-8554-402D5D99404D}">
      <dgm:prSet/>
      <dgm:spPr/>
      <dgm:t>
        <a:bodyPr/>
        <a:lstStyle/>
        <a:p>
          <a:pPr rtl="0"/>
          <a:r>
            <a:rPr lang="en-US" dirty="0"/>
            <a:t>Built around “dimensions” and “facts”</a:t>
          </a:r>
        </a:p>
      </dgm:t>
    </dgm:pt>
    <dgm:pt modelId="{AAF3CC87-59E5-4AB9-BA37-1762F7AA42CE}" type="parTrans" cxnId="{1807849F-9826-47AA-B568-6E425F6D5F2B}">
      <dgm:prSet/>
      <dgm:spPr/>
      <dgm:t>
        <a:bodyPr/>
        <a:lstStyle/>
        <a:p>
          <a:endParaRPr lang="en-US"/>
        </a:p>
      </dgm:t>
    </dgm:pt>
    <dgm:pt modelId="{6F0B98BA-FB99-4D2C-87CC-A72D0142121E}" type="sibTrans" cxnId="{1807849F-9826-47AA-B568-6E425F6D5F2B}">
      <dgm:prSet/>
      <dgm:spPr/>
      <dgm:t>
        <a:bodyPr/>
        <a:lstStyle/>
        <a:p>
          <a:endParaRPr lang="en-US"/>
        </a:p>
      </dgm:t>
    </dgm:pt>
    <dgm:pt modelId="{92260562-31C9-4CE3-A59A-2FB9D60CF308}">
      <dgm:prSet/>
      <dgm:spPr/>
      <dgm:t>
        <a:bodyPr/>
        <a:lstStyle/>
        <a:p>
          <a:pPr rtl="0"/>
          <a:r>
            <a:rPr lang="en-US" dirty="0"/>
            <a:t>The star schema facilitates</a:t>
          </a:r>
        </a:p>
      </dgm:t>
    </dgm:pt>
    <dgm:pt modelId="{22C448C2-6FCF-4BA9-9BD9-08E318B03ABE}" type="parTrans" cxnId="{3EB1E1CA-4529-4F72-A4CC-F117C323B87E}">
      <dgm:prSet/>
      <dgm:spPr/>
      <dgm:t>
        <a:bodyPr/>
        <a:lstStyle/>
        <a:p>
          <a:endParaRPr lang="en-US"/>
        </a:p>
      </dgm:t>
    </dgm:pt>
    <dgm:pt modelId="{EA0EE034-7444-49CE-91D3-ADE580739842}" type="sibTrans" cxnId="{3EB1E1CA-4529-4F72-A4CC-F117C323B87E}">
      <dgm:prSet/>
      <dgm:spPr/>
      <dgm:t>
        <a:bodyPr/>
        <a:lstStyle/>
        <a:p>
          <a:endParaRPr lang="en-US"/>
        </a:p>
      </dgm:t>
    </dgm:pt>
    <dgm:pt modelId="{E4C3DD2B-544E-45F6-B5B2-662C0383CED3}">
      <dgm:prSet/>
      <dgm:spPr/>
      <dgm:t>
        <a:bodyPr/>
        <a:lstStyle/>
        <a:p>
          <a:pPr rtl="0"/>
          <a:r>
            <a:rPr lang="en-US" dirty="0"/>
            <a:t>Aggregating individual transactions</a:t>
          </a:r>
        </a:p>
      </dgm:t>
    </dgm:pt>
    <dgm:pt modelId="{1949C600-36E1-4BC5-8A4D-E30F9538FB18}" type="parTrans" cxnId="{DAB62EC9-D712-4C1E-A4AF-396E4FAA01DF}">
      <dgm:prSet/>
      <dgm:spPr/>
      <dgm:t>
        <a:bodyPr/>
        <a:lstStyle/>
        <a:p>
          <a:endParaRPr lang="en-US"/>
        </a:p>
      </dgm:t>
    </dgm:pt>
    <dgm:pt modelId="{BAD953D2-EA3D-462A-8188-41694F6E29A4}" type="sibTrans" cxnId="{DAB62EC9-D712-4C1E-A4AF-396E4FAA01DF}">
      <dgm:prSet/>
      <dgm:spPr/>
      <dgm:t>
        <a:bodyPr/>
        <a:lstStyle/>
        <a:p>
          <a:endParaRPr lang="en-US"/>
        </a:p>
      </dgm:t>
    </dgm:pt>
    <dgm:pt modelId="{35C02F2C-6F23-4AF1-A234-9C096057D33F}">
      <dgm:prSet/>
      <dgm:spPr/>
      <dgm:t>
        <a:bodyPr/>
        <a:lstStyle/>
        <a:p>
          <a:pPr rtl="0"/>
          <a:r>
            <a:rPr lang="en-US" dirty="0"/>
            <a:t>Creation of cubes</a:t>
          </a:r>
        </a:p>
      </dgm:t>
    </dgm:pt>
    <dgm:pt modelId="{8310626D-17A6-4750-A054-D5B6ACF9D204}" type="parTrans" cxnId="{F3513E38-2819-4BBA-A39A-D85C8660AA9D}">
      <dgm:prSet/>
      <dgm:spPr/>
      <dgm:t>
        <a:bodyPr/>
        <a:lstStyle/>
        <a:p>
          <a:endParaRPr lang="en-US"/>
        </a:p>
      </dgm:t>
    </dgm:pt>
    <dgm:pt modelId="{BE64BD59-DBCC-4B81-8BF5-39A22283A2CA}" type="sibTrans" cxnId="{F3513E38-2819-4BBA-A39A-D85C8660AA9D}">
      <dgm:prSet/>
      <dgm:spPr/>
      <dgm:t>
        <a:bodyPr/>
        <a:lstStyle/>
        <a:p>
          <a:endParaRPr lang="en-US"/>
        </a:p>
      </dgm:t>
    </dgm:pt>
    <dgm:pt modelId="{061EDB27-B56E-4EF0-B017-5425CE775BE9}">
      <dgm:prSet/>
      <dgm:spPr/>
      <dgm:t>
        <a:bodyPr/>
        <a:lstStyle/>
        <a:p>
          <a:pPr rtl="0"/>
          <a:r>
            <a:rPr lang="en-US" dirty="0"/>
            <a:t>They aren’t set up for summarization</a:t>
          </a:r>
        </a:p>
      </dgm:t>
    </dgm:pt>
    <dgm:pt modelId="{79DCCE38-FC33-46D3-A7BA-8D6DE5B45C3B}" type="sibTrans" cxnId="{40535169-C0F8-4F0B-B177-EDB50F0C065C}">
      <dgm:prSet/>
      <dgm:spPr/>
      <dgm:t>
        <a:bodyPr/>
        <a:lstStyle/>
        <a:p>
          <a:endParaRPr lang="en-US"/>
        </a:p>
      </dgm:t>
    </dgm:pt>
    <dgm:pt modelId="{C7FA238E-E4CE-4ACC-928F-A937F466F5C7}" type="parTrans" cxnId="{40535169-C0F8-4F0B-B177-EDB50F0C065C}">
      <dgm:prSet/>
      <dgm:spPr/>
      <dgm:t>
        <a:bodyPr/>
        <a:lstStyle/>
        <a:p>
          <a:endParaRPr lang="en-US"/>
        </a:p>
      </dgm:t>
    </dgm:pt>
    <dgm:pt modelId="{A9D4669B-6D31-4CA4-9DA4-ABF75DC7B63F}">
      <dgm:prSet/>
      <dgm:spPr/>
      <dgm:t>
        <a:bodyPr/>
        <a:lstStyle/>
        <a:p>
          <a:pPr rtl="0"/>
          <a:r>
            <a:rPr lang="en-US" dirty="0"/>
            <a:t>Simplified relational model</a:t>
          </a:r>
        </a:p>
      </dgm:t>
    </dgm:pt>
    <dgm:pt modelId="{E828BA8C-5D15-40C4-9E5F-963140E51377}" type="sibTrans" cxnId="{BC17A37D-04FA-4254-8061-003B6A3EC2CF}">
      <dgm:prSet/>
      <dgm:spPr/>
      <dgm:t>
        <a:bodyPr/>
        <a:lstStyle/>
        <a:p>
          <a:endParaRPr lang="en-US"/>
        </a:p>
      </dgm:t>
    </dgm:pt>
    <dgm:pt modelId="{06B2F460-F253-4B12-A198-062967587FD6}" type="parTrans" cxnId="{BC17A37D-04FA-4254-8061-003B6A3EC2CF}">
      <dgm:prSet/>
      <dgm:spPr/>
      <dgm:t>
        <a:bodyPr/>
        <a:lstStyle/>
        <a:p>
          <a:endParaRPr lang="en-US"/>
        </a:p>
      </dgm:t>
    </dgm:pt>
    <dgm:pt modelId="{7B957C3C-B623-4806-BD3F-94E44154745A}" type="pres">
      <dgm:prSet presAssocID="{226FADA8-6881-4DC5-8052-0CDAA49B0273}" presName="linear" presStyleCnt="0">
        <dgm:presLayoutVars>
          <dgm:animLvl val="lvl"/>
          <dgm:resizeHandles val="exact"/>
        </dgm:presLayoutVars>
      </dgm:prSet>
      <dgm:spPr/>
    </dgm:pt>
    <dgm:pt modelId="{A791D3C2-3EA1-4929-964A-6AFDC3DB955A}" type="pres">
      <dgm:prSet presAssocID="{D0DB2084-B2BB-4895-8A4C-548D203A5EAB}" presName="parentText" presStyleLbl="node1" presStyleIdx="0" presStyleCnt="3" custScaleY="99941">
        <dgm:presLayoutVars>
          <dgm:chMax val="0"/>
          <dgm:bulletEnabled val="1"/>
        </dgm:presLayoutVars>
      </dgm:prSet>
      <dgm:spPr/>
    </dgm:pt>
    <dgm:pt modelId="{AAFE541F-9D00-43BA-8257-4C788FD9B825}" type="pres">
      <dgm:prSet presAssocID="{D0DB2084-B2BB-4895-8A4C-548D203A5EAB}" presName="childText" presStyleLbl="revTx" presStyleIdx="0" presStyleCnt="3">
        <dgm:presLayoutVars>
          <dgm:bulletEnabled val="1"/>
        </dgm:presLayoutVars>
      </dgm:prSet>
      <dgm:spPr/>
    </dgm:pt>
    <dgm:pt modelId="{870E216C-0DB0-4F40-B756-F6CCEA3D3488}" type="pres">
      <dgm:prSet presAssocID="{1B7F697E-CA36-4C2C-8ED9-4F414E96214B}" presName="parentText" presStyleLbl="node1" presStyleIdx="1" presStyleCnt="3" custScaleY="99941" custLinFactNeighborY="39931">
        <dgm:presLayoutVars>
          <dgm:chMax val="0"/>
          <dgm:bulletEnabled val="1"/>
        </dgm:presLayoutVars>
      </dgm:prSet>
      <dgm:spPr/>
    </dgm:pt>
    <dgm:pt modelId="{83953643-D791-45C5-8934-ED7C340F1FD1}" type="pres">
      <dgm:prSet presAssocID="{1B7F697E-CA36-4C2C-8ED9-4F414E96214B}" presName="childText" presStyleLbl="revTx" presStyleIdx="1" presStyleCnt="3" custLinFactNeighborY="22963">
        <dgm:presLayoutVars>
          <dgm:bulletEnabled val="1"/>
        </dgm:presLayoutVars>
      </dgm:prSet>
      <dgm:spPr/>
    </dgm:pt>
    <dgm:pt modelId="{766299FC-8B8E-45E5-8413-C3FCAAAE3E8A}" type="pres">
      <dgm:prSet presAssocID="{92260562-31C9-4CE3-A59A-2FB9D60CF308}" presName="parentText" presStyleLbl="node1" presStyleIdx="2" presStyleCnt="3" custScaleY="99941" custLinFactNeighborY="73908">
        <dgm:presLayoutVars>
          <dgm:chMax val="0"/>
          <dgm:bulletEnabled val="1"/>
        </dgm:presLayoutVars>
      </dgm:prSet>
      <dgm:spPr/>
    </dgm:pt>
    <dgm:pt modelId="{55FE41DF-43FC-4BD2-84C1-55E86B39F9E1}" type="pres">
      <dgm:prSet presAssocID="{92260562-31C9-4CE3-A59A-2FB9D60CF308}" presName="childText" presStyleLbl="revTx" presStyleIdx="2" presStyleCnt="3" custLinFactNeighborY="52673">
        <dgm:presLayoutVars>
          <dgm:bulletEnabled val="1"/>
        </dgm:presLayoutVars>
      </dgm:prSet>
      <dgm:spPr/>
    </dgm:pt>
  </dgm:ptLst>
  <dgm:cxnLst>
    <dgm:cxn modelId="{613FE523-01BA-453D-B3A7-AAE805A74601}" srcId="{D0DB2084-B2BB-4895-8A4C-548D203A5EAB}" destId="{A2017D1B-7027-4DBB-8A2D-A2B28821C3D3}" srcOrd="0" destOrd="0" parTransId="{2D4BED59-D0BD-485A-9DD3-ECDEEC731C67}" sibTransId="{2158F50B-D35B-48EE-9D14-0F7055E5B39A}"/>
    <dgm:cxn modelId="{758DB630-78E0-4548-B544-E87E4F0787FB}" srcId="{226FADA8-6881-4DC5-8052-0CDAA49B0273}" destId="{D0DB2084-B2BB-4895-8A4C-548D203A5EAB}" srcOrd="0" destOrd="0" parTransId="{AEC35CA3-ADA0-43D5-A668-E67606583944}" sibTransId="{A4297392-492D-4C52-B746-5DD25C38944C}"/>
    <dgm:cxn modelId="{F3513E38-2819-4BBA-A39A-D85C8660AA9D}" srcId="{92260562-31C9-4CE3-A59A-2FB9D60CF308}" destId="{35C02F2C-6F23-4AF1-A234-9C096057D33F}" srcOrd="1" destOrd="0" parTransId="{8310626D-17A6-4750-A054-D5B6ACF9D204}" sibTransId="{BE64BD59-DBCC-4B81-8BF5-39A22283A2CA}"/>
    <dgm:cxn modelId="{A8507867-B93E-4152-80E0-BA9630517C25}" type="presOf" srcId="{E4C3DD2B-544E-45F6-B5B2-662C0383CED3}" destId="{55FE41DF-43FC-4BD2-84C1-55E86B39F9E1}" srcOrd="0" destOrd="0" presId="urn:microsoft.com/office/officeart/2005/8/layout/vList2"/>
    <dgm:cxn modelId="{40535169-C0F8-4F0B-B177-EDB50F0C065C}" srcId="{D0DB2084-B2BB-4895-8A4C-548D203A5EAB}" destId="{061EDB27-B56E-4EF0-B017-5425CE775BE9}" srcOrd="1" destOrd="0" parTransId="{C7FA238E-E4CE-4ACC-928F-A937F466F5C7}" sibTransId="{79DCCE38-FC33-46D3-A7BA-8D6DE5B45C3B}"/>
    <dgm:cxn modelId="{9DC92653-5329-4153-9F24-083B8C1A1CAF}" type="presOf" srcId="{92260562-31C9-4CE3-A59A-2FB9D60CF308}" destId="{766299FC-8B8E-45E5-8413-C3FCAAAE3E8A}" srcOrd="0" destOrd="0" presId="urn:microsoft.com/office/officeart/2005/8/layout/vList2"/>
    <dgm:cxn modelId="{96724E5A-E319-4657-B5D8-9969F9DBACC4}" type="presOf" srcId="{35C02F2C-6F23-4AF1-A234-9C096057D33F}" destId="{55FE41DF-43FC-4BD2-84C1-55E86B39F9E1}" srcOrd="0" destOrd="1" presId="urn:microsoft.com/office/officeart/2005/8/layout/vList2"/>
    <dgm:cxn modelId="{BC17A37D-04FA-4254-8061-003B6A3EC2CF}" srcId="{1B7F697E-CA36-4C2C-8ED9-4F414E96214B}" destId="{A9D4669B-6D31-4CA4-9DA4-ABF75DC7B63F}" srcOrd="1" destOrd="0" parTransId="{06B2F460-F253-4B12-A198-062967587FD6}" sibTransId="{E828BA8C-5D15-40C4-9E5F-963140E51377}"/>
    <dgm:cxn modelId="{28318B86-27E7-4F05-8D19-2AD4CF8DF429}" type="presOf" srcId="{1B7F697E-CA36-4C2C-8ED9-4F414E96214B}" destId="{870E216C-0DB0-4F40-B756-F6CCEA3D3488}" srcOrd="0" destOrd="0" presId="urn:microsoft.com/office/officeart/2005/8/layout/vList2"/>
    <dgm:cxn modelId="{E8FBED8A-A40F-4296-962B-3A00FB93119B}" type="presOf" srcId="{A2017D1B-7027-4DBB-8A2D-A2B28821C3D3}" destId="{AAFE541F-9D00-43BA-8257-4C788FD9B825}" srcOrd="0" destOrd="0" presId="urn:microsoft.com/office/officeart/2005/8/layout/vList2"/>
    <dgm:cxn modelId="{367DBF8B-E52D-4B0A-BF7C-A56D3C043911}" type="presOf" srcId="{061EDB27-B56E-4EF0-B017-5425CE775BE9}" destId="{AAFE541F-9D00-43BA-8257-4C788FD9B825}" srcOrd="0" destOrd="1" presId="urn:microsoft.com/office/officeart/2005/8/layout/vList2"/>
    <dgm:cxn modelId="{1807849F-9826-47AA-B568-6E425F6D5F2B}" srcId="{1B7F697E-CA36-4C2C-8ED9-4F414E96214B}" destId="{B17723B2-37E5-4BF5-8554-402D5D99404D}" srcOrd="0" destOrd="0" parTransId="{AAF3CC87-59E5-4AB9-BA37-1762F7AA42CE}" sibTransId="{6F0B98BA-FB99-4D2C-87CC-A72D0142121E}"/>
    <dgm:cxn modelId="{077230AA-C5DB-419F-ACFE-C3140EF84720}" type="presOf" srcId="{A9D4669B-6D31-4CA4-9DA4-ABF75DC7B63F}" destId="{83953643-D791-45C5-8934-ED7C340F1FD1}" srcOrd="0" destOrd="1" presId="urn:microsoft.com/office/officeart/2005/8/layout/vList2"/>
    <dgm:cxn modelId="{33ED16C1-5DBC-46E2-8E5F-485B0320B2BB}" type="presOf" srcId="{226FADA8-6881-4DC5-8052-0CDAA49B0273}" destId="{7B957C3C-B623-4806-BD3F-94E44154745A}" srcOrd="0" destOrd="0" presId="urn:microsoft.com/office/officeart/2005/8/layout/vList2"/>
    <dgm:cxn modelId="{DAB62EC9-D712-4C1E-A4AF-396E4FAA01DF}" srcId="{92260562-31C9-4CE3-A59A-2FB9D60CF308}" destId="{E4C3DD2B-544E-45F6-B5B2-662C0383CED3}" srcOrd="0" destOrd="0" parTransId="{1949C600-36E1-4BC5-8A4D-E30F9538FB18}" sibTransId="{BAD953D2-EA3D-462A-8188-41694F6E29A4}"/>
    <dgm:cxn modelId="{3EB1E1CA-4529-4F72-A4CC-F117C323B87E}" srcId="{226FADA8-6881-4DC5-8052-0CDAA49B0273}" destId="{92260562-31C9-4CE3-A59A-2FB9D60CF308}" srcOrd="2" destOrd="0" parTransId="{22C448C2-6FCF-4BA9-9BD9-08E318B03ABE}" sibTransId="{EA0EE034-7444-49CE-91D3-ADE580739842}"/>
    <dgm:cxn modelId="{755445D2-143B-4ECD-98E5-B5BD958A6F65}" type="presOf" srcId="{D0DB2084-B2BB-4895-8A4C-548D203A5EAB}" destId="{A791D3C2-3EA1-4929-964A-6AFDC3DB955A}" srcOrd="0" destOrd="0" presId="urn:microsoft.com/office/officeart/2005/8/layout/vList2"/>
    <dgm:cxn modelId="{2533F1E6-C58C-453F-855B-B0AA703CDD4D}" type="presOf" srcId="{B17723B2-37E5-4BF5-8554-402D5D99404D}" destId="{83953643-D791-45C5-8934-ED7C340F1FD1}" srcOrd="0" destOrd="0" presId="urn:microsoft.com/office/officeart/2005/8/layout/vList2"/>
    <dgm:cxn modelId="{167B23FC-23B1-4420-BAC5-44CE98DB0DE0}" srcId="{226FADA8-6881-4DC5-8052-0CDAA49B0273}" destId="{1B7F697E-CA36-4C2C-8ED9-4F414E96214B}" srcOrd="1" destOrd="0" parTransId="{9A1778EE-8238-4D6D-BA55-C8459177D8DC}" sibTransId="{832E4A58-33DB-4AB2-BCC8-897291620AB6}"/>
    <dgm:cxn modelId="{19258A51-4339-49B9-AAE9-7D60C4E2D49E}" type="presParOf" srcId="{7B957C3C-B623-4806-BD3F-94E44154745A}" destId="{A791D3C2-3EA1-4929-964A-6AFDC3DB955A}" srcOrd="0" destOrd="0" presId="urn:microsoft.com/office/officeart/2005/8/layout/vList2"/>
    <dgm:cxn modelId="{513E6F01-5BBA-4290-BF88-850FC2A358D6}" type="presParOf" srcId="{7B957C3C-B623-4806-BD3F-94E44154745A}" destId="{AAFE541F-9D00-43BA-8257-4C788FD9B825}" srcOrd="1" destOrd="0" presId="urn:microsoft.com/office/officeart/2005/8/layout/vList2"/>
    <dgm:cxn modelId="{CED5BADD-BCE6-4076-A897-22BF402ABC50}" type="presParOf" srcId="{7B957C3C-B623-4806-BD3F-94E44154745A}" destId="{870E216C-0DB0-4F40-B756-F6CCEA3D3488}" srcOrd="2" destOrd="0" presId="urn:microsoft.com/office/officeart/2005/8/layout/vList2"/>
    <dgm:cxn modelId="{FC062094-11B8-48D6-A7C2-53A69B4A1204}" type="presParOf" srcId="{7B957C3C-B623-4806-BD3F-94E44154745A}" destId="{83953643-D791-45C5-8934-ED7C340F1FD1}" srcOrd="3" destOrd="0" presId="urn:microsoft.com/office/officeart/2005/8/layout/vList2"/>
    <dgm:cxn modelId="{C52D0A66-E92F-42F5-A819-B60E77365A24}" type="presParOf" srcId="{7B957C3C-B623-4806-BD3F-94E44154745A}" destId="{766299FC-8B8E-45E5-8413-C3FCAAAE3E8A}" srcOrd="4" destOrd="0" presId="urn:microsoft.com/office/officeart/2005/8/layout/vList2"/>
    <dgm:cxn modelId="{7C8E4D4B-CF27-4EDD-99A1-6E1E7903ABA2}" type="presParOf" srcId="{7B957C3C-B623-4806-BD3F-94E44154745A}" destId="{55FE41DF-43FC-4BD2-84C1-55E86B39F9E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0386ED-8117-477F-B968-3603EFEC70C9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291466-2FB6-486E-AA45-713885ED1567}">
      <dgm:prSet phldrT="[Text]"/>
      <dgm:spPr/>
      <dgm:t>
        <a:bodyPr/>
        <a:lstStyle/>
        <a:p>
          <a:r>
            <a:rPr lang="en-US" dirty="0"/>
            <a:t>and stores precomputed summarized (aggregated) data</a:t>
          </a:r>
        </a:p>
      </dgm:t>
    </dgm:pt>
    <dgm:pt modelId="{1A45DCCF-0A81-45CD-BAE9-5E6EF4DF7541}" type="parTrans" cxnId="{CEE587A5-57E5-48C3-BDE0-8E4F57046510}">
      <dgm:prSet/>
      <dgm:spPr/>
      <dgm:t>
        <a:bodyPr/>
        <a:lstStyle/>
        <a:p>
          <a:endParaRPr lang="en-US"/>
        </a:p>
      </dgm:t>
    </dgm:pt>
    <dgm:pt modelId="{39051538-BF3A-4683-936F-E19318615E79}" type="sibTrans" cxnId="{CEE587A5-57E5-48C3-BDE0-8E4F57046510}">
      <dgm:prSet/>
      <dgm:spPr/>
      <dgm:t>
        <a:bodyPr/>
        <a:lstStyle/>
        <a:p>
          <a:endParaRPr lang="en-US"/>
        </a:p>
      </dgm:t>
    </dgm:pt>
    <dgm:pt modelId="{1A50433A-4734-4514-B29F-CAD41A7B3FCE}">
      <dgm:prSet phldrT="[Text]"/>
      <dgm:spPr/>
      <dgm:t>
        <a:bodyPr/>
        <a:lstStyle/>
        <a:p>
          <a:r>
            <a:rPr lang="en-US" dirty="0"/>
            <a:t>Much more efficient, but can’t be changed (non-volatile)</a:t>
          </a:r>
        </a:p>
      </dgm:t>
    </dgm:pt>
    <dgm:pt modelId="{C499AD4D-5B39-4B4C-A444-67F9DC4EFB0A}" type="parTrans" cxnId="{20656EBD-724F-4FD3-A48C-8EB9AB8CC96D}">
      <dgm:prSet/>
      <dgm:spPr/>
      <dgm:t>
        <a:bodyPr/>
        <a:lstStyle/>
        <a:p>
          <a:endParaRPr lang="en-US"/>
        </a:p>
      </dgm:t>
    </dgm:pt>
    <dgm:pt modelId="{F19B4144-043F-43CF-9992-F57EE1C631F3}" type="sibTrans" cxnId="{20656EBD-724F-4FD3-A48C-8EB9AB8CC96D}">
      <dgm:prSet/>
      <dgm:spPr/>
      <dgm:t>
        <a:bodyPr/>
        <a:lstStyle/>
        <a:p>
          <a:endParaRPr lang="en-US"/>
        </a:p>
      </dgm:t>
    </dgm:pt>
    <dgm:pt modelId="{E8B5EE47-6062-49F8-A728-FF6E2220D2E0}">
      <dgm:prSet phldrT="[Text]"/>
      <dgm:spPr/>
      <dgm:t>
        <a:bodyPr/>
        <a:lstStyle/>
        <a:p>
          <a:r>
            <a:rPr lang="en-US" dirty="0"/>
            <a:t>A Cube typically uses a Star Schema as its source</a:t>
          </a:r>
        </a:p>
      </dgm:t>
    </dgm:pt>
    <dgm:pt modelId="{FAFF6B77-2D4C-4C05-B721-6B21DA45125E}" type="parTrans" cxnId="{355C2B86-6514-4C55-B984-2C40C1DF74B3}">
      <dgm:prSet/>
      <dgm:spPr/>
      <dgm:t>
        <a:bodyPr/>
        <a:lstStyle/>
        <a:p>
          <a:endParaRPr lang="en-US"/>
        </a:p>
      </dgm:t>
    </dgm:pt>
    <dgm:pt modelId="{33F1D932-7DDC-48BC-95F2-C72A3098D732}" type="sibTrans" cxnId="{355C2B86-6514-4C55-B984-2C40C1DF74B3}">
      <dgm:prSet/>
      <dgm:spPr/>
      <dgm:t>
        <a:bodyPr/>
        <a:lstStyle/>
        <a:p>
          <a:endParaRPr lang="en-US"/>
        </a:p>
      </dgm:t>
    </dgm:pt>
    <dgm:pt modelId="{63BF0082-AC1E-4B52-853F-D41CC5E57C26}" type="pres">
      <dgm:prSet presAssocID="{3F0386ED-8117-477F-B968-3603EFEC70C9}" presName="linear" presStyleCnt="0">
        <dgm:presLayoutVars>
          <dgm:animLvl val="lvl"/>
          <dgm:resizeHandles val="exact"/>
        </dgm:presLayoutVars>
      </dgm:prSet>
      <dgm:spPr/>
    </dgm:pt>
    <dgm:pt modelId="{4A35F3B7-7925-4179-9D7B-2FC573689765}" type="pres">
      <dgm:prSet presAssocID="{E8B5EE47-6062-49F8-A728-FF6E2220D2E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12F179E-2569-418E-9E23-1BA81F851BCA}" type="pres">
      <dgm:prSet presAssocID="{33F1D932-7DDC-48BC-95F2-C72A3098D732}" presName="spacer" presStyleCnt="0"/>
      <dgm:spPr/>
    </dgm:pt>
    <dgm:pt modelId="{A851D87C-20EA-4E33-B9C7-175073674CDF}" type="pres">
      <dgm:prSet presAssocID="{79291466-2FB6-486E-AA45-713885ED15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69F9251-4B2D-4F2D-80C9-E2C4F4DF0B8F}" type="pres">
      <dgm:prSet presAssocID="{39051538-BF3A-4683-936F-E19318615E79}" presName="spacer" presStyleCnt="0"/>
      <dgm:spPr/>
    </dgm:pt>
    <dgm:pt modelId="{E1D55F62-F8F4-428F-9CAC-7264C94D1DCC}" type="pres">
      <dgm:prSet presAssocID="{1A50433A-4734-4514-B29F-CAD41A7B3FC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E81CC3C-0004-4E65-8933-C2F6C05C1AC4}" type="presOf" srcId="{79291466-2FB6-486E-AA45-713885ED1567}" destId="{A851D87C-20EA-4E33-B9C7-175073674CDF}" srcOrd="0" destOrd="0" presId="urn:microsoft.com/office/officeart/2005/8/layout/vList2"/>
    <dgm:cxn modelId="{5D23C140-1BAF-4E86-AFC2-9BD21573519C}" type="presOf" srcId="{3F0386ED-8117-477F-B968-3603EFEC70C9}" destId="{63BF0082-AC1E-4B52-853F-D41CC5E57C26}" srcOrd="0" destOrd="0" presId="urn:microsoft.com/office/officeart/2005/8/layout/vList2"/>
    <dgm:cxn modelId="{355C2B86-6514-4C55-B984-2C40C1DF74B3}" srcId="{3F0386ED-8117-477F-B968-3603EFEC70C9}" destId="{E8B5EE47-6062-49F8-A728-FF6E2220D2E0}" srcOrd="0" destOrd="0" parTransId="{FAFF6B77-2D4C-4C05-B721-6B21DA45125E}" sibTransId="{33F1D932-7DDC-48BC-95F2-C72A3098D732}"/>
    <dgm:cxn modelId="{65D5DB98-76B7-43B5-9D18-53C23865A256}" type="presOf" srcId="{1A50433A-4734-4514-B29F-CAD41A7B3FCE}" destId="{E1D55F62-F8F4-428F-9CAC-7264C94D1DCC}" srcOrd="0" destOrd="0" presId="urn:microsoft.com/office/officeart/2005/8/layout/vList2"/>
    <dgm:cxn modelId="{CEE587A5-57E5-48C3-BDE0-8E4F57046510}" srcId="{3F0386ED-8117-477F-B968-3603EFEC70C9}" destId="{79291466-2FB6-486E-AA45-713885ED1567}" srcOrd="1" destOrd="0" parTransId="{1A45DCCF-0A81-45CD-BAE9-5E6EF4DF7541}" sibTransId="{39051538-BF3A-4683-936F-E19318615E79}"/>
    <dgm:cxn modelId="{85F03CA9-2CFD-4BCF-9DE0-48FD515FCC0B}" type="presOf" srcId="{E8B5EE47-6062-49F8-A728-FF6E2220D2E0}" destId="{4A35F3B7-7925-4179-9D7B-2FC573689765}" srcOrd="0" destOrd="0" presId="urn:microsoft.com/office/officeart/2005/8/layout/vList2"/>
    <dgm:cxn modelId="{20656EBD-724F-4FD3-A48C-8EB9AB8CC96D}" srcId="{3F0386ED-8117-477F-B968-3603EFEC70C9}" destId="{1A50433A-4734-4514-B29F-CAD41A7B3FCE}" srcOrd="2" destOrd="0" parTransId="{C499AD4D-5B39-4B4C-A444-67F9DC4EFB0A}" sibTransId="{F19B4144-043F-43CF-9992-F57EE1C631F3}"/>
    <dgm:cxn modelId="{B6C5B047-89D3-416F-A897-5611028F6232}" type="presParOf" srcId="{63BF0082-AC1E-4B52-853F-D41CC5E57C26}" destId="{4A35F3B7-7925-4179-9D7B-2FC573689765}" srcOrd="0" destOrd="0" presId="urn:microsoft.com/office/officeart/2005/8/layout/vList2"/>
    <dgm:cxn modelId="{808F7569-ABB5-472B-AA72-EE8778B35C02}" type="presParOf" srcId="{63BF0082-AC1E-4B52-853F-D41CC5E57C26}" destId="{512F179E-2569-418E-9E23-1BA81F851BCA}" srcOrd="1" destOrd="0" presId="urn:microsoft.com/office/officeart/2005/8/layout/vList2"/>
    <dgm:cxn modelId="{90631921-5975-4565-AA5B-55CED1BF42D8}" type="presParOf" srcId="{63BF0082-AC1E-4B52-853F-D41CC5E57C26}" destId="{A851D87C-20EA-4E33-B9C7-175073674CDF}" srcOrd="2" destOrd="0" presId="urn:microsoft.com/office/officeart/2005/8/layout/vList2"/>
    <dgm:cxn modelId="{5A2C4F05-50C6-4BBE-95A7-A6735A2D99CD}" type="presParOf" srcId="{63BF0082-AC1E-4B52-853F-D41CC5E57C26}" destId="{F69F9251-4B2D-4F2D-80C9-E2C4F4DF0B8F}" srcOrd="3" destOrd="0" presId="urn:microsoft.com/office/officeart/2005/8/layout/vList2"/>
    <dgm:cxn modelId="{BA93BCFB-6920-4399-8484-966460451037}" type="presParOf" srcId="{63BF0082-AC1E-4B52-853F-D41CC5E57C26}" destId="{E1D55F62-F8F4-428F-9CAC-7264C94D1D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7E3E29-AD3A-442D-A540-9C78B0AEAE05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1B0C10-9601-4A1A-AC55-A9B99F067B83}">
      <dgm:prSet/>
      <dgm:spPr/>
      <dgm:t>
        <a:bodyPr/>
        <a:lstStyle/>
        <a:p>
          <a:pPr rtl="0"/>
          <a:r>
            <a:rPr lang="en-US" dirty="0"/>
            <a:t>1. Choose the business process</a:t>
          </a:r>
        </a:p>
      </dgm:t>
    </dgm:pt>
    <dgm:pt modelId="{F30690A1-374D-4229-97B9-5D904DF06BB7}" type="parTrans" cxnId="{0E4C77B1-2908-4BA6-8228-3A1AAB97C90D}">
      <dgm:prSet/>
      <dgm:spPr/>
      <dgm:t>
        <a:bodyPr/>
        <a:lstStyle/>
        <a:p>
          <a:endParaRPr lang="en-US"/>
        </a:p>
      </dgm:t>
    </dgm:pt>
    <dgm:pt modelId="{161B16D2-6284-4FE0-9A02-0DD892C7E004}" type="sibTrans" cxnId="{0E4C77B1-2908-4BA6-8228-3A1AAB97C90D}">
      <dgm:prSet/>
      <dgm:spPr/>
      <dgm:t>
        <a:bodyPr/>
        <a:lstStyle/>
        <a:p>
          <a:endParaRPr lang="en-US"/>
        </a:p>
      </dgm:t>
    </dgm:pt>
    <dgm:pt modelId="{E639E66B-46CE-422F-B3BE-7FDA36D5C9AB}">
      <dgm:prSet/>
      <dgm:spPr/>
      <dgm:t>
        <a:bodyPr/>
        <a:lstStyle/>
        <a:p>
          <a:pPr rtl="0"/>
          <a:r>
            <a:rPr lang="en-US" dirty="0"/>
            <a:t>2. Decide on the level of granularity</a:t>
          </a:r>
        </a:p>
      </dgm:t>
    </dgm:pt>
    <dgm:pt modelId="{D1EB92C8-431D-43D4-B9A2-0FEBAB244841}" type="parTrans" cxnId="{EC6D949F-6890-466D-96D4-17E308574351}">
      <dgm:prSet/>
      <dgm:spPr/>
      <dgm:t>
        <a:bodyPr/>
        <a:lstStyle/>
        <a:p>
          <a:endParaRPr lang="en-US"/>
        </a:p>
      </dgm:t>
    </dgm:pt>
    <dgm:pt modelId="{6D63BD37-C9EF-47CC-A92A-5237050EE89E}" type="sibTrans" cxnId="{EC6D949F-6890-466D-96D4-17E308574351}">
      <dgm:prSet/>
      <dgm:spPr/>
      <dgm:t>
        <a:bodyPr/>
        <a:lstStyle/>
        <a:p>
          <a:endParaRPr lang="en-US"/>
        </a:p>
      </dgm:t>
    </dgm:pt>
    <dgm:pt modelId="{C13426BE-DA2E-41A9-A863-2C6BFE4D857D}">
      <dgm:prSet/>
      <dgm:spPr/>
      <dgm:t>
        <a:bodyPr/>
        <a:lstStyle/>
        <a:p>
          <a:pPr rtl="0"/>
          <a:r>
            <a:rPr lang="en-US" dirty="0"/>
            <a:t>3. Identify the dimensions</a:t>
          </a:r>
        </a:p>
      </dgm:t>
    </dgm:pt>
    <dgm:pt modelId="{D11CB016-826F-41B9-8E64-7C0DB844DC0D}" type="parTrans" cxnId="{A94AD214-CEDA-496A-B8EC-44E30AEACF9A}">
      <dgm:prSet/>
      <dgm:spPr/>
      <dgm:t>
        <a:bodyPr/>
        <a:lstStyle/>
        <a:p>
          <a:endParaRPr lang="en-US"/>
        </a:p>
      </dgm:t>
    </dgm:pt>
    <dgm:pt modelId="{E22CC06E-688F-4C93-95BE-36B4816CAD84}" type="sibTrans" cxnId="{A94AD214-CEDA-496A-B8EC-44E30AEACF9A}">
      <dgm:prSet/>
      <dgm:spPr/>
      <dgm:t>
        <a:bodyPr/>
        <a:lstStyle/>
        <a:p>
          <a:endParaRPr lang="en-US"/>
        </a:p>
      </dgm:t>
    </dgm:pt>
    <dgm:pt modelId="{63524651-19EA-4984-AFA8-47ABA349DE76}">
      <dgm:prSet/>
      <dgm:spPr/>
      <dgm:t>
        <a:bodyPr/>
        <a:lstStyle/>
        <a:p>
          <a:pPr rtl="0"/>
          <a:r>
            <a:rPr lang="en-US" dirty="0"/>
            <a:t>4. Identify the fact</a:t>
          </a:r>
        </a:p>
      </dgm:t>
    </dgm:pt>
    <dgm:pt modelId="{94903B7C-551E-4C2B-A3EA-71FC3D994697}" type="parTrans" cxnId="{C9BACBDE-0FF0-4414-AD8F-242E18BC1FC2}">
      <dgm:prSet/>
      <dgm:spPr/>
      <dgm:t>
        <a:bodyPr/>
        <a:lstStyle/>
        <a:p>
          <a:endParaRPr lang="en-US"/>
        </a:p>
      </dgm:t>
    </dgm:pt>
    <dgm:pt modelId="{FD7AFE1F-3F0D-48CD-9BBF-BD933D9107D4}" type="sibTrans" cxnId="{C9BACBDE-0FF0-4414-AD8F-242E18BC1FC2}">
      <dgm:prSet/>
      <dgm:spPr/>
      <dgm:t>
        <a:bodyPr/>
        <a:lstStyle/>
        <a:p>
          <a:endParaRPr lang="en-US"/>
        </a:p>
      </dgm:t>
    </dgm:pt>
    <dgm:pt modelId="{F769677E-286D-48AA-814A-0A329A58A6A9}" type="pres">
      <dgm:prSet presAssocID="{E87E3E29-AD3A-442D-A540-9C78B0AEAE05}" presName="diagram" presStyleCnt="0">
        <dgm:presLayoutVars>
          <dgm:dir/>
          <dgm:resizeHandles val="exact"/>
        </dgm:presLayoutVars>
      </dgm:prSet>
      <dgm:spPr/>
    </dgm:pt>
    <dgm:pt modelId="{9A38EC8D-3BF9-41A6-8CB1-C1A3C6CAA18D}" type="pres">
      <dgm:prSet presAssocID="{431B0C10-9601-4A1A-AC55-A9B99F067B83}" presName="node" presStyleLbl="node1" presStyleIdx="0" presStyleCnt="4">
        <dgm:presLayoutVars>
          <dgm:bulletEnabled val="1"/>
        </dgm:presLayoutVars>
      </dgm:prSet>
      <dgm:spPr/>
    </dgm:pt>
    <dgm:pt modelId="{EC239631-3305-40E9-9A6C-4DCB58C9773A}" type="pres">
      <dgm:prSet presAssocID="{161B16D2-6284-4FE0-9A02-0DD892C7E004}" presName="sibTrans" presStyleCnt="0"/>
      <dgm:spPr/>
    </dgm:pt>
    <dgm:pt modelId="{B66E35BB-5B51-405B-ABEC-048A8568CE1B}" type="pres">
      <dgm:prSet presAssocID="{E639E66B-46CE-422F-B3BE-7FDA36D5C9AB}" presName="node" presStyleLbl="node1" presStyleIdx="1" presStyleCnt="4">
        <dgm:presLayoutVars>
          <dgm:bulletEnabled val="1"/>
        </dgm:presLayoutVars>
      </dgm:prSet>
      <dgm:spPr/>
    </dgm:pt>
    <dgm:pt modelId="{FE815A11-575B-44D5-92C6-D4E2461F1CD3}" type="pres">
      <dgm:prSet presAssocID="{6D63BD37-C9EF-47CC-A92A-5237050EE89E}" presName="sibTrans" presStyleCnt="0"/>
      <dgm:spPr/>
    </dgm:pt>
    <dgm:pt modelId="{CC67413F-8699-4E54-A068-EA9C7DE1F662}" type="pres">
      <dgm:prSet presAssocID="{C13426BE-DA2E-41A9-A863-2C6BFE4D857D}" presName="node" presStyleLbl="node1" presStyleIdx="2" presStyleCnt="4">
        <dgm:presLayoutVars>
          <dgm:bulletEnabled val="1"/>
        </dgm:presLayoutVars>
      </dgm:prSet>
      <dgm:spPr/>
    </dgm:pt>
    <dgm:pt modelId="{FA72DDF8-AA1A-4396-860F-5084BF082116}" type="pres">
      <dgm:prSet presAssocID="{E22CC06E-688F-4C93-95BE-36B4816CAD84}" presName="sibTrans" presStyleCnt="0"/>
      <dgm:spPr/>
    </dgm:pt>
    <dgm:pt modelId="{6D3FF1D7-9DF7-4590-B9C0-C285B0094BC6}" type="pres">
      <dgm:prSet presAssocID="{63524651-19EA-4984-AFA8-47ABA349DE76}" presName="node" presStyleLbl="node1" presStyleIdx="3" presStyleCnt="4">
        <dgm:presLayoutVars>
          <dgm:bulletEnabled val="1"/>
        </dgm:presLayoutVars>
      </dgm:prSet>
      <dgm:spPr/>
    </dgm:pt>
  </dgm:ptLst>
  <dgm:cxnLst>
    <dgm:cxn modelId="{A94AD214-CEDA-496A-B8EC-44E30AEACF9A}" srcId="{E87E3E29-AD3A-442D-A540-9C78B0AEAE05}" destId="{C13426BE-DA2E-41A9-A863-2C6BFE4D857D}" srcOrd="2" destOrd="0" parTransId="{D11CB016-826F-41B9-8E64-7C0DB844DC0D}" sibTransId="{E22CC06E-688F-4C93-95BE-36B4816CAD84}"/>
    <dgm:cxn modelId="{C0B4138E-AB6F-4831-8ECE-07BCAA887F7C}" type="presOf" srcId="{63524651-19EA-4984-AFA8-47ABA349DE76}" destId="{6D3FF1D7-9DF7-4590-B9C0-C285B0094BC6}" srcOrd="0" destOrd="0" presId="urn:microsoft.com/office/officeart/2005/8/layout/default"/>
    <dgm:cxn modelId="{EC6D949F-6890-466D-96D4-17E308574351}" srcId="{E87E3E29-AD3A-442D-A540-9C78B0AEAE05}" destId="{E639E66B-46CE-422F-B3BE-7FDA36D5C9AB}" srcOrd="1" destOrd="0" parTransId="{D1EB92C8-431D-43D4-B9A2-0FEBAB244841}" sibTransId="{6D63BD37-C9EF-47CC-A92A-5237050EE89E}"/>
    <dgm:cxn modelId="{BE45B0AC-D260-4BEC-8F37-C822BC25FFB0}" type="presOf" srcId="{E639E66B-46CE-422F-B3BE-7FDA36D5C9AB}" destId="{B66E35BB-5B51-405B-ABEC-048A8568CE1B}" srcOrd="0" destOrd="0" presId="urn:microsoft.com/office/officeart/2005/8/layout/default"/>
    <dgm:cxn modelId="{0E4C77B1-2908-4BA6-8228-3A1AAB97C90D}" srcId="{E87E3E29-AD3A-442D-A540-9C78B0AEAE05}" destId="{431B0C10-9601-4A1A-AC55-A9B99F067B83}" srcOrd="0" destOrd="0" parTransId="{F30690A1-374D-4229-97B9-5D904DF06BB7}" sibTransId="{161B16D2-6284-4FE0-9A02-0DD892C7E004}"/>
    <dgm:cxn modelId="{A4C21CC5-D5FB-48F8-BF9B-A5B0D547BAEC}" type="presOf" srcId="{431B0C10-9601-4A1A-AC55-A9B99F067B83}" destId="{9A38EC8D-3BF9-41A6-8CB1-C1A3C6CAA18D}" srcOrd="0" destOrd="0" presId="urn:microsoft.com/office/officeart/2005/8/layout/default"/>
    <dgm:cxn modelId="{5AA106D0-C5B9-4166-9C37-CF5782E4E7C5}" type="presOf" srcId="{C13426BE-DA2E-41A9-A863-2C6BFE4D857D}" destId="{CC67413F-8699-4E54-A068-EA9C7DE1F662}" srcOrd="0" destOrd="0" presId="urn:microsoft.com/office/officeart/2005/8/layout/default"/>
    <dgm:cxn modelId="{C9BACBDE-0FF0-4414-AD8F-242E18BC1FC2}" srcId="{E87E3E29-AD3A-442D-A540-9C78B0AEAE05}" destId="{63524651-19EA-4984-AFA8-47ABA349DE76}" srcOrd="3" destOrd="0" parTransId="{94903B7C-551E-4C2B-A3EA-71FC3D994697}" sibTransId="{FD7AFE1F-3F0D-48CD-9BBF-BD933D9107D4}"/>
    <dgm:cxn modelId="{F81194E4-7DB6-4DED-9D00-84A6471F5391}" type="presOf" srcId="{E87E3E29-AD3A-442D-A540-9C78B0AEAE05}" destId="{F769677E-286D-48AA-814A-0A329A58A6A9}" srcOrd="0" destOrd="0" presId="urn:microsoft.com/office/officeart/2005/8/layout/default"/>
    <dgm:cxn modelId="{E4E859BD-1298-433C-8109-2C4D01EA944B}" type="presParOf" srcId="{F769677E-286D-48AA-814A-0A329A58A6A9}" destId="{9A38EC8D-3BF9-41A6-8CB1-C1A3C6CAA18D}" srcOrd="0" destOrd="0" presId="urn:microsoft.com/office/officeart/2005/8/layout/default"/>
    <dgm:cxn modelId="{1301E6CB-3F22-4EB8-BC73-80683BC33A46}" type="presParOf" srcId="{F769677E-286D-48AA-814A-0A329A58A6A9}" destId="{EC239631-3305-40E9-9A6C-4DCB58C9773A}" srcOrd="1" destOrd="0" presId="urn:microsoft.com/office/officeart/2005/8/layout/default"/>
    <dgm:cxn modelId="{3565FD81-E181-48EB-AC11-C590E1E97801}" type="presParOf" srcId="{F769677E-286D-48AA-814A-0A329A58A6A9}" destId="{B66E35BB-5B51-405B-ABEC-048A8568CE1B}" srcOrd="2" destOrd="0" presId="urn:microsoft.com/office/officeart/2005/8/layout/default"/>
    <dgm:cxn modelId="{90ED3211-828D-4EAF-94E3-ED8A4AA2DD72}" type="presParOf" srcId="{F769677E-286D-48AA-814A-0A329A58A6A9}" destId="{FE815A11-575B-44D5-92C6-D4E2461F1CD3}" srcOrd="3" destOrd="0" presId="urn:microsoft.com/office/officeart/2005/8/layout/default"/>
    <dgm:cxn modelId="{DA346913-052F-44C8-8B5E-A05DE8718F37}" type="presParOf" srcId="{F769677E-286D-48AA-814A-0A329A58A6A9}" destId="{CC67413F-8699-4E54-A068-EA9C7DE1F662}" srcOrd="4" destOrd="0" presId="urn:microsoft.com/office/officeart/2005/8/layout/default"/>
    <dgm:cxn modelId="{86AA244F-54C8-4800-BD5C-573C4B8443BF}" type="presParOf" srcId="{F769677E-286D-48AA-814A-0A329A58A6A9}" destId="{FA72DDF8-AA1A-4396-860F-5084BF082116}" srcOrd="5" destOrd="0" presId="urn:microsoft.com/office/officeart/2005/8/layout/default"/>
    <dgm:cxn modelId="{EEA6547A-579B-4EA9-AA31-B5CE1A18849A}" type="presParOf" srcId="{F769677E-286D-48AA-814A-0A329A58A6A9}" destId="{6D3FF1D7-9DF7-4590-B9C0-C285B0094BC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6D346E-CBB6-4E68-A89D-12C7D085339B}" type="doc">
      <dgm:prSet loTypeId="urn:microsoft.com/office/officeart/2005/8/layout/hList1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28F886FA-3CEB-481A-BDA1-448B03D1FAFE}">
      <dgm:prSet phldrT="[Text]" custT="1"/>
      <dgm:spPr/>
      <dgm:t>
        <a:bodyPr/>
        <a:lstStyle/>
        <a:p>
          <a:r>
            <a:rPr lang="en-US" sz="2400" dirty="0"/>
            <a:t>Keys</a:t>
          </a:r>
        </a:p>
      </dgm:t>
    </dgm:pt>
    <dgm:pt modelId="{7A094ACA-C4DC-4DD2-8272-EDAA226B5C87}" type="parTrans" cxnId="{ED879130-3390-46BB-B275-DAD967C05C4D}">
      <dgm:prSet/>
      <dgm:spPr/>
      <dgm:t>
        <a:bodyPr/>
        <a:lstStyle/>
        <a:p>
          <a:endParaRPr lang="en-US" sz="2000"/>
        </a:p>
      </dgm:t>
    </dgm:pt>
    <dgm:pt modelId="{932F5474-5ADC-4F90-BC93-75BBAD543529}" type="sibTrans" cxnId="{ED879130-3390-46BB-B275-DAD967C05C4D}">
      <dgm:prSet/>
      <dgm:spPr/>
      <dgm:t>
        <a:bodyPr/>
        <a:lstStyle/>
        <a:p>
          <a:endParaRPr lang="en-US" sz="2000"/>
        </a:p>
      </dgm:t>
    </dgm:pt>
    <dgm:pt modelId="{9911A1FA-95A4-4CD4-B7AA-513A22542AB2}">
      <dgm:prSet phldrT="[Text]" custT="1"/>
      <dgm:spPr/>
      <dgm:t>
        <a:bodyPr/>
        <a:lstStyle/>
        <a:p>
          <a:r>
            <a:rPr lang="en-US" sz="2400" dirty="0"/>
            <a:t>Primary key for each event</a:t>
          </a:r>
        </a:p>
      </dgm:t>
    </dgm:pt>
    <dgm:pt modelId="{18C48AAD-DAA7-4993-BB8A-B1C6EC24E485}" type="parTrans" cxnId="{907FCE22-EE4F-4F79-8936-0C499FBC95F4}">
      <dgm:prSet/>
      <dgm:spPr/>
      <dgm:t>
        <a:bodyPr/>
        <a:lstStyle/>
        <a:p>
          <a:endParaRPr lang="en-US" sz="2000"/>
        </a:p>
      </dgm:t>
    </dgm:pt>
    <dgm:pt modelId="{006D5BB5-1EB0-4192-8312-A7DE48B97F34}" type="sibTrans" cxnId="{907FCE22-EE4F-4F79-8936-0C499FBC95F4}">
      <dgm:prSet/>
      <dgm:spPr/>
      <dgm:t>
        <a:bodyPr/>
        <a:lstStyle/>
        <a:p>
          <a:endParaRPr lang="en-US" sz="2000"/>
        </a:p>
      </dgm:t>
    </dgm:pt>
    <dgm:pt modelId="{37DAFED9-FB0B-46CF-BC0B-ADFE0B157E6D}">
      <dgm:prSet phldrT="[Text]" custT="1"/>
      <dgm:spPr/>
      <dgm:t>
        <a:bodyPr/>
        <a:lstStyle/>
        <a:p>
          <a:r>
            <a:rPr lang="en-US" sz="2400" dirty="0"/>
            <a:t>Facts: Measured, numeric data</a:t>
          </a:r>
        </a:p>
      </dgm:t>
    </dgm:pt>
    <dgm:pt modelId="{8FA136F6-C889-4029-8154-3363A12F1404}" type="parTrans" cxnId="{3BA0E2E8-E7BE-4569-8B2C-8B35CDC7E98C}">
      <dgm:prSet/>
      <dgm:spPr/>
      <dgm:t>
        <a:bodyPr/>
        <a:lstStyle/>
        <a:p>
          <a:endParaRPr lang="en-US" sz="2000"/>
        </a:p>
      </dgm:t>
    </dgm:pt>
    <dgm:pt modelId="{597575CB-A130-443D-AA91-D1CF8AC966E0}" type="sibTrans" cxnId="{3BA0E2E8-E7BE-4569-8B2C-8B35CDC7E98C}">
      <dgm:prSet/>
      <dgm:spPr/>
      <dgm:t>
        <a:bodyPr/>
        <a:lstStyle/>
        <a:p>
          <a:endParaRPr lang="en-US" sz="2000"/>
        </a:p>
      </dgm:t>
    </dgm:pt>
    <dgm:pt modelId="{0D41F61E-6736-416F-9285-C79E0528032E}">
      <dgm:prSet phldrT="[Text]" custT="1"/>
      <dgm:spPr/>
      <dgm:t>
        <a:bodyPr/>
        <a:lstStyle/>
        <a:p>
          <a:r>
            <a:rPr lang="en-US" sz="2400" dirty="0"/>
            <a:t>Facts: Quantifiable information for each business event – almost always numeric</a:t>
          </a:r>
        </a:p>
      </dgm:t>
    </dgm:pt>
    <dgm:pt modelId="{87185CD6-BAF4-4FBE-BEF1-6361F148984A}" type="parTrans" cxnId="{06B9ECC7-D8DF-4EDE-8FED-31DB1810E85E}">
      <dgm:prSet/>
      <dgm:spPr/>
      <dgm:t>
        <a:bodyPr/>
        <a:lstStyle/>
        <a:p>
          <a:endParaRPr lang="en-US" sz="2000"/>
        </a:p>
      </dgm:t>
    </dgm:pt>
    <dgm:pt modelId="{41BC8FCF-07CE-4562-9505-DC0456E5F9C8}" type="sibTrans" cxnId="{06B9ECC7-D8DF-4EDE-8FED-31DB1810E85E}">
      <dgm:prSet/>
      <dgm:spPr/>
      <dgm:t>
        <a:bodyPr/>
        <a:lstStyle/>
        <a:p>
          <a:endParaRPr lang="en-US" sz="2000"/>
        </a:p>
      </dgm:t>
    </dgm:pt>
    <dgm:pt modelId="{E2A132B2-9A8A-4B45-A7A5-54B26ACD49DC}">
      <dgm:prSet phldrT="[Text]" custT="1"/>
      <dgm:spPr/>
      <dgm:t>
        <a:bodyPr/>
        <a:lstStyle/>
        <a:p>
          <a:r>
            <a:rPr lang="en-US" sz="2400" dirty="0"/>
            <a:t>Example: Sales has </a:t>
          </a:r>
          <a:r>
            <a:rPr lang="en-US" sz="2400" dirty="0" err="1"/>
            <a:t>Sales_ID</a:t>
          </a:r>
          <a:r>
            <a:rPr lang="en-US" sz="2400" dirty="0"/>
            <a:t> as primary key, and </a:t>
          </a:r>
          <a:r>
            <a:rPr lang="en-US" sz="2400" dirty="0" err="1"/>
            <a:t>Product_ID</a:t>
          </a:r>
          <a:r>
            <a:rPr lang="en-US" sz="2400" dirty="0"/>
            <a:t>, </a:t>
          </a:r>
          <a:r>
            <a:rPr lang="en-US" sz="2400" dirty="0" err="1"/>
            <a:t>Store_ID</a:t>
          </a:r>
          <a:r>
            <a:rPr lang="en-US" sz="2400" dirty="0"/>
            <a:t>, and </a:t>
          </a:r>
          <a:r>
            <a:rPr lang="en-US" sz="2400" dirty="0" err="1"/>
            <a:t>Time_ID</a:t>
          </a:r>
          <a:r>
            <a:rPr lang="en-US" sz="2400" dirty="0"/>
            <a:t> as foreign keys</a:t>
          </a:r>
        </a:p>
      </dgm:t>
    </dgm:pt>
    <dgm:pt modelId="{95521DE0-7297-4212-A50B-538496136D6F}" type="parTrans" cxnId="{657F67EB-502E-4D3A-8475-35D12793E21C}">
      <dgm:prSet/>
      <dgm:spPr/>
      <dgm:t>
        <a:bodyPr/>
        <a:lstStyle/>
        <a:p>
          <a:endParaRPr lang="en-US" sz="2000"/>
        </a:p>
      </dgm:t>
    </dgm:pt>
    <dgm:pt modelId="{609C1E89-4881-409B-8CC2-1736313F2931}" type="sibTrans" cxnId="{657F67EB-502E-4D3A-8475-35D12793E21C}">
      <dgm:prSet/>
      <dgm:spPr/>
      <dgm:t>
        <a:bodyPr/>
        <a:lstStyle/>
        <a:p>
          <a:endParaRPr lang="en-US" sz="2000"/>
        </a:p>
      </dgm:t>
    </dgm:pt>
    <dgm:pt modelId="{842C9CDC-7AC3-4C21-9014-FE85685B8241}">
      <dgm:prSet phldrT="[Text]" custT="1"/>
      <dgm:spPr/>
      <dgm:t>
        <a:bodyPr/>
        <a:lstStyle/>
        <a:p>
          <a:endParaRPr lang="en-US" sz="2400" dirty="0"/>
        </a:p>
      </dgm:t>
    </dgm:pt>
    <dgm:pt modelId="{E222F06F-A1C9-4B40-84EB-9138FFFD5520}" type="parTrans" cxnId="{9DFB1C91-085E-46ED-A57E-04801D483332}">
      <dgm:prSet/>
      <dgm:spPr/>
      <dgm:t>
        <a:bodyPr/>
        <a:lstStyle/>
        <a:p>
          <a:endParaRPr lang="en-US" sz="2000"/>
        </a:p>
      </dgm:t>
    </dgm:pt>
    <dgm:pt modelId="{C21DC26B-0CF1-40D4-A5C7-E389AA500179}" type="sibTrans" cxnId="{9DFB1C91-085E-46ED-A57E-04801D483332}">
      <dgm:prSet/>
      <dgm:spPr/>
      <dgm:t>
        <a:bodyPr/>
        <a:lstStyle/>
        <a:p>
          <a:endParaRPr lang="en-US" sz="2000"/>
        </a:p>
      </dgm:t>
    </dgm:pt>
    <dgm:pt modelId="{05D50B6D-14E7-4306-B008-CBAAB8EEC820}">
      <dgm:prSet phldrT="[Text]" custT="1"/>
      <dgm:spPr/>
      <dgm:t>
        <a:bodyPr/>
        <a:lstStyle/>
        <a:p>
          <a:r>
            <a:rPr lang="en-US" sz="2400" dirty="0"/>
            <a:t>Example: Sales has </a:t>
          </a:r>
          <a:r>
            <a:rPr lang="en-US" sz="2400" dirty="0" err="1"/>
            <a:t>quantity_sold</a:t>
          </a:r>
          <a:r>
            <a:rPr lang="en-US" sz="2400" dirty="0"/>
            <a:t> and </a:t>
          </a:r>
          <a:r>
            <a:rPr lang="en-US" sz="2400" dirty="0" err="1"/>
            <a:t>total_price</a:t>
          </a:r>
          <a:r>
            <a:rPr lang="en-US" sz="2400" dirty="0"/>
            <a:t>.</a:t>
          </a:r>
        </a:p>
      </dgm:t>
    </dgm:pt>
    <dgm:pt modelId="{C22DC7C8-911F-4FDA-8C7F-D99AF64894FE}" type="parTrans" cxnId="{96B0AD1E-305A-4CD6-8EDB-80D87B198A31}">
      <dgm:prSet/>
      <dgm:spPr/>
      <dgm:t>
        <a:bodyPr/>
        <a:lstStyle/>
        <a:p>
          <a:endParaRPr lang="en-US" sz="2000"/>
        </a:p>
      </dgm:t>
    </dgm:pt>
    <dgm:pt modelId="{0624A6AA-3F5F-47B4-A65B-63EC80F66E1A}" type="sibTrans" cxnId="{96B0AD1E-305A-4CD6-8EDB-80D87B198A31}">
      <dgm:prSet/>
      <dgm:spPr/>
      <dgm:t>
        <a:bodyPr/>
        <a:lstStyle/>
        <a:p>
          <a:endParaRPr lang="en-US" sz="2000"/>
        </a:p>
      </dgm:t>
    </dgm:pt>
    <dgm:pt modelId="{5550AC23-243E-40BE-A444-07D1B24CCAD8}">
      <dgm:prSet phldrT="[Text]" custT="1"/>
      <dgm:spPr/>
      <dgm:t>
        <a:bodyPr/>
        <a:lstStyle/>
        <a:p>
          <a:r>
            <a:rPr lang="en-US" sz="2400" dirty="0"/>
            <a:t>Describes a particular combination of dimensional data</a:t>
          </a:r>
        </a:p>
      </dgm:t>
    </dgm:pt>
    <dgm:pt modelId="{32E3374B-02B1-4B4E-ADEA-861CE49D1AC3}" type="parTrans" cxnId="{08CEBBBA-239E-4E96-A7CC-EFAF7BA5BE7A}">
      <dgm:prSet/>
      <dgm:spPr/>
      <dgm:t>
        <a:bodyPr/>
        <a:lstStyle/>
        <a:p>
          <a:endParaRPr lang="en-US" sz="2000"/>
        </a:p>
      </dgm:t>
    </dgm:pt>
    <dgm:pt modelId="{03F8DB98-C74C-44CB-B263-DE7BB9D441CD}" type="sibTrans" cxnId="{08CEBBBA-239E-4E96-A7CC-EFAF7BA5BE7A}">
      <dgm:prSet/>
      <dgm:spPr/>
      <dgm:t>
        <a:bodyPr/>
        <a:lstStyle/>
        <a:p>
          <a:endParaRPr lang="en-US" sz="2000"/>
        </a:p>
      </dgm:t>
    </dgm:pt>
    <dgm:pt modelId="{E5AE9E6E-C8BF-479E-B6BF-A9E672C702A6}">
      <dgm:prSet phldrT="[Text]" custT="1"/>
      <dgm:spPr/>
      <dgm:t>
        <a:bodyPr/>
        <a:lstStyle/>
        <a:p>
          <a:r>
            <a:rPr lang="en-US" altLang="en-US" sz="2400" dirty="0"/>
            <a:t>Foreign keys for </a:t>
          </a:r>
          <a:r>
            <a:rPr lang="en-US" sz="2400" dirty="0"/>
            <a:t>the associated dimensions</a:t>
          </a:r>
        </a:p>
      </dgm:t>
    </dgm:pt>
    <dgm:pt modelId="{CB2C04B4-0C95-4D64-8999-68BD0366EFB7}" type="parTrans" cxnId="{38EDC0BE-78FD-4F54-94CF-6A63EE8DFB3A}">
      <dgm:prSet/>
      <dgm:spPr/>
      <dgm:t>
        <a:bodyPr/>
        <a:lstStyle/>
        <a:p>
          <a:endParaRPr lang="en-US" sz="2000"/>
        </a:p>
      </dgm:t>
    </dgm:pt>
    <dgm:pt modelId="{0F33E6F9-4C08-4D64-B865-3280A79B7D93}" type="sibTrans" cxnId="{38EDC0BE-78FD-4F54-94CF-6A63EE8DFB3A}">
      <dgm:prSet/>
      <dgm:spPr/>
      <dgm:t>
        <a:bodyPr/>
        <a:lstStyle/>
        <a:p>
          <a:endParaRPr lang="en-US" sz="2000"/>
        </a:p>
      </dgm:t>
    </dgm:pt>
    <dgm:pt modelId="{2C883336-A96B-45EE-BF94-A895FF8C9A32}">
      <dgm:prSet phldrT="[Text]" custT="1"/>
      <dgm:spPr/>
      <dgm:t>
        <a:bodyPr/>
        <a:lstStyle/>
        <a:p>
          <a:endParaRPr lang="en-US" sz="2400" dirty="0"/>
        </a:p>
      </dgm:t>
    </dgm:pt>
    <dgm:pt modelId="{EDEBB655-E168-4374-9BA2-7147075FC96E}" type="parTrans" cxnId="{A0C5E1A5-EBA5-4478-853E-06C529566E40}">
      <dgm:prSet/>
      <dgm:spPr/>
      <dgm:t>
        <a:bodyPr/>
        <a:lstStyle/>
        <a:p>
          <a:endParaRPr lang="en-US" sz="2000"/>
        </a:p>
      </dgm:t>
    </dgm:pt>
    <dgm:pt modelId="{3A476D40-949E-448C-B5C6-DE1AEB78E673}" type="sibTrans" cxnId="{A0C5E1A5-EBA5-4478-853E-06C529566E40}">
      <dgm:prSet/>
      <dgm:spPr/>
      <dgm:t>
        <a:bodyPr/>
        <a:lstStyle/>
        <a:p>
          <a:endParaRPr lang="en-US" sz="2000"/>
        </a:p>
      </dgm:t>
    </dgm:pt>
    <dgm:pt modelId="{C51C720D-339F-4782-B28E-AAFABCD46D97}">
      <dgm:prSet phldrT="[Text]" custT="1"/>
      <dgm:spPr/>
      <dgm:t>
        <a:bodyPr/>
        <a:lstStyle/>
        <a:p>
          <a:endParaRPr lang="en-US" sz="2400" dirty="0"/>
        </a:p>
      </dgm:t>
    </dgm:pt>
    <dgm:pt modelId="{800ED6B8-6CD7-49D6-B1DF-EACD85F43AB2}" type="parTrans" cxnId="{C0A820F5-C0EA-4688-B825-C188C9C71BC9}">
      <dgm:prSet/>
      <dgm:spPr/>
      <dgm:t>
        <a:bodyPr/>
        <a:lstStyle/>
        <a:p>
          <a:endParaRPr lang="en-US" sz="2000"/>
        </a:p>
      </dgm:t>
    </dgm:pt>
    <dgm:pt modelId="{D59CC4EB-F266-491F-8E72-087125077999}" type="sibTrans" cxnId="{C0A820F5-C0EA-4688-B825-C188C9C71BC9}">
      <dgm:prSet/>
      <dgm:spPr/>
      <dgm:t>
        <a:bodyPr/>
        <a:lstStyle/>
        <a:p>
          <a:endParaRPr lang="en-US" sz="2000"/>
        </a:p>
      </dgm:t>
    </dgm:pt>
    <dgm:pt modelId="{F0527D22-77F8-4039-9B41-95D75727F49D}">
      <dgm:prSet phldrT="[Text]" custT="1"/>
      <dgm:spPr/>
      <dgm:t>
        <a:bodyPr/>
        <a:lstStyle/>
        <a:p>
          <a:endParaRPr lang="en-US" sz="2400" dirty="0"/>
        </a:p>
      </dgm:t>
    </dgm:pt>
    <dgm:pt modelId="{7F058439-64AE-4B33-9EF2-D8993AD62F46}" type="parTrans" cxnId="{5E9DB23B-DEF0-4BF0-A3A7-215EABF07C79}">
      <dgm:prSet/>
      <dgm:spPr/>
      <dgm:t>
        <a:bodyPr/>
        <a:lstStyle/>
        <a:p>
          <a:endParaRPr lang="en-US"/>
        </a:p>
      </dgm:t>
    </dgm:pt>
    <dgm:pt modelId="{89F46399-E214-4070-A365-18F001DC604C}" type="sibTrans" cxnId="{5E9DB23B-DEF0-4BF0-A3A7-215EABF07C79}">
      <dgm:prSet/>
      <dgm:spPr/>
      <dgm:t>
        <a:bodyPr/>
        <a:lstStyle/>
        <a:p>
          <a:endParaRPr lang="en-US"/>
        </a:p>
      </dgm:t>
    </dgm:pt>
    <dgm:pt modelId="{7F834C8D-58DE-426C-ACBC-8E01DB602B82}" type="pres">
      <dgm:prSet presAssocID="{156D346E-CBB6-4E68-A89D-12C7D085339B}" presName="Name0" presStyleCnt="0">
        <dgm:presLayoutVars>
          <dgm:dir/>
          <dgm:animLvl val="lvl"/>
          <dgm:resizeHandles val="exact"/>
        </dgm:presLayoutVars>
      </dgm:prSet>
      <dgm:spPr/>
    </dgm:pt>
    <dgm:pt modelId="{D23532FD-6C0C-457E-8911-5F122B7352EC}" type="pres">
      <dgm:prSet presAssocID="{28F886FA-3CEB-481A-BDA1-448B03D1FAFE}" presName="composite" presStyleCnt="0"/>
      <dgm:spPr/>
    </dgm:pt>
    <dgm:pt modelId="{CC1740A8-3C1B-4E3E-8FFC-25CF899C46D0}" type="pres">
      <dgm:prSet presAssocID="{28F886FA-3CEB-481A-BDA1-448B03D1FAF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76947D0-F5F6-4678-9637-D3932CA4C977}" type="pres">
      <dgm:prSet presAssocID="{28F886FA-3CEB-481A-BDA1-448B03D1FAFE}" presName="desTx" presStyleLbl="alignAccFollowNode1" presStyleIdx="0" presStyleCnt="2" custScaleY="100837">
        <dgm:presLayoutVars>
          <dgm:bulletEnabled val="1"/>
        </dgm:presLayoutVars>
      </dgm:prSet>
      <dgm:spPr/>
    </dgm:pt>
    <dgm:pt modelId="{C9A9857A-C2EF-4F31-ACF3-A0F0DA10DD00}" type="pres">
      <dgm:prSet presAssocID="{932F5474-5ADC-4F90-BC93-75BBAD543529}" presName="space" presStyleCnt="0"/>
      <dgm:spPr/>
    </dgm:pt>
    <dgm:pt modelId="{345DEEC2-2B81-4FA6-B553-4BA8CC689E67}" type="pres">
      <dgm:prSet presAssocID="{37DAFED9-FB0B-46CF-BC0B-ADFE0B157E6D}" presName="composite" presStyleCnt="0"/>
      <dgm:spPr/>
    </dgm:pt>
    <dgm:pt modelId="{1ED63C4E-4D60-4E65-BEE9-0CF6A1426427}" type="pres">
      <dgm:prSet presAssocID="{37DAFED9-FB0B-46CF-BC0B-ADFE0B157E6D}" presName="parTx" presStyleLbl="alignNode1" presStyleIdx="1" presStyleCnt="2" custLinFactNeighborX="-10464" custLinFactNeighborY="450">
        <dgm:presLayoutVars>
          <dgm:chMax val="0"/>
          <dgm:chPref val="0"/>
          <dgm:bulletEnabled val="1"/>
        </dgm:presLayoutVars>
      </dgm:prSet>
      <dgm:spPr/>
    </dgm:pt>
    <dgm:pt modelId="{8157F779-0D57-455B-B4E8-672BD5F8589E}" type="pres">
      <dgm:prSet presAssocID="{37DAFED9-FB0B-46CF-BC0B-ADFE0B157E6D}" presName="desTx" presStyleLbl="alignAccFollowNode1" presStyleIdx="1" presStyleCnt="2" custScaleY="100837" custLinFactNeighborX="-10464" custLinFactNeighborY="71">
        <dgm:presLayoutVars>
          <dgm:bulletEnabled val="1"/>
        </dgm:presLayoutVars>
      </dgm:prSet>
      <dgm:spPr/>
    </dgm:pt>
  </dgm:ptLst>
  <dgm:cxnLst>
    <dgm:cxn modelId="{3CEB290F-4393-4F1C-A773-2D3499BC0CFF}" type="presOf" srcId="{37DAFED9-FB0B-46CF-BC0B-ADFE0B157E6D}" destId="{1ED63C4E-4D60-4E65-BEE9-0CF6A1426427}" srcOrd="0" destOrd="0" presId="urn:microsoft.com/office/officeart/2005/8/layout/hList1"/>
    <dgm:cxn modelId="{B27E7912-D82D-4132-80D7-5C585330B391}" type="presOf" srcId="{9911A1FA-95A4-4CD4-B7AA-513A22542AB2}" destId="{076947D0-F5F6-4678-9637-D3932CA4C977}" srcOrd="0" destOrd="0" presId="urn:microsoft.com/office/officeart/2005/8/layout/hList1"/>
    <dgm:cxn modelId="{9EB83E15-B7C5-4915-89B6-4F34C7C998FC}" type="presOf" srcId="{842C9CDC-7AC3-4C21-9014-FE85685B8241}" destId="{076947D0-F5F6-4678-9637-D3932CA4C977}" srcOrd="0" destOrd="2" presId="urn:microsoft.com/office/officeart/2005/8/layout/hList1"/>
    <dgm:cxn modelId="{96B0AD1E-305A-4CD6-8EDB-80D87B198A31}" srcId="{37DAFED9-FB0B-46CF-BC0B-ADFE0B157E6D}" destId="{05D50B6D-14E7-4306-B008-CBAAB8EEC820}" srcOrd="3" destOrd="0" parTransId="{C22DC7C8-911F-4FDA-8C7F-D99AF64894FE}" sibTransId="{0624A6AA-3F5F-47B4-A65B-63EC80F66E1A}"/>
    <dgm:cxn modelId="{907FCE22-EE4F-4F79-8936-0C499FBC95F4}" srcId="{28F886FA-3CEB-481A-BDA1-448B03D1FAFE}" destId="{9911A1FA-95A4-4CD4-B7AA-513A22542AB2}" srcOrd="0" destOrd="0" parTransId="{18C48AAD-DAA7-4993-BB8A-B1C6EC24E485}" sibTransId="{006D5BB5-1EB0-4192-8312-A7DE48B97F34}"/>
    <dgm:cxn modelId="{ED879130-3390-46BB-B275-DAD967C05C4D}" srcId="{156D346E-CBB6-4E68-A89D-12C7D085339B}" destId="{28F886FA-3CEB-481A-BDA1-448B03D1FAFE}" srcOrd="0" destOrd="0" parTransId="{7A094ACA-C4DC-4DD2-8272-EDAA226B5C87}" sibTransId="{932F5474-5ADC-4F90-BC93-75BBAD543529}"/>
    <dgm:cxn modelId="{061AFD31-4410-430B-B984-182B4B38B3A3}" type="presOf" srcId="{2C883336-A96B-45EE-BF94-A895FF8C9A32}" destId="{8157F779-0D57-455B-B4E8-672BD5F8589E}" srcOrd="0" destOrd="2" presId="urn:microsoft.com/office/officeart/2005/8/layout/hList1"/>
    <dgm:cxn modelId="{5E9DB23B-DEF0-4BF0-A3A7-215EABF07C79}" srcId="{28F886FA-3CEB-481A-BDA1-448B03D1FAFE}" destId="{F0527D22-77F8-4039-9B41-95D75727F49D}" srcOrd="4" destOrd="0" parTransId="{7F058439-64AE-4B33-9EF2-D8993AD62F46}" sibTransId="{89F46399-E214-4070-A365-18F001DC604C}"/>
    <dgm:cxn modelId="{C5C58F60-F7C4-4555-8E9B-478AF2474020}" type="presOf" srcId="{28F886FA-3CEB-481A-BDA1-448B03D1FAFE}" destId="{CC1740A8-3C1B-4E3E-8FFC-25CF899C46D0}" srcOrd="0" destOrd="0" presId="urn:microsoft.com/office/officeart/2005/8/layout/hList1"/>
    <dgm:cxn modelId="{47465F41-B069-41AE-B049-EF7978232163}" type="presOf" srcId="{0D41F61E-6736-416F-9285-C79E0528032E}" destId="{8157F779-0D57-455B-B4E8-672BD5F8589E}" srcOrd="0" destOrd="0" presId="urn:microsoft.com/office/officeart/2005/8/layout/hList1"/>
    <dgm:cxn modelId="{14199E65-4271-4D20-AD32-1CF80CB3394E}" type="presOf" srcId="{5550AC23-243E-40BE-A444-07D1B24CCAD8}" destId="{8157F779-0D57-455B-B4E8-672BD5F8589E}" srcOrd="0" destOrd="1" presId="urn:microsoft.com/office/officeart/2005/8/layout/hList1"/>
    <dgm:cxn modelId="{2919826E-D40A-4A51-A5CF-7BDCB3FC6178}" type="presOf" srcId="{05D50B6D-14E7-4306-B008-CBAAB8EEC820}" destId="{8157F779-0D57-455B-B4E8-672BD5F8589E}" srcOrd="0" destOrd="3" presId="urn:microsoft.com/office/officeart/2005/8/layout/hList1"/>
    <dgm:cxn modelId="{9DFB1C91-085E-46ED-A57E-04801D483332}" srcId="{28F886FA-3CEB-481A-BDA1-448B03D1FAFE}" destId="{842C9CDC-7AC3-4C21-9014-FE85685B8241}" srcOrd="2" destOrd="0" parTransId="{E222F06F-A1C9-4B40-84EB-9138FFFD5520}" sibTransId="{C21DC26B-0CF1-40D4-A5C7-E389AA500179}"/>
    <dgm:cxn modelId="{246D269C-C471-4EEE-B383-A5F99552AD65}" type="presOf" srcId="{E2A132B2-9A8A-4B45-A7A5-54B26ACD49DC}" destId="{076947D0-F5F6-4678-9637-D3932CA4C977}" srcOrd="0" destOrd="5" presId="urn:microsoft.com/office/officeart/2005/8/layout/hList1"/>
    <dgm:cxn modelId="{A0C5E1A5-EBA5-4478-853E-06C529566E40}" srcId="{37DAFED9-FB0B-46CF-BC0B-ADFE0B157E6D}" destId="{2C883336-A96B-45EE-BF94-A895FF8C9A32}" srcOrd="2" destOrd="0" parTransId="{EDEBB655-E168-4374-9BA2-7147075FC96E}" sibTransId="{3A476D40-949E-448C-B5C6-DE1AEB78E673}"/>
    <dgm:cxn modelId="{08CEBBBA-239E-4E96-A7CC-EFAF7BA5BE7A}" srcId="{37DAFED9-FB0B-46CF-BC0B-ADFE0B157E6D}" destId="{5550AC23-243E-40BE-A444-07D1B24CCAD8}" srcOrd="1" destOrd="0" parTransId="{32E3374B-02B1-4B4E-ADEA-861CE49D1AC3}" sibTransId="{03F8DB98-C74C-44CB-B263-DE7BB9D441CD}"/>
    <dgm:cxn modelId="{38EDC0BE-78FD-4F54-94CF-6A63EE8DFB3A}" srcId="{28F886FA-3CEB-481A-BDA1-448B03D1FAFE}" destId="{E5AE9E6E-C8BF-479E-B6BF-A9E672C702A6}" srcOrd="1" destOrd="0" parTransId="{CB2C04B4-0C95-4D64-8999-68BD0366EFB7}" sibTransId="{0F33E6F9-4C08-4D64-B865-3280A79B7D93}"/>
    <dgm:cxn modelId="{06B9ECC7-D8DF-4EDE-8FED-31DB1810E85E}" srcId="{37DAFED9-FB0B-46CF-BC0B-ADFE0B157E6D}" destId="{0D41F61E-6736-416F-9285-C79E0528032E}" srcOrd="0" destOrd="0" parTransId="{87185CD6-BAF4-4FBE-BEF1-6361F148984A}" sibTransId="{41BC8FCF-07CE-4562-9505-DC0456E5F9C8}"/>
    <dgm:cxn modelId="{3FE350CF-35EB-4D99-9F3F-B2C7BD4BD5A1}" type="presOf" srcId="{156D346E-CBB6-4E68-A89D-12C7D085339B}" destId="{7F834C8D-58DE-426C-ACBC-8E01DB602B82}" srcOrd="0" destOrd="0" presId="urn:microsoft.com/office/officeart/2005/8/layout/hList1"/>
    <dgm:cxn modelId="{0DA86ED1-5198-4C02-BB61-335E1E1FD0F1}" type="presOf" srcId="{F0527D22-77F8-4039-9B41-95D75727F49D}" destId="{076947D0-F5F6-4678-9637-D3932CA4C977}" srcOrd="0" destOrd="4" presId="urn:microsoft.com/office/officeart/2005/8/layout/hList1"/>
    <dgm:cxn modelId="{8A0CB0D8-807C-4C36-B78D-843460497F66}" type="presOf" srcId="{C51C720D-339F-4782-B28E-AAFABCD46D97}" destId="{076947D0-F5F6-4678-9637-D3932CA4C977}" srcOrd="0" destOrd="3" presId="urn:microsoft.com/office/officeart/2005/8/layout/hList1"/>
    <dgm:cxn modelId="{3BA0E2E8-E7BE-4569-8B2C-8B35CDC7E98C}" srcId="{156D346E-CBB6-4E68-A89D-12C7D085339B}" destId="{37DAFED9-FB0B-46CF-BC0B-ADFE0B157E6D}" srcOrd="1" destOrd="0" parTransId="{8FA136F6-C889-4029-8154-3363A12F1404}" sibTransId="{597575CB-A130-443D-AA91-D1CF8AC966E0}"/>
    <dgm:cxn modelId="{657F67EB-502E-4D3A-8475-35D12793E21C}" srcId="{28F886FA-3CEB-481A-BDA1-448B03D1FAFE}" destId="{E2A132B2-9A8A-4B45-A7A5-54B26ACD49DC}" srcOrd="5" destOrd="0" parTransId="{95521DE0-7297-4212-A50B-538496136D6F}" sibTransId="{609C1E89-4881-409B-8CC2-1736313F2931}"/>
    <dgm:cxn modelId="{E01A52EC-582C-4B83-BD41-5CFE0D888F4E}" type="presOf" srcId="{E5AE9E6E-C8BF-479E-B6BF-A9E672C702A6}" destId="{076947D0-F5F6-4678-9637-D3932CA4C977}" srcOrd="0" destOrd="1" presId="urn:microsoft.com/office/officeart/2005/8/layout/hList1"/>
    <dgm:cxn modelId="{C0A820F5-C0EA-4688-B825-C188C9C71BC9}" srcId="{28F886FA-3CEB-481A-BDA1-448B03D1FAFE}" destId="{C51C720D-339F-4782-B28E-AAFABCD46D97}" srcOrd="3" destOrd="0" parTransId="{800ED6B8-6CD7-49D6-B1DF-EACD85F43AB2}" sibTransId="{D59CC4EB-F266-491F-8E72-087125077999}"/>
    <dgm:cxn modelId="{FFAA5CD0-A966-4F5E-B605-4B720723B6BB}" type="presParOf" srcId="{7F834C8D-58DE-426C-ACBC-8E01DB602B82}" destId="{D23532FD-6C0C-457E-8911-5F122B7352EC}" srcOrd="0" destOrd="0" presId="urn:microsoft.com/office/officeart/2005/8/layout/hList1"/>
    <dgm:cxn modelId="{8A888CEB-3A3B-4803-A952-7B48CAB69A16}" type="presParOf" srcId="{D23532FD-6C0C-457E-8911-5F122B7352EC}" destId="{CC1740A8-3C1B-4E3E-8FFC-25CF899C46D0}" srcOrd="0" destOrd="0" presId="urn:microsoft.com/office/officeart/2005/8/layout/hList1"/>
    <dgm:cxn modelId="{076CCCC4-C1D8-4974-B114-4CA2D3C0FDAF}" type="presParOf" srcId="{D23532FD-6C0C-457E-8911-5F122B7352EC}" destId="{076947D0-F5F6-4678-9637-D3932CA4C977}" srcOrd="1" destOrd="0" presId="urn:microsoft.com/office/officeart/2005/8/layout/hList1"/>
    <dgm:cxn modelId="{91B779D4-683F-4AF4-9CD7-F2364576441C}" type="presParOf" srcId="{7F834C8D-58DE-426C-ACBC-8E01DB602B82}" destId="{C9A9857A-C2EF-4F31-ACF3-A0F0DA10DD00}" srcOrd="1" destOrd="0" presId="urn:microsoft.com/office/officeart/2005/8/layout/hList1"/>
    <dgm:cxn modelId="{2C7A3B57-8A08-46E7-A1EE-7507353CADC6}" type="presParOf" srcId="{7F834C8D-58DE-426C-ACBC-8E01DB602B82}" destId="{345DEEC2-2B81-4FA6-B553-4BA8CC689E67}" srcOrd="2" destOrd="0" presId="urn:microsoft.com/office/officeart/2005/8/layout/hList1"/>
    <dgm:cxn modelId="{F16CB247-6401-4863-AB0D-5754F52C92F7}" type="presParOf" srcId="{345DEEC2-2B81-4FA6-B553-4BA8CC689E67}" destId="{1ED63C4E-4D60-4E65-BEE9-0CF6A1426427}" srcOrd="0" destOrd="0" presId="urn:microsoft.com/office/officeart/2005/8/layout/hList1"/>
    <dgm:cxn modelId="{2E64B58F-E3CE-4525-B524-B7BC1F91655D}" type="presParOf" srcId="{345DEEC2-2B81-4FA6-B553-4BA8CC689E67}" destId="{8157F779-0D57-455B-B4E8-672BD5F858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0496535-94CE-4347-B84C-DEC742F02280}" type="doc">
      <dgm:prSet loTypeId="urn:microsoft.com/office/officeart/2005/8/layout/vList5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A8281B-5B2C-4193-9BDA-4F3388177309}">
      <dgm:prSet phldrT="[Text]" custT="1"/>
      <dgm:spPr/>
      <dgm:t>
        <a:bodyPr/>
        <a:lstStyle/>
        <a:p>
          <a:r>
            <a:rPr lang="en-US" sz="4000" dirty="0"/>
            <a:t>Speed</a:t>
          </a:r>
        </a:p>
      </dgm:t>
    </dgm:pt>
    <dgm:pt modelId="{71F58B9F-B919-4917-8066-313DD3EFBDA8}" type="parTrans" cxnId="{0C503500-F59B-443B-A7F9-9EF16FC53BA7}">
      <dgm:prSet/>
      <dgm:spPr/>
      <dgm:t>
        <a:bodyPr/>
        <a:lstStyle/>
        <a:p>
          <a:endParaRPr lang="en-US"/>
        </a:p>
      </dgm:t>
    </dgm:pt>
    <dgm:pt modelId="{507F5016-9EE9-45D0-ACA7-5F4FF2E0E386}" type="sibTrans" cxnId="{0C503500-F59B-443B-A7F9-9EF16FC53BA7}">
      <dgm:prSet/>
      <dgm:spPr/>
      <dgm:t>
        <a:bodyPr/>
        <a:lstStyle/>
        <a:p>
          <a:endParaRPr lang="en-US"/>
        </a:p>
      </dgm:t>
    </dgm:pt>
    <dgm:pt modelId="{242FF2D9-1C97-4BCB-98E9-25B613F98F48}">
      <dgm:prSet phldrT="[Text]"/>
      <dgm:spPr/>
      <dgm:t>
        <a:bodyPr/>
        <a:lstStyle/>
        <a:p>
          <a:r>
            <a:rPr lang="en-US" dirty="0"/>
            <a:t>Fast response to give you the information you have previously designed in the cube</a:t>
          </a:r>
        </a:p>
      </dgm:t>
    </dgm:pt>
    <dgm:pt modelId="{AD2385BA-B197-440B-B3A7-0F233EA5EEE8}" type="parTrans" cxnId="{9EFBA94C-44CD-494B-B7EC-CDD8F905B181}">
      <dgm:prSet/>
      <dgm:spPr/>
      <dgm:t>
        <a:bodyPr/>
        <a:lstStyle/>
        <a:p>
          <a:endParaRPr lang="en-US"/>
        </a:p>
      </dgm:t>
    </dgm:pt>
    <dgm:pt modelId="{E0B69751-11D6-4262-9CD6-5A7C69614310}" type="sibTrans" cxnId="{9EFBA94C-44CD-494B-B7EC-CDD8F905B181}">
      <dgm:prSet/>
      <dgm:spPr/>
      <dgm:t>
        <a:bodyPr/>
        <a:lstStyle/>
        <a:p>
          <a:endParaRPr lang="en-US"/>
        </a:p>
      </dgm:t>
    </dgm:pt>
    <dgm:pt modelId="{1E3E29A9-CC49-4990-ADB5-75D3E33EFA98}">
      <dgm:prSet phldrT="[Text]" custT="1"/>
      <dgm:spPr/>
      <dgm:t>
        <a:bodyPr/>
        <a:lstStyle/>
        <a:p>
          <a:r>
            <a:rPr lang="en-US" sz="4000" dirty="0"/>
            <a:t>Analysis</a:t>
          </a:r>
        </a:p>
      </dgm:t>
    </dgm:pt>
    <dgm:pt modelId="{8D4F56C7-87A2-4197-B6F9-13D3B778A088}" type="parTrans" cxnId="{7BC0F392-0B8E-4F0B-9AEC-D4780DB1B5DA}">
      <dgm:prSet/>
      <dgm:spPr/>
      <dgm:t>
        <a:bodyPr/>
        <a:lstStyle/>
        <a:p>
          <a:endParaRPr lang="en-US"/>
        </a:p>
      </dgm:t>
    </dgm:pt>
    <dgm:pt modelId="{B25255C4-8081-4229-8D0B-32C56FF77E07}" type="sibTrans" cxnId="{7BC0F392-0B8E-4F0B-9AEC-D4780DB1B5DA}">
      <dgm:prSet/>
      <dgm:spPr/>
      <dgm:t>
        <a:bodyPr/>
        <a:lstStyle/>
        <a:p>
          <a:endParaRPr lang="en-US"/>
        </a:p>
      </dgm:t>
    </dgm:pt>
    <dgm:pt modelId="{B69EEB8E-270C-4132-AF7F-03641C183696}">
      <dgm:prSet phldrT="[Text]"/>
      <dgm:spPr/>
      <dgm:t>
        <a:bodyPr/>
        <a:lstStyle/>
        <a:p>
          <a:r>
            <a:rPr lang="en-US" dirty="0"/>
            <a:t>The data multi-dimensional data structure allows the data to be analyzed in the most logical way.</a:t>
          </a:r>
        </a:p>
      </dgm:t>
    </dgm:pt>
    <dgm:pt modelId="{4E450748-9CC6-4FED-858D-8D25A08F98BC}" type="parTrans" cxnId="{B4DA7851-CAA9-4616-8D1F-BD9F712FBC9C}">
      <dgm:prSet/>
      <dgm:spPr/>
      <dgm:t>
        <a:bodyPr/>
        <a:lstStyle/>
        <a:p>
          <a:endParaRPr lang="en-US"/>
        </a:p>
      </dgm:t>
    </dgm:pt>
    <dgm:pt modelId="{29729C18-0140-4689-8BB2-7EF44FFDB170}" type="sibTrans" cxnId="{B4DA7851-CAA9-4616-8D1F-BD9F712FBC9C}">
      <dgm:prSet/>
      <dgm:spPr/>
      <dgm:t>
        <a:bodyPr/>
        <a:lstStyle/>
        <a:p>
          <a:endParaRPr lang="en-US"/>
        </a:p>
      </dgm:t>
    </dgm:pt>
    <dgm:pt modelId="{D156165F-62D9-42B5-BC01-BB6B4221CDA3}" type="pres">
      <dgm:prSet presAssocID="{D0496535-94CE-4347-B84C-DEC742F02280}" presName="Name0" presStyleCnt="0">
        <dgm:presLayoutVars>
          <dgm:dir/>
          <dgm:animLvl val="lvl"/>
          <dgm:resizeHandles val="exact"/>
        </dgm:presLayoutVars>
      </dgm:prSet>
      <dgm:spPr/>
    </dgm:pt>
    <dgm:pt modelId="{559F3318-B495-4660-B587-1FA84BC213D9}" type="pres">
      <dgm:prSet presAssocID="{08A8281B-5B2C-4193-9BDA-4F3388177309}" presName="linNode" presStyleCnt="0"/>
      <dgm:spPr/>
    </dgm:pt>
    <dgm:pt modelId="{0C2CA11F-8119-4EEE-831B-804E0B2C4927}" type="pres">
      <dgm:prSet presAssocID="{08A8281B-5B2C-4193-9BDA-4F338817730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7BA7A5A-20E9-4035-B17E-E832CDEB512E}" type="pres">
      <dgm:prSet presAssocID="{08A8281B-5B2C-4193-9BDA-4F3388177309}" presName="descendantText" presStyleLbl="alignAccFollowNode1" presStyleIdx="0" presStyleCnt="2">
        <dgm:presLayoutVars>
          <dgm:bulletEnabled val="1"/>
        </dgm:presLayoutVars>
      </dgm:prSet>
      <dgm:spPr/>
    </dgm:pt>
    <dgm:pt modelId="{2B6B8AB5-C70B-46D1-A6C4-FA195632D6B2}" type="pres">
      <dgm:prSet presAssocID="{507F5016-9EE9-45D0-ACA7-5F4FF2E0E386}" presName="sp" presStyleCnt="0"/>
      <dgm:spPr/>
    </dgm:pt>
    <dgm:pt modelId="{A056791C-4653-4D2C-AA66-4A8A3A8CEDB9}" type="pres">
      <dgm:prSet presAssocID="{1E3E29A9-CC49-4990-ADB5-75D3E33EFA98}" presName="linNode" presStyleCnt="0"/>
      <dgm:spPr/>
    </dgm:pt>
    <dgm:pt modelId="{8FA75CB0-183F-4C8B-82A7-2E2A0C77BEDD}" type="pres">
      <dgm:prSet presAssocID="{1E3E29A9-CC49-4990-ADB5-75D3E33EFA9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A321F06-4618-45C1-A0C4-B1C297AC9D69}" type="pres">
      <dgm:prSet presAssocID="{1E3E29A9-CC49-4990-ADB5-75D3E33EFA9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C503500-F59B-443B-A7F9-9EF16FC53BA7}" srcId="{D0496535-94CE-4347-B84C-DEC742F02280}" destId="{08A8281B-5B2C-4193-9BDA-4F3388177309}" srcOrd="0" destOrd="0" parTransId="{71F58B9F-B919-4917-8066-313DD3EFBDA8}" sibTransId="{507F5016-9EE9-45D0-ACA7-5F4FF2E0E386}"/>
    <dgm:cxn modelId="{A1292E10-ED0C-4613-808B-BDBDA0601FDE}" type="presOf" srcId="{08A8281B-5B2C-4193-9BDA-4F3388177309}" destId="{0C2CA11F-8119-4EEE-831B-804E0B2C4927}" srcOrd="0" destOrd="0" presId="urn:microsoft.com/office/officeart/2005/8/layout/vList5"/>
    <dgm:cxn modelId="{A1DFD83F-0DA3-4E6D-8A4D-C1B9498E51F5}" type="presOf" srcId="{242FF2D9-1C97-4BCB-98E9-25B613F98F48}" destId="{87BA7A5A-20E9-4035-B17E-E832CDEB512E}" srcOrd="0" destOrd="0" presId="urn:microsoft.com/office/officeart/2005/8/layout/vList5"/>
    <dgm:cxn modelId="{9EFBA94C-44CD-494B-B7EC-CDD8F905B181}" srcId="{08A8281B-5B2C-4193-9BDA-4F3388177309}" destId="{242FF2D9-1C97-4BCB-98E9-25B613F98F48}" srcOrd="0" destOrd="0" parTransId="{AD2385BA-B197-440B-B3A7-0F233EA5EEE8}" sibTransId="{E0B69751-11D6-4262-9CD6-5A7C69614310}"/>
    <dgm:cxn modelId="{B4DA7851-CAA9-4616-8D1F-BD9F712FBC9C}" srcId="{1E3E29A9-CC49-4990-ADB5-75D3E33EFA98}" destId="{B69EEB8E-270C-4132-AF7F-03641C183696}" srcOrd="0" destOrd="0" parTransId="{4E450748-9CC6-4FED-858D-8D25A08F98BC}" sibTransId="{29729C18-0140-4689-8BB2-7EF44FFDB170}"/>
    <dgm:cxn modelId="{7BC0F392-0B8E-4F0B-9AEC-D4780DB1B5DA}" srcId="{D0496535-94CE-4347-B84C-DEC742F02280}" destId="{1E3E29A9-CC49-4990-ADB5-75D3E33EFA98}" srcOrd="1" destOrd="0" parTransId="{8D4F56C7-87A2-4197-B6F9-13D3B778A088}" sibTransId="{B25255C4-8081-4229-8D0B-32C56FF77E07}"/>
    <dgm:cxn modelId="{FB58EF93-E32E-422D-9AB8-A388BA6FDC0F}" type="presOf" srcId="{1E3E29A9-CC49-4990-ADB5-75D3E33EFA98}" destId="{8FA75CB0-183F-4C8B-82A7-2E2A0C77BEDD}" srcOrd="0" destOrd="0" presId="urn:microsoft.com/office/officeart/2005/8/layout/vList5"/>
    <dgm:cxn modelId="{C0674CA1-2FBF-4845-8403-78A0A82DE772}" type="presOf" srcId="{B69EEB8E-270C-4132-AF7F-03641C183696}" destId="{9A321F06-4618-45C1-A0C4-B1C297AC9D69}" srcOrd="0" destOrd="0" presId="urn:microsoft.com/office/officeart/2005/8/layout/vList5"/>
    <dgm:cxn modelId="{7143B2DE-8820-4760-9324-AAE23E4D6887}" type="presOf" srcId="{D0496535-94CE-4347-B84C-DEC742F02280}" destId="{D156165F-62D9-42B5-BC01-BB6B4221CDA3}" srcOrd="0" destOrd="0" presId="urn:microsoft.com/office/officeart/2005/8/layout/vList5"/>
    <dgm:cxn modelId="{A1A726EC-258A-4362-8B86-C1460845A5DC}" type="presParOf" srcId="{D156165F-62D9-42B5-BC01-BB6B4221CDA3}" destId="{559F3318-B495-4660-B587-1FA84BC213D9}" srcOrd="0" destOrd="0" presId="urn:microsoft.com/office/officeart/2005/8/layout/vList5"/>
    <dgm:cxn modelId="{E336CADF-4F0C-489A-B6FA-82A273C9E0E1}" type="presParOf" srcId="{559F3318-B495-4660-B587-1FA84BC213D9}" destId="{0C2CA11F-8119-4EEE-831B-804E0B2C4927}" srcOrd="0" destOrd="0" presId="urn:microsoft.com/office/officeart/2005/8/layout/vList5"/>
    <dgm:cxn modelId="{E96A051A-80F0-4444-A3E8-5B160BC44F75}" type="presParOf" srcId="{559F3318-B495-4660-B587-1FA84BC213D9}" destId="{87BA7A5A-20E9-4035-B17E-E832CDEB512E}" srcOrd="1" destOrd="0" presId="urn:microsoft.com/office/officeart/2005/8/layout/vList5"/>
    <dgm:cxn modelId="{E6F854F1-7CE6-4D0A-8F1A-59D46936B003}" type="presParOf" srcId="{D156165F-62D9-42B5-BC01-BB6B4221CDA3}" destId="{2B6B8AB5-C70B-46D1-A6C4-FA195632D6B2}" srcOrd="1" destOrd="0" presId="urn:microsoft.com/office/officeart/2005/8/layout/vList5"/>
    <dgm:cxn modelId="{00305D4E-8528-4356-AA23-EDC57E33CBB3}" type="presParOf" srcId="{D156165F-62D9-42B5-BC01-BB6B4221CDA3}" destId="{A056791C-4653-4D2C-AA66-4A8A3A8CEDB9}" srcOrd="2" destOrd="0" presId="urn:microsoft.com/office/officeart/2005/8/layout/vList5"/>
    <dgm:cxn modelId="{85E73B81-FE17-481C-9DF1-BBA475D03ECE}" type="presParOf" srcId="{A056791C-4653-4D2C-AA66-4A8A3A8CEDB9}" destId="{8FA75CB0-183F-4C8B-82A7-2E2A0C77BEDD}" srcOrd="0" destOrd="0" presId="urn:microsoft.com/office/officeart/2005/8/layout/vList5"/>
    <dgm:cxn modelId="{A52BA387-55C1-4428-8F6C-14CC9EE8B087}" type="presParOf" srcId="{A056791C-4653-4D2C-AA66-4A8A3A8CEDB9}" destId="{9A321F06-4618-45C1-A0C4-B1C297AC9D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D8964-3F8D-451E-A529-375ACA054CEB}">
      <dsp:nvSpPr>
        <dsp:cNvPr id="0" name=""/>
        <dsp:cNvSpPr/>
      </dsp:nvSpPr>
      <dsp:spPr>
        <a:xfrm>
          <a:off x="0" y="81591"/>
          <a:ext cx="4648200" cy="14297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Why are relational databases good for storing transaction data?</a:t>
          </a:r>
        </a:p>
      </dsp:txBody>
      <dsp:txXfrm>
        <a:off x="69794" y="151385"/>
        <a:ext cx="4508612" cy="1290152"/>
      </dsp:txXfrm>
    </dsp:sp>
    <dsp:sp modelId="{2B117CCA-4D2C-42CB-B8B2-4F7A7FDFC4AC}">
      <dsp:nvSpPr>
        <dsp:cNvPr id="0" name=""/>
        <dsp:cNvSpPr/>
      </dsp:nvSpPr>
      <dsp:spPr>
        <a:xfrm>
          <a:off x="0" y="1586211"/>
          <a:ext cx="4648200" cy="142974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Why are they bad for analytical processing?</a:t>
          </a:r>
        </a:p>
      </dsp:txBody>
      <dsp:txXfrm>
        <a:off x="69794" y="1656005"/>
        <a:ext cx="4508612" cy="1290152"/>
      </dsp:txXfrm>
    </dsp:sp>
    <dsp:sp modelId="{79E26DFC-97F4-4716-A310-3AC87A7A6D9A}">
      <dsp:nvSpPr>
        <dsp:cNvPr id="0" name=""/>
        <dsp:cNvSpPr/>
      </dsp:nvSpPr>
      <dsp:spPr>
        <a:xfrm>
          <a:off x="0" y="3090831"/>
          <a:ext cx="4648200" cy="142974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What’s the solution?</a:t>
          </a:r>
        </a:p>
      </dsp:txBody>
      <dsp:txXfrm>
        <a:off x="69794" y="3160625"/>
        <a:ext cx="4508612" cy="1290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92AF8-2AA0-4879-B4F2-83722DB50061}">
      <dsp:nvSpPr>
        <dsp:cNvPr id="0" name=""/>
        <dsp:cNvSpPr/>
      </dsp:nvSpPr>
      <dsp:spPr>
        <a:xfrm rot="5400000">
          <a:off x="4852010" y="-1829405"/>
          <a:ext cx="1159073" cy="51120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Takes many forms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Really is just a repository for historical data </a:t>
          </a:r>
        </a:p>
      </dsp:txBody>
      <dsp:txXfrm rot="-5400000">
        <a:off x="2875525" y="203661"/>
        <a:ext cx="5055463" cy="1045911"/>
      </dsp:txXfrm>
    </dsp:sp>
    <dsp:sp modelId="{D6EC1724-0B6F-4F4E-82F3-69F5709E0E55}">
      <dsp:nvSpPr>
        <dsp:cNvPr id="0" name=""/>
        <dsp:cNvSpPr/>
      </dsp:nvSpPr>
      <dsp:spPr>
        <a:xfrm>
          <a:off x="0" y="2195"/>
          <a:ext cx="2875524" cy="14488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Data Warehouse</a:t>
          </a:r>
        </a:p>
      </dsp:txBody>
      <dsp:txXfrm>
        <a:off x="70727" y="72922"/>
        <a:ext cx="2734070" cy="1307387"/>
      </dsp:txXfrm>
    </dsp:sp>
    <dsp:sp modelId="{D640620B-387E-4188-B97A-BD478072523D}">
      <dsp:nvSpPr>
        <dsp:cNvPr id="0" name=""/>
        <dsp:cNvSpPr/>
      </dsp:nvSpPr>
      <dsp:spPr>
        <a:xfrm rot="5400000">
          <a:off x="4852010" y="-308122"/>
          <a:ext cx="1159073" cy="51120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1" kern="1200" dirty="0"/>
            <a:t>Subset</a:t>
          </a:r>
          <a:r>
            <a:rPr lang="en-US" sz="2100" kern="1200" dirty="0"/>
            <a:t> of the Data Warehouse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Designed for specific analysis</a:t>
          </a:r>
        </a:p>
      </dsp:txBody>
      <dsp:txXfrm rot="-5400000">
        <a:off x="2875525" y="1724944"/>
        <a:ext cx="5055463" cy="1045911"/>
      </dsp:txXfrm>
    </dsp:sp>
    <dsp:sp modelId="{804FE6AC-08C1-481C-837D-F4C8EC67F3F0}">
      <dsp:nvSpPr>
        <dsp:cNvPr id="0" name=""/>
        <dsp:cNvSpPr/>
      </dsp:nvSpPr>
      <dsp:spPr>
        <a:xfrm>
          <a:off x="0" y="1523479"/>
          <a:ext cx="2875524" cy="14488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Data Mart</a:t>
          </a:r>
        </a:p>
      </dsp:txBody>
      <dsp:txXfrm>
        <a:off x="70727" y="1594206"/>
        <a:ext cx="2734070" cy="1307387"/>
      </dsp:txXfrm>
    </dsp:sp>
    <dsp:sp modelId="{65A55183-2E78-4527-AADB-F5836FDF374E}">
      <dsp:nvSpPr>
        <dsp:cNvPr id="0" name=""/>
        <dsp:cNvSpPr/>
      </dsp:nvSpPr>
      <dsp:spPr>
        <a:xfrm rot="5400000">
          <a:off x="4852010" y="1213161"/>
          <a:ext cx="1159073" cy="51120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Organization of data as a “multidimensional matrix”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Implementation of a Data Mart</a:t>
          </a:r>
        </a:p>
      </dsp:txBody>
      <dsp:txXfrm rot="-5400000">
        <a:off x="2875525" y="3246228"/>
        <a:ext cx="5055463" cy="1045911"/>
      </dsp:txXfrm>
    </dsp:sp>
    <dsp:sp modelId="{D5E3B405-3482-4103-AC56-10EF382D1D88}">
      <dsp:nvSpPr>
        <dsp:cNvPr id="0" name=""/>
        <dsp:cNvSpPr/>
      </dsp:nvSpPr>
      <dsp:spPr>
        <a:xfrm>
          <a:off x="0" y="3044762"/>
          <a:ext cx="2875524" cy="14488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Data Cube</a:t>
          </a:r>
        </a:p>
      </dsp:txBody>
      <dsp:txXfrm>
        <a:off x="70727" y="3115489"/>
        <a:ext cx="2734070" cy="1307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26FD-4E03-4E6C-976D-003EE1201A7B}">
      <dsp:nvSpPr>
        <dsp:cNvPr id="0" name=""/>
        <dsp:cNvSpPr/>
      </dsp:nvSpPr>
      <dsp:spPr>
        <a:xfrm>
          <a:off x="1234440" y="0"/>
          <a:ext cx="6995160" cy="48768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8EE9B-5F85-4FAC-9125-75EAA4BCEC63}">
      <dsp:nvSpPr>
        <dsp:cNvPr id="0" name=""/>
        <dsp:cNvSpPr/>
      </dsp:nvSpPr>
      <dsp:spPr>
        <a:xfrm>
          <a:off x="4118" y="1463040"/>
          <a:ext cx="1981051" cy="19507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data in the transactional database…</a:t>
          </a:r>
        </a:p>
      </dsp:txBody>
      <dsp:txXfrm>
        <a:off x="99344" y="1558266"/>
        <a:ext cx="1790599" cy="1760268"/>
      </dsp:txXfrm>
    </dsp:sp>
    <dsp:sp modelId="{33857CC7-196D-4155-8B9D-39156D9C0971}">
      <dsp:nvSpPr>
        <dsp:cNvPr id="0" name=""/>
        <dsp:cNvSpPr/>
      </dsp:nvSpPr>
      <dsp:spPr>
        <a:xfrm>
          <a:off x="2084222" y="1463040"/>
          <a:ext cx="1981051" cy="19507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…is put into a data warehouse…</a:t>
          </a:r>
        </a:p>
      </dsp:txBody>
      <dsp:txXfrm>
        <a:off x="2179448" y="1558266"/>
        <a:ext cx="1790599" cy="1760268"/>
      </dsp:txXfrm>
    </dsp:sp>
    <dsp:sp modelId="{4667E0FA-04CA-4AB5-8E9D-74A138A97C01}">
      <dsp:nvSpPr>
        <dsp:cNvPr id="0" name=""/>
        <dsp:cNvSpPr/>
      </dsp:nvSpPr>
      <dsp:spPr>
        <a:xfrm>
          <a:off x="4164326" y="1463040"/>
          <a:ext cx="1981051" cy="19507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…which feeds the data mart…</a:t>
          </a:r>
        </a:p>
      </dsp:txBody>
      <dsp:txXfrm>
        <a:off x="4259552" y="1558266"/>
        <a:ext cx="1790599" cy="1760268"/>
      </dsp:txXfrm>
    </dsp:sp>
    <dsp:sp modelId="{6E21D794-0C47-4487-AA4D-EABC4DF042A0}">
      <dsp:nvSpPr>
        <dsp:cNvPr id="0" name=""/>
        <dsp:cNvSpPr/>
      </dsp:nvSpPr>
      <dsp:spPr>
        <a:xfrm>
          <a:off x="6244430" y="1463040"/>
          <a:ext cx="1981051" cy="195072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…and is analyzed as a cube.</a:t>
          </a:r>
        </a:p>
      </dsp:txBody>
      <dsp:txXfrm>
        <a:off x="6339656" y="1558266"/>
        <a:ext cx="1790599" cy="1760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1D3C2-3EA1-4929-964A-6AFDC3DB955A}">
      <dsp:nvSpPr>
        <dsp:cNvPr id="0" name=""/>
        <dsp:cNvSpPr/>
      </dsp:nvSpPr>
      <dsp:spPr>
        <a:xfrm>
          <a:off x="0" y="897139"/>
          <a:ext cx="4025724" cy="914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Transactional databases aren’t built around dimensions</a:t>
          </a:r>
        </a:p>
      </dsp:txBody>
      <dsp:txXfrm>
        <a:off x="44637" y="941776"/>
        <a:ext cx="3936450" cy="825126"/>
      </dsp:txXfrm>
    </dsp:sp>
    <dsp:sp modelId="{AAFE541F-9D00-43BA-8257-4C788FD9B825}">
      <dsp:nvSpPr>
        <dsp:cNvPr id="0" name=""/>
        <dsp:cNvSpPr/>
      </dsp:nvSpPr>
      <dsp:spPr>
        <a:xfrm>
          <a:off x="0" y="1811539"/>
          <a:ext cx="4025724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817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They don’t map well to cubes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They aren’t set up for summarization</a:t>
          </a:r>
        </a:p>
      </dsp:txBody>
      <dsp:txXfrm>
        <a:off x="0" y="1811539"/>
        <a:ext cx="4025724" cy="618930"/>
      </dsp:txXfrm>
    </dsp:sp>
    <dsp:sp modelId="{870E216C-0DB0-4F40-B756-F6CCEA3D3488}">
      <dsp:nvSpPr>
        <dsp:cNvPr id="0" name=""/>
        <dsp:cNvSpPr/>
      </dsp:nvSpPr>
      <dsp:spPr>
        <a:xfrm>
          <a:off x="0" y="2677614"/>
          <a:ext cx="4025724" cy="914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So we build a star schema</a:t>
          </a:r>
        </a:p>
      </dsp:txBody>
      <dsp:txXfrm>
        <a:off x="44637" y="2722251"/>
        <a:ext cx="3936450" cy="825126"/>
      </dsp:txXfrm>
    </dsp:sp>
    <dsp:sp modelId="{83953643-D791-45C5-8934-ED7C340F1FD1}">
      <dsp:nvSpPr>
        <dsp:cNvPr id="0" name=""/>
        <dsp:cNvSpPr/>
      </dsp:nvSpPr>
      <dsp:spPr>
        <a:xfrm>
          <a:off x="0" y="3554967"/>
          <a:ext cx="4025724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817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Built around “dimensions” and “facts”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Simplified relational model</a:t>
          </a:r>
        </a:p>
      </dsp:txBody>
      <dsp:txXfrm>
        <a:off x="0" y="3554967"/>
        <a:ext cx="4025724" cy="618930"/>
      </dsp:txXfrm>
    </dsp:sp>
    <dsp:sp modelId="{766299FC-8B8E-45E5-8413-C3FCAAAE3E8A}">
      <dsp:nvSpPr>
        <dsp:cNvPr id="0" name=""/>
        <dsp:cNvSpPr/>
      </dsp:nvSpPr>
      <dsp:spPr>
        <a:xfrm>
          <a:off x="0" y="4421238"/>
          <a:ext cx="4025724" cy="914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The star schema facilitates</a:t>
          </a:r>
        </a:p>
      </dsp:txBody>
      <dsp:txXfrm>
        <a:off x="44637" y="4465875"/>
        <a:ext cx="3936450" cy="825126"/>
      </dsp:txXfrm>
    </dsp:sp>
    <dsp:sp modelId="{55FE41DF-43FC-4BD2-84C1-55E86B39F9E1}">
      <dsp:nvSpPr>
        <dsp:cNvPr id="0" name=""/>
        <dsp:cNvSpPr/>
      </dsp:nvSpPr>
      <dsp:spPr>
        <a:xfrm>
          <a:off x="0" y="5360126"/>
          <a:ext cx="4025724" cy="618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817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Aggregating individual transactions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/>
            <a:t>Creation of cubes</a:t>
          </a:r>
        </a:p>
      </dsp:txBody>
      <dsp:txXfrm>
        <a:off x="0" y="5360126"/>
        <a:ext cx="4025724" cy="618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5F3B7-7925-4179-9D7B-2FC573689765}">
      <dsp:nvSpPr>
        <dsp:cNvPr id="0" name=""/>
        <dsp:cNvSpPr/>
      </dsp:nvSpPr>
      <dsp:spPr>
        <a:xfrm>
          <a:off x="0" y="20677"/>
          <a:ext cx="7239000" cy="5516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 Cube typically uses a Star Schema as its source</a:t>
          </a:r>
        </a:p>
      </dsp:txBody>
      <dsp:txXfrm>
        <a:off x="26930" y="47607"/>
        <a:ext cx="7185140" cy="497795"/>
      </dsp:txXfrm>
    </dsp:sp>
    <dsp:sp modelId="{A851D87C-20EA-4E33-B9C7-175073674CDF}">
      <dsp:nvSpPr>
        <dsp:cNvPr id="0" name=""/>
        <dsp:cNvSpPr/>
      </dsp:nvSpPr>
      <dsp:spPr>
        <a:xfrm>
          <a:off x="0" y="638572"/>
          <a:ext cx="7239000" cy="55165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and stores precomputed summarized (aggregated) data</a:t>
          </a:r>
        </a:p>
      </dsp:txBody>
      <dsp:txXfrm>
        <a:off x="26930" y="665502"/>
        <a:ext cx="7185140" cy="497795"/>
      </dsp:txXfrm>
    </dsp:sp>
    <dsp:sp modelId="{E1D55F62-F8F4-428F-9CAC-7264C94D1DCC}">
      <dsp:nvSpPr>
        <dsp:cNvPr id="0" name=""/>
        <dsp:cNvSpPr/>
      </dsp:nvSpPr>
      <dsp:spPr>
        <a:xfrm>
          <a:off x="0" y="1256467"/>
          <a:ext cx="7239000" cy="55165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Much more efficient, but can’t be changed (non-volatile)</a:t>
          </a:r>
        </a:p>
      </dsp:txBody>
      <dsp:txXfrm>
        <a:off x="26930" y="1283397"/>
        <a:ext cx="7185140" cy="4977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8EC8D-3BF9-41A6-8CB1-C1A3C6CAA18D}">
      <dsp:nvSpPr>
        <dsp:cNvPr id="0" name=""/>
        <dsp:cNvSpPr/>
      </dsp:nvSpPr>
      <dsp:spPr>
        <a:xfrm>
          <a:off x="567" y="309504"/>
          <a:ext cx="2212888" cy="13277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 Choose the business process</a:t>
          </a:r>
        </a:p>
      </dsp:txBody>
      <dsp:txXfrm>
        <a:off x="567" y="309504"/>
        <a:ext cx="2212888" cy="1327732"/>
      </dsp:txXfrm>
    </dsp:sp>
    <dsp:sp modelId="{B66E35BB-5B51-405B-ABEC-048A8568CE1B}">
      <dsp:nvSpPr>
        <dsp:cNvPr id="0" name=""/>
        <dsp:cNvSpPr/>
      </dsp:nvSpPr>
      <dsp:spPr>
        <a:xfrm>
          <a:off x="2434744" y="309504"/>
          <a:ext cx="2212888" cy="1327732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2. Decide on the level of granularity</a:t>
          </a:r>
        </a:p>
      </dsp:txBody>
      <dsp:txXfrm>
        <a:off x="2434744" y="309504"/>
        <a:ext cx="2212888" cy="1327732"/>
      </dsp:txXfrm>
    </dsp:sp>
    <dsp:sp modelId="{CC67413F-8699-4E54-A068-EA9C7DE1F662}">
      <dsp:nvSpPr>
        <dsp:cNvPr id="0" name=""/>
        <dsp:cNvSpPr/>
      </dsp:nvSpPr>
      <dsp:spPr>
        <a:xfrm>
          <a:off x="567" y="1858526"/>
          <a:ext cx="2212888" cy="1327732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3. Identify the dimensions</a:t>
          </a:r>
        </a:p>
      </dsp:txBody>
      <dsp:txXfrm>
        <a:off x="567" y="1858526"/>
        <a:ext cx="2212888" cy="1327732"/>
      </dsp:txXfrm>
    </dsp:sp>
    <dsp:sp modelId="{6D3FF1D7-9DF7-4590-B9C0-C285B0094BC6}">
      <dsp:nvSpPr>
        <dsp:cNvPr id="0" name=""/>
        <dsp:cNvSpPr/>
      </dsp:nvSpPr>
      <dsp:spPr>
        <a:xfrm>
          <a:off x="2434744" y="1858526"/>
          <a:ext cx="2212888" cy="1327732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4. Identify the fact</a:t>
          </a:r>
        </a:p>
      </dsp:txBody>
      <dsp:txXfrm>
        <a:off x="2434744" y="1858526"/>
        <a:ext cx="2212888" cy="13277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40A8-3C1B-4E3E-8FFC-25CF899C46D0}">
      <dsp:nvSpPr>
        <dsp:cNvPr id="0" name=""/>
        <dsp:cNvSpPr/>
      </dsp:nvSpPr>
      <dsp:spPr>
        <a:xfrm>
          <a:off x="4753" y="-306438"/>
          <a:ext cx="4225995" cy="53101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Keys</a:t>
          </a:r>
        </a:p>
      </dsp:txBody>
      <dsp:txXfrm>
        <a:off x="4753" y="-306438"/>
        <a:ext cx="4225995" cy="531012"/>
      </dsp:txXfrm>
    </dsp:sp>
    <dsp:sp modelId="{076947D0-F5F6-4678-9637-D3932CA4C977}">
      <dsp:nvSpPr>
        <dsp:cNvPr id="0" name=""/>
        <dsp:cNvSpPr/>
      </dsp:nvSpPr>
      <dsp:spPr>
        <a:xfrm>
          <a:off x="4753" y="208037"/>
          <a:ext cx="4225995" cy="398460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Primary key for each event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2400" kern="1200" dirty="0"/>
            <a:t>Foreign keys for </a:t>
          </a:r>
          <a:r>
            <a:rPr lang="en-US" sz="2400" kern="1200" dirty="0"/>
            <a:t>the associated dimensions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Example: Sales has </a:t>
          </a:r>
          <a:r>
            <a:rPr lang="en-US" sz="2400" kern="1200" dirty="0" err="1"/>
            <a:t>Sales_ID</a:t>
          </a:r>
          <a:r>
            <a:rPr lang="en-US" sz="2400" kern="1200" dirty="0"/>
            <a:t> as primary key, and </a:t>
          </a:r>
          <a:r>
            <a:rPr lang="en-US" sz="2400" kern="1200" dirty="0" err="1"/>
            <a:t>Product_ID</a:t>
          </a:r>
          <a:r>
            <a:rPr lang="en-US" sz="2400" kern="1200" dirty="0"/>
            <a:t>, </a:t>
          </a:r>
          <a:r>
            <a:rPr lang="en-US" sz="2400" kern="1200" dirty="0" err="1"/>
            <a:t>Store_ID</a:t>
          </a:r>
          <a:r>
            <a:rPr lang="en-US" sz="2400" kern="1200" dirty="0"/>
            <a:t>, and </a:t>
          </a:r>
          <a:r>
            <a:rPr lang="en-US" sz="2400" kern="1200" dirty="0" err="1"/>
            <a:t>Time_ID</a:t>
          </a:r>
          <a:r>
            <a:rPr lang="en-US" sz="2400" kern="1200" dirty="0"/>
            <a:t> as foreign keys</a:t>
          </a:r>
        </a:p>
      </dsp:txBody>
      <dsp:txXfrm>
        <a:off x="4753" y="208037"/>
        <a:ext cx="4225995" cy="3984601"/>
      </dsp:txXfrm>
    </dsp:sp>
    <dsp:sp modelId="{1ED63C4E-4D60-4E65-BEE9-0CF6A1426427}">
      <dsp:nvSpPr>
        <dsp:cNvPr id="0" name=""/>
        <dsp:cNvSpPr/>
      </dsp:nvSpPr>
      <dsp:spPr>
        <a:xfrm>
          <a:off x="4379602" y="-337400"/>
          <a:ext cx="4225995" cy="53101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Facts: Measured, numeric data</a:t>
          </a:r>
        </a:p>
      </dsp:txBody>
      <dsp:txXfrm>
        <a:off x="4379602" y="-337400"/>
        <a:ext cx="4225995" cy="531012"/>
      </dsp:txXfrm>
    </dsp:sp>
    <dsp:sp modelId="{8157F779-0D57-455B-B4E8-672BD5F8589E}">
      <dsp:nvSpPr>
        <dsp:cNvPr id="0" name=""/>
        <dsp:cNvSpPr/>
      </dsp:nvSpPr>
      <dsp:spPr>
        <a:xfrm>
          <a:off x="4379602" y="174407"/>
          <a:ext cx="4225995" cy="405158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Facts: Quantifiable information for each business event – almost always numeric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Describes a particular combination of dimensional data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Example: Sales has </a:t>
          </a:r>
          <a:r>
            <a:rPr lang="en-US" sz="2400" kern="1200" dirty="0" err="1"/>
            <a:t>quantity_sold</a:t>
          </a:r>
          <a:r>
            <a:rPr lang="en-US" sz="2400" kern="1200" dirty="0"/>
            <a:t> and </a:t>
          </a:r>
          <a:r>
            <a:rPr lang="en-US" sz="2400" kern="1200" dirty="0" err="1"/>
            <a:t>total_price</a:t>
          </a:r>
          <a:r>
            <a:rPr lang="en-US" sz="2400" kern="1200" dirty="0"/>
            <a:t>.</a:t>
          </a:r>
        </a:p>
      </dsp:txBody>
      <dsp:txXfrm>
        <a:off x="4379602" y="174407"/>
        <a:ext cx="4225995" cy="40515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A7A5A-20E9-4035-B17E-E832CDEB512E}">
      <dsp:nvSpPr>
        <dsp:cNvPr id="0" name=""/>
        <dsp:cNvSpPr/>
      </dsp:nvSpPr>
      <dsp:spPr>
        <a:xfrm rot="5400000">
          <a:off x="5008179" y="-1777331"/>
          <a:ext cx="1486792" cy="541324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Fast response to give you the information you have previously designed in the cube</a:t>
          </a:r>
        </a:p>
      </dsp:txBody>
      <dsp:txXfrm rot="-5400000">
        <a:off x="3044952" y="258475"/>
        <a:ext cx="5340669" cy="1341634"/>
      </dsp:txXfrm>
    </dsp:sp>
    <dsp:sp modelId="{0C2CA11F-8119-4EEE-831B-804E0B2C4927}">
      <dsp:nvSpPr>
        <dsp:cNvPr id="0" name=""/>
        <dsp:cNvSpPr/>
      </dsp:nvSpPr>
      <dsp:spPr>
        <a:xfrm>
          <a:off x="0" y="46"/>
          <a:ext cx="3044952" cy="185849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Speed</a:t>
          </a:r>
        </a:p>
      </dsp:txBody>
      <dsp:txXfrm>
        <a:off x="90724" y="90770"/>
        <a:ext cx="2863504" cy="1677043"/>
      </dsp:txXfrm>
    </dsp:sp>
    <dsp:sp modelId="{9A321F06-4618-45C1-A0C4-B1C297AC9D69}">
      <dsp:nvSpPr>
        <dsp:cNvPr id="0" name=""/>
        <dsp:cNvSpPr/>
      </dsp:nvSpPr>
      <dsp:spPr>
        <a:xfrm rot="5400000">
          <a:off x="5008179" y="174083"/>
          <a:ext cx="1486792" cy="5413248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/>
            <a:t>The data multi-dimensional data structure allows the data to be analyzed in the most logical way.</a:t>
          </a:r>
        </a:p>
      </dsp:txBody>
      <dsp:txXfrm rot="-5400000">
        <a:off x="3044952" y="2209890"/>
        <a:ext cx="5340669" cy="1341634"/>
      </dsp:txXfrm>
    </dsp:sp>
    <dsp:sp modelId="{8FA75CB0-183F-4C8B-82A7-2E2A0C77BEDD}">
      <dsp:nvSpPr>
        <dsp:cNvPr id="0" name=""/>
        <dsp:cNvSpPr/>
      </dsp:nvSpPr>
      <dsp:spPr>
        <a:xfrm>
          <a:off x="0" y="1951462"/>
          <a:ext cx="3044952" cy="1858491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Analysis</a:t>
          </a:r>
        </a:p>
      </dsp:txBody>
      <dsp:txXfrm>
        <a:off x="90724" y="2042186"/>
        <a:ext cx="2863504" cy="1677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10444F-1C44-4BCF-8885-00BFE9E1D6FB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73B387-F531-4EE3-9D7D-E54B19E38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54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1F816-76E4-43F5-9840-F38B8C72FD27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DF842-D1F0-4A19-A6B2-663268301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F842-D1F0-4A19-A6B2-663268301F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3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F842-D1F0-4A19-A6B2-663268301F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91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processes: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the operational activities performed by an organization, such as taking an order, processing an insurance claim, registering students for a class. Business process events generate or capture performance metrics that translate into facts in a fact table. Most fact tables focus on the results of a single business process. Choosing the process is important because it defines a specific design target and allows the grain, dimensions, and facts to be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declared.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F842-D1F0-4A19-A6B2-663268301F2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37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Granularity: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Declaring the grain is the pivotal step in a dimensional design. The grain establishes exactly what a single fact table row represents. 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F842-D1F0-4A19-A6B2-663268301F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26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Dimensions provide the “who, what, where, when, why, and how” context surrounding a business process event. Dimension tables contain the descriptive attributes used by BI applications for filtering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grouping the facts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F842-D1F0-4A19-A6B2-663268301F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74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Facts are the measurements that result from a business process event and are almost always numeric.  In a retail sales transaction, the quantity of a product sold and its extended price are good Facts.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F842-D1F0-4A19-A6B2-663268301F2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0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0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MIS2502:</a:t>
            </a:r>
            <a:br>
              <a:rPr lang="en-US" dirty="0"/>
            </a:br>
            <a:r>
              <a:rPr lang="en-US" dirty="0"/>
              <a:t>Data Analytics</a:t>
            </a:r>
            <a:br>
              <a:rPr lang="en-US" dirty="0"/>
            </a:br>
            <a:r>
              <a:rPr lang="en-US" i="1" dirty="0"/>
              <a:t>Dimensional Data Modeling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CD5EA-891B-4F9B-9E73-35F2DEDCFB8D}"/>
              </a:ext>
            </a:extLst>
          </p:cNvPr>
          <p:cNvSpPr txBox="1"/>
          <p:nvPr/>
        </p:nvSpPr>
        <p:spPr>
          <a:xfrm>
            <a:off x="381000" y="5867400"/>
            <a:ext cx="3219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Acknowledgement: David Schuff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be 40"/>
          <p:cNvSpPr/>
          <p:nvPr/>
        </p:nvSpPr>
        <p:spPr>
          <a:xfrm>
            <a:off x="53845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3845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4965456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6096000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781800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543800" y="4250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4965456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096000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781800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543800" y="3488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4965456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096000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781800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543800" y="2726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186"/>
            <a:ext cx="8229600" cy="799524"/>
          </a:xfrm>
        </p:spPr>
        <p:txBody>
          <a:bodyPr>
            <a:normAutofit/>
          </a:bodyPr>
          <a:lstStyle/>
          <a:p>
            <a:r>
              <a:rPr lang="en-US" dirty="0"/>
              <a:t>Dicing the Data</a:t>
            </a:r>
          </a:p>
        </p:txBody>
      </p:sp>
      <p:sp>
        <p:nvSpPr>
          <p:cNvPr id="5" name="Cube 4"/>
          <p:cNvSpPr/>
          <p:nvPr/>
        </p:nvSpPr>
        <p:spPr>
          <a:xfrm>
            <a:off x="5041656" y="1964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727456" y="1964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858000" y="1964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7543800" y="1964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4622556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308356" y="4593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6438900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239000" y="4593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46225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308356" y="3831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6438900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239000" y="3831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46225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308356" y="3069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6438900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39000" y="3069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648200" y="232368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334000" y="2323680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6553200" y="2307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7239000" y="2307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4698756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515100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6987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515100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6987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515100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355856" y="4936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041656" y="4936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172200" y="4936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858000" y="4936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355856" y="4174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041656" y="4174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172200" y="4174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858000" y="4174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355856" y="3412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041656" y="3412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172200" y="3412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858000" y="3412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355856" y="2650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9" name="Cube 58"/>
          <p:cNvSpPr/>
          <p:nvPr/>
        </p:nvSpPr>
        <p:spPr>
          <a:xfrm>
            <a:off x="5041656" y="2650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0" name="Cube 59"/>
          <p:cNvSpPr/>
          <p:nvPr/>
        </p:nvSpPr>
        <p:spPr>
          <a:xfrm>
            <a:off x="6172200" y="2650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858000" y="2650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54751" y="98509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2716859" y="391292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itchFamily="34" charset="0"/>
                <a:cs typeface="Aharoni" pitchFamily="2" charset="-79"/>
              </a:rPr>
              <a:t>Store</a:t>
            </a: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948036" y="568564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itchFamily="34" charset="0"/>
                <a:cs typeface="Aharoni" pitchFamily="2" charset="-79"/>
              </a:rPr>
              <a:t>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4057" y="158451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970500" y="150831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10826" y="158451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706622" y="150384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499613" y="295611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71508" y="371364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429000" y="447564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50024" y="523764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20001" y="554691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001001" y="520910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325729" y="493616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28600" y="2341840"/>
            <a:ext cx="2807208" cy="149100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What do the orange highlighted elements represent?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28600" y="4321899"/>
            <a:ext cx="2807208" cy="149100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What do the purple highlighted elements represent?</a:t>
            </a:r>
          </a:p>
        </p:txBody>
      </p:sp>
      <p:sp>
        <p:nvSpPr>
          <p:cNvPr id="77" name="Rectangular Callout 76"/>
          <p:cNvSpPr/>
          <p:nvPr/>
        </p:nvSpPr>
        <p:spPr>
          <a:xfrm>
            <a:off x="5271596" y="6195456"/>
            <a:ext cx="2563207" cy="563085"/>
          </a:xfrm>
          <a:prstGeom prst="wedgeRectCallout">
            <a:avLst>
              <a:gd name="adj1" fmla="val 17935"/>
              <a:gd name="adj2" fmla="val -101921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is called </a:t>
            </a:r>
          </a:p>
          <a:p>
            <a:pPr algn="ctr"/>
            <a:r>
              <a:rPr lang="en-US" sz="2000" b="1" dirty="0"/>
              <a:t>“dicing</a:t>
            </a:r>
            <a:r>
              <a:rPr lang="en-US" sz="2000" dirty="0"/>
              <a:t> the data”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95884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18" y="0"/>
            <a:ext cx="9182101" cy="688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5518" y="0"/>
            <a:ext cx="4551318" cy="1523999"/>
          </a:xfrm>
          <a:prstGeom prst="rect">
            <a:avLst/>
          </a:prstGeom>
          <a:solidFill>
            <a:schemeClr val="tx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/>
              <a:t>Could you have a data mart with five dimensions?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5377816"/>
            <a:ext cx="4626429" cy="1523999"/>
          </a:xfrm>
          <a:prstGeom prst="rect">
            <a:avLst/>
          </a:prstGeom>
          <a:solidFill>
            <a:schemeClr val="tx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/>
              <a:t>Then why does our example (and most others) only have three?</a:t>
            </a:r>
          </a:p>
        </p:txBody>
      </p:sp>
    </p:spTree>
    <p:extLst>
      <p:ext uri="{BB962C8B-B14F-4D97-AF65-F5344CB8AC3E}">
        <p14:creationId xmlns:p14="http://schemas.microsoft.com/office/powerpoint/2010/main" val="34293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8472"/>
            <a:ext cx="8699676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Modeling a data cube: </a:t>
            </a:r>
            <a:br>
              <a:rPr lang="en-US" sz="3600" dirty="0"/>
            </a:br>
            <a:r>
              <a:rPr lang="en-US" sz="3600" dirty="0"/>
              <a:t>The Star Schema</a:t>
            </a:r>
          </a:p>
        </p:txBody>
      </p:sp>
      <p:sp>
        <p:nvSpPr>
          <p:cNvPr id="5" name="Rectangle 4"/>
          <p:cNvSpPr/>
          <p:nvPr/>
        </p:nvSpPr>
        <p:spPr>
          <a:xfrm>
            <a:off x="4661076" y="5181600"/>
            <a:ext cx="1752600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Product</a:t>
            </a:r>
          </a:p>
          <a:p>
            <a:pPr algn="ctr"/>
            <a:r>
              <a:rPr lang="en-US" sz="1600" u="sng" dirty="0" err="1"/>
              <a:t>Product_ID</a:t>
            </a:r>
            <a:endParaRPr lang="en-US" sz="1600" u="sng" dirty="0"/>
          </a:p>
          <a:p>
            <a:pPr algn="ctr"/>
            <a:r>
              <a:rPr lang="en-US" sz="1600" dirty="0" err="1"/>
              <a:t>Product_Name</a:t>
            </a:r>
            <a:endParaRPr lang="en-US" sz="1600" dirty="0"/>
          </a:p>
          <a:p>
            <a:pPr algn="ctr"/>
            <a:r>
              <a:rPr lang="en-US" sz="1600" dirty="0" err="1"/>
              <a:t>Product_Price</a:t>
            </a:r>
            <a:endParaRPr lang="en-US" sz="1600" dirty="0"/>
          </a:p>
          <a:p>
            <a:pPr algn="ctr"/>
            <a:r>
              <a:rPr lang="en-US" sz="1600" dirty="0" err="1"/>
              <a:t>Product_Weight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108876" y="268879"/>
            <a:ext cx="1676400" cy="17362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Store</a:t>
            </a:r>
            <a:endParaRPr lang="en-US" sz="1600" b="1" dirty="0"/>
          </a:p>
          <a:p>
            <a:pPr algn="ctr"/>
            <a:r>
              <a:rPr lang="en-US" sz="1600" u="sng" dirty="0" err="1"/>
              <a:t>Store_ID</a:t>
            </a:r>
            <a:endParaRPr lang="en-US" sz="1600" u="sng" dirty="0"/>
          </a:p>
          <a:p>
            <a:pPr algn="ctr"/>
            <a:r>
              <a:rPr lang="en-US" sz="1600" dirty="0" err="1"/>
              <a:t>Store_Address</a:t>
            </a:r>
            <a:endParaRPr lang="en-US" sz="1600" dirty="0"/>
          </a:p>
          <a:p>
            <a:pPr algn="ctr"/>
            <a:r>
              <a:rPr lang="en-US" sz="1600" dirty="0" err="1"/>
              <a:t>Store_City</a:t>
            </a:r>
            <a:endParaRPr lang="en-US" sz="1600" dirty="0"/>
          </a:p>
          <a:p>
            <a:pPr algn="ctr"/>
            <a:r>
              <a:rPr lang="en-US" sz="1600" dirty="0" err="1"/>
              <a:t>Store_State</a:t>
            </a:r>
            <a:endParaRPr lang="en-US" sz="1600" dirty="0"/>
          </a:p>
          <a:p>
            <a:pPr algn="ctr"/>
            <a:r>
              <a:rPr lang="en-US" sz="1600" dirty="0" err="1"/>
              <a:t>Store_Type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632876" y="5214258"/>
            <a:ext cx="1371600" cy="15076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Time</a:t>
            </a:r>
          </a:p>
          <a:p>
            <a:pPr algn="ctr"/>
            <a:r>
              <a:rPr lang="en-US" sz="1600" u="sng" dirty="0" err="1"/>
              <a:t>Time_ID</a:t>
            </a:r>
            <a:endParaRPr lang="en-US" sz="1600" u="sng" dirty="0"/>
          </a:p>
          <a:p>
            <a:pPr algn="ctr"/>
            <a:r>
              <a:rPr lang="en-US" sz="1600" dirty="0"/>
              <a:t>Day</a:t>
            </a:r>
          </a:p>
          <a:p>
            <a:pPr algn="ctr"/>
            <a:r>
              <a:rPr lang="en-US" sz="1600" dirty="0"/>
              <a:t>Month</a:t>
            </a:r>
          </a:p>
          <a:p>
            <a:pPr algn="ctr"/>
            <a:r>
              <a:rPr lang="en-US" sz="1600" dirty="0"/>
              <a:t>Year</a:t>
            </a:r>
          </a:p>
        </p:txBody>
      </p:sp>
      <p:cxnSp>
        <p:nvCxnSpPr>
          <p:cNvPr id="9" name="Straight Connector 8"/>
          <p:cNvCxnSpPr>
            <a:stCxn id="6" idx="2"/>
            <a:endCxn id="4" idx="0"/>
          </p:cNvCxnSpPr>
          <p:nvPr/>
        </p:nvCxnSpPr>
        <p:spPr>
          <a:xfrm>
            <a:off x="6947076" y="2005150"/>
            <a:ext cx="0" cy="7380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5593549" y="3047698"/>
            <a:ext cx="87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Segoe UI Semibold" pitchFamily="34" charset="0"/>
                <a:cs typeface="Aharoni" pitchFamily="2" charset="-79"/>
              </a:rPr>
              <a:t>Fact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064880" y="878720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Segoe UI Semibold" pitchFamily="34" charset="0"/>
                <a:cs typeface="Aharoni" pitchFamily="2" charset="-79"/>
              </a:rPr>
              <a:t>Dimension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617080" y="5755521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Segoe UI Semibold" pitchFamily="34" charset="0"/>
                <a:cs typeface="Aharoni" pitchFamily="2" charset="-79"/>
              </a:rPr>
              <a:t>Dimension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6601757" y="5807770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Segoe UI Semibold" pitchFamily="34" charset="0"/>
                <a:cs typeface="Aharoni" pitchFamily="2" charset="-79"/>
              </a:rPr>
              <a:t>Dimension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607596"/>
              </p:ext>
            </p:extLst>
          </p:nvPr>
        </p:nvGraphicFramePr>
        <p:xfrm>
          <a:off x="241476" y="609600"/>
          <a:ext cx="4025724" cy="6394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6" name="Straight Connector 25"/>
          <p:cNvCxnSpPr/>
          <p:nvPr/>
        </p:nvCxnSpPr>
        <p:spPr>
          <a:xfrm flipH="1">
            <a:off x="6782299" y="2153194"/>
            <a:ext cx="33339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778463" y="2065022"/>
            <a:ext cx="33339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7" idx="0"/>
          </p:cNvCxnSpPr>
          <p:nvPr/>
        </p:nvCxnSpPr>
        <p:spPr>
          <a:xfrm rot="16200000" flipH="1">
            <a:off x="7254597" y="4150179"/>
            <a:ext cx="1480458" cy="647700"/>
          </a:xfrm>
          <a:prstGeom prst="bentConnector3">
            <a:avLst>
              <a:gd name="adj1" fmla="val 589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4" idx="1"/>
            <a:endCxn id="5" idx="0"/>
          </p:cNvCxnSpPr>
          <p:nvPr/>
        </p:nvCxnSpPr>
        <p:spPr>
          <a:xfrm rot="10800000" flipV="1">
            <a:off x="5537376" y="3733800"/>
            <a:ext cx="685800" cy="1447799"/>
          </a:xfrm>
          <a:prstGeom prst="bentConnector2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5359268" y="5030838"/>
            <a:ext cx="337226" cy="88172"/>
            <a:chOff x="6749374" y="2600731"/>
            <a:chExt cx="438913" cy="66269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6754367" y="2667000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749374" y="2600731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150063" y="5038458"/>
            <a:ext cx="337226" cy="88172"/>
            <a:chOff x="6749374" y="2600731"/>
            <a:chExt cx="438913" cy="6626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6754367" y="2667000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749374" y="2600731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flipH="1">
            <a:off x="6059109" y="3609709"/>
            <a:ext cx="169324" cy="1347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15646" y="3626577"/>
            <a:ext cx="2763" cy="2144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651987" y="3744415"/>
            <a:ext cx="166696" cy="14178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7644450" y="3609709"/>
            <a:ext cx="174233" cy="13470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6061738" y="3731491"/>
            <a:ext cx="187964" cy="1286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875743" y="3650527"/>
            <a:ext cx="2763" cy="2144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771153" y="2615975"/>
            <a:ext cx="169324" cy="1347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6927682" y="2608563"/>
            <a:ext cx="174233" cy="13470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223176" y="2743201"/>
            <a:ext cx="1447800" cy="19811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Sales</a:t>
            </a:r>
          </a:p>
          <a:p>
            <a:pPr algn="ctr"/>
            <a:r>
              <a:rPr lang="en-US" sz="1600" u="sng" dirty="0" err="1"/>
              <a:t>Sales_ID</a:t>
            </a:r>
            <a:endParaRPr lang="en-US" sz="1600" u="sng" dirty="0"/>
          </a:p>
          <a:p>
            <a:pPr algn="ctr"/>
            <a:r>
              <a:rPr lang="en-US" sz="1600" dirty="0" err="1"/>
              <a:t>Product_ID</a:t>
            </a:r>
            <a:endParaRPr lang="en-US" sz="1600" dirty="0"/>
          </a:p>
          <a:p>
            <a:pPr algn="ctr"/>
            <a:r>
              <a:rPr lang="en-US" sz="1600" dirty="0" err="1"/>
              <a:t>Store_ID</a:t>
            </a:r>
            <a:endParaRPr lang="en-US" sz="1600" dirty="0"/>
          </a:p>
          <a:p>
            <a:pPr algn="ctr"/>
            <a:r>
              <a:rPr lang="en-US" sz="1600" dirty="0" err="1"/>
              <a:t>Time_ID</a:t>
            </a:r>
            <a:endParaRPr lang="en-US" sz="1600" dirty="0"/>
          </a:p>
          <a:p>
            <a:pPr algn="ctr"/>
            <a:r>
              <a:rPr lang="en-US" sz="1600" dirty="0"/>
              <a:t>Quantity Sold</a:t>
            </a:r>
          </a:p>
          <a:p>
            <a:pPr algn="ctr"/>
            <a:r>
              <a:rPr lang="en-US" sz="1600" dirty="0"/>
              <a:t>Total Price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6772774" y="2577056"/>
            <a:ext cx="33339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28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Fact 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 sz="2800" dirty="0"/>
              <a:t>Contain facts (</a:t>
            </a:r>
            <a:r>
              <a:rPr lang="en-US" altLang="en-US" sz="2800" dirty="0"/>
              <a:t>numeric </a:t>
            </a:r>
            <a:r>
              <a:rPr lang="en-US" sz="2800" dirty="0"/>
              <a:t>m</a:t>
            </a:r>
            <a:r>
              <a:rPr lang="en-US" altLang="en-US" sz="2800" dirty="0"/>
              <a:t>easurements) associated with a specific business process</a:t>
            </a:r>
            <a:endParaRPr lang="en-US" sz="2800" dirty="0"/>
          </a:p>
          <a:p>
            <a:pPr lvl="0"/>
            <a:r>
              <a:rPr lang="en-US" sz="2800" dirty="0"/>
              <a:t>Contain </a:t>
            </a:r>
            <a:r>
              <a:rPr lang="en-US" altLang="en-US" sz="2800" dirty="0"/>
              <a:t>foreign keys that refer to dimension tables </a:t>
            </a:r>
            <a:endParaRPr lang="en-US" sz="2800" dirty="0"/>
          </a:p>
          <a:p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2640666" y="3445536"/>
            <a:ext cx="124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Segoe UI Semibold" pitchFamily="34" charset="0"/>
                <a:cs typeface="Aharoni" pitchFamily="2" charset="-79"/>
              </a:rPr>
              <a:t>Fact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3048000"/>
            <a:ext cx="2743200" cy="2819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Sales</a:t>
            </a:r>
          </a:p>
          <a:p>
            <a:pPr algn="ctr"/>
            <a:r>
              <a:rPr lang="en-US" sz="2400" u="sng" dirty="0" err="1"/>
              <a:t>Sales_ID</a:t>
            </a:r>
            <a:endParaRPr lang="en-US" sz="2400" u="sng" dirty="0"/>
          </a:p>
          <a:p>
            <a:pPr algn="ctr"/>
            <a:r>
              <a:rPr lang="en-US" sz="2400" dirty="0" err="1"/>
              <a:t>Product_ID</a:t>
            </a:r>
            <a:endParaRPr lang="en-US" sz="2400" dirty="0"/>
          </a:p>
          <a:p>
            <a:pPr algn="ctr"/>
            <a:r>
              <a:rPr lang="en-US" sz="2400" dirty="0" err="1"/>
              <a:t>Store_ID</a:t>
            </a:r>
            <a:endParaRPr lang="en-US" sz="2400" dirty="0"/>
          </a:p>
          <a:p>
            <a:pPr algn="ctr"/>
            <a:r>
              <a:rPr lang="en-US" sz="2400" dirty="0" err="1"/>
              <a:t>Time_ID</a:t>
            </a:r>
            <a:endParaRPr lang="en-US" sz="2400" dirty="0"/>
          </a:p>
          <a:p>
            <a:pPr algn="ctr"/>
            <a:r>
              <a:rPr lang="en-US" sz="2400" dirty="0"/>
              <a:t>Quantity Sold</a:t>
            </a:r>
          </a:p>
          <a:p>
            <a:pPr algn="ctr"/>
            <a:r>
              <a:rPr lang="en-US" sz="2400" dirty="0"/>
              <a:t>Total Price</a:t>
            </a:r>
          </a:p>
        </p:txBody>
      </p:sp>
    </p:spTree>
    <p:extLst>
      <p:ext uri="{BB962C8B-B14F-4D97-AF65-F5344CB8AC3E}">
        <p14:creationId xmlns:p14="http://schemas.microsoft.com/office/powerpoint/2010/main" val="296309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6482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Dimension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727"/>
            <a:ext cx="4419601" cy="4525963"/>
          </a:xfrm>
        </p:spPr>
        <p:txBody>
          <a:bodyPr>
            <a:normAutofit/>
          </a:bodyPr>
          <a:lstStyle/>
          <a:p>
            <a:pPr lvl="0"/>
            <a:r>
              <a:rPr lang="en-US" altLang="en-US" dirty="0"/>
              <a:t>Contain text and descriptive information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Provide the “who, what, where, when, why, and how” context surrounding a business process event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61076" y="5181600"/>
            <a:ext cx="1752600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Product</a:t>
            </a:r>
          </a:p>
          <a:p>
            <a:pPr algn="ctr"/>
            <a:r>
              <a:rPr lang="en-US" sz="1600" u="sng" dirty="0" err="1"/>
              <a:t>Product_ID</a:t>
            </a:r>
            <a:endParaRPr lang="en-US" sz="1600" u="sng" dirty="0"/>
          </a:p>
          <a:p>
            <a:pPr algn="ctr"/>
            <a:r>
              <a:rPr lang="en-US" sz="1600" dirty="0" err="1"/>
              <a:t>Product_Name</a:t>
            </a:r>
            <a:endParaRPr lang="en-US" sz="1600" dirty="0"/>
          </a:p>
          <a:p>
            <a:pPr algn="ctr"/>
            <a:r>
              <a:rPr lang="en-US" sz="1600" dirty="0" err="1"/>
              <a:t>Product_Price</a:t>
            </a:r>
            <a:endParaRPr lang="en-US" sz="1600" dirty="0"/>
          </a:p>
          <a:p>
            <a:pPr algn="ctr"/>
            <a:r>
              <a:rPr lang="en-US" sz="1600" dirty="0" err="1"/>
              <a:t>Product_Weight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6108876" y="268879"/>
            <a:ext cx="1676400" cy="17362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Store</a:t>
            </a:r>
            <a:endParaRPr lang="en-US" sz="1600" b="1" dirty="0"/>
          </a:p>
          <a:p>
            <a:pPr algn="ctr"/>
            <a:r>
              <a:rPr lang="en-US" sz="1600" u="sng" dirty="0" err="1"/>
              <a:t>Store_ID</a:t>
            </a:r>
            <a:endParaRPr lang="en-US" sz="1600" u="sng" dirty="0"/>
          </a:p>
          <a:p>
            <a:pPr algn="ctr"/>
            <a:r>
              <a:rPr lang="en-US" sz="1600" dirty="0" err="1"/>
              <a:t>Store_Address</a:t>
            </a:r>
            <a:endParaRPr lang="en-US" sz="1600" dirty="0"/>
          </a:p>
          <a:p>
            <a:pPr algn="ctr"/>
            <a:r>
              <a:rPr lang="en-US" sz="1600" dirty="0" err="1"/>
              <a:t>Store_City</a:t>
            </a:r>
            <a:endParaRPr lang="en-US" sz="1600" dirty="0"/>
          </a:p>
          <a:p>
            <a:pPr algn="ctr"/>
            <a:r>
              <a:rPr lang="en-US" sz="1600" dirty="0" err="1"/>
              <a:t>Store_State</a:t>
            </a:r>
            <a:endParaRPr lang="en-US" sz="1600" dirty="0"/>
          </a:p>
          <a:p>
            <a:pPr algn="ctr"/>
            <a:r>
              <a:rPr lang="en-US" sz="1600" dirty="0" err="1"/>
              <a:t>Store_Type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7632876" y="5214258"/>
            <a:ext cx="1371600" cy="15076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Time</a:t>
            </a:r>
          </a:p>
          <a:p>
            <a:pPr algn="ctr"/>
            <a:r>
              <a:rPr lang="en-US" sz="1600" u="sng" dirty="0" err="1"/>
              <a:t>Time_ID</a:t>
            </a:r>
            <a:endParaRPr lang="en-US" sz="1600" u="sng" dirty="0"/>
          </a:p>
          <a:p>
            <a:pPr algn="ctr"/>
            <a:r>
              <a:rPr lang="en-US" sz="1600" dirty="0"/>
              <a:t>Day</a:t>
            </a:r>
          </a:p>
          <a:p>
            <a:pPr algn="ctr"/>
            <a:r>
              <a:rPr lang="en-US" sz="1600" dirty="0"/>
              <a:t>Month</a:t>
            </a:r>
          </a:p>
          <a:p>
            <a:pPr algn="ctr"/>
            <a:r>
              <a:rPr lang="en-US" sz="1600" dirty="0"/>
              <a:t>Year</a:t>
            </a:r>
          </a:p>
        </p:txBody>
      </p:sp>
      <p:cxnSp>
        <p:nvCxnSpPr>
          <p:cNvPr id="7" name="Straight Connector 6"/>
          <p:cNvCxnSpPr>
            <a:stCxn id="5" idx="2"/>
            <a:endCxn id="30" idx="0"/>
          </p:cNvCxnSpPr>
          <p:nvPr/>
        </p:nvCxnSpPr>
        <p:spPr>
          <a:xfrm>
            <a:off x="6947076" y="2005150"/>
            <a:ext cx="0" cy="7380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5593549" y="3047698"/>
            <a:ext cx="87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Segoe UI Semibold" pitchFamily="34" charset="0"/>
                <a:cs typeface="Aharoni" pitchFamily="2" charset="-79"/>
              </a:rPr>
              <a:t>Fact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5064880" y="878720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Segoe UI Semibold" pitchFamily="34" charset="0"/>
                <a:cs typeface="Aharoni" pitchFamily="2" charset="-79"/>
              </a:rPr>
              <a:t>Dimension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3617080" y="5755521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Segoe UI Semibold" pitchFamily="34" charset="0"/>
                <a:cs typeface="Aharoni" pitchFamily="2" charset="-79"/>
              </a:rPr>
              <a:t>Dimension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601757" y="5807770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Segoe UI Semibold" pitchFamily="34" charset="0"/>
                <a:cs typeface="Aharoni" pitchFamily="2" charset="-79"/>
              </a:rPr>
              <a:t>Dimension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782299" y="2153194"/>
            <a:ext cx="33339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778463" y="2065022"/>
            <a:ext cx="33339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6" idx="0"/>
          </p:cNvCxnSpPr>
          <p:nvPr/>
        </p:nvCxnSpPr>
        <p:spPr>
          <a:xfrm rot="16200000" flipH="1">
            <a:off x="7254597" y="4150179"/>
            <a:ext cx="1480458" cy="647700"/>
          </a:xfrm>
          <a:prstGeom prst="bentConnector3">
            <a:avLst>
              <a:gd name="adj1" fmla="val 589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30" idx="1"/>
            <a:endCxn id="4" idx="0"/>
          </p:cNvCxnSpPr>
          <p:nvPr/>
        </p:nvCxnSpPr>
        <p:spPr>
          <a:xfrm rot="10800000" flipV="1">
            <a:off x="5537376" y="3733800"/>
            <a:ext cx="685800" cy="1447799"/>
          </a:xfrm>
          <a:prstGeom prst="bentConnector2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359268" y="5030838"/>
            <a:ext cx="337226" cy="88172"/>
            <a:chOff x="6749374" y="2600731"/>
            <a:chExt cx="438913" cy="66269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754367" y="2667000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749374" y="2600731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8150063" y="5038458"/>
            <a:ext cx="337226" cy="88172"/>
            <a:chOff x="6749374" y="2600731"/>
            <a:chExt cx="438913" cy="66269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6754367" y="2667000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749374" y="2600731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>
            <a:off x="6059109" y="3609709"/>
            <a:ext cx="169324" cy="1347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15646" y="3626577"/>
            <a:ext cx="2763" cy="2144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651987" y="3744415"/>
            <a:ext cx="166696" cy="14178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7644450" y="3609709"/>
            <a:ext cx="174233" cy="13470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6061738" y="3731491"/>
            <a:ext cx="187964" cy="1286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875743" y="3650527"/>
            <a:ext cx="2763" cy="2144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771153" y="2615975"/>
            <a:ext cx="169324" cy="1347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6927682" y="2608563"/>
            <a:ext cx="174233" cy="13470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23176" y="2743201"/>
            <a:ext cx="1447800" cy="19811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Sales</a:t>
            </a:r>
          </a:p>
          <a:p>
            <a:pPr algn="ctr"/>
            <a:r>
              <a:rPr lang="en-US" sz="1600" u="sng" dirty="0" err="1"/>
              <a:t>Sales_ID</a:t>
            </a:r>
            <a:endParaRPr lang="en-US" sz="1600" u="sng" dirty="0"/>
          </a:p>
          <a:p>
            <a:pPr algn="ctr"/>
            <a:r>
              <a:rPr lang="en-US" sz="1600" dirty="0" err="1"/>
              <a:t>Product_ID</a:t>
            </a:r>
            <a:endParaRPr lang="en-US" sz="1600" dirty="0"/>
          </a:p>
          <a:p>
            <a:pPr algn="ctr"/>
            <a:r>
              <a:rPr lang="en-US" sz="1600" dirty="0" err="1"/>
              <a:t>Store_ID</a:t>
            </a:r>
            <a:endParaRPr lang="en-US" sz="1600" dirty="0"/>
          </a:p>
          <a:p>
            <a:pPr algn="ctr"/>
            <a:r>
              <a:rPr lang="en-US" sz="1600" dirty="0" err="1"/>
              <a:t>Time_ID</a:t>
            </a:r>
            <a:endParaRPr lang="en-US" sz="1600" dirty="0"/>
          </a:p>
          <a:p>
            <a:pPr algn="ctr"/>
            <a:r>
              <a:rPr lang="en-US" sz="1600" dirty="0"/>
              <a:t>Quantity Sold</a:t>
            </a:r>
          </a:p>
          <a:p>
            <a:pPr algn="ctr"/>
            <a:r>
              <a:rPr lang="en-US" sz="1600" dirty="0"/>
              <a:t>Total Price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6772774" y="2577056"/>
            <a:ext cx="33339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81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96200" cy="838200"/>
          </a:xfrm>
        </p:spPr>
        <p:txBody>
          <a:bodyPr>
            <a:noAutofit/>
          </a:bodyPr>
          <a:lstStyle/>
          <a:p>
            <a:r>
              <a:rPr lang="en-US" sz="3600" dirty="0"/>
              <a:t>From Star Schema to Data Cube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1100850"/>
              </p:ext>
            </p:extLst>
          </p:nvPr>
        </p:nvGraphicFramePr>
        <p:xfrm>
          <a:off x="914400" y="1143000"/>
          <a:ext cx="72390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3378201" y="4648016"/>
            <a:ext cx="1447800" cy="838384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090494"/>
            <a:ext cx="4343400" cy="410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3069123"/>
            <a:ext cx="2692401" cy="37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7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400"/>
            <a:ext cx="8229600" cy="1143000"/>
          </a:xfrm>
        </p:spPr>
        <p:txBody>
          <a:bodyPr/>
          <a:lstStyle/>
          <a:p>
            <a:r>
              <a:rPr lang="en-US" dirty="0"/>
              <a:t>Designing the Star Schema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5814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Kimball’s Four Step Process for Data Cube Design </a:t>
            </a:r>
            <a:br>
              <a:rPr lang="en-US" dirty="0"/>
            </a:br>
            <a:r>
              <a:rPr lang="en-US" sz="2000" dirty="0"/>
              <a:t>(Kimball et al., 2008)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84360544"/>
              </p:ext>
            </p:extLst>
          </p:nvPr>
        </p:nvGraphicFramePr>
        <p:xfrm>
          <a:off x="4038600" y="1447800"/>
          <a:ext cx="4648200" cy="349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/>
          <p:cNvSpPr/>
          <p:nvPr/>
        </p:nvSpPr>
        <p:spPr>
          <a:xfrm>
            <a:off x="2590800" y="6338590"/>
            <a:ext cx="6663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http://www.kimballgroup.com/data-warehouse-business-intelligence-resources/kimball-techniques/dimensional-modeling-techniques/four-4-step-design-process/</a:t>
            </a:r>
          </a:p>
        </p:txBody>
      </p:sp>
    </p:spTree>
    <p:extLst>
      <p:ext uri="{BB962C8B-B14F-4D97-AF65-F5344CB8AC3E}">
        <p14:creationId xmlns:p14="http://schemas.microsoft.com/office/powerpoint/2010/main" val="21000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Choose the business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0772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sz="2800" i="1" dirty="0"/>
              <a:t>Business processes</a:t>
            </a:r>
            <a:r>
              <a:rPr lang="en-US" sz="2800" dirty="0"/>
              <a:t> are the operational activities performed by your organization </a:t>
            </a:r>
          </a:p>
          <a:p>
            <a:pPr lvl="1"/>
            <a:r>
              <a:rPr lang="en-US" sz="2400" dirty="0"/>
              <a:t>What your data cube is “about”</a:t>
            </a:r>
          </a:p>
          <a:p>
            <a:r>
              <a:rPr lang="en-US" sz="2800" dirty="0"/>
              <a:t>Determined by the questions you want to answer about your organization</a:t>
            </a:r>
          </a:p>
          <a:p>
            <a:endParaRPr lang="en-US" sz="2400" dirty="0"/>
          </a:p>
          <a:p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610809"/>
              </p:ext>
            </p:extLst>
          </p:nvPr>
        </p:nvGraphicFramePr>
        <p:xfrm>
          <a:off x="1257300" y="2971800"/>
          <a:ext cx="6629400" cy="259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Business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Who is my</a:t>
                      </a:r>
                      <a:r>
                        <a:rPr lang="en-US" sz="2000" baseline="0" dirty="0"/>
                        <a:t> best customer?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What are</a:t>
                      </a:r>
                      <a:r>
                        <a:rPr lang="en-US" sz="2000" baseline="0" dirty="0"/>
                        <a:t> my highest selling products?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Which teachers have the best student performance</a:t>
                      </a:r>
                      <a:r>
                        <a:rPr lang="en-US" sz="2000" baseline="0" dirty="0"/>
                        <a:t>?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Standardized</a:t>
                      </a:r>
                      <a:r>
                        <a:rPr lang="en-US" sz="2000" baseline="0" dirty="0"/>
                        <a:t> testing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Which supplier is offering us the best deals?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Purchasing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905000" y="5715000"/>
            <a:ext cx="5562600" cy="8471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Note that a “business process” is not always about business. </a:t>
            </a:r>
          </a:p>
        </p:txBody>
      </p:sp>
    </p:spTree>
    <p:extLst>
      <p:ext uri="{BB962C8B-B14F-4D97-AF65-F5344CB8AC3E}">
        <p14:creationId xmlns:p14="http://schemas.microsoft.com/office/powerpoint/2010/main" val="3389308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Decide on the level of granularity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Level of detail for each business process event (row in the table)</a:t>
            </a:r>
          </a:p>
          <a:p>
            <a:r>
              <a:rPr lang="en-US" dirty="0"/>
              <a:t>Will determine the data in the dimensions</a:t>
            </a:r>
          </a:p>
          <a:p>
            <a:endParaRPr lang="en-US" dirty="0"/>
          </a:p>
          <a:p>
            <a:r>
              <a:rPr lang="en-US" dirty="0"/>
              <a:t>Example: Who is my best customer?</a:t>
            </a:r>
          </a:p>
          <a:p>
            <a:pPr lvl="1"/>
            <a:r>
              <a:rPr lang="en-US" dirty="0"/>
              <a:t>The “event” is a sales transaction</a:t>
            </a:r>
          </a:p>
          <a:p>
            <a:pPr lvl="1"/>
            <a:r>
              <a:rPr lang="en-US" dirty="0"/>
              <a:t>Choices for time: yearly, quarterly, monthly, daily</a:t>
            </a:r>
          </a:p>
          <a:p>
            <a:pPr lvl="1"/>
            <a:r>
              <a:rPr lang="en-US" dirty="0"/>
              <a:t>Choices for store: store, city, state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30375" y="5886676"/>
            <a:ext cx="6292850" cy="8471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would you select the right granularity?</a:t>
            </a:r>
          </a:p>
        </p:txBody>
      </p:sp>
      <p:pic>
        <p:nvPicPr>
          <p:cNvPr id="1027" name="Picture 3" descr="C:\Users\David\AppData\Local\Microsoft\Windows\Temporary Internet Files\Content.IE5\GGQLNFHL\MC90027919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41388"/>
            <a:ext cx="1720850" cy="22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15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Identify the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9530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Description of the context of the business process</a:t>
            </a:r>
          </a:p>
          <a:p>
            <a:r>
              <a:rPr lang="en-US" dirty="0"/>
              <a:t>The key elements of the process needed to answer the question (“fact”)</a:t>
            </a:r>
          </a:p>
          <a:p>
            <a:pPr lvl="1"/>
            <a:r>
              <a:rPr lang="en-US" dirty="0"/>
              <a:t>who, what, where, when, why, and how</a:t>
            </a:r>
          </a:p>
          <a:p>
            <a:endParaRPr lang="en-US" dirty="0"/>
          </a:p>
          <a:p>
            <a:r>
              <a:rPr lang="en-US" dirty="0"/>
              <a:t>Example: Sales transaction</a:t>
            </a:r>
          </a:p>
          <a:p>
            <a:pPr lvl="1"/>
            <a:r>
              <a:rPr lang="en-US" dirty="0"/>
              <a:t>A “sale” is the fact</a:t>
            </a:r>
          </a:p>
          <a:p>
            <a:pPr lvl="1"/>
            <a:r>
              <a:rPr lang="en-US" dirty="0"/>
              <a:t>Dimensions: product, store, and time</a:t>
            </a:r>
          </a:p>
          <a:p>
            <a:pPr lvl="1"/>
            <a:r>
              <a:rPr lang="en-US" dirty="0"/>
              <a:t>Could this data mart tell you</a:t>
            </a:r>
          </a:p>
          <a:p>
            <a:pPr lvl="2"/>
            <a:r>
              <a:rPr lang="en-US" dirty="0"/>
              <a:t>What is the best selling product?</a:t>
            </a:r>
          </a:p>
          <a:p>
            <a:pPr lvl="2"/>
            <a:r>
              <a:rPr lang="en-US" dirty="0"/>
              <a:t>Who is the best customer?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36700" y="5867400"/>
            <a:ext cx="3200400" cy="8471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Try it for the “student performance” example.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12" y="1102360"/>
            <a:ext cx="3314788" cy="46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66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17200" y="1295400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Where we are…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</a:t>
            </a:r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Data Store</a:t>
            </a:r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297224" y="37975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real-time transactional 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64224" y="38035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Stores historical transactional and summary data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entry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extraction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analysis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924559" y="101514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Now we’re here…</a:t>
            </a:r>
          </a:p>
        </p:txBody>
      </p:sp>
    </p:spTree>
    <p:extLst>
      <p:ext uri="{BB962C8B-B14F-4D97-AF65-F5344CB8AC3E}">
        <p14:creationId xmlns:p14="http://schemas.microsoft.com/office/powerpoint/2010/main" val="1267139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0"/>
            <a:ext cx="8229600" cy="1143000"/>
          </a:xfrm>
        </p:spPr>
        <p:txBody>
          <a:bodyPr/>
          <a:lstStyle/>
          <a:p>
            <a:r>
              <a:rPr lang="en-US" dirty="0"/>
              <a:t>Identify the fact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838200"/>
            <a:ext cx="85344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fact table contains data called </a:t>
            </a:r>
            <a:r>
              <a:rPr lang="en-US" sz="2800" b="1" dirty="0"/>
              <a:t>facts</a:t>
            </a:r>
            <a:r>
              <a:rPr lang="en-US" sz="2800" dirty="0"/>
              <a:t> associated with the business process event</a:t>
            </a:r>
          </a:p>
          <a:p>
            <a:pPr marL="0" indent="0">
              <a:buNone/>
            </a:pPr>
            <a:endParaRPr lang="en-US" sz="28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11204933"/>
              </p:ext>
            </p:extLst>
          </p:nvPr>
        </p:nvGraphicFramePr>
        <p:xfrm>
          <a:off x="304800" y="2133600"/>
          <a:ext cx="905256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2383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46038"/>
            <a:ext cx="8229600" cy="868362"/>
          </a:xfrm>
        </p:spPr>
        <p:txBody>
          <a:bodyPr/>
          <a:lstStyle/>
          <a:p>
            <a:r>
              <a:rPr lang="en-US" dirty="0"/>
              <a:t>Advantages of data cube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407998"/>
              </p:ext>
            </p:extLst>
          </p:nvPr>
        </p:nvGraphicFramePr>
        <p:xfrm>
          <a:off x="381000" y="1447800"/>
          <a:ext cx="8458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052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0"/>
            <a:ext cx="8229600" cy="868362"/>
          </a:xfrm>
        </p:spPr>
        <p:txBody>
          <a:bodyPr/>
          <a:lstStyle/>
          <a:p>
            <a:r>
              <a:rPr lang="en-US" dirty="0"/>
              <a:t>Data cube 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>
            <a:normAutofit/>
          </a:bodyPr>
          <a:lstStyle/>
          <a:p>
            <a:r>
              <a:rPr lang="en-US" dirty="0"/>
              <a:t>The cube is “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non volatile</a:t>
            </a:r>
            <a:r>
              <a:rPr lang="en-US" dirty="0"/>
              <a:t>,” so you’re locked in</a:t>
            </a:r>
          </a:p>
          <a:p>
            <a:pPr lvl="1"/>
            <a:r>
              <a:rPr lang="en-US" dirty="0"/>
              <a:t>Measured facts</a:t>
            </a:r>
          </a:p>
          <a:p>
            <a:pPr lvl="1"/>
            <a:r>
              <a:rPr lang="en-US" dirty="0"/>
              <a:t>Dimensions</a:t>
            </a:r>
          </a:p>
          <a:p>
            <a:pPr lvl="1"/>
            <a:r>
              <a:rPr lang="en-US" dirty="0"/>
              <a:t>Granularity</a:t>
            </a:r>
          </a:p>
          <a:p>
            <a:pPr lvl="1"/>
            <a:endParaRPr lang="en-US" dirty="0"/>
          </a:p>
          <a:p>
            <a:r>
              <a:rPr lang="en-US" dirty="0"/>
              <a:t>So choose wisely!</a:t>
            </a:r>
          </a:p>
          <a:p>
            <a:pPr lvl="1"/>
            <a:r>
              <a:rPr lang="en-US" dirty="0"/>
              <a:t>For example: You can’t track daily sales if “date” is monthly</a:t>
            </a:r>
          </a:p>
          <a:p>
            <a:pPr lvl="1"/>
            <a:r>
              <a:rPr lang="en-US" dirty="0"/>
              <a:t>So why not include every single sale and do no aggregation?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40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tables in 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PivotTable</a:t>
            </a:r>
            <a:r>
              <a:rPr lang="en-US" dirty="0"/>
              <a:t> is a data summarization tool in Excel</a:t>
            </a:r>
          </a:p>
          <a:p>
            <a:pPr lvl="1"/>
            <a:r>
              <a:rPr lang="en-US" dirty="0"/>
              <a:t>the easiest way to learn multidimensional data and generate simple reports</a:t>
            </a:r>
          </a:p>
          <a:p>
            <a:endParaRPr lang="en-US" dirty="0"/>
          </a:p>
          <a:p>
            <a:r>
              <a:rPr lang="en-US" dirty="0"/>
              <a:t>Data cubes can act as the data source for Pivot Table in Excel</a:t>
            </a:r>
          </a:p>
        </p:txBody>
      </p:sp>
    </p:spTree>
    <p:extLst>
      <p:ext uri="{BB962C8B-B14F-4D97-AF65-F5344CB8AC3E}">
        <p14:creationId xmlns:p14="http://schemas.microsoft.com/office/powerpoint/2010/main" val="2802022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ICA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ICA #8, we learned to how to create a pivot table in Excel</a:t>
            </a:r>
          </a:p>
          <a:p>
            <a:pPr lvl="1"/>
            <a:r>
              <a:rPr lang="en-US" dirty="0"/>
              <a:t>Identify which fields are assigned as VALUES and which ones are assigned as ROWS</a:t>
            </a:r>
          </a:p>
          <a:p>
            <a:pPr lvl="1"/>
            <a:r>
              <a:rPr lang="en-US" dirty="0"/>
              <a:t>Identify the correct function for aggregation: e.g., SUM, COUNT, AVERAGE, MAX, MIN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02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star schema in ICA #8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0" y="1600200"/>
            <a:ext cx="347472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Measured Fact: Order amount</a:t>
            </a:r>
          </a:p>
          <a:p>
            <a:endParaRPr lang="en-US" sz="2800" dirty="0"/>
          </a:p>
          <a:p>
            <a:r>
              <a:rPr lang="en-US" sz="2800" dirty="0"/>
              <a:t>Three dimensions: Salesperson, Country, and Time.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8"/>
          <a:stretch/>
        </p:blipFill>
        <p:spPr bwMode="auto">
          <a:xfrm>
            <a:off x="191386" y="1325562"/>
            <a:ext cx="4983480" cy="5075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0997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Table and Data Cube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fields in the ROWS box correspond to dimensions in a data cube</a:t>
            </a:r>
          </a:p>
          <a:p>
            <a:endParaRPr lang="en-US" dirty="0"/>
          </a:p>
          <a:p>
            <a:r>
              <a:rPr lang="en-US" dirty="0"/>
              <a:t>The fields in the VALUES box correspond to measured facts in a data cube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18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b="4731"/>
          <a:stretch/>
        </p:blipFill>
        <p:spPr bwMode="auto">
          <a:xfrm>
            <a:off x="2057400" y="1329053"/>
            <a:ext cx="5257800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Down Arrow Callout 7"/>
          <p:cNvSpPr/>
          <p:nvPr/>
        </p:nvSpPr>
        <p:spPr>
          <a:xfrm>
            <a:off x="4267200" y="4724400"/>
            <a:ext cx="1524000" cy="914400"/>
          </a:xfrm>
          <a:prstGeom prst="down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35127" y="5696063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Dimension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5791200" y="4722648"/>
            <a:ext cx="1524000" cy="914400"/>
          </a:xfrm>
          <a:prstGeom prst="down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64619" y="5696063"/>
            <a:ext cx="157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Fact</a:t>
            </a:r>
          </a:p>
        </p:txBody>
      </p:sp>
    </p:spTree>
    <p:extLst>
      <p:ext uri="{BB962C8B-B14F-4D97-AF65-F5344CB8AC3E}">
        <p14:creationId xmlns:p14="http://schemas.microsoft.com/office/powerpoint/2010/main" val="3442679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5438" y="1524000"/>
            <a:ext cx="5508694" cy="3276600"/>
          </a:xfrm>
          <a:prstGeom prst="rect">
            <a:avLst/>
          </a:prstGeom>
        </p:spPr>
      </p:pic>
      <p:sp>
        <p:nvSpPr>
          <p:cNvPr id="5" name="Down Arrow Callout 4"/>
          <p:cNvSpPr/>
          <p:nvPr/>
        </p:nvSpPr>
        <p:spPr>
          <a:xfrm>
            <a:off x="3962400" y="3962400"/>
            <a:ext cx="1524000" cy="914400"/>
          </a:xfrm>
          <a:prstGeom prst="down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30327" y="4986646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Dimensions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5479312" y="3962400"/>
            <a:ext cx="1524000" cy="914400"/>
          </a:xfrm>
          <a:prstGeom prst="downArrow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55487" y="4986646"/>
            <a:ext cx="157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Measured Fact</a:t>
            </a:r>
          </a:p>
        </p:txBody>
      </p:sp>
    </p:spTree>
    <p:extLst>
      <p:ext uri="{BB962C8B-B14F-4D97-AF65-F5344CB8AC3E}">
        <p14:creationId xmlns:p14="http://schemas.microsoft.com/office/powerpoint/2010/main" val="1330430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Data warehouse vs. data mart vs. data cube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Data Cube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Star schema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Kimball’s four step process for data mart design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Pivot tables in Excel</a:t>
            </a:r>
          </a:p>
        </p:txBody>
      </p:sp>
    </p:spTree>
    <p:extLst>
      <p:ext uri="{BB962C8B-B14F-4D97-AF65-F5344CB8AC3E}">
        <p14:creationId xmlns:p14="http://schemas.microsoft.com/office/powerpoint/2010/main" val="335929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1" t="2386" r="16703"/>
          <a:stretch/>
        </p:blipFill>
        <p:spPr>
          <a:xfrm>
            <a:off x="-76200" y="0"/>
            <a:ext cx="4059259" cy="6858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81000"/>
            <a:ext cx="5181600" cy="1371600"/>
          </a:xfrm>
        </p:spPr>
        <p:txBody>
          <a:bodyPr>
            <a:noAutofit/>
          </a:bodyPr>
          <a:lstStyle/>
          <a:p>
            <a:pPr algn="r"/>
            <a:r>
              <a:rPr lang="en-US" dirty="0"/>
              <a:t>What do </a:t>
            </a:r>
            <a:br>
              <a:rPr lang="en-US" dirty="0"/>
            </a:br>
            <a:r>
              <a:rPr lang="en-US" dirty="0"/>
              <a:t>we know so far?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0263"/>
              </p:ext>
            </p:extLst>
          </p:nvPr>
        </p:nvGraphicFramePr>
        <p:xfrm>
          <a:off x="4267200" y="2057400"/>
          <a:ext cx="46482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7881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terminology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255967"/>
              </p:ext>
            </p:extLst>
          </p:nvPr>
        </p:nvGraphicFramePr>
        <p:xfrm>
          <a:off x="578216" y="1981200"/>
          <a:ext cx="798756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985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The Actual Process</a:t>
            </a:r>
          </a:p>
        </p:txBody>
      </p:sp>
      <p:sp>
        <p:nvSpPr>
          <p:cNvPr id="26" name="Can 25"/>
          <p:cNvSpPr/>
          <p:nvPr/>
        </p:nvSpPr>
        <p:spPr>
          <a:xfrm>
            <a:off x="625444" y="3139440"/>
            <a:ext cx="1600200" cy="13716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 2</a:t>
            </a:r>
          </a:p>
        </p:txBody>
      </p:sp>
      <p:sp>
        <p:nvSpPr>
          <p:cNvPr id="27" name="Can 26"/>
          <p:cNvSpPr/>
          <p:nvPr/>
        </p:nvSpPr>
        <p:spPr>
          <a:xfrm>
            <a:off x="593421" y="1492567"/>
            <a:ext cx="1600200" cy="13716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Transactional Database 1</a:t>
            </a:r>
          </a:p>
        </p:txBody>
      </p:sp>
      <p:sp>
        <p:nvSpPr>
          <p:cNvPr id="28" name="Can 27"/>
          <p:cNvSpPr/>
          <p:nvPr/>
        </p:nvSpPr>
        <p:spPr>
          <a:xfrm>
            <a:off x="626268" y="4689885"/>
            <a:ext cx="1600200" cy="1371600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Sources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1400" y="967024"/>
            <a:ext cx="5410200" cy="541019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2367482" y="1995487"/>
            <a:ext cx="1061518" cy="36576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2362200" y="3642360"/>
            <a:ext cx="1061518" cy="36576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>
            <a:off x="2367482" y="5192805"/>
            <a:ext cx="1061518" cy="36576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21891" y="1614725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ETL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16609" y="3272015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ETL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621891" y="4792695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ETL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0100" y="1025838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Analytical Data Store</a:t>
            </a:r>
          </a:p>
        </p:txBody>
      </p:sp>
      <p:sp>
        <p:nvSpPr>
          <p:cNvPr id="38" name="Cube 37"/>
          <p:cNvSpPr/>
          <p:nvPr/>
        </p:nvSpPr>
        <p:spPr>
          <a:xfrm>
            <a:off x="7271023" y="3139440"/>
            <a:ext cx="1645920" cy="1371600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Mart</a:t>
            </a:r>
          </a:p>
          <a:p>
            <a:pPr algn="ctr"/>
            <a:r>
              <a:rPr lang="en-US" dirty="0"/>
              <a:t>(Finance)</a:t>
            </a:r>
          </a:p>
        </p:txBody>
      </p:sp>
      <p:sp>
        <p:nvSpPr>
          <p:cNvPr id="39" name="Cube 38"/>
          <p:cNvSpPr/>
          <p:nvPr/>
        </p:nvSpPr>
        <p:spPr>
          <a:xfrm>
            <a:off x="7239000" y="1492567"/>
            <a:ext cx="1645920" cy="1371600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Mart</a:t>
            </a:r>
          </a:p>
          <a:p>
            <a:pPr algn="ctr"/>
            <a:r>
              <a:rPr lang="en-US" dirty="0"/>
              <a:t>(Sales)</a:t>
            </a:r>
          </a:p>
        </p:txBody>
      </p:sp>
      <p:sp>
        <p:nvSpPr>
          <p:cNvPr id="40" name="Cube 39"/>
          <p:cNvSpPr/>
          <p:nvPr/>
        </p:nvSpPr>
        <p:spPr>
          <a:xfrm>
            <a:off x="7271847" y="4689885"/>
            <a:ext cx="1645920" cy="1371600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Mart</a:t>
            </a:r>
          </a:p>
          <a:p>
            <a:pPr algn="ctr"/>
            <a:r>
              <a:rPr lang="en-US" dirty="0"/>
              <a:t>(Inventory)</a:t>
            </a:r>
          </a:p>
        </p:txBody>
      </p:sp>
      <p:sp>
        <p:nvSpPr>
          <p:cNvPr id="41" name="Cube 40"/>
          <p:cNvSpPr/>
          <p:nvPr/>
        </p:nvSpPr>
        <p:spPr>
          <a:xfrm>
            <a:off x="3684270" y="1487503"/>
            <a:ext cx="2133600" cy="4633675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 Warehouse</a:t>
            </a:r>
          </a:p>
        </p:txBody>
      </p:sp>
      <p:sp>
        <p:nvSpPr>
          <p:cNvPr id="45" name="Right Arrow 44"/>
          <p:cNvSpPr/>
          <p:nvPr/>
        </p:nvSpPr>
        <p:spPr>
          <a:xfrm>
            <a:off x="6025082" y="1999522"/>
            <a:ext cx="1061518" cy="3657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ight Arrow 45"/>
          <p:cNvSpPr/>
          <p:nvPr/>
        </p:nvSpPr>
        <p:spPr>
          <a:xfrm>
            <a:off x="6019800" y="3646395"/>
            <a:ext cx="1061518" cy="3657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ight Arrow 46"/>
          <p:cNvSpPr/>
          <p:nvPr/>
        </p:nvSpPr>
        <p:spPr>
          <a:xfrm>
            <a:off x="6025082" y="5196840"/>
            <a:ext cx="1061518" cy="36576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4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they all relate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603574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7086600" y="5181600"/>
            <a:ext cx="1676400" cy="1295400"/>
          </a:xfrm>
          <a:prstGeom prst="wedgeRectCallout">
            <a:avLst>
              <a:gd name="adj1" fmla="val 7197"/>
              <a:gd name="adj2" fmla="val -845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We’ll start here.</a:t>
            </a:r>
          </a:p>
        </p:txBody>
      </p:sp>
    </p:spTree>
    <p:extLst>
      <p:ext uri="{BB962C8B-B14F-4D97-AF65-F5344CB8AC3E}">
        <p14:creationId xmlns:p14="http://schemas.microsoft.com/office/powerpoint/2010/main" val="3989361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4499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61357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8215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5835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4499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1357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8215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5835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4499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1357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8215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5835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11" y="-10180"/>
            <a:ext cx="8229600" cy="7239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Data Cube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16" y="899755"/>
            <a:ext cx="3631681" cy="4876800"/>
          </a:xfrm>
        </p:spPr>
        <p:txBody>
          <a:bodyPr>
            <a:normAutofit/>
          </a:bodyPr>
          <a:lstStyle/>
          <a:p>
            <a:r>
              <a:rPr lang="en-US" sz="2800" dirty="0"/>
              <a:t>Core component of </a:t>
            </a:r>
            <a:br>
              <a:rPr lang="en-US" sz="2800" dirty="0"/>
            </a:br>
            <a:r>
              <a:rPr lang="en-US" sz="2800" dirty="0"/>
              <a:t>Online Analytical Processing (OLAP) </a:t>
            </a:r>
            <a:br>
              <a:rPr lang="en-US" sz="2800" dirty="0"/>
            </a:br>
            <a:r>
              <a:rPr lang="en-US" sz="2800" dirty="0"/>
              <a:t>and </a:t>
            </a:r>
            <a:br>
              <a:rPr lang="en-US" sz="2800" dirty="0"/>
            </a:br>
            <a:r>
              <a:rPr lang="en-US" sz="2800" dirty="0"/>
              <a:t>Multidimensional </a:t>
            </a:r>
            <a:br>
              <a:rPr lang="en-US" sz="2800" dirty="0"/>
            </a:br>
            <a:r>
              <a:rPr lang="en-US" sz="2800" dirty="0"/>
              <a:t>Data Analysis</a:t>
            </a:r>
          </a:p>
          <a:p>
            <a:endParaRPr lang="en-US" sz="2800" dirty="0"/>
          </a:p>
          <a:p>
            <a:r>
              <a:rPr lang="en-US" sz="2800" dirty="0"/>
              <a:t>Made up of “facts” and “dimensions”</a:t>
            </a:r>
          </a:p>
        </p:txBody>
      </p:sp>
      <p:sp>
        <p:nvSpPr>
          <p:cNvPr id="5" name="Cube 4"/>
          <p:cNvSpPr/>
          <p:nvPr/>
        </p:nvSpPr>
        <p:spPr>
          <a:xfrm>
            <a:off x="55261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2119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8977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5835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51070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7928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4786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2787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51070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7928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4786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2787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51070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7928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4786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787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52213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9071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5929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2787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51832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8690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5548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51832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8690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5548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51832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8690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5548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8403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5261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2119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8977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8403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5261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2119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8977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8403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5261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2119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8977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8403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9" name="Cube 58"/>
          <p:cNvSpPr/>
          <p:nvPr/>
        </p:nvSpPr>
        <p:spPr>
          <a:xfrm>
            <a:off x="55261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0" name="Cube 59"/>
          <p:cNvSpPr/>
          <p:nvPr/>
        </p:nvSpPr>
        <p:spPr>
          <a:xfrm>
            <a:off x="62119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8977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35751" y="60960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3205946" y="353743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itchFamily="34" charset="0"/>
                <a:cs typeface="Aharoni" pitchFamily="2" charset="-79"/>
              </a:rPr>
              <a:t>Store</a:t>
            </a: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987786" y="531015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itchFamily="34" charset="0"/>
                <a:cs typeface="Aharoni" pitchFamily="2" charset="-79"/>
              </a:rPr>
              <a:t>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8551" y="120902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54994" y="113282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050576" y="120902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746372" y="112835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984107" y="258062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156002" y="333815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13494" y="410015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34518" y="486215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59751" y="517142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040751" y="483361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365479" y="456067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1757516" y="5914718"/>
            <a:ext cx="5869050" cy="762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Quantity sold and total price are measured facts.</a:t>
            </a:r>
          </a:p>
          <a:p>
            <a:pPr algn="ctr"/>
            <a:r>
              <a:rPr lang="en-US" sz="2000" b="1" i="1" dirty="0"/>
              <a:t>Why isn’t product price a measured fact?</a:t>
            </a:r>
          </a:p>
        </p:txBody>
      </p:sp>
    </p:spTree>
    <p:extLst>
      <p:ext uri="{BB962C8B-B14F-4D97-AF65-F5344CB8AC3E}">
        <p14:creationId xmlns:p14="http://schemas.microsoft.com/office/powerpoint/2010/main" val="209225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1815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8673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5531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3151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1815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8673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5531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3151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1815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8673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5531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3151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41" y="-5090"/>
            <a:ext cx="8229600" cy="800100"/>
          </a:xfrm>
        </p:spPr>
        <p:txBody>
          <a:bodyPr/>
          <a:lstStyle/>
          <a:p>
            <a:r>
              <a:rPr lang="en-US" dirty="0"/>
              <a:t>The Data Cube</a:t>
            </a:r>
          </a:p>
        </p:txBody>
      </p:sp>
      <p:sp>
        <p:nvSpPr>
          <p:cNvPr id="5" name="Cube 4"/>
          <p:cNvSpPr/>
          <p:nvPr/>
        </p:nvSpPr>
        <p:spPr>
          <a:xfrm>
            <a:off x="52577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9435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6293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3151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48386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5244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2102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0103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48386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5244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2102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0103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8386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5244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2102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0103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49529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6387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3245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0103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49148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6006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2864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9148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6006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2864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9148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6006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2864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5719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2577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59435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6293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5719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2577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59435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6293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5719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2577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59435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6293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571999" y="288427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9" name="Cube 58"/>
          <p:cNvSpPr/>
          <p:nvPr/>
        </p:nvSpPr>
        <p:spPr>
          <a:xfrm>
            <a:off x="52577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0" name="Cube 59"/>
          <p:cNvSpPr/>
          <p:nvPr/>
        </p:nvSpPr>
        <p:spPr>
          <a:xfrm>
            <a:off x="59435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6293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867400" y="121920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2937595" y="414703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itchFamily="34" charset="0"/>
                <a:cs typeface="Aharoni" pitchFamily="2" charset="-79"/>
              </a:rPr>
              <a:t>Store</a:t>
            </a: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719435" y="591975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itchFamily="34" charset="0"/>
                <a:cs typeface="Aharoni" pitchFamily="2" charset="-79"/>
              </a:rPr>
              <a:t>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81862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86643" y="174242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782225" y="181862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78021" y="173795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15756" y="319022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887651" y="394775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645143" y="470975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666167" y="547175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391400" y="578102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772400" y="544321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097128" y="517027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81000" y="2116723"/>
            <a:ext cx="2807208" cy="194356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highlighted element represents all the M&amp;Ms sold in Ardmore, PA in January, 2011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81000" y="4161173"/>
            <a:ext cx="2807208" cy="19348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 single summary record representing a business event (monthly sales).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98927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2578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9436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6294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3914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2578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9436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6294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3914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2578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9436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6294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391400" y="28956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3759"/>
            <a:ext cx="8229600" cy="884969"/>
          </a:xfrm>
        </p:spPr>
        <p:txBody>
          <a:bodyPr/>
          <a:lstStyle/>
          <a:p>
            <a:r>
              <a:rPr lang="en-US" dirty="0"/>
              <a:t>Slicing the Data</a:t>
            </a:r>
          </a:p>
        </p:txBody>
      </p:sp>
      <p:sp>
        <p:nvSpPr>
          <p:cNvPr id="5" name="Cube 4"/>
          <p:cNvSpPr/>
          <p:nvPr/>
        </p:nvSpPr>
        <p:spPr>
          <a:xfrm>
            <a:off x="53340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0198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7056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3914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49149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6007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2865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0866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49149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6007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2865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0866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9149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6007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2865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086600" y="32385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0292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7150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4008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0866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49911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6769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3627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9911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6769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3627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9911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6769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3627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6482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3340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0198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7056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6482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3340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0198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7056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6482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3340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0198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705600" y="35814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6482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9" name="Cube 58"/>
          <p:cNvSpPr/>
          <p:nvPr/>
        </p:nvSpPr>
        <p:spPr>
          <a:xfrm>
            <a:off x="53340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0" name="Cube 59"/>
          <p:cNvSpPr/>
          <p:nvPr/>
        </p:nvSpPr>
        <p:spPr>
          <a:xfrm>
            <a:off x="60198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7056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1" y="1154321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3013796" y="4082157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itchFamily="34" charset="0"/>
                <a:cs typeface="Aharoni" pitchFamily="2" charset="-79"/>
              </a:rPr>
              <a:t>Store</a:t>
            </a: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795636" y="5854876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egoe UI Semibold" pitchFamily="34" charset="0"/>
                <a:cs typeface="Aharoni" pitchFamily="2" charset="-79"/>
              </a:rPr>
              <a:t>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1" y="1753741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62844" y="1677541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58426" y="1753741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554222" y="1673076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791957" y="3125341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63852" y="3882876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721344" y="4644876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742368" y="5406876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467601" y="5716141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848601" y="5378331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173329" y="5105400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396240" y="1896071"/>
            <a:ext cx="2804160" cy="252352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highlighted elements represent Famous Amos cookies sold on Temple’s Main campus from January to March, 2013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81000" y="4648200"/>
            <a:ext cx="2804160" cy="154087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This is called “</a:t>
            </a:r>
            <a:r>
              <a:rPr lang="en-US" sz="2000" b="1" dirty="0"/>
              <a:t>slicing</a:t>
            </a:r>
            <a:r>
              <a:rPr lang="en-US" sz="2000" dirty="0"/>
              <a:t> the data.”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017055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1789</Words>
  <Application>Microsoft Office PowerPoint</Application>
  <PresentationFormat>On-screen Show (4:3)</PresentationFormat>
  <Paragraphs>450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宋体</vt:lpstr>
      <vt:lpstr>Aharoni</vt:lpstr>
      <vt:lpstr>Arial</vt:lpstr>
      <vt:lpstr>Calibri</vt:lpstr>
      <vt:lpstr>Segoe UI</vt:lpstr>
      <vt:lpstr>Segoe UI Semibold</vt:lpstr>
      <vt:lpstr>Office Theme</vt:lpstr>
      <vt:lpstr>MIS2502: Data Analytics Dimensional Data Modeling</vt:lpstr>
      <vt:lpstr>Where we are…</vt:lpstr>
      <vt:lpstr>What do  we know so far?</vt:lpstr>
      <vt:lpstr>Some terminology</vt:lpstr>
      <vt:lpstr>The Actual Process</vt:lpstr>
      <vt:lpstr>How they all relate</vt:lpstr>
      <vt:lpstr>The Data Cube</vt:lpstr>
      <vt:lpstr>The Data Cube</vt:lpstr>
      <vt:lpstr>Slicing the Data</vt:lpstr>
      <vt:lpstr>Dicing the Data</vt:lpstr>
      <vt:lpstr>PowerPoint Presentation</vt:lpstr>
      <vt:lpstr>Modeling a data cube:  The Star Schema</vt:lpstr>
      <vt:lpstr>Fact Table</vt:lpstr>
      <vt:lpstr>Dimension Tables</vt:lpstr>
      <vt:lpstr>From Star Schema to Data Cube</vt:lpstr>
      <vt:lpstr>Designing the Star Schema</vt:lpstr>
      <vt:lpstr>Choose the business process</vt:lpstr>
      <vt:lpstr>Decide on the level of granularity</vt:lpstr>
      <vt:lpstr>Identify the dimensions</vt:lpstr>
      <vt:lpstr>Identify the fact</vt:lpstr>
      <vt:lpstr>Advantages of data cube</vt:lpstr>
      <vt:lpstr>Data cube caveats</vt:lpstr>
      <vt:lpstr>Pivot tables in Excel</vt:lpstr>
      <vt:lpstr>ICA #8</vt:lpstr>
      <vt:lpstr>The star schema in ICA #8</vt:lpstr>
      <vt:lpstr>Pivot Table and Data Cube</vt:lpstr>
      <vt:lpstr>Example 1</vt:lpstr>
      <vt:lpstr>Example 2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Xin Fang</cp:lastModifiedBy>
  <cp:revision>180</cp:revision>
  <cp:lastPrinted>2015-10-12T20:32:15Z</cp:lastPrinted>
  <dcterms:created xsi:type="dcterms:W3CDTF">2011-09-06T14:24:06Z</dcterms:created>
  <dcterms:modified xsi:type="dcterms:W3CDTF">2018-09-26T02:07:26Z</dcterms:modified>
</cp:coreProperties>
</file>